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8.xml" ContentType="application/vnd.openxmlformats-officedocument.presentationml.tags+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9.xml" ContentType="application/vnd.openxmlformats-officedocument.presentationml.tags+xml"/>
  <Override PartName="/ppt/notesSlides/notesSlide36.xml" ContentType="application/vnd.openxmlformats-officedocument.presentationml.notesSlide+xml"/>
  <Override PartName="/ppt/tags/tag50.xml" ContentType="application/vnd.openxmlformats-officedocument.presentationml.tags+xml"/>
  <Override PartName="/ppt/notesSlides/notesSlide37.xml" ContentType="application/vnd.openxmlformats-officedocument.presentationml.notesSlide+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notesSlides/notesSlide40.xml" ContentType="application/vnd.openxmlformats-officedocument.presentationml.notesSlide+xml"/>
  <Override PartName="/ppt/tags/tag54.xml" ContentType="application/vnd.openxmlformats-officedocument.presentationml.tags+xml"/>
  <Override PartName="/ppt/notesSlides/notesSlide41.xml" ContentType="application/vnd.openxmlformats-officedocument.presentationml.notesSlide+xml"/>
  <Override PartName="/ppt/tags/tag55.xml" ContentType="application/vnd.openxmlformats-officedocument.presentationml.tags+xml"/>
  <Override PartName="/ppt/notesSlides/notesSlide42.xml" ContentType="application/vnd.openxmlformats-officedocument.presentationml.notesSlide+xml"/>
  <Override PartName="/ppt/tags/tag56.xml" ContentType="application/vnd.openxmlformats-officedocument.presentationml.tags+xml"/>
  <Override PartName="/ppt/notesSlides/notesSlide43.xml" ContentType="application/vnd.openxmlformats-officedocument.presentationml.notesSlide+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9" r:id="rId4"/>
    <p:sldMasterId id="2147484286" r:id="rId5"/>
  </p:sldMasterIdLst>
  <p:notesMasterIdLst>
    <p:notesMasterId r:id="rId56"/>
  </p:notesMasterIdLst>
  <p:handoutMasterIdLst>
    <p:handoutMasterId r:id="rId57"/>
  </p:handoutMasterIdLst>
  <p:sldIdLst>
    <p:sldId id="891" r:id="rId6"/>
    <p:sldId id="1364" r:id="rId7"/>
    <p:sldId id="1292" r:id="rId8"/>
    <p:sldId id="1293" r:id="rId9"/>
    <p:sldId id="1294" r:id="rId10"/>
    <p:sldId id="1296" r:id="rId11"/>
    <p:sldId id="1236" r:id="rId12"/>
    <p:sldId id="1285" r:id="rId13"/>
    <p:sldId id="1309" r:id="rId14"/>
    <p:sldId id="1202" r:id="rId15"/>
    <p:sldId id="1098" r:id="rId16"/>
    <p:sldId id="1220" r:id="rId17"/>
    <p:sldId id="1305" r:id="rId18"/>
    <p:sldId id="1304" r:id="rId19"/>
    <p:sldId id="1331" r:id="rId20"/>
    <p:sldId id="1332" r:id="rId21"/>
    <p:sldId id="1363" r:id="rId22"/>
    <p:sldId id="1333" r:id="rId23"/>
    <p:sldId id="1353" r:id="rId24"/>
    <p:sldId id="1354" r:id="rId25"/>
    <p:sldId id="1334" r:id="rId26"/>
    <p:sldId id="1336" r:id="rId27"/>
    <p:sldId id="1335" r:id="rId28"/>
    <p:sldId id="1302" r:id="rId29"/>
    <p:sldId id="1362" r:id="rId30"/>
    <p:sldId id="1216" r:id="rId31"/>
    <p:sldId id="1315" r:id="rId32"/>
    <p:sldId id="1307" r:id="rId33"/>
    <p:sldId id="1327" r:id="rId34"/>
    <p:sldId id="1317" r:id="rId35"/>
    <p:sldId id="1324" r:id="rId36"/>
    <p:sldId id="1325" r:id="rId37"/>
    <p:sldId id="1322" r:id="rId38"/>
    <p:sldId id="1320" r:id="rId39"/>
    <p:sldId id="1342" r:id="rId40"/>
    <p:sldId id="1361" r:id="rId41"/>
    <p:sldId id="1338" r:id="rId42"/>
    <p:sldId id="1339" r:id="rId43"/>
    <p:sldId id="1344" r:id="rId44"/>
    <p:sldId id="1347" r:id="rId45"/>
    <p:sldId id="1356" r:id="rId46"/>
    <p:sldId id="1355" r:id="rId47"/>
    <p:sldId id="1357" r:id="rId48"/>
    <p:sldId id="1346" r:id="rId49"/>
    <p:sldId id="1321" r:id="rId50"/>
    <p:sldId id="1348" r:id="rId51"/>
    <p:sldId id="1349" r:id="rId52"/>
    <p:sldId id="1350" r:id="rId53"/>
    <p:sldId id="1351" r:id="rId54"/>
    <p:sldId id="1352" r:id="rId55"/>
  </p:sldIdLst>
  <p:sldSz cx="9144000" cy="6858000" type="screen4x3"/>
  <p:notesSz cx="7023100" cy="9309100"/>
  <p:custDataLst>
    <p:tags r:id="rId5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60348F7E-243E-4955-B2A8-1C9F2CB71C94}">
          <p14:sldIdLst>
            <p14:sldId id="891"/>
            <p14:sldId id="1364"/>
            <p14:sldId id="1292"/>
            <p14:sldId id="1293"/>
            <p14:sldId id="1294"/>
            <p14:sldId id="1296"/>
            <p14:sldId id="1236"/>
            <p14:sldId id="1285"/>
            <p14:sldId id="1309"/>
            <p14:sldId id="1202"/>
            <p14:sldId id="1098"/>
            <p14:sldId id="1220"/>
            <p14:sldId id="1305"/>
            <p14:sldId id="1304"/>
            <p14:sldId id="1331"/>
            <p14:sldId id="1332"/>
            <p14:sldId id="1363"/>
            <p14:sldId id="1333"/>
            <p14:sldId id="1353"/>
            <p14:sldId id="1354"/>
            <p14:sldId id="1334"/>
            <p14:sldId id="1336"/>
            <p14:sldId id="1335"/>
            <p14:sldId id="1302"/>
            <p14:sldId id="1362"/>
            <p14:sldId id="1216"/>
            <p14:sldId id="1315"/>
            <p14:sldId id="1307"/>
            <p14:sldId id="1327"/>
            <p14:sldId id="1317"/>
            <p14:sldId id="1324"/>
            <p14:sldId id="1325"/>
            <p14:sldId id="1322"/>
            <p14:sldId id="1320"/>
            <p14:sldId id="1342"/>
            <p14:sldId id="1361"/>
            <p14:sldId id="1338"/>
            <p14:sldId id="1339"/>
            <p14:sldId id="1344"/>
            <p14:sldId id="1347"/>
            <p14:sldId id="1356"/>
            <p14:sldId id="1355"/>
            <p14:sldId id="1357"/>
            <p14:sldId id="1346"/>
            <p14:sldId id="1321"/>
            <p14:sldId id="1348"/>
            <p14:sldId id="1349"/>
            <p14:sldId id="1350"/>
            <p14:sldId id="1351"/>
            <p14:sldId id="1352"/>
          </p14:sldIdLst>
        </p14:section>
      </p14:sectionLst>
    </p:ext>
    <p:ext uri="{EFAFB233-063F-42B5-8137-9DF3F51BA10A}">
      <p15:sldGuideLst xmlns:p15="http://schemas.microsoft.com/office/powerpoint/2012/main">
        <p15:guide id="1" orient="horz" pos="2618">
          <p15:clr>
            <a:srgbClr val="A4A3A4"/>
          </p15:clr>
        </p15:guide>
        <p15:guide id="2" orient="horz" pos="1152">
          <p15:clr>
            <a:srgbClr val="A4A3A4"/>
          </p15:clr>
        </p15:guide>
        <p15:guide id="3" pos="2016">
          <p15:clr>
            <a:srgbClr val="A4A3A4"/>
          </p15:clr>
        </p15:guide>
        <p15:guide id="4" orient="horz" pos="4232">
          <p15:clr>
            <a:srgbClr val="A4A3A4"/>
          </p15:clr>
        </p15:guide>
        <p15:guide id="5" orient="horz" pos="532">
          <p15:clr>
            <a:srgbClr val="A4A3A4"/>
          </p15:clr>
        </p15:guide>
        <p15:guide id="6" orient="horz" pos="1176">
          <p15:clr>
            <a:srgbClr val="A4A3A4"/>
          </p15:clr>
        </p15:guide>
        <p15:guide id="7" orient="horz" pos="4013">
          <p15:clr>
            <a:srgbClr val="A4A3A4"/>
          </p15:clr>
        </p15:guide>
        <p15:guide id="8" pos="5616">
          <p15:clr>
            <a:srgbClr val="A4A3A4"/>
          </p15:clr>
        </p15:guide>
        <p15:guide id="9" pos="111">
          <p15:clr>
            <a:srgbClr val="A4A3A4"/>
          </p15:clr>
        </p15:guide>
        <p15:guide id="10" pos="369">
          <p15:clr>
            <a:srgbClr val="A4A3A4"/>
          </p15:clr>
        </p15:guide>
        <p15:guide id="11" pos="2871">
          <p15:clr>
            <a:srgbClr val="A4A3A4"/>
          </p15:clr>
        </p15:guide>
        <p15:guide id="12" orient="horz" pos="4277">
          <p15:clr>
            <a:srgbClr val="A4A3A4"/>
          </p15:clr>
        </p15:guide>
        <p15:guide id="13" orient="horz" pos="537">
          <p15:clr>
            <a:srgbClr val="A4A3A4"/>
          </p15:clr>
        </p15:guide>
        <p15:guide id="14" orient="horz" pos="1202">
          <p15:clr>
            <a:srgbClr val="A4A3A4"/>
          </p15:clr>
        </p15:guide>
        <p15:guide id="15" pos="5544" userDrawn="1">
          <p15:clr>
            <a:srgbClr val="A4A3A4"/>
          </p15:clr>
        </p15:guide>
        <p15:guide id="16" pos="364">
          <p15:clr>
            <a:srgbClr val="A4A3A4"/>
          </p15:clr>
        </p15:guide>
        <p15:guide id="17" pos="69">
          <p15:clr>
            <a:srgbClr val="A4A3A4"/>
          </p15:clr>
        </p15:guide>
        <p15:guide id="18" orient="horz" pos="651">
          <p15:clr>
            <a:srgbClr val="A4A3A4"/>
          </p15:clr>
        </p15:guide>
        <p15:guide id="19" orient="horz" pos="4052">
          <p15:clr>
            <a:srgbClr val="A4A3A4"/>
          </p15:clr>
        </p15:guide>
        <p15:guide id="20" orient="horz" pos="399">
          <p15:clr>
            <a:srgbClr val="A4A3A4"/>
          </p15:clr>
        </p15:guide>
        <p15:guide id="21" orient="horz" pos="1263">
          <p15:clr>
            <a:srgbClr val="A4A3A4"/>
          </p15:clr>
        </p15:guide>
        <p15:guide id="22" pos="344">
          <p15:clr>
            <a:srgbClr val="A4A3A4"/>
          </p15:clr>
        </p15:guide>
        <p15:guide id="23" orient="horz" pos="4283">
          <p15:clr>
            <a:srgbClr val="A4A3A4"/>
          </p15:clr>
        </p15:guide>
        <p15:guide id="24" orient="horz" pos="1266">
          <p15:clr>
            <a:srgbClr val="A4A3A4"/>
          </p15:clr>
        </p15:guide>
        <p15:guide id="25" orient="horz" pos="638">
          <p15:clr>
            <a:srgbClr val="A4A3A4"/>
          </p15:clr>
        </p15:guide>
        <p15:guide id="26" pos="339">
          <p15:clr>
            <a:srgbClr val="A4A3A4"/>
          </p15:clr>
        </p15:guide>
        <p15:guide id="27" pos="2886">
          <p15:clr>
            <a:srgbClr val="A4A3A4"/>
          </p15:clr>
        </p15:guide>
        <p15:guide id="28" pos="5610">
          <p15:clr>
            <a:srgbClr val="A4A3A4"/>
          </p15:clr>
        </p15:guide>
        <p15:guide id="29" pos="51">
          <p15:clr>
            <a:srgbClr val="A4A3A4"/>
          </p15:clr>
        </p15:guide>
        <p15:guide id="30" orient="horz" pos="4259">
          <p15:clr>
            <a:srgbClr val="A4A3A4"/>
          </p15:clr>
        </p15:guide>
        <p15:guide id="31" orient="horz" pos="630">
          <p15:clr>
            <a:srgbClr val="A4A3A4"/>
          </p15:clr>
        </p15:guide>
        <p15:guide id="32" orient="horz" pos="1259">
          <p15:clr>
            <a:srgbClr val="A4A3A4"/>
          </p15:clr>
        </p15:guide>
        <p15:guide id="33" orient="horz" pos="3470">
          <p15:clr>
            <a:srgbClr val="A4A3A4"/>
          </p15:clr>
        </p15:guide>
        <p15:guide id="34" pos="350">
          <p15:clr>
            <a:srgbClr val="A4A3A4"/>
          </p15:clr>
        </p15:guide>
        <p15:guide id="35" pos="5268">
          <p15:clr>
            <a:srgbClr val="A4A3A4"/>
          </p15:clr>
        </p15:guide>
        <p15:guide id="36" pos="2880">
          <p15:clr>
            <a:srgbClr val="A4A3A4"/>
          </p15:clr>
        </p15:guide>
        <p15:guide id="37" pos="59">
          <p15:clr>
            <a:srgbClr val="A4A3A4"/>
          </p15:clr>
        </p15:guide>
        <p15:guide id="38" orient="horz" pos="1267">
          <p15:clr>
            <a:srgbClr val="A4A3A4"/>
          </p15:clr>
        </p15:guide>
        <p15:guide id="39" orient="horz" pos="4271">
          <p15:clr>
            <a:srgbClr val="A4A3A4"/>
          </p15:clr>
        </p15:guide>
        <p15:guide id="40" orient="horz" pos="168">
          <p15:clr>
            <a:srgbClr val="A4A3A4"/>
          </p15:clr>
        </p15:guide>
        <p15:guide id="41" orient="horz" pos="4007">
          <p15:clr>
            <a:srgbClr val="A4A3A4"/>
          </p15:clr>
        </p15:guide>
        <p15:guide id="42" orient="horz" pos="4115">
          <p15:clr>
            <a:srgbClr val="A4A3A4"/>
          </p15:clr>
        </p15:guide>
        <p15:guide id="43" pos="75">
          <p15:clr>
            <a:srgbClr val="A4A3A4"/>
          </p15:clr>
        </p15:guide>
        <p15:guide id="44" pos="5568">
          <p15:clr>
            <a:srgbClr val="A4A3A4"/>
          </p15:clr>
        </p15:guide>
        <p15:guide id="45" pos="575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initials="J" lastIdx="6" clrIdx="0"/>
  <p:cmAuthor id="1" name="Patima Tanapat" initials="PT" lastIdx="26" clrIdx="1"/>
  <p:cmAuthor id="2" name="Sean M. Gregory, PhD" initials="SMG" lastIdx="66" clrIdx="2"/>
  <p:cmAuthor id="3" name="Antoinette Gouveia" initials="AG" lastIdx="1" clrIdx="3"/>
  <p:cmAuthor id="4" name="Jennifer Green, M.D." initials="JGM" lastIdx="20" clrIdx="4"/>
  <p:cmAuthor id="5" name="Daniel Kolodziej" initials="DK" lastIdx="18" clrIdx="5"/>
  <p:cmAuthor id="6" name="Daniel Kolsen" initials="DK" lastIdx="13" clrIdx="6"/>
  <p:cmAuthor id="7" name="Michelle Rizzo, ELS" initials="MRR" lastIdx="77" clrIdx="7"/>
  <p:cmAuthor id="8" name="Larissa Cardozo" initials="LC" lastIdx="42" clrIdx="8"/>
  <p:cmAuthor id="9" name="Jonathan I Silverberg" initials="JIS" lastIdx="7" clrIdx="9">
    <p:extLst>
      <p:ext uri="{19B8F6BF-5375-455C-9EA6-DF929625EA0E}">
        <p15:presenceInfo xmlns:p15="http://schemas.microsoft.com/office/powerpoint/2012/main" userId="Jonathan I Silverberg" providerId="None"/>
      </p:ext>
    </p:extLst>
  </p:cmAuthor>
  <p:cmAuthor id="10" name="Eric Simpson" initials="ES" lastIdx="3" clrIdx="10">
    <p:extLst>
      <p:ext uri="{19B8F6BF-5375-455C-9EA6-DF929625EA0E}">
        <p15:presenceInfo xmlns:p15="http://schemas.microsoft.com/office/powerpoint/2012/main" userId="S-1-5-21-1366901343-1712286707-620655208-15095" providerId="AD"/>
      </p:ext>
    </p:extLst>
  </p:cmAuthor>
  <p:cmAuthor id="11" name="Lucia Novak" initials="LMN" lastIdx="28" clrIdx="11"/>
  <p:cmAuthor id="12" name="Allison Kickel" initials="AK" lastIdx="8" clrIdx="12">
    <p:extLst>
      <p:ext uri="{19B8F6BF-5375-455C-9EA6-DF929625EA0E}">
        <p15:presenceInfo xmlns:p15="http://schemas.microsoft.com/office/powerpoint/2012/main" userId="S::akickel@integrityce.com::aaf930c0-9d22-49a5-9fe8-0cfa51384b0d" providerId="AD"/>
      </p:ext>
    </p:extLst>
  </p:cmAuthor>
  <p:cmAuthor id="13" name="Jessica Martin" initials="JM" lastIdx="1" clrIdx="13">
    <p:extLst>
      <p:ext uri="{19B8F6BF-5375-455C-9EA6-DF929625EA0E}">
        <p15:presenceInfo xmlns:p15="http://schemas.microsoft.com/office/powerpoint/2012/main" userId="fe87a7f0c5a1ff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AD0"/>
    <a:srgbClr val="FFCB0B"/>
    <a:srgbClr val="CF88FF"/>
    <a:srgbClr val="24537D"/>
    <a:srgbClr val="FF0002"/>
    <a:srgbClr val="FFDEDE"/>
    <a:srgbClr val="FFD929"/>
    <a:srgbClr val="D9D801"/>
    <a:srgbClr val="FFF9B6"/>
    <a:srgbClr val="E8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6395" autoAdjust="0"/>
  </p:normalViewPr>
  <p:slideViewPr>
    <p:cSldViewPr snapToGrid="0">
      <p:cViewPr varScale="1">
        <p:scale>
          <a:sx n="62" d="100"/>
          <a:sy n="62" d="100"/>
        </p:scale>
        <p:origin x="1380" y="72"/>
      </p:cViewPr>
      <p:guideLst>
        <p:guide orient="horz" pos="2618"/>
        <p:guide orient="horz" pos="1152"/>
        <p:guide pos="2016"/>
        <p:guide orient="horz" pos="4232"/>
        <p:guide orient="horz" pos="532"/>
        <p:guide orient="horz" pos="1176"/>
        <p:guide orient="horz" pos="4013"/>
        <p:guide pos="5616"/>
        <p:guide pos="111"/>
        <p:guide pos="369"/>
        <p:guide pos="2871"/>
        <p:guide orient="horz" pos="4277"/>
        <p:guide orient="horz" pos="537"/>
        <p:guide orient="horz" pos="1202"/>
        <p:guide pos="5544"/>
        <p:guide pos="364"/>
        <p:guide pos="69"/>
        <p:guide orient="horz" pos="651"/>
        <p:guide orient="horz" pos="4052"/>
        <p:guide orient="horz" pos="399"/>
        <p:guide orient="horz" pos="1263"/>
        <p:guide pos="344"/>
        <p:guide orient="horz" pos="4283"/>
        <p:guide orient="horz" pos="1266"/>
        <p:guide orient="horz" pos="638"/>
        <p:guide pos="339"/>
        <p:guide pos="2886"/>
        <p:guide pos="5610"/>
        <p:guide pos="51"/>
        <p:guide orient="horz" pos="4259"/>
        <p:guide orient="horz" pos="630"/>
        <p:guide orient="horz" pos="1259"/>
        <p:guide orient="horz" pos="3470"/>
        <p:guide pos="350"/>
        <p:guide pos="5268"/>
        <p:guide pos="2880"/>
        <p:guide pos="59"/>
        <p:guide orient="horz" pos="1267"/>
        <p:guide orient="horz" pos="4271"/>
        <p:guide orient="horz" pos="168"/>
        <p:guide orient="horz" pos="4007"/>
        <p:guide orient="horz" pos="4115"/>
        <p:guide pos="75"/>
        <p:guide pos="5568"/>
        <p:guide pos="5759"/>
      </p:guideLst>
    </p:cSldViewPr>
  </p:slideViewPr>
  <p:outlineViewPr>
    <p:cViewPr>
      <p:scale>
        <a:sx n="33" d="100"/>
        <a:sy n="33" d="100"/>
      </p:scale>
      <p:origin x="0" y="-12120"/>
    </p:cViewPr>
    <p:sldLst>
      <p:sld r:id="rId1" collapse="1"/>
    </p:sldLst>
  </p:outlineViewPr>
  <p:notesTextViewPr>
    <p:cViewPr>
      <p:scale>
        <a:sx n="80" d="100"/>
        <a:sy n="80" d="100"/>
      </p:scale>
      <p:origin x="0" y="0"/>
    </p:cViewPr>
  </p:notesTextViewPr>
  <p:sorterViewPr>
    <p:cViewPr varScale="1">
      <p:scale>
        <a:sx n="1" d="1"/>
        <a:sy n="1" d="1"/>
      </p:scale>
      <p:origin x="0" y="0"/>
    </p:cViewPr>
  </p:sorterViewPr>
  <p:notesViewPr>
    <p:cSldViewPr snapToGrid="0">
      <p:cViewPr varScale="1">
        <p:scale>
          <a:sx n="67" d="100"/>
          <a:sy n="67" d="100"/>
        </p:scale>
        <p:origin x="181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Khalil" userId="db164221-4f91-4b6e-8fc5-70a28302de7c" providerId="ADAL" clId="{E5A8831E-4067-45F8-89B4-4273195805D8}"/>
    <pc:docChg chg="modSld">
      <pc:chgData name="Amy Khalil" userId="db164221-4f91-4b6e-8fc5-70a28302de7c" providerId="ADAL" clId="{E5A8831E-4067-45F8-89B4-4273195805D8}" dt="2020-02-24T16:54:40.905" v="16" actId="2711"/>
      <pc:docMkLst>
        <pc:docMk/>
      </pc:docMkLst>
      <pc:sldChg chg="modSp mod">
        <pc:chgData name="Amy Khalil" userId="db164221-4f91-4b6e-8fc5-70a28302de7c" providerId="ADAL" clId="{E5A8831E-4067-45F8-89B4-4273195805D8}" dt="2020-02-24T16:54:40.905" v="16" actId="2711"/>
        <pc:sldMkLst>
          <pc:docMk/>
          <pc:sldMk cId="965620050" sldId="1364"/>
        </pc:sldMkLst>
        <pc:spChg chg="mod">
          <ac:chgData name="Amy Khalil" userId="db164221-4f91-4b6e-8fc5-70a28302de7c" providerId="ADAL" clId="{E5A8831E-4067-45F8-89B4-4273195805D8}" dt="2020-02-24T16:54:40.905" v="16" actId="2711"/>
          <ac:spMkLst>
            <pc:docMk/>
            <pc:sldMk cId="965620050" sldId="1364"/>
            <ac:spMk id="3" creationId="{6E05F7F7-4C5A-45FC-9557-6A72A0D4BBE0}"/>
          </ac:spMkLst>
        </pc:spChg>
        <pc:picChg chg="mod">
          <ac:chgData name="Amy Khalil" userId="db164221-4f91-4b6e-8fc5-70a28302de7c" providerId="ADAL" clId="{E5A8831E-4067-45F8-89B4-4273195805D8}" dt="2020-02-24T16:49:32.786" v="8" actId="1076"/>
          <ac:picMkLst>
            <pc:docMk/>
            <pc:sldMk cId="965620050" sldId="1364"/>
            <ac:picMk id="4" creationId="{5D2A5609-D019-4DAD-AA9A-489C805286A8}"/>
          </ac:picMkLst>
        </pc:picChg>
        <pc:picChg chg="mod">
          <ac:chgData name="Amy Khalil" userId="db164221-4f91-4b6e-8fc5-70a28302de7c" providerId="ADAL" clId="{E5A8831E-4067-45F8-89B4-4273195805D8}" dt="2020-02-24T16:49:24.257" v="7" actId="1076"/>
          <ac:picMkLst>
            <pc:docMk/>
            <pc:sldMk cId="965620050" sldId="1364"/>
            <ac:picMk id="5" creationId="{7779E1DA-1160-4D8A-878E-83940B97903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83983839462285E-2"/>
          <c:y val="4.2741521030548048E-2"/>
          <c:w val="0.6822163716438373"/>
          <c:h val="0.75701449021808387"/>
        </c:manualLayout>
      </c:layout>
      <c:scatterChart>
        <c:scatterStyle val="lineMarker"/>
        <c:varyColors val="0"/>
        <c:ser>
          <c:idx val="0"/>
          <c:order val="0"/>
          <c:tx>
            <c:strRef>
              <c:f>Sheet1!$B$1</c:f>
              <c:strCache>
                <c:ptCount val="1"/>
                <c:pt idx="0">
                  <c:v>Clinician assessment</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145A-E840-ABA7-DF642DF8D184}"/>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Sheet1!$A$2:$A$7</c:f>
              <c:numCache>
                <c:formatCode>General</c:formatCode>
                <c:ptCount val="6"/>
                <c:pt idx="0">
                  <c:v>0</c:v>
                </c:pt>
                <c:pt idx="1">
                  <c:v>10</c:v>
                </c:pt>
                <c:pt idx="2">
                  <c:v>20</c:v>
                </c:pt>
                <c:pt idx="3">
                  <c:v>30</c:v>
                </c:pt>
                <c:pt idx="4">
                  <c:v>40</c:v>
                </c:pt>
                <c:pt idx="5">
                  <c:v>50</c:v>
                </c:pt>
              </c:numCache>
            </c:numRef>
          </c:xVal>
          <c:yVal>
            <c:numRef>
              <c:f>Sheet1!$B$2:$B$7</c:f>
              <c:numCache>
                <c:formatCode>General</c:formatCode>
                <c:ptCount val="6"/>
                <c:pt idx="0">
                  <c:v>7</c:v>
                </c:pt>
                <c:pt idx="1">
                  <c:v>6</c:v>
                </c:pt>
                <c:pt idx="2">
                  <c:v>5</c:v>
                </c:pt>
                <c:pt idx="3">
                  <c:v>4</c:v>
                </c:pt>
                <c:pt idx="4">
                  <c:v>4</c:v>
                </c:pt>
                <c:pt idx="5">
                  <c:v>3</c:v>
                </c:pt>
              </c:numCache>
            </c:numRef>
          </c:yVal>
          <c:smooth val="0"/>
          <c:extLst>
            <c:ext xmlns:c16="http://schemas.microsoft.com/office/drawing/2014/chart" uri="{C3380CC4-5D6E-409C-BE32-E72D297353CC}">
              <c16:uniqueId val="{00000000-145A-E840-ABA7-DF642DF8D184}"/>
            </c:ext>
          </c:extLst>
        </c:ser>
        <c:ser>
          <c:idx val="1"/>
          <c:order val="1"/>
          <c:tx>
            <c:strRef>
              <c:f>Sheet1!$C$1</c:f>
              <c:strCache>
                <c:ptCount val="1"/>
                <c:pt idx="0">
                  <c:v>Patient assessment</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dLbls>
            <c:dLbl>
              <c:idx val="0"/>
              <c:layout>
                <c:manualLayout>
                  <c:x val="-2.7658541911844995E-3"/>
                  <c:y val="-4.7128497428898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5A-E840-ABA7-DF642DF8D184}"/>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Sheet1!$A$2:$A$7</c:f>
              <c:numCache>
                <c:formatCode>General</c:formatCode>
                <c:ptCount val="6"/>
                <c:pt idx="0">
                  <c:v>0</c:v>
                </c:pt>
                <c:pt idx="1">
                  <c:v>10</c:v>
                </c:pt>
                <c:pt idx="2">
                  <c:v>20</c:v>
                </c:pt>
                <c:pt idx="3">
                  <c:v>30</c:v>
                </c:pt>
                <c:pt idx="4">
                  <c:v>40</c:v>
                </c:pt>
                <c:pt idx="5">
                  <c:v>50</c:v>
                </c:pt>
              </c:numCache>
            </c:numRef>
          </c:xVal>
          <c:yVal>
            <c:numRef>
              <c:f>Sheet1!$C$2:$C$7</c:f>
              <c:numCache>
                <c:formatCode>General</c:formatCode>
                <c:ptCount val="6"/>
                <c:pt idx="0">
                  <c:v>7</c:v>
                </c:pt>
                <c:pt idx="1">
                  <c:v>5</c:v>
                </c:pt>
                <c:pt idx="2">
                  <c:v>5</c:v>
                </c:pt>
                <c:pt idx="3">
                  <c:v>5</c:v>
                </c:pt>
                <c:pt idx="4">
                  <c:v>5</c:v>
                </c:pt>
                <c:pt idx="5">
                  <c:v>4</c:v>
                </c:pt>
              </c:numCache>
            </c:numRef>
          </c:yVal>
          <c:smooth val="0"/>
          <c:extLst>
            <c:ext xmlns:c16="http://schemas.microsoft.com/office/drawing/2014/chart" uri="{C3380CC4-5D6E-409C-BE32-E72D297353CC}">
              <c16:uniqueId val="{00000001-145A-E840-ABA7-DF642DF8D184}"/>
            </c:ext>
          </c:extLst>
        </c:ser>
        <c:dLbls>
          <c:dLblPos val="t"/>
          <c:showLegendKey val="0"/>
          <c:showVal val="1"/>
          <c:showCatName val="0"/>
          <c:showSerName val="0"/>
          <c:showPercent val="0"/>
          <c:showBubbleSize val="0"/>
        </c:dLbls>
        <c:axId val="1585389951"/>
        <c:axId val="1688666319"/>
      </c:scatterChart>
      <c:valAx>
        <c:axId val="1585389951"/>
        <c:scaling>
          <c:orientation val="minMax"/>
          <c:max val="55"/>
          <c:min val="0"/>
        </c:scaling>
        <c:delete val="0"/>
        <c:axPos val="b"/>
        <c:title>
          <c:tx>
            <c:rich>
              <a:bodyPr rot="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r>
                  <a:rPr lang="en-US" sz="1800" b="1" dirty="0">
                    <a:solidFill>
                      <a:schemeClr val="tx1">
                        <a:lumMod val="50000"/>
                      </a:schemeClr>
                    </a:solidFill>
                  </a:rPr>
                  <a:t>Time, weeks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1688666319"/>
        <c:crosses val="autoZero"/>
        <c:crossBetween val="midCat"/>
      </c:valAx>
      <c:valAx>
        <c:axId val="1688666319"/>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r>
                  <a:rPr lang="en-US" sz="1800" b="1" dirty="0">
                    <a:solidFill>
                      <a:schemeClr val="tx1">
                        <a:lumMod val="50000"/>
                      </a:schemeClr>
                    </a:solidFill>
                  </a:rPr>
                  <a:t>Median overall severity scores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1585389951"/>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71 REACH-1 Participants (73% ORR)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F5E-C849-8627-5FCDEDFA3A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5E-C849-8627-5FCDEDFA3A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4F5E-C849-8627-5FCDEDFA3AEC}"/>
              </c:ext>
            </c:extLst>
          </c:dPt>
          <c:dLbls>
            <c:dLbl>
              <c:idx val="0"/>
              <c:layout>
                <c:manualLayout>
                  <c:x val="-0.15488931027224173"/>
                  <c:y val="0.13040475166949109"/>
                </c:manualLayout>
              </c:layout>
              <c:tx>
                <c:rich>
                  <a:bodyPr/>
                  <a:lstStyle/>
                  <a:p>
                    <a:r>
                      <a:rPr lang="en-US" dirty="0"/>
                      <a:t>27%</a:t>
                    </a:r>
                  </a:p>
                  <a:p>
                    <a:r>
                      <a:rPr lang="en-US" dirty="0"/>
                      <a:t>(n=</a:t>
                    </a:r>
                    <a:fld id="{0DCE9835-D1CF-F043-B09D-6C30556ADB22}"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5E-C849-8627-5FCDEDFA3AEC}"/>
                </c:ext>
              </c:extLst>
            </c:dLbl>
            <c:dLbl>
              <c:idx val="1"/>
              <c:layout>
                <c:manualLayout>
                  <c:x val="-0.134500175488077"/>
                  <c:y val="-0.13740808769106339"/>
                </c:manualLayout>
              </c:layout>
              <c:tx>
                <c:rich>
                  <a:bodyPr/>
                  <a:lstStyle/>
                  <a:p>
                    <a:r>
                      <a:rPr lang="en-US" dirty="0"/>
                      <a:t>18%</a:t>
                    </a:r>
                  </a:p>
                  <a:p>
                    <a:r>
                      <a:rPr lang="en-US" dirty="0"/>
                      <a:t>(n</a:t>
                    </a:r>
                    <a:r>
                      <a:rPr lang="en-US" baseline="0" dirty="0"/>
                      <a:t>=</a:t>
                    </a:r>
                    <a:fld id="{18DF68CF-8DF0-B447-9F9B-25EE1B9B5D68}"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5E-C849-8627-5FCDEDFA3AEC}"/>
                </c:ext>
              </c:extLst>
            </c:dLbl>
            <c:dLbl>
              <c:idx val="2"/>
              <c:tx>
                <c:rich>
                  <a:bodyPr/>
                  <a:lstStyle/>
                  <a:p>
                    <a:r>
                      <a:rPr lang="en-US" dirty="0"/>
                      <a:t>55% (n=</a:t>
                    </a:r>
                    <a:fld id="{D56C2270-5CF2-0941-B8A7-CBFD83062151}"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5E-C849-8627-5FCDEDFA3AE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Non-responders</c:v>
                </c:pt>
                <c:pt idx="1">
                  <c:v>Other responders (any time)</c:v>
                </c:pt>
                <c:pt idx="2">
                  <c:v>Responders by day 28 (primary endpoint)</c:v>
                </c:pt>
              </c:strCache>
            </c:strRef>
          </c:cat>
          <c:val>
            <c:numRef>
              <c:f>Sheet1!$B$2:$B$4</c:f>
              <c:numCache>
                <c:formatCode>General</c:formatCode>
                <c:ptCount val="3"/>
                <c:pt idx="0">
                  <c:v>19</c:v>
                </c:pt>
                <c:pt idx="1">
                  <c:v>13</c:v>
                </c:pt>
                <c:pt idx="2">
                  <c:v>39</c:v>
                </c:pt>
              </c:numCache>
            </c:numRef>
          </c:val>
          <c:extLst>
            <c:ext xmlns:c16="http://schemas.microsoft.com/office/drawing/2014/chart" uri="{C3380CC4-5D6E-409C-BE32-E72D297353CC}">
              <c16:uniqueId val="{00000000-4F5E-C849-8627-5FCDEDFA3A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50000"/>
                  </a:schemeClr>
                </a:solidFill>
                <a:latin typeface="+mn-lt"/>
                <a:ea typeface="+mn-ea"/>
                <a:cs typeface="+mn-cs"/>
              </a:defRPr>
            </a:pPr>
            <a:r>
              <a:rPr lang="en-US" b="1"/>
              <a:t>Response Rates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Complete response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Responders by day 28</c:v>
                </c:pt>
                <c:pt idx="1">
                  <c:v>Other responders</c:v>
                </c:pt>
              </c:strCache>
            </c:strRef>
          </c:cat>
          <c:val>
            <c:numRef>
              <c:f>Sheet1!$B$2:$B$3</c:f>
              <c:numCache>
                <c:formatCode>General</c:formatCode>
                <c:ptCount val="2"/>
                <c:pt idx="0">
                  <c:v>33</c:v>
                </c:pt>
                <c:pt idx="1">
                  <c:v>8</c:v>
                </c:pt>
              </c:numCache>
            </c:numRef>
          </c:val>
          <c:extLst>
            <c:ext xmlns:c16="http://schemas.microsoft.com/office/drawing/2014/chart" uri="{C3380CC4-5D6E-409C-BE32-E72D297353CC}">
              <c16:uniqueId val="{00000000-7D8E-734D-A620-3AB5E992FC1A}"/>
            </c:ext>
          </c:extLst>
        </c:ser>
        <c:ser>
          <c:idx val="1"/>
          <c:order val="1"/>
          <c:tx>
            <c:strRef>
              <c:f>Sheet1!$C$1</c:f>
              <c:strCache>
                <c:ptCount val="1"/>
                <c:pt idx="0">
                  <c:v>Very good partial response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Responders by day 28</c:v>
                </c:pt>
                <c:pt idx="1">
                  <c:v>Other responders</c:v>
                </c:pt>
              </c:strCache>
            </c:strRef>
          </c:cat>
          <c:val>
            <c:numRef>
              <c:f>Sheet1!$C$2:$C$3</c:f>
              <c:numCache>
                <c:formatCode>General</c:formatCode>
                <c:ptCount val="2"/>
                <c:pt idx="0">
                  <c:v>3</c:v>
                </c:pt>
                <c:pt idx="1">
                  <c:v>2</c:v>
                </c:pt>
              </c:numCache>
            </c:numRef>
          </c:val>
          <c:extLst>
            <c:ext xmlns:c16="http://schemas.microsoft.com/office/drawing/2014/chart" uri="{C3380CC4-5D6E-409C-BE32-E72D297353CC}">
              <c16:uniqueId val="{00000001-7D8E-734D-A620-3AB5E992FC1A}"/>
            </c:ext>
          </c:extLst>
        </c:ser>
        <c:ser>
          <c:idx val="2"/>
          <c:order val="2"/>
          <c:tx>
            <c:strRef>
              <c:f>Sheet1!$D$1</c:f>
              <c:strCache>
                <c:ptCount val="1"/>
                <c:pt idx="0">
                  <c:v>Partial response</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04-7D8E-734D-A620-3AB5E992FC1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Responders by day 28</c:v>
                </c:pt>
                <c:pt idx="1">
                  <c:v>Other responders</c:v>
                </c:pt>
              </c:strCache>
            </c:strRef>
          </c:cat>
          <c:val>
            <c:numRef>
              <c:f>Sheet1!$D$2:$D$3</c:f>
              <c:numCache>
                <c:formatCode>General</c:formatCode>
                <c:ptCount val="2"/>
                <c:pt idx="0">
                  <c:v>3</c:v>
                </c:pt>
                <c:pt idx="1">
                  <c:v>3</c:v>
                </c:pt>
              </c:numCache>
            </c:numRef>
          </c:val>
          <c:extLst>
            <c:ext xmlns:c16="http://schemas.microsoft.com/office/drawing/2014/chart" uri="{C3380CC4-5D6E-409C-BE32-E72D297353CC}">
              <c16:uniqueId val="{00000003-7D8E-734D-A620-3AB5E992FC1A}"/>
            </c:ext>
          </c:extLst>
        </c:ser>
        <c:dLbls>
          <c:dLblPos val="ctr"/>
          <c:showLegendKey val="0"/>
          <c:showVal val="1"/>
          <c:showCatName val="0"/>
          <c:showSerName val="0"/>
          <c:showPercent val="0"/>
          <c:showBubbleSize val="0"/>
        </c:dLbls>
        <c:gapWidth val="150"/>
        <c:overlap val="100"/>
        <c:axId val="1657845983"/>
        <c:axId val="1618440815"/>
      </c:barChart>
      <c:catAx>
        <c:axId val="165784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618440815"/>
        <c:crosses val="autoZero"/>
        <c:auto val="1"/>
        <c:lblAlgn val="ctr"/>
        <c:lblOffset val="100"/>
        <c:noMultiLvlLbl val="0"/>
      </c:catAx>
      <c:valAx>
        <c:axId val="1618440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657845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l" defTabSz="935694">
              <a:defRPr sz="1200"/>
            </a:lvl1pPr>
          </a:lstStyle>
          <a:p>
            <a:pPr>
              <a:defRPr/>
            </a:pPr>
            <a:endParaRPr lang="en-US" dirty="0">
              <a:latin typeface="Calibri" panose="020F0502020204030204" pitchFamily="34" charset="0"/>
            </a:endParaRPr>
          </a:p>
        </p:txBody>
      </p:sp>
      <p:sp>
        <p:nvSpPr>
          <p:cNvPr id="374787" name="Rectangle 3"/>
          <p:cNvSpPr>
            <a:spLocks noGrp="1" noChangeArrowheads="1"/>
          </p:cNvSpPr>
          <p:nvPr>
            <p:ph type="dt" sz="quarter" idx="1"/>
          </p:nvPr>
        </p:nvSpPr>
        <p:spPr bwMode="auto">
          <a:xfrm>
            <a:off x="3978132"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r" defTabSz="935694">
              <a:defRPr sz="1200"/>
            </a:lvl1pPr>
          </a:lstStyle>
          <a:p>
            <a:pPr>
              <a:defRPr/>
            </a:pPr>
            <a:endParaRPr lang="en-US" dirty="0">
              <a:latin typeface="Calibri" panose="020F0502020204030204" pitchFamily="34" charset="0"/>
            </a:endParaRPr>
          </a:p>
        </p:txBody>
      </p:sp>
      <p:sp>
        <p:nvSpPr>
          <p:cNvPr id="374788" name="Rectangle 4"/>
          <p:cNvSpPr>
            <a:spLocks noGrp="1" noChangeArrowheads="1"/>
          </p:cNvSpPr>
          <p:nvPr>
            <p:ph type="ftr" sz="quarter" idx="2"/>
          </p:nvPr>
        </p:nvSpPr>
        <p:spPr bwMode="auto">
          <a:xfrm>
            <a:off x="0"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l" defTabSz="935694">
              <a:defRPr sz="1200"/>
            </a:lvl1pPr>
          </a:lstStyle>
          <a:p>
            <a:pPr>
              <a:defRPr/>
            </a:pPr>
            <a:endParaRPr lang="en-US" dirty="0">
              <a:latin typeface="Calibri" panose="020F0502020204030204" pitchFamily="34" charset="0"/>
            </a:endParaRPr>
          </a:p>
        </p:txBody>
      </p:sp>
      <p:sp>
        <p:nvSpPr>
          <p:cNvPr id="374789" name="Rectangle 5"/>
          <p:cNvSpPr>
            <a:spLocks noGrp="1" noChangeArrowheads="1"/>
          </p:cNvSpPr>
          <p:nvPr>
            <p:ph type="sldNum" sz="quarter" idx="3"/>
          </p:nvPr>
        </p:nvSpPr>
        <p:spPr bwMode="auto">
          <a:xfrm>
            <a:off x="3978132"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r" defTabSz="935694">
              <a:defRPr sz="1200"/>
            </a:lvl1pPr>
          </a:lstStyle>
          <a:p>
            <a:pPr>
              <a:defRPr/>
            </a:pPr>
            <a:fld id="{AA9B1BED-5CF7-4AFD-BD11-FFFB0686FDEA}"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358983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l" defTabSz="935694">
              <a:defRPr sz="1200">
                <a:latin typeface="Calibri" panose="020F0502020204030204" pitchFamily="34" charset="0"/>
              </a:defRPr>
            </a:lvl1pPr>
          </a:lstStyle>
          <a:p>
            <a:pPr>
              <a:defRPr/>
            </a:pPr>
            <a:endParaRPr lang="en-US" dirty="0"/>
          </a:p>
        </p:txBody>
      </p:sp>
      <p:sp>
        <p:nvSpPr>
          <p:cNvPr id="32771"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r" defTabSz="935694">
              <a:defRPr sz="1200">
                <a:latin typeface="Calibri" panose="020F0502020204030204" pitchFamily="34" charset="0"/>
              </a:defRPr>
            </a:lvl1pPr>
          </a:lstStyle>
          <a:p>
            <a:pPr>
              <a:defRPr/>
            </a:pPr>
            <a:endParaRPr lang="en-US" dirty="0"/>
          </a:p>
        </p:txBody>
      </p:sp>
      <p:sp>
        <p:nvSpPr>
          <p:cNvPr id="1034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702310" y="4422459"/>
            <a:ext cx="5618480" cy="4188778"/>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774"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l" defTabSz="935694">
              <a:defRPr sz="1200">
                <a:latin typeface="Calibri" panose="020F0502020204030204" pitchFamily="34" charset="0"/>
              </a:defRPr>
            </a:lvl1pPr>
          </a:lstStyle>
          <a:p>
            <a:pPr>
              <a:defRPr/>
            </a:pPr>
            <a:endParaRPr lang="en-US" dirty="0"/>
          </a:p>
        </p:txBody>
      </p:sp>
      <p:sp>
        <p:nvSpPr>
          <p:cNvPr id="32775"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r" defTabSz="935694">
              <a:defRPr sz="1200">
                <a:latin typeface="Calibri" panose="020F0502020204030204" pitchFamily="34" charset="0"/>
              </a:defRPr>
            </a:lvl1pPr>
          </a:lstStyle>
          <a:p>
            <a:pPr>
              <a:defRPr/>
            </a:pPr>
            <a:fld id="{2702EEFD-037D-405A-937D-1685DA3150FC}" type="slidenum">
              <a:rPr lang="en-US" smtClean="0"/>
              <a:pPr>
                <a:defRPr/>
              </a:pPr>
              <a:t>‹#›</a:t>
            </a:fld>
            <a:endParaRPr lang="en-US" dirty="0"/>
          </a:p>
        </p:txBody>
      </p:sp>
    </p:spTree>
    <p:extLst>
      <p:ext uri="{BB962C8B-B14F-4D97-AF65-F5344CB8AC3E}">
        <p14:creationId xmlns:p14="http://schemas.microsoft.com/office/powerpoint/2010/main" val="3453057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p>
            <a:pPr defTabSz="915046"/>
            <a:fld id="{20B883D6-59C7-4B4B-9214-7920298AD22E}" type="slidenum">
              <a:rPr lang="en-US" smtClean="0">
                <a:solidFill>
                  <a:prstClr val="black"/>
                </a:solidFill>
              </a:rPr>
              <a:pPr defTabSz="915046"/>
              <a:t>1</a:t>
            </a:fld>
            <a:endParaRPr lang="en-US" dirty="0">
              <a:solidFill>
                <a:prstClr val="black"/>
              </a:solidFill>
            </a:endParaRPr>
          </a:p>
        </p:txBody>
      </p:sp>
      <p:sp>
        <p:nvSpPr>
          <p:cNvPr id="289794" name="Rectangle 2"/>
          <p:cNvSpPr>
            <a:spLocks noGrp="1" noRot="1" noChangeAspect="1" noChangeArrowheads="1" noTextEdit="1"/>
          </p:cNvSpPr>
          <p:nvPr>
            <p:ph type="sldImg"/>
          </p:nvPr>
        </p:nvSpPr>
        <p:spPr>
          <a:xfrm>
            <a:off x="1184275" y="698500"/>
            <a:ext cx="4654550" cy="3490913"/>
          </a:xfrm>
          <a:ln/>
        </p:spPr>
      </p:sp>
      <p:sp>
        <p:nvSpPr>
          <p:cNvPr id="2897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209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kern="1200" dirty="0">
                <a:solidFill>
                  <a:schemeClr val="tx1"/>
                </a:solidFill>
                <a:effectLst/>
                <a:latin typeface="Calibri" panose="020F0502020204030204" pitchFamily="34" charset="0"/>
                <a:ea typeface="+mn-ea"/>
                <a:cs typeface="Calibri" panose="020F0502020204030204" pitchFamily="34" charset="0"/>
              </a:rPr>
              <a:t>1. </a:t>
            </a:r>
            <a:r>
              <a:rPr lang="en-US" sz="1100" kern="1200" dirty="0" err="1">
                <a:solidFill>
                  <a:schemeClr val="tx1"/>
                </a:solidFill>
                <a:effectLst/>
                <a:latin typeface="Calibri" panose="020F0502020204030204" pitchFamily="34" charset="0"/>
                <a:ea typeface="+mn-ea"/>
                <a:cs typeface="Calibri" panose="020F0502020204030204" pitchFamily="34" charset="0"/>
              </a:rPr>
              <a:t>Jagasia</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a:t>
            </a:r>
            <a:r>
              <a:rPr lang="en-US" sz="1100" kern="1200" dirty="0" err="1">
                <a:solidFill>
                  <a:schemeClr val="tx1"/>
                </a:solidFill>
                <a:effectLst/>
                <a:latin typeface="Calibri" panose="020F0502020204030204" pitchFamily="34" charset="0"/>
                <a:ea typeface="+mn-ea"/>
                <a:cs typeface="Calibri" panose="020F0502020204030204" pitchFamily="34" charset="0"/>
              </a:rPr>
              <a:t>Arbushites</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Delaite</a:t>
            </a:r>
            <a:r>
              <a:rPr lang="en-US" sz="1100" kern="1200" dirty="0">
                <a:solidFill>
                  <a:schemeClr val="tx1"/>
                </a:solidFill>
                <a:effectLst/>
                <a:latin typeface="Calibri" panose="020F0502020204030204" pitchFamily="34" charset="0"/>
                <a:ea typeface="+mn-ea"/>
                <a:cs typeface="Calibri" panose="020F0502020204030204" pitchFamily="34" charset="0"/>
              </a:rPr>
              <a:t> P, </a:t>
            </a:r>
            <a:r>
              <a:rPr lang="en-US" sz="1100" kern="1200" dirty="0" err="1">
                <a:solidFill>
                  <a:schemeClr val="tx1"/>
                </a:solidFill>
                <a:effectLst/>
                <a:latin typeface="Calibri" panose="020F0502020204030204" pitchFamily="34" charset="0"/>
                <a:ea typeface="+mn-ea"/>
                <a:cs typeface="Calibri" panose="020F0502020204030204" pitchFamily="34" charset="0"/>
              </a:rPr>
              <a:t>Gadbaw</a:t>
            </a:r>
            <a:r>
              <a:rPr lang="en-US" sz="1100" kern="1200" dirty="0">
                <a:solidFill>
                  <a:schemeClr val="tx1"/>
                </a:solidFill>
                <a:effectLst/>
                <a:latin typeface="Calibri" panose="020F0502020204030204" pitchFamily="34" charset="0"/>
                <a:ea typeface="+mn-ea"/>
                <a:cs typeface="Calibri" panose="020F0502020204030204" pitchFamily="34" charset="0"/>
              </a:rPr>
              <a:t> B, Bubnoff NV. </a:t>
            </a:r>
            <a:r>
              <a:rPr lang="en-US" sz="1100" kern="1200" dirty="0" err="1">
                <a:solidFill>
                  <a:schemeClr val="tx1"/>
                </a:solidFill>
                <a:effectLst/>
                <a:latin typeface="Calibri" panose="020F0502020204030204" pitchFamily="34" charset="0"/>
                <a:ea typeface="+mn-ea"/>
                <a:cs typeface="Calibri" panose="020F0502020204030204" pitchFamily="34" charset="0"/>
              </a:rPr>
              <a:t>Ruxolitinib</a:t>
            </a:r>
            <a:r>
              <a:rPr lang="en-US" sz="1100" kern="1200" dirty="0">
                <a:solidFill>
                  <a:schemeClr val="tx1"/>
                </a:solidFill>
                <a:effectLst/>
                <a:latin typeface="Calibri" panose="020F0502020204030204" pitchFamily="34" charset="0"/>
                <a:ea typeface="+mn-ea"/>
                <a:cs typeface="Calibri" panose="020F0502020204030204" pitchFamily="34" charset="0"/>
              </a:rPr>
              <a:t> for the treatment of patients with steroid-refractory GVHD: an introduction to the REACH trials. </a:t>
            </a:r>
            <a:r>
              <a:rPr lang="en-US" sz="1100" i="1" kern="1200" dirty="0">
                <a:solidFill>
                  <a:schemeClr val="tx1"/>
                </a:solidFill>
                <a:effectLst/>
                <a:latin typeface="Calibri" panose="020F0502020204030204" pitchFamily="34" charset="0"/>
                <a:ea typeface="+mn-ea"/>
                <a:cs typeface="Calibri" panose="020F0502020204030204" pitchFamily="34" charset="0"/>
              </a:rPr>
              <a:t>Immunotherapy.</a:t>
            </a:r>
            <a:r>
              <a:rPr lang="en-US" sz="1100" kern="1200" dirty="0">
                <a:solidFill>
                  <a:schemeClr val="tx1"/>
                </a:solidFill>
                <a:effectLst/>
                <a:latin typeface="Calibri" panose="020F0502020204030204" pitchFamily="34" charset="0"/>
                <a:ea typeface="+mn-ea"/>
                <a:cs typeface="Calibri" panose="020F0502020204030204" pitchFamily="34" charset="0"/>
              </a:rPr>
              <a:t> 2018;10:391-402. </a:t>
            </a:r>
          </a:p>
          <a:p>
            <a:pPr>
              <a:spcBef>
                <a:spcPts val="0"/>
              </a:spcBef>
              <a:spcAft>
                <a:spcPts val="600"/>
              </a:spcAft>
            </a:pPr>
            <a:r>
              <a:rPr lang="en-US" sz="1100" kern="1200" dirty="0">
                <a:solidFill>
                  <a:schemeClr val="tx1"/>
                </a:solidFill>
                <a:effectLst/>
                <a:latin typeface="Calibri" panose="020F0502020204030204" pitchFamily="34" charset="0"/>
                <a:ea typeface="+mn-ea"/>
                <a:cs typeface="Calibri" panose="020F0502020204030204" pitchFamily="34" charset="0"/>
              </a:rPr>
              <a:t>2. </a:t>
            </a:r>
            <a:r>
              <a:rPr lang="en-US" sz="1100" kern="1200" dirty="0" err="1">
                <a:solidFill>
                  <a:schemeClr val="tx1"/>
                </a:solidFill>
                <a:effectLst/>
                <a:latin typeface="Calibri" panose="020F0502020204030204" pitchFamily="34" charset="0"/>
                <a:ea typeface="+mn-ea"/>
                <a:cs typeface="Calibri" panose="020F0502020204030204" pitchFamily="34" charset="0"/>
              </a:rPr>
              <a:t>Jagasia</a:t>
            </a:r>
            <a:r>
              <a:rPr lang="en-US" sz="1100" kern="1200" dirty="0">
                <a:solidFill>
                  <a:schemeClr val="tx1"/>
                </a:solidFill>
                <a:effectLst/>
                <a:latin typeface="Calibri" panose="020F0502020204030204" pitchFamily="34" charset="0"/>
                <a:ea typeface="+mn-ea"/>
                <a:cs typeface="Calibri" panose="020F0502020204030204" pitchFamily="34" charset="0"/>
              </a:rPr>
              <a:t> M, Arora M, Flowers ME, et al. Risk factors for acute GVHD and survival after hematopoietic cell transplantation. </a:t>
            </a:r>
            <a:r>
              <a:rPr lang="en-US" sz="1100" i="1" kern="1200" dirty="0">
                <a:solidFill>
                  <a:schemeClr val="tx1"/>
                </a:solidFill>
                <a:effectLst/>
                <a:latin typeface="Calibri" panose="020F0502020204030204" pitchFamily="34" charset="0"/>
                <a:ea typeface="+mn-ea"/>
                <a:cs typeface="Calibri" panose="020F0502020204030204" pitchFamily="34" charset="0"/>
              </a:rPr>
              <a:t>Blood. </a:t>
            </a:r>
            <a:r>
              <a:rPr lang="en-US" sz="1100" kern="1200" dirty="0">
                <a:solidFill>
                  <a:schemeClr val="tx1"/>
                </a:solidFill>
                <a:effectLst/>
                <a:latin typeface="Calibri" panose="020F0502020204030204" pitchFamily="34" charset="0"/>
                <a:ea typeface="+mn-ea"/>
                <a:cs typeface="Calibri" panose="020F0502020204030204" pitchFamily="34" charset="0"/>
              </a:rPr>
              <a:t>2012;119:296-307. </a:t>
            </a:r>
          </a:p>
          <a:p>
            <a:pPr>
              <a:spcBef>
                <a:spcPts val="0"/>
              </a:spcBef>
              <a:spcAft>
                <a:spcPts val="600"/>
              </a:spcAft>
            </a:pPr>
            <a:r>
              <a:rPr lang="en-US" sz="1100" kern="1200" dirty="0">
                <a:solidFill>
                  <a:schemeClr val="tx1"/>
                </a:solidFill>
                <a:effectLst/>
                <a:latin typeface="Calibri" panose="020F0502020204030204" pitchFamily="34" charset="0"/>
                <a:ea typeface="+mn-ea"/>
                <a:cs typeface="Calibri" panose="020F0502020204030204" pitchFamily="34" charset="0"/>
              </a:rPr>
              <a:t>3. </a:t>
            </a:r>
            <a:r>
              <a:rPr lang="en-US" sz="1100" kern="1200" dirty="0" err="1">
                <a:solidFill>
                  <a:schemeClr val="tx1"/>
                </a:solidFill>
                <a:effectLst/>
                <a:latin typeface="Calibri" panose="020F0502020204030204" pitchFamily="34" charset="0"/>
                <a:ea typeface="+mn-ea"/>
                <a:cs typeface="Calibri" panose="020F0502020204030204" pitchFamily="34" charset="0"/>
              </a:rPr>
              <a:t>Lazaryan</a:t>
            </a:r>
            <a:r>
              <a:rPr lang="en-US" sz="1100" kern="1200" dirty="0">
                <a:solidFill>
                  <a:schemeClr val="tx1"/>
                </a:solidFill>
                <a:effectLst/>
                <a:latin typeface="Calibri" panose="020F0502020204030204" pitchFamily="34" charset="0"/>
                <a:ea typeface="+mn-ea"/>
                <a:cs typeface="Calibri" panose="020F0502020204030204" pitchFamily="34" charset="0"/>
              </a:rPr>
              <a:t> A, </a:t>
            </a:r>
            <a:r>
              <a:rPr lang="en-US" sz="1100" kern="1200" dirty="0" err="1">
                <a:solidFill>
                  <a:schemeClr val="tx1"/>
                </a:solidFill>
                <a:effectLst/>
                <a:latin typeface="Calibri" panose="020F0502020204030204" pitchFamily="34" charset="0"/>
                <a:ea typeface="+mn-ea"/>
                <a:cs typeface="Calibri" panose="020F0502020204030204" pitchFamily="34" charset="0"/>
              </a:rPr>
              <a:t>Weisdorf</a:t>
            </a:r>
            <a:r>
              <a:rPr lang="en-US" sz="1100" kern="1200" dirty="0">
                <a:solidFill>
                  <a:schemeClr val="tx1"/>
                </a:solidFill>
                <a:effectLst/>
                <a:latin typeface="Calibri" panose="020F0502020204030204" pitchFamily="34" charset="0"/>
                <a:ea typeface="+mn-ea"/>
                <a:cs typeface="Calibri" panose="020F0502020204030204" pitchFamily="34" charset="0"/>
              </a:rPr>
              <a:t> DJ, </a:t>
            </a:r>
            <a:r>
              <a:rPr lang="en-US" sz="1100" kern="1200" dirty="0" err="1">
                <a:solidFill>
                  <a:schemeClr val="tx1"/>
                </a:solidFill>
                <a:effectLst/>
                <a:latin typeface="Calibri" panose="020F0502020204030204" pitchFamily="34" charset="0"/>
                <a:ea typeface="+mn-ea"/>
                <a:cs typeface="Calibri" panose="020F0502020204030204" pitchFamily="34" charset="0"/>
              </a:rPr>
              <a:t>DeFor</a:t>
            </a:r>
            <a:r>
              <a:rPr lang="en-US" sz="1100" kern="1200" dirty="0">
                <a:solidFill>
                  <a:schemeClr val="tx1"/>
                </a:solidFill>
                <a:effectLst/>
                <a:latin typeface="Calibri" panose="020F0502020204030204" pitchFamily="34" charset="0"/>
                <a:ea typeface="+mn-ea"/>
                <a:cs typeface="Calibri" panose="020F0502020204030204" pitchFamily="34" charset="0"/>
              </a:rPr>
              <a:t> T, et al.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Risk factors for acute and chronic graft-versus-host disease after allogeneic hematopoietic cell transplantation with umbilical cord blood and matched sibling donors.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Biol. Blood Marrow Transplant.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2016;22:134–140.</a:t>
            </a:r>
          </a:p>
          <a:p>
            <a:pPr>
              <a:spcBef>
                <a:spcPts val="0"/>
              </a:spcBef>
              <a:spcAft>
                <a:spcPts val="600"/>
              </a:spcAft>
            </a:pP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4. Hill L,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Alousi</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A,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Kebriaei</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P, Mehta R,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Rezvani</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K,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Shpall</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E. New and emerging therapies for acute and chronic graft versus host disease.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Ther</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Adv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Hematol</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2018;9:21-46. </a:t>
            </a:r>
          </a:p>
          <a:p>
            <a:pPr marL="0" marR="0" lvl="0" indent="0" algn="l" defTabSz="914400" rtl="0" eaLnBrk="0" fontAlgn="base" latinLnBrk="0" hangingPunct="0">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5. </a:t>
            </a:r>
            <a:r>
              <a:rPr lang="en-US" sz="1100" kern="1200" dirty="0" err="1">
                <a:solidFill>
                  <a:schemeClr val="tx1"/>
                </a:solidFill>
                <a:effectLst/>
                <a:latin typeface="Calibri" panose="020F0502020204030204" pitchFamily="34" charset="0"/>
                <a:ea typeface="+mn-ea"/>
                <a:cs typeface="Calibri" panose="020F0502020204030204" pitchFamily="34" charset="0"/>
              </a:rPr>
              <a:t>Nassereddine</a:t>
            </a:r>
            <a:r>
              <a:rPr lang="en-US" sz="1100" kern="1200" dirty="0">
                <a:solidFill>
                  <a:schemeClr val="tx1"/>
                </a:solidFill>
                <a:effectLst/>
                <a:latin typeface="Calibri" panose="020F0502020204030204" pitchFamily="34" charset="0"/>
                <a:ea typeface="+mn-ea"/>
                <a:cs typeface="Calibri" panose="020F0502020204030204" pitchFamily="34" charset="0"/>
              </a:rPr>
              <a:t> S, </a:t>
            </a:r>
            <a:r>
              <a:rPr lang="en-US" sz="1100" kern="1200" dirty="0" err="1">
                <a:solidFill>
                  <a:schemeClr val="tx1"/>
                </a:solidFill>
                <a:effectLst/>
                <a:latin typeface="Calibri" panose="020F0502020204030204" pitchFamily="34" charset="0"/>
                <a:ea typeface="+mn-ea"/>
                <a:cs typeface="Calibri" panose="020F0502020204030204" pitchFamily="34" charset="0"/>
              </a:rPr>
              <a:t>Rafei</a:t>
            </a:r>
            <a:r>
              <a:rPr lang="en-US" sz="1100" kern="1200" dirty="0">
                <a:solidFill>
                  <a:schemeClr val="tx1"/>
                </a:solidFill>
                <a:effectLst/>
                <a:latin typeface="Calibri" panose="020F0502020204030204" pitchFamily="34" charset="0"/>
                <a:ea typeface="+mn-ea"/>
                <a:cs typeface="Calibri" panose="020F0502020204030204" pitchFamily="34" charset="0"/>
              </a:rPr>
              <a:t> H, </a:t>
            </a:r>
            <a:r>
              <a:rPr lang="en-US" sz="1100" kern="1200" dirty="0" err="1">
                <a:solidFill>
                  <a:schemeClr val="tx1"/>
                </a:solidFill>
                <a:effectLst/>
                <a:latin typeface="Calibri" panose="020F0502020204030204" pitchFamily="34" charset="0"/>
                <a:ea typeface="+mn-ea"/>
                <a:cs typeface="Calibri" panose="020F0502020204030204" pitchFamily="34" charset="0"/>
              </a:rPr>
              <a:t>Elbahesh</a:t>
            </a:r>
            <a:r>
              <a:rPr lang="en-US" sz="1100" kern="1200" dirty="0">
                <a:solidFill>
                  <a:schemeClr val="tx1"/>
                </a:solidFill>
                <a:effectLst/>
                <a:latin typeface="Calibri" panose="020F0502020204030204" pitchFamily="34" charset="0"/>
                <a:ea typeface="+mn-ea"/>
                <a:cs typeface="Calibri" panose="020F0502020204030204" pitchFamily="34" charset="0"/>
              </a:rPr>
              <a:t> E, </a:t>
            </a:r>
            <a:r>
              <a:rPr lang="en-US" sz="1100" kern="1200" dirty="0" err="1">
                <a:solidFill>
                  <a:schemeClr val="tx1"/>
                </a:solidFill>
                <a:effectLst/>
                <a:latin typeface="Calibri" panose="020F0502020204030204" pitchFamily="34" charset="0"/>
                <a:ea typeface="+mn-ea"/>
                <a:cs typeface="Calibri" panose="020F0502020204030204" pitchFamily="34" charset="0"/>
              </a:rPr>
              <a:t>Tabbara</a:t>
            </a:r>
            <a:r>
              <a:rPr lang="en-US" sz="1100" kern="1200" dirty="0">
                <a:solidFill>
                  <a:schemeClr val="tx1"/>
                </a:solidFill>
                <a:effectLst/>
                <a:latin typeface="Calibri" panose="020F0502020204030204" pitchFamily="34" charset="0"/>
                <a:ea typeface="+mn-ea"/>
                <a:cs typeface="Calibri" panose="020F0502020204030204" pitchFamily="34" charset="0"/>
              </a:rPr>
              <a:t> I. Acute graft versus host disease: a comprehensive review. </a:t>
            </a:r>
            <a:r>
              <a:rPr lang="en-US" sz="1100" i="1" kern="1200" dirty="0">
                <a:solidFill>
                  <a:schemeClr val="tx1"/>
                </a:solidFill>
                <a:effectLst/>
                <a:latin typeface="Calibri" panose="020F0502020204030204" pitchFamily="34" charset="0"/>
                <a:ea typeface="+mn-ea"/>
                <a:cs typeface="Calibri" panose="020F0502020204030204" pitchFamily="34" charset="0"/>
              </a:rPr>
              <a:t>Anticancer Res.</a:t>
            </a:r>
            <a:r>
              <a:rPr lang="en-US" sz="1100" kern="1200" dirty="0">
                <a:solidFill>
                  <a:schemeClr val="tx1"/>
                </a:solidFill>
                <a:effectLst/>
                <a:latin typeface="Calibri" panose="020F0502020204030204" pitchFamily="34" charset="0"/>
                <a:ea typeface="+mn-ea"/>
                <a:cs typeface="Calibri" panose="020F0502020204030204" pitchFamily="34" charset="0"/>
              </a:rPr>
              <a:t> 2017;37:1547-1555. </a:t>
            </a:r>
          </a:p>
          <a:p>
            <a:pPr marL="0" marR="0" lvl="0" indent="0" algn="l" defTabSz="914400" rtl="0" eaLnBrk="0" fontAlgn="base" latinLnBrk="0" hangingPunct="0">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6. </a:t>
            </a:r>
            <a:r>
              <a:rPr lang="en-US" sz="1100" kern="1200" dirty="0" err="1">
                <a:solidFill>
                  <a:schemeClr val="tx1"/>
                </a:solidFill>
                <a:effectLst/>
                <a:latin typeface="Calibri" panose="020F0502020204030204" pitchFamily="34" charset="0"/>
                <a:ea typeface="+mn-ea"/>
                <a:cs typeface="Calibri" panose="020F0502020204030204" pitchFamily="34" charset="0"/>
              </a:rPr>
              <a:t>Shokouhi</a:t>
            </a:r>
            <a:r>
              <a:rPr lang="en-US" sz="1100" kern="1200" dirty="0">
                <a:solidFill>
                  <a:schemeClr val="tx1"/>
                </a:solidFill>
                <a:effectLst/>
                <a:latin typeface="Calibri" panose="020F0502020204030204" pitchFamily="34" charset="0"/>
                <a:ea typeface="+mn-ea"/>
                <a:cs typeface="Calibri" panose="020F0502020204030204" pitchFamily="34" charset="0"/>
              </a:rPr>
              <a:t> S, Bray S, </a:t>
            </a:r>
            <a:r>
              <a:rPr lang="en-US" sz="1100" kern="1200" dirty="0" err="1">
                <a:solidFill>
                  <a:schemeClr val="tx1"/>
                </a:solidFill>
                <a:effectLst/>
                <a:latin typeface="Calibri" panose="020F0502020204030204" pitchFamily="34" charset="0"/>
                <a:ea typeface="+mn-ea"/>
                <a:cs typeface="Calibri" panose="020F0502020204030204" pitchFamily="34" charset="0"/>
              </a:rPr>
              <a:t>Bakhtiyari</a:t>
            </a:r>
            <a:r>
              <a:rPr lang="en-US" sz="1100" kern="1200" dirty="0">
                <a:solidFill>
                  <a:schemeClr val="tx1"/>
                </a:solidFill>
                <a:effectLst/>
                <a:latin typeface="Calibri" panose="020F0502020204030204" pitchFamily="34" charset="0"/>
                <a:ea typeface="+mn-ea"/>
                <a:cs typeface="Calibri" panose="020F0502020204030204" pitchFamily="34" charset="0"/>
              </a:rPr>
              <a:t> S, </a:t>
            </a:r>
            <a:r>
              <a:rPr lang="en-US" sz="1100" kern="1200" dirty="0" err="1">
                <a:solidFill>
                  <a:schemeClr val="tx1"/>
                </a:solidFill>
                <a:effectLst/>
                <a:latin typeface="Calibri" panose="020F0502020204030204" pitchFamily="34" charset="0"/>
                <a:ea typeface="+mn-ea"/>
                <a:cs typeface="Calibri" panose="020F0502020204030204" pitchFamily="34" charset="0"/>
              </a:rPr>
              <a:t>Sayehmiri</a:t>
            </a:r>
            <a:r>
              <a:rPr lang="en-US" sz="1100" kern="1200" dirty="0">
                <a:solidFill>
                  <a:schemeClr val="tx1"/>
                </a:solidFill>
                <a:effectLst/>
                <a:latin typeface="Calibri" panose="020F0502020204030204" pitchFamily="34" charset="0"/>
                <a:ea typeface="+mn-ea"/>
                <a:cs typeface="Calibri" panose="020F0502020204030204" pitchFamily="34" charset="0"/>
              </a:rPr>
              <a:t> K, </a:t>
            </a:r>
            <a:r>
              <a:rPr lang="en-US" sz="1100" kern="1200" dirty="0" err="1">
                <a:solidFill>
                  <a:schemeClr val="tx1"/>
                </a:solidFill>
                <a:effectLst/>
                <a:latin typeface="Calibri" panose="020F0502020204030204" pitchFamily="34" charset="0"/>
                <a:ea typeface="+mn-ea"/>
                <a:cs typeface="Calibri" panose="020F0502020204030204" pitchFamily="34" charset="0"/>
              </a:rPr>
              <a:t>Alimoghadam</a:t>
            </a:r>
            <a:r>
              <a:rPr lang="en-US" sz="1100" kern="1200" dirty="0">
                <a:solidFill>
                  <a:schemeClr val="tx1"/>
                </a:solidFill>
                <a:effectLst/>
                <a:latin typeface="Calibri" panose="020F0502020204030204" pitchFamily="34" charset="0"/>
                <a:ea typeface="+mn-ea"/>
                <a:cs typeface="Calibri" panose="020F0502020204030204" pitchFamily="34" charset="0"/>
              </a:rPr>
              <a:t> K, </a:t>
            </a:r>
            <a:r>
              <a:rPr lang="en-US" sz="1100" kern="1200" dirty="0" err="1">
                <a:solidFill>
                  <a:schemeClr val="tx1"/>
                </a:solidFill>
                <a:effectLst/>
                <a:latin typeface="Calibri" panose="020F0502020204030204" pitchFamily="34" charset="0"/>
                <a:ea typeface="+mn-ea"/>
                <a:cs typeface="Calibri" panose="020F0502020204030204" pitchFamily="34" charset="0"/>
              </a:rPr>
              <a:t>Ghavamzadeh</a:t>
            </a:r>
            <a:r>
              <a:rPr lang="en-US" sz="1100" kern="1200" dirty="0">
                <a:solidFill>
                  <a:schemeClr val="tx1"/>
                </a:solidFill>
                <a:effectLst/>
                <a:latin typeface="Calibri" panose="020F0502020204030204" pitchFamily="34" charset="0"/>
                <a:ea typeface="+mn-ea"/>
                <a:cs typeface="Calibri" panose="020F0502020204030204" pitchFamily="34" charset="0"/>
              </a:rPr>
              <a:t> A. Effects </a:t>
            </a:r>
            <a:r>
              <a:rPr lang="en-US" sz="1100" kern="1200" dirty="0" err="1">
                <a:solidFill>
                  <a:schemeClr val="tx1"/>
                </a:solidFill>
                <a:effectLst/>
                <a:latin typeface="Calibri" panose="020F0502020204030204" pitchFamily="34" charset="0"/>
                <a:ea typeface="+mn-ea"/>
                <a:cs typeface="Calibri" panose="020F0502020204030204" pitchFamily="34" charset="0"/>
              </a:rPr>
              <a:t>fo</a:t>
            </a:r>
            <a:r>
              <a:rPr lang="en-US" sz="1100" kern="1200" dirty="0">
                <a:solidFill>
                  <a:schemeClr val="tx1"/>
                </a:solidFill>
                <a:effectLst/>
                <a:latin typeface="Calibri" panose="020F0502020204030204" pitchFamily="34" charset="0"/>
                <a:ea typeface="+mn-ea"/>
                <a:cs typeface="Calibri" panose="020F0502020204030204" pitchFamily="34" charset="0"/>
              </a:rPr>
              <a:t> aGVHD and cGVHD on survival rate in patients with acute myeloid leukemia after allogeneic stem cell transplantation. </a:t>
            </a:r>
            <a:r>
              <a:rPr lang="en-US" sz="1100" i="1" kern="1200" dirty="0">
                <a:solidFill>
                  <a:schemeClr val="tx1"/>
                </a:solidFill>
                <a:effectLst/>
                <a:latin typeface="Calibri" panose="020F0502020204030204" pitchFamily="34" charset="0"/>
                <a:ea typeface="+mn-ea"/>
                <a:cs typeface="Calibri" panose="020F0502020204030204" pitchFamily="34" charset="0"/>
              </a:rPr>
              <a:t>Int J </a:t>
            </a:r>
            <a:r>
              <a:rPr lang="en-US" sz="1100" i="1" kern="1200" dirty="0" err="1">
                <a:solidFill>
                  <a:schemeClr val="tx1"/>
                </a:solidFill>
                <a:effectLst/>
                <a:latin typeface="Calibri" panose="020F0502020204030204" pitchFamily="34" charset="0"/>
                <a:ea typeface="+mn-ea"/>
                <a:cs typeface="Calibri" panose="020F0502020204030204" pitchFamily="34" charset="0"/>
              </a:rPr>
              <a:t>Hematol</a:t>
            </a:r>
            <a:r>
              <a:rPr lang="en-US" sz="1100" i="1" kern="1200" dirty="0">
                <a:solidFill>
                  <a:schemeClr val="tx1"/>
                </a:solidFill>
                <a:effectLst/>
                <a:latin typeface="Calibri" panose="020F0502020204030204" pitchFamily="34" charset="0"/>
                <a:ea typeface="+mn-ea"/>
                <a:cs typeface="Calibri" panose="020F0502020204030204" pitchFamily="34" charset="0"/>
              </a:rPr>
              <a:t> Oncol Stem Cell Res. </a:t>
            </a:r>
            <a:r>
              <a:rPr lang="en-US" sz="1100" kern="1200" dirty="0">
                <a:solidFill>
                  <a:schemeClr val="tx1"/>
                </a:solidFill>
                <a:effectLst/>
                <a:latin typeface="Calibri" panose="020F0502020204030204" pitchFamily="34" charset="0"/>
                <a:ea typeface="+mn-ea"/>
                <a:cs typeface="Calibri" panose="020F0502020204030204" pitchFamily="34" charset="0"/>
              </a:rPr>
              <a:t>2015;9:112-121.</a:t>
            </a:r>
          </a:p>
          <a:p>
            <a:pPr marL="0" marR="0" lvl="0" indent="0" algn="l" defTabSz="914400" rtl="0" eaLnBrk="0" fontAlgn="base" latinLnBrk="0" hangingPunct="0">
              <a:spcBef>
                <a:spcPts val="0"/>
              </a:spcBef>
              <a:spcAft>
                <a:spcPts val="600"/>
              </a:spcAft>
              <a:buClrTx/>
              <a:buSzTx/>
              <a:buFontTx/>
              <a:buNone/>
              <a:tabLst/>
              <a:defRPr/>
            </a:pPr>
            <a:endParaRPr lang="en-US" sz="1100" kern="1200" dirty="0">
              <a:solidFill>
                <a:schemeClr val="tx1"/>
              </a:solidFill>
              <a:effectLst/>
              <a:latin typeface="Calibri" panose="020F0502020204030204" pitchFamily="34" charset="0"/>
              <a:ea typeface="+mn-ea"/>
              <a:cs typeface="Calibri" panose="020F0502020204030204" pitchFamily="34" charset="0"/>
            </a:endParaRPr>
          </a:p>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11</a:t>
            </a:fld>
            <a:endParaRPr lang="en-US" dirty="0"/>
          </a:p>
        </p:txBody>
      </p:sp>
    </p:spTree>
    <p:extLst>
      <p:ext uri="{BB962C8B-B14F-4D97-AF65-F5344CB8AC3E}">
        <p14:creationId xmlns:p14="http://schemas.microsoft.com/office/powerpoint/2010/main" val="329388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1. Hill L,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Alousi</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A,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Kebriaei</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P, Mehta R,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Rezvani</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K,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Shpall</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E. New and emerging therapies for acute and chronic graft versus host disease.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Ther</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Adv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Hematol</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2018;9:21-46. </a:t>
            </a:r>
          </a:p>
          <a:p>
            <a:pPr>
              <a:spcBef>
                <a:spcPts val="0"/>
              </a:spcBef>
              <a:spcAft>
                <a:spcPts val="600"/>
              </a:spcAft>
            </a:pP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 MacMillan ML,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Weisdorf</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DJ, Wagner JE</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et al. Response of 443 patients to steroids as primary therapy for acute graft-versus-host disease: comparison of grading systems.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Biol Blood Marrow Transplant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2002;8:387-394.</a:t>
            </a:r>
          </a:p>
          <a:p>
            <a:pPr>
              <a:spcBef>
                <a:spcPts val="0"/>
              </a:spcBef>
              <a:spcAft>
                <a:spcPts val="600"/>
              </a:spcAft>
            </a:pP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3. </a:t>
            </a:r>
            <a:r>
              <a:rPr lang="fr-FR" sz="1100" b="0" i="0" u="none" strike="noStrike" kern="1200" baseline="0" dirty="0">
                <a:solidFill>
                  <a:schemeClr val="tx1"/>
                </a:solidFill>
                <a:latin typeface="Calibri" panose="020F0502020204030204" pitchFamily="34" charset="0"/>
                <a:ea typeface="+mn-ea"/>
                <a:cs typeface="Calibri" panose="020F0502020204030204" pitchFamily="34" charset="0"/>
              </a:rPr>
              <a:t>MacMillan ML, Robin M, Harris AC</a:t>
            </a:r>
            <a:r>
              <a:rPr lang="fr-FR" sz="1100" b="0" i="1" u="none" strike="noStrike" kern="1200" baseline="0" dirty="0">
                <a:solidFill>
                  <a:schemeClr val="tx1"/>
                </a:solidFill>
                <a:latin typeface="Calibri" panose="020F0502020204030204" pitchFamily="34" charset="0"/>
                <a:ea typeface="+mn-ea"/>
                <a:cs typeface="Calibri" panose="020F0502020204030204" pitchFamily="34" charset="0"/>
              </a:rPr>
              <a:t>, et al</a:t>
            </a:r>
            <a:r>
              <a:rPr lang="fr-FR" sz="1100" b="0" i="0" u="none" strike="noStrike" kern="1200" baseline="0" dirty="0">
                <a:solidFill>
                  <a:schemeClr val="tx1"/>
                </a:solidFill>
                <a:latin typeface="Calibri" panose="020F0502020204030204" pitchFamily="34" charset="0"/>
                <a:ea typeface="+mn-ea"/>
                <a:cs typeface="Calibri" panose="020F0502020204030204" pitchFamily="34" charset="0"/>
              </a:rPr>
              <a:t>. A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refined risk score for acute graft-versus-host disease that predicts response to initial therapy, survival, and transplant-related mortality.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Biol Blood Marrow Transplant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2015;21:761-767.</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4. </a:t>
            </a:r>
            <a:r>
              <a:rPr lang="en-US" sz="1100" kern="1200" dirty="0" err="1">
                <a:solidFill>
                  <a:schemeClr val="tx1"/>
                </a:solidFill>
                <a:effectLst/>
                <a:latin typeface="Calibri" panose="020F0502020204030204" pitchFamily="34" charset="0"/>
                <a:ea typeface="+mn-ea"/>
                <a:cs typeface="Calibri" panose="020F0502020204030204" pitchFamily="34" charset="0"/>
              </a:rPr>
              <a:t>Jagasia</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a:t>
            </a:r>
            <a:r>
              <a:rPr lang="en-US" sz="1100" kern="1200" dirty="0" err="1">
                <a:solidFill>
                  <a:schemeClr val="tx1"/>
                </a:solidFill>
                <a:effectLst/>
                <a:latin typeface="Calibri" panose="020F0502020204030204" pitchFamily="34" charset="0"/>
                <a:ea typeface="+mn-ea"/>
                <a:cs typeface="Calibri" panose="020F0502020204030204" pitchFamily="34" charset="0"/>
              </a:rPr>
              <a:t>Arbushites</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Delaite</a:t>
            </a:r>
            <a:r>
              <a:rPr lang="en-US" sz="1100" kern="1200" dirty="0">
                <a:solidFill>
                  <a:schemeClr val="tx1"/>
                </a:solidFill>
                <a:effectLst/>
                <a:latin typeface="Calibri" panose="020F0502020204030204" pitchFamily="34" charset="0"/>
                <a:ea typeface="+mn-ea"/>
                <a:cs typeface="Calibri" panose="020F0502020204030204" pitchFamily="34" charset="0"/>
              </a:rPr>
              <a:t> P, </a:t>
            </a:r>
            <a:r>
              <a:rPr lang="en-US" sz="1100" kern="1200" dirty="0" err="1">
                <a:solidFill>
                  <a:schemeClr val="tx1"/>
                </a:solidFill>
                <a:effectLst/>
                <a:latin typeface="Calibri" panose="020F0502020204030204" pitchFamily="34" charset="0"/>
                <a:ea typeface="+mn-ea"/>
                <a:cs typeface="Calibri" panose="020F0502020204030204" pitchFamily="34" charset="0"/>
              </a:rPr>
              <a:t>Gadbaw</a:t>
            </a:r>
            <a:r>
              <a:rPr lang="en-US" sz="1100" kern="1200" dirty="0">
                <a:solidFill>
                  <a:schemeClr val="tx1"/>
                </a:solidFill>
                <a:effectLst/>
                <a:latin typeface="Calibri" panose="020F0502020204030204" pitchFamily="34" charset="0"/>
                <a:ea typeface="+mn-ea"/>
                <a:cs typeface="Calibri" panose="020F0502020204030204" pitchFamily="34" charset="0"/>
              </a:rPr>
              <a:t> B, Bubnoff NV. </a:t>
            </a:r>
            <a:r>
              <a:rPr lang="en-US" sz="1100" kern="1200" dirty="0" err="1">
                <a:solidFill>
                  <a:schemeClr val="tx1"/>
                </a:solidFill>
                <a:effectLst/>
                <a:latin typeface="Calibri" panose="020F0502020204030204" pitchFamily="34" charset="0"/>
                <a:ea typeface="+mn-ea"/>
                <a:cs typeface="Calibri" panose="020F0502020204030204" pitchFamily="34" charset="0"/>
              </a:rPr>
              <a:t>Ruxolitinib</a:t>
            </a:r>
            <a:r>
              <a:rPr lang="en-US" sz="1100" kern="1200" dirty="0">
                <a:solidFill>
                  <a:schemeClr val="tx1"/>
                </a:solidFill>
                <a:effectLst/>
                <a:latin typeface="Calibri" panose="020F0502020204030204" pitchFamily="34" charset="0"/>
                <a:ea typeface="+mn-ea"/>
                <a:cs typeface="Calibri" panose="020F0502020204030204" pitchFamily="34" charset="0"/>
              </a:rPr>
              <a:t> for the treatment of patients with steroid-refractory GVHD: an introduction to the REACH trials. </a:t>
            </a:r>
            <a:r>
              <a:rPr lang="en-US" sz="1100" i="1" kern="1200" dirty="0">
                <a:solidFill>
                  <a:schemeClr val="tx1"/>
                </a:solidFill>
                <a:effectLst/>
                <a:latin typeface="Calibri" panose="020F0502020204030204" pitchFamily="34" charset="0"/>
                <a:ea typeface="+mn-ea"/>
                <a:cs typeface="Calibri" panose="020F0502020204030204" pitchFamily="34" charset="0"/>
              </a:rPr>
              <a:t>Immunotherapy.</a:t>
            </a:r>
            <a:r>
              <a:rPr lang="en-US" sz="1100" kern="1200" dirty="0">
                <a:solidFill>
                  <a:schemeClr val="tx1"/>
                </a:solidFill>
                <a:effectLst/>
                <a:latin typeface="Calibri" panose="020F0502020204030204" pitchFamily="34" charset="0"/>
                <a:ea typeface="+mn-ea"/>
                <a:cs typeface="Calibri" panose="020F0502020204030204" pitchFamily="34" charset="0"/>
              </a:rPr>
              <a:t> 2018;10:391-402.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5. </a:t>
            </a:r>
            <a:r>
              <a:rPr lang="en-US" sz="1100" dirty="0"/>
              <a:t>Martin PJ, Rizzo JD, Wingard JR, et al. First- and second-line systemic treatment of acute graft-versus-host disease recommendations of the American Society of Blood and Marrow Transplantation. </a:t>
            </a:r>
            <a:r>
              <a:rPr lang="en-US" sz="1100" i="1" dirty="0"/>
              <a:t>Biol Blood Marrow Transplant. </a:t>
            </a:r>
            <a:r>
              <a:rPr lang="en-US" sz="1100" dirty="0"/>
              <a:t>2012;18:1150-1163.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a:t>6. </a:t>
            </a:r>
            <a:r>
              <a:rPr lang="en-US" sz="1100" dirty="0" err="1"/>
              <a:t>Xhaard</a:t>
            </a:r>
            <a:r>
              <a:rPr lang="en-US" sz="1100" dirty="0"/>
              <a:t> A, Rocha V, Bueno B, et al. </a:t>
            </a:r>
            <a:r>
              <a:rPr lang="en-US" sz="1100" b="0" i="0" kern="1200" dirty="0">
                <a:solidFill>
                  <a:schemeClr val="tx1"/>
                </a:solidFill>
                <a:effectLst/>
                <a:latin typeface="Calibri" panose="020F0502020204030204" pitchFamily="34" charset="0"/>
                <a:ea typeface="+mn-ea"/>
                <a:cs typeface="Calibri" panose="020F0502020204030204" pitchFamily="34" charset="0"/>
              </a:rPr>
              <a:t>Steroid refractory acute GVHD: lack of long-term improved survival using new generation anti cytokine treatment. </a:t>
            </a:r>
            <a:r>
              <a:rPr lang="en-US" sz="1100" b="0" i="1" kern="1200" dirty="0">
                <a:solidFill>
                  <a:schemeClr val="tx1"/>
                </a:solidFill>
                <a:effectLst/>
                <a:latin typeface="Calibri" panose="020F0502020204030204" pitchFamily="34" charset="0"/>
                <a:ea typeface="+mn-ea"/>
                <a:cs typeface="Calibri" panose="020F0502020204030204" pitchFamily="34" charset="0"/>
              </a:rPr>
              <a:t>Biol Blood Marrow Transplant. </a:t>
            </a:r>
            <a:r>
              <a:rPr lang="en-US" sz="1100" b="0" i="0" kern="1200" dirty="0">
                <a:solidFill>
                  <a:schemeClr val="tx1"/>
                </a:solidFill>
                <a:effectLst/>
                <a:latin typeface="Calibri" panose="020F0502020204030204" pitchFamily="34" charset="0"/>
                <a:ea typeface="+mn-ea"/>
                <a:cs typeface="Calibri" panose="020F0502020204030204" pitchFamily="34" charset="0"/>
              </a:rPr>
              <a:t>2012;18:406-413.</a:t>
            </a:r>
            <a:endParaRPr lang="en-US" sz="1100" dirty="0"/>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b="0" i="0" u="none" strike="noStrike" kern="1200" baseline="0" dirty="0">
              <a:solidFill>
                <a:schemeClr val="tx1"/>
              </a:solidFill>
              <a:latin typeface="Calibri" panose="020F0502020204030204" pitchFamily="34" charset="0"/>
              <a:ea typeface="+mn-ea"/>
              <a:cs typeface="Calibri" panose="020F0502020204030204" pitchFamily="34" charset="0"/>
            </a:endParaRPr>
          </a:p>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12</a:t>
            </a:fld>
            <a:endParaRPr lang="en-US" dirty="0"/>
          </a:p>
        </p:txBody>
      </p:sp>
    </p:spTree>
    <p:extLst>
      <p:ext uri="{BB962C8B-B14F-4D97-AF65-F5344CB8AC3E}">
        <p14:creationId xmlns:p14="http://schemas.microsoft.com/office/powerpoint/2010/main" val="101882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13</a:t>
            </a:fld>
            <a:endParaRPr lang="en-US" dirty="0"/>
          </a:p>
        </p:txBody>
      </p:sp>
    </p:spTree>
    <p:extLst>
      <p:ext uri="{BB962C8B-B14F-4D97-AF65-F5344CB8AC3E}">
        <p14:creationId xmlns:p14="http://schemas.microsoft.com/office/powerpoint/2010/main" val="155042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t>Gartlan</a:t>
            </a:r>
            <a:r>
              <a:rPr lang="en-US" sz="1100" dirty="0"/>
              <a:t> KH, Koyama M, </a:t>
            </a:r>
            <a:r>
              <a:rPr lang="en-US" sz="1100" dirty="0" err="1"/>
              <a:t>Lineburg</a:t>
            </a:r>
            <a:r>
              <a:rPr lang="en-US" sz="1100" dirty="0"/>
              <a:t> KE, et al. Donor T-cell-derived GM-CSF drives alloantigen presentation by dendritic cells in the gastrointestinal tract. </a:t>
            </a:r>
            <a:r>
              <a:rPr lang="en-US" sz="1100" i="1" dirty="0"/>
              <a:t>Blood Adv. </a:t>
            </a:r>
            <a:r>
              <a:rPr lang="en-US" sz="1100" dirty="0"/>
              <a:t>2019;3:2859-2865.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14</a:t>
            </a:fld>
            <a:endParaRPr lang="en-US" dirty="0"/>
          </a:p>
        </p:txBody>
      </p:sp>
    </p:spTree>
    <p:extLst>
      <p:ext uri="{BB962C8B-B14F-4D97-AF65-F5344CB8AC3E}">
        <p14:creationId xmlns:p14="http://schemas.microsoft.com/office/powerpoint/2010/main" val="105240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kern="1200" dirty="0" err="1">
                <a:solidFill>
                  <a:schemeClr val="tx1"/>
                </a:solidFill>
                <a:effectLst/>
                <a:latin typeface="Calibri" panose="020F0502020204030204" pitchFamily="34" charset="0"/>
                <a:ea typeface="+mn-ea"/>
                <a:cs typeface="Calibri" panose="020F0502020204030204" pitchFamily="34" charset="0"/>
              </a:rPr>
              <a:t>Jagasia</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a:t>
            </a:r>
            <a:r>
              <a:rPr lang="en-US" sz="1100" kern="1200" dirty="0" err="1">
                <a:solidFill>
                  <a:schemeClr val="tx1"/>
                </a:solidFill>
                <a:effectLst/>
                <a:latin typeface="Calibri" panose="020F0502020204030204" pitchFamily="34" charset="0"/>
                <a:ea typeface="+mn-ea"/>
                <a:cs typeface="Calibri" panose="020F0502020204030204" pitchFamily="34" charset="0"/>
              </a:rPr>
              <a:t>Arbushites</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Delaite</a:t>
            </a:r>
            <a:r>
              <a:rPr lang="en-US" sz="1100" kern="1200" dirty="0">
                <a:solidFill>
                  <a:schemeClr val="tx1"/>
                </a:solidFill>
                <a:effectLst/>
                <a:latin typeface="Calibri" panose="020F0502020204030204" pitchFamily="34" charset="0"/>
                <a:ea typeface="+mn-ea"/>
                <a:cs typeface="Calibri" panose="020F0502020204030204" pitchFamily="34" charset="0"/>
              </a:rPr>
              <a:t> P, </a:t>
            </a:r>
            <a:r>
              <a:rPr lang="en-US" sz="1100" kern="1200" dirty="0" err="1">
                <a:solidFill>
                  <a:schemeClr val="tx1"/>
                </a:solidFill>
                <a:effectLst/>
                <a:latin typeface="Calibri" panose="020F0502020204030204" pitchFamily="34" charset="0"/>
                <a:ea typeface="+mn-ea"/>
                <a:cs typeface="Calibri" panose="020F0502020204030204" pitchFamily="34" charset="0"/>
              </a:rPr>
              <a:t>Gadbaw</a:t>
            </a:r>
            <a:r>
              <a:rPr lang="en-US" sz="1100" kern="1200" dirty="0">
                <a:solidFill>
                  <a:schemeClr val="tx1"/>
                </a:solidFill>
                <a:effectLst/>
                <a:latin typeface="Calibri" panose="020F0502020204030204" pitchFamily="34" charset="0"/>
                <a:ea typeface="+mn-ea"/>
                <a:cs typeface="Calibri" panose="020F0502020204030204" pitchFamily="34" charset="0"/>
              </a:rPr>
              <a:t> B, Bubnoff NV. </a:t>
            </a:r>
            <a:r>
              <a:rPr lang="en-US" sz="1100" kern="1200" dirty="0" err="1">
                <a:solidFill>
                  <a:schemeClr val="tx1"/>
                </a:solidFill>
                <a:effectLst/>
                <a:latin typeface="Calibri" panose="020F0502020204030204" pitchFamily="34" charset="0"/>
                <a:ea typeface="+mn-ea"/>
                <a:cs typeface="Calibri" panose="020F0502020204030204" pitchFamily="34" charset="0"/>
              </a:rPr>
              <a:t>Ruxolitinib</a:t>
            </a:r>
            <a:r>
              <a:rPr lang="en-US" sz="1100" kern="1200" dirty="0">
                <a:solidFill>
                  <a:schemeClr val="tx1"/>
                </a:solidFill>
                <a:effectLst/>
                <a:latin typeface="Calibri" panose="020F0502020204030204" pitchFamily="34" charset="0"/>
                <a:ea typeface="+mn-ea"/>
                <a:cs typeface="Calibri" panose="020F0502020204030204" pitchFamily="34" charset="0"/>
              </a:rPr>
              <a:t> for the treatment of patients with steroid-refractory GVHD: an introduction to the REACH trials. </a:t>
            </a:r>
            <a:r>
              <a:rPr lang="en-US" sz="1100" i="1" kern="1200" dirty="0">
                <a:solidFill>
                  <a:schemeClr val="tx1"/>
                </a:solidFill>
                <a:effectLst/>
                <a:latin typeface="Calibri" panose="020F0502020204030204" pitchFamily="34" charset="0"/>
                <a:ea typeface="+mn-ea"/>
                <a:cs typeface="Calibri" panose="020F0502020204030204" pitchFamily="34" charset="0"/>
              </a:rPr>
              <a:t>Immunotherapy.</a:t>
            </a:r>
            <a:r>
              <a:rPr lang="en-US" sz="1100" kern="1200" dirty="0">
                <a:solidFill>
                  <a:schemeClr val="tx1"/>
                </a:solidFill>
                <a:effectLst/>
                <a:latin typeface="Calibri" panose="020F0502020204030204" pitchFamily="34" charset="0"/>
                <a:ea typeface="+mn-ea"/>
                <a:cs typeface="Calibri" panose="020F0502020204030204" pitchFamily="34" charset="0"/>
              </a:rPr>
              <a:t> 2018;10:391-402. </a:t>
            </a:r>
          </a:p>
          <a:p>
            <a:pPr>
              <a:spcBef>
                <a:spcPts val="0"/>
              </a:spcBef>
              <a:spcAft>
                <a:spcPts val="600"/>
              </a:spcAft>
            </a:pPr>
            <a:r>
              <a:rPr lang="en-US" sz="1100" kern="1200" dirty="0">
                <a:solidFill>
                  <a:schemeClr val="tx1"/>
                </a:solidFill>
                <a:effectLst/>
                <a:latin typeface="Calibri" panose="020F0502020204030204" pitchFamily="34" charset="0"/>
                <a:ea typeface="+mn-ea"/>
                <a:cs typeface="Calibri" panose="020F0502020204030204" pitchFamily="34" charset="0"/>
              </a:rPr>
              <a:t>Koyama M, Hill GR. The primacy of gastrointestinal tract antigen-presenting cells in lethal graft-versus-host disease. Blood. 2019;134:2139-2148. </a:t>
            </a:r>
          </a:p>
          <a:p>
            <a:pPr>
              <a:spcBef>
                <a:spcPts val="0"/>
              </a:spcBef>
              <a:spcAft>
                <a:spcPts val="600"/>
              </a:spcAft>
            </a:pPr>
            <a:r>
              <a:rPr lang="en-US" sz="1100" kern="1200" dirty="0">
                <a:solidFill>
                  <a:schemeClr val="tx1"/>
                </a:solidFill>
                <a:effectLst/>
                <a:latin typeface="Calibri" panose="020F0502020204030204" pitchFamily="34" charset="0"/>
                <a:ea typeface="+mn-ea"/>
                <a:cs typeface="Calibri" panose="020F0502020204030204" pitchFamily="34" charset="0"/>
              </a:rPr>
              <a:t>MacDonald KP, Hill GR, Blazar BR. Chronic graft-versus-host disease: biological insights from preclinical and clinical studies. </a:t>
            </a:r>
            <a:r>
              <a:rPr lang="en-US" sz="1100" i="1" kern="1200" dirty="0">
                <a:solidFill>
                  <a:schemeClr val="tx1"/>
                </a:solidFill>
                <a:effectLst/>
                <a:latin typeface="Calibri" panose="020F0502020204030204" pitchFamily="34" charset="0"/>
                <a:ea typeface="+mn-ea"/>
                <a:cs typeface="Calibri" panose="020F0502020204030204" pitchFamily="34" charset="0"/>
              </a:rPr>
              <a:t>Blood. </a:t>
            </a:r>
            <a:r>
              <a:rPr lang="en-US" sz="1100" kern="1200" dirty="0">
                <a:solidFill>
                  <a:schemeClr val="tx1"/>
                </a:solidFill>
                <a:effectLst/>
                <a:latin typeface="Calibri" panose="020F0502020204030204" pitchFamily="34" charset="0"/>
                <a:ea typeface="+mn-ea"/>
                <a:cs typeface="Calibri" panose="020F0502020204030204" pitchFamily="34" charset="0"/>
              </a:rPr>
              <a:t>2017;129:13-21.</a:t>
            </a:r>
          </a:p>
          <a:p>
            <a:pPr>
              <a:spcBef>
                <a:spcPts val="0"/>
              </a:spcBef>
              <a:spcAft>
                <a:spcPts val="600"/>
              </a:spcAft>
            </a:pP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Sarantopoulos S, Blazar BR. B-cell targeting in chronic graft-versus-host disease. </a:t>
            </a:r>
            <a:r>
              <a:rPr lang="en-US" sz="1100" i="1" kern="1200" dirty="0">
                <a:solidFill>
                  <a:schemeClr val="tx1"/>
                </a:solidFill>
                <a:effectLst/>
                <a:latin typeface="Calibri" panose="020F0502020204030204" pitchFamily="34" charset="0"/>
                <a:ea typeface="+mn-ea"/>
                <a:cs typeface="Calibri" panose="020F0502020204030204" pitchFamily="34" charset="0"/>
              </a:rPr>
              <a:t>Blood. </a:t>
            </a:r>
            <a:r>
              <a:rPr lang="en-US" sz="1100" kern="1200" dirty="0">
                <a:solidFill>
                  <a:schemeClr val="tx1"/>
                </a:solidFill>
                <a:effectLst/>
                <a:latin typeface="Calibri" panose="020F0502020204030204" pitchFamily="34" charset="0"/>
                <a:ea typeface="+mn-ea"/>
                <a:cs typeface="Calibri" panose="020F0502020204030204" pitchFamily="34" charset="0"/>
              </a:rPr>
              <a:t>2018;131:1399-1405.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15</a:t>
            </a:fld>
            <a:endParaRPr lang="en-US" dirty="0"/>
          </a:p>
        </p:txBody>
      </p:sp>
    </p:spTree>
    <p:extLst>
      <p:ext uri="{BB962C8B-B14F-4D97-AF65-F5344CB8AC3E}">
        <p14:creationId xmlns:p14="http://schemas.microsoft.com/office/powerpoint/2010/main" val="378788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kern="1200" dirty="0">
                <a:solidFill>
                  <a:schemeClr val="tx1"/>
                </a:solidFill>
                <a:effectLst/>
                <a:latin typeface="Calibri" panose="020F0502020204030204" pitchFamily="34" charset="0"/>
                <a:ea typeface="+mn-ea"/>
                <a:cs typeface="Calibri" panose="020F0502020204030204" pitchFamily="34" charset="0"/>
              </a:rPr>
              <a:t>MacDonald KP, Hill GR, Blazar BR. Chronic graft-versus-host disease: biological insights from preclinical and clinical studies. </a:t>
            </a:r>
            <a:r>
              <a:rPr lang="en-US" sz="1100" i="1" kern="1200" dirty="0">
                <a:solidFill>
                  <a:schemeClr val="tx1"/>
                </a:solidFill>
                <a:effectLst/>
                <a:latin typeface="Calibri" panose="020F0502020204030204" pitchFamily="34" charset="0"/>
                <a:ea typeface="+mn-ea"/>
                <a:cs typeface="Calibri" panose="020F0502020204030204" pitchFamily="34" charset="0"/>
              </a:rPr>
              <a:t>Blood. </a:t>
            </a:r>
            <a:r>
              <a:rPr lang="en-US" sz="1100" kern="1200" dirty="0">
                <a:solidFill>
                  <a:schemeClr val="tx1"/>
                </a:solidFill>
                <a:effectLst/>
                <a:latin typeface="Calibri" panose="020F0502020204030204" pitchFamily="34" charset="0"/>
                <a:ea typeface="+mn-ea"/>
                <a:cs typeface="Calibri" panose="020F0502020204030204" pitchFamily="34" charset="0"/>
              </a:rPr>
              <a:t>2017;129:13-21.</a:t>
            </a:r>
          </a:p>
          <a:p>
            <a:pPr>
              <a:spcBef>
                <a:spcPts val="0"/>
              </a:spcBef>
              <a:spcAft>
                <a:spcPts val="600"/>
              </a:spcAft>
            </a:pP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Sarantopoulos S, Blazar BR. B-cell targeting in chronic graft-versus-host disease. </a:t>
            </a:r>
            <a:r>
              <a:rPr lang="en-US" sz="1100" i="1" kern="1200" dirty="0">
                <a:solidFill>
                  <a:schemeClr val="tx1"/>
                </a:solidFill>
                <a:effectLst/>
                <a:latin typeface="Calibri" panose="020F0502020204030204" pitchFamily="34" charset="0"/>
                <a:ea typeface="+mn-ea"/>
                <a:cs typeface="Calibri" panose="020F0502020204030204" pitchFamily="34" charset="0"/>
              </a:rPr>
              <a:t>Blood. </a:t>
            </a:r>
            <a:r>
              <a:rPr lang="en-US" sz="1100" kern="1200" dirty="0">
                <a:solidFill>
                  <a:schemeClr val="tx1"/>
                </a:solidFill>
                <a:effectLst/>
                <a:latin typeface="Calibri" panose="020F0502020204030204" pitchFamily="34" charset="0"/>
                <a:ea typeface="+mn-ea"/>
                <a:cs typeface="Calibri" panose="020F0502020204030204" pitchFamily="34" charset="0"/>
              </a:rPr>
              <a:t>2018;131:1399-1405. </a:t>
            </a:r>
          </a:p>
          <a:p>
            <a:pPr>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16</a:t>
            </a:fld>
            <a:endParaRPr lang="en-US" dirty="0"/>
          </a:p>
        </p:txBody>
      </p:sp>
    </p:spTree>
    <p:extLst>
      <p:ext uri="{BB962C8B-B14F-4D97-AF65-F5344CB8AC3E}">
        <p14:creationId xmlns:p14="http://schemas.microsoft.com/office/powerpoint/2010/main" val="383000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Kumari R, </a:t>
            </a:r>
            <a:r>
              <a:rPr lang="en-US" dirty="0" err="1"/>
              <a:t>Palaniyandi</a:t>
            </a:r>
            <a:r>
              <a:rPr lang="en-US" dirty="0"/>
              <a:t> S, Hildebrandt GC. Microbiome: an emerging new frontier in graft-versus-host disease. </a:t>
            </a:r>
            <a:r>
              <a:rPr lang="en-US" i="1" dirty="0"/>
              <a:t>Dig Dis Sci. </a:t>
            </a:r>
            <a:r>
              <a:rPr lang="en-US" dirty="0"/>
              <a:t>2019;64:669-677.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17</a:t>
            </a:fld>
            <a:endParaRPr lang="en-US" dirty="0"/>
          </a:p>
        </p:txBody>
      </p:sp>
    </p:spTree>
    <p:extLst>
      <p:ext uri="{BB962C8B-B14F-4D97-AF65-F5344CB8AC3E}">
        <p14:creationId xmlns:p14="http://schemas.microsoft.com/office/powerpoint/2010/main" val="80268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ts val="0"/>
              </a:spcBef>
              <a:spcAft>
                <a:spcPts val="600"/>
              </a:spcAft>
              <a:buClrTx/>
              <a:buSzTx/>
              <a:buFontTx/>
              <a:buNone/>
              <a:tabLst/>
              <a:defRPr/>
            </a:pPr>
            <a:r>
              <a:rPr lang="en-US" sz="1100" dirty="0" err="1"/>
              <a:t>Negrin</a:t>
            </a:r>
            <a:r>
              <a:rPr lang="en-US" sz="1100" dirty="0"/>
              <a:t> RS. Graft-versus-host disease versus graft-versus-leukemia. </a:t>
            </a:r>
            <a:r>
              <a:rPr lang="en-US" sz="1100" i="1" dirty="0"/>
              <a:t>Hematology Am Soc </a:t>
            </a:r>
            <a:r>
              <a:rPr lang="en-US" sz="1100" i="1" dirty="0" err="1"/>
              <a:t>Hematol</a:t>
            </a:r>
            <a:r>
              <a:rPr lang="en-US" sz="1100" i="1" dirty="0"/>
              <a:t> Educ Program</a:t>
            </a:r>
            <a:r>
              <a:rPr lang="en-US" sz="1100" dirty="0"/>
              <a:t>. 2015;2015:225-230. </a:t>
            </a:r>
          </a:p>
          <a:p>
            <a:pPr>
              <a:spcBef>
                <a:spcPts val="0"/>
              </a:spcBef>
              <a:spcAft>
                <a:spcPts val="600"/>
              </a:spcAft>
            </a:pPr>
            <a:r>
              <a:rPr lang="en-US" sz="1100" dirty="0" err="1"/>
              <a:t>Zeiser</a:t>
            </a:r>
            <a:r>
              <a:rPr lang="en-US" sz="1100" dirty="0"/>
              <a:t> R.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Advances in understanding the pathogenesis of graft-versus host disease.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Br J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Haematology</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2019;187:563-572.</a:t>
            </a: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18</a:t>
            </a:fld>
            <a:endParaRPr lang="en-US" dirty="0"/>
          </a:p>
        </p:txBody>
      </p:sp>
    </p:spTree>
    <p:extLst>
      <p:ext uri="{BB962C8B-B14F-4D97-AF65-F5344CB8AC3E}">
        <p14:creationId xmlns:p14="http://schemas.microsoft.com/office/powerpoint/2010/main" val="316631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19</a:t>
            </a:fld>
            <a:endParaRPr lang="en-US" dirty="0"/>
          </a:p>
        </p:txBody>
      </p:sp>
    </p:spTree>
    <p:extLst>
      <p:ext uri="{BB962C8B-B14F-4D97-AF65-F5344CB8AC3E}">
        <p14:creationId xmlns:p14="http://schemas.microsoft.com/office/powerpoint/2010/main" val="2138934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20</a:t>
            </a:fld>
            <a:endParaRPr lang="en-US" dirty="0"/>
          </a:p>
        </p:txBody>
      </p:sp>
    </p:spTree>
    <p:extLst>
      <p:ext uri="{BB962C8B-B14F-4D97-AF65-F5344CB8AC3E}">
        <p14:creationId xmlns:p14="http://schemas.microsoft.com/office/powerpoint/2010/main" val="387681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a:t>
            </a:fld>
            <a:endParaRPr lang="en-US" dirty="0"/>
          </a:p>
        </p:txBody>
      </p:sp>
    </p:spTree>
    <p:extLst>
      <p:ext uri="{BB962C8B-B14F-4D97-AF65-F5344CB8AC3E}">
        <p14:creationId xmlns:p14="http://schemas.microsoft.com/office/powerpoint/2010/main" val="1368364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a:t>1. </a:t>
            </a:r>
            <a:r>
              <a:rPr lang="en-US" sz="1100" dirty="0" err="1"/>
              <a:t>Negrin</a:t>
            </a:r>
            <a:r>
              <a:rPr lang="en-US" sz="1100" dirty="0"/>
              <a:t> RS. Graft-versus-host disease versus graft-versus-leukemia. </a:t>
            </a:r>
            <a:r>
              <a:rPr lang="en-US" sz="1100" i="1" dirty="0"/>
              <a:t>Hematology Am Soc </a:t>
            </a:r>
            <a:r>
              <a:rPr lang="en-US" sz="1100" i="1" dirty="0" err="1"/>
              <a:t>Hematol</a:t>
            </a:r>
            <a:r>
              <a:rPr lang="en-US" sz="1100" i="1" dirty="0"/>
              <a:t> Educ Program</a:t>
            </a:r>
            <a:r>
              <a:rPr lang="en-US" sz="1100" dirty="0"/>
              <a:t>. 2015;2015:225-230.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 Chhabra S, Hemmer MT, Costa L, et al. Comparative analysis of calcineurin inhibitor-based methotrexate and mycophenolate mofetil-containing regimens for prevention of graft-versus-host disease after reduced-intensity conditioning allogeneic transplantation.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Biol Blood Marrow Transplant.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2019;25:73-85.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3.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Ciurea</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SO, Zhang MJ,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Bacigalupo</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AA, et al. Haploidentical transplant with posttransplant cyclophosphamide vs matched unrelated donor transplant for acute myeloid leukemia.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Blood.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2015;126:1033-1040.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4. </a:t>
            </a: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Blazar R. Acute graft-versus-host disease—biologic process, prevention, and therapy. </a:t>
            </a:r>
            <a:r>
              <a:rPr lang="en-US" sz="1100" i="1" kern="1200" dirty="0">
                <a:solidFill>
                  <a:schemeClr val="tx1"/>
                </a:solidFill>
                <a:effectLst/>
                <a:latin typeface="Calibri" panose="020F0502020204030204" pitchFamily="34" charset="0"/>
                <a:ea typeface="+mn-ea"/>
                <a:cs typeface="Calibri" panose="020F0502020204030204" pitchFamily="34" charset="0"/>
              </a:rPr>
              <a:t>N </a:t>
            </a:r>
            <a:r>
              <a:rPr lang="en-US" sz="1100" i="1" kern="1200" dirty="0" err="1">
                <a:solidFill>
                  <a:schemeClr val="tx1"/>
                </a:solidFill>
                <a:effectLst/>
                <a:latin typeface="Calibri" panose="020F0502020204030204" pitchFamily="34" charset="0"/>
                <a:ea typeface="+mn-ea"/>
                <a:cs typeface="Calibri" panose="020F0502020204030204" pitchFamily="34" charset="0"/>
              </a:rPr>
              <a:t>Engl</a:t>
            </a:r>
            <a:r>
              <a:rPr lang="en-US" sz="1100" i="1" kern="1200" dirty="0">
                <a:solidFill>
                  <a:schemeClr val="tx1"/>
                </a:solidFill>
                <a:effectLst/>
                <a:latin typeface="Calibri" panose="020F0502020204030204" pitchFamily="34" charset="0"/>
                <a:ea typeface="+mn-ea"/>
                <a:cs typeface="Calibri" panose="020F0502020204030204" pitchFamily="34" charset="0"/>
              </a:rPr>
              <a:t> J Med. </a:t>
            </a:r>
            <a:r>
              <a:rPr lang="en-US" sz="1100" kern="1200" dirty="0">
                <a:solidFill>
                  <a:schemeClr val="tx1"/>
                </a:solidFill>
                <a:effectLst/>
                <a:latin typeface="Calibri" panose="020F0502020204030204" pitchFamily="34" charset="0"/>
                <a:ea typeface="+mn-ea"/>
                <a:cs typeface="Calibri" panose="020F0502020204030204" pitchFamily="34" charset="0"/>
              </a:rPr>
              <a:t>2017;377:2167-2179.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5. </a:t>
            </a: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Sarantopoulos S, Blazar BR. B-cell targeting in chronic graft-versus-host disease. </a:t>
            </a:r>
            <a:r>
              <a:rPr lang="en-US" sz="1100" i="1" kern="1200" dirty="0">
                <a:solidFill>
                  <a:schemeClr val="tx1"/>
                </a:solidFill>
                <a:effectLst/>
                <a:latin typeface="Calibri" panose="020F0502020204030204" pitchFamily="34" charset="0"/>
                <a:ea typeface="+mn-ea"/>
                <a:cs typeface="Calibri" panose="020F0502020204030204" pitchFamily="34" charset="0"/>
              </a:rPr>
              <a:t>Blood. </a:t>
            </a:r>
            <a:r>
              <a:rPr lang="en-US" sz="1100" kern="1200" dirty="0">
                <a:solidFill>
                  <a:schemeClr val="tx1"/>
                </a:solidFill>
                <a:effectLst/>
                <a:latin typeface="Calibri" panose="020F0502020204030204" pitchFamily="34" charset="0"/>
                <a:ea typeface="+mn-ea"/>
                <a:cs typeface="Calibri" panose="020F0502020204030204" pitchFamily="34" charset="0"/>
              </a:rPr>
              <a:t>2018;131:1399-1405.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dirty="0"/>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b="0" i="0" u="none" strike="noStrike" kern="1200" baseline="0" dirty="0">
              <a:solidFill>
                <a:schemeClr val="tx1"/>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21</a:t>
            </a:fld>
            <a:endParaRPr lang="en-US" dirty="0"/>
          </a:p>
        </p:txBody>
      </p:sp>
    </p:spTree>
    <p:extLst>
      <p:ext uri="{BB962C8B-B14F-4D97-AF65-F5344CB8AC3E}">
        <p14:creationId xmlns:p14="http://schemas.microsoft.com/office/powerpoint/2010/main" val="44410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err="1">
                <a:solidFill>
                  <a:schemeClr val="tx1"/>
                </a:solidFill>
                <a:effectLst/>
                <a:latin typeface="Calibri" panose="020F0502020204030204" pitchFamily="34" charset="0"/>
                <a:ea typeface="+mn-ea"/>
                <a:cs typeface="Calibri" panose="020F0502020204030204" pitchFamily="34" charset="0"/>
              </a:rPr>
              <a:t>Jagasia</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a:t>
            </a:r>
            <a:r>
              <a:rPr lang="en-US" sz="1100" kern="1200" dirty="0" err="1">
                <a:solidFill>
                  <a:schemeClr val="tx1"/>
                </a:solidFill>
                <a:effectLst/>
                <a:latin typeface="Calibri" panose="020F0502020204030204" pitchFamily="34" charset="0"/>
                <a:ea typeface="+mn-ea"/>
                <a:cs typeface="Calibri" panose="020F0502020204030204" pitchFamily="34" charset="0"/>
              </a:rPr>
              <a:t>Arbushites</a:t>
            </a:r>
            <a:r>
              <a:rPr lang="en-US" sz="1100" kern="1200" dirty="0">
                <a:solidFill>
                  <a:schemeClr val="tx1"/>
                </a:solidFill>
                <a:effectLst/>
                <a:latin typeface="Calibri" panose="020F0502020204030204" pitchFamily="34" charset="0"/>
                <a:ea typeface="+mn-ea"/>
                <a:cs typeface="Calibri" panose="020F0502020204030204" pitchFamily="34" charset="0"/>
              </a:rPr>
              <a:t> M, </a:t>
            </a:r>
            <a:r>
              <a:rPr lang="en-US" sz="1100" kern="1200" dirty="0" err="1">
                <a:solidFill>
                  <a:schemeClr val="tx1"/>
                </a:solidFill>
                <a:effectLst/>
                <a:latin typeface="Calibri" panose="020F0502020204030204" pitchFamily="34" charset="0"/>
                <a:ea typeface="+mn-ea"/>
                <a:cs typeface="Calibri" panose="020F0502020204030204" pitchFamily="34" charset="0"/>
              </a:rPr>
              <a:t>Delaite</a:t>
            </a:r>
            <a:r>
              <a:rPr lang="en-US" sz="1100" kern="1200" dirty="0">
                <a:solidFill>
                  <a:schemeClr val="tx1"/>
                </a:solidFill>
                <a:effectLst/>
                <a:latin typeface="Calibri" panose="020F0502020204030204" pitchFamily="34" charset="0"/>
                <a:ea typeface="+mn-ea"/>
                <a:cs typeface="Calibri" panose="020F0502020204030204" pitchFamily="34" charset="0"/>
              </a:rPr>
              <a:t> P, </a:t>
            </a:r>
            <a:r>
              <a:rPr lang="en-US" sz="1100" kern="1200" dirty="0" err="1">
                <a:solidFill>
                  <a:schemeClr val="tx1"/>
                </a:solidFill>
                <a:effectLst/>
                <a:latin typeface="Calibri" panose="020F0502020204030204" pitchFamily="34" charset="0"/>
                <a:ea typeface="+mn-ea"/>
                <a:cs typeface="Calibri" panose="020F0502020204030204" pitchFamily="34" charset="0"/>
              </a:rPr>
              <a:t>Gadbaw</a:t>
            </a:r>
            <a:r>
              <a:rPr lang="en-US" sz="1100" kern="1200" dirty="0">
                <a:solidFill>
                  <a:schemeClr val="tx1"/>
                </a:solidFill>
                <a:effectLst/>
                <a:latin typeface="Calibri" panose="020F0502020204030204" pitchFamily="34" charset="0"/>
                <a:ea typeface="+mn-ea"/>
                <a:cs typeface="Calibri" panose="020F0502020204030204" pitchFamily="34" charset="0"/>
              </a:rPr>
              <a:t> B, Bubnoff NV. </a:t>
            </a:r>
            <a:r>
              <a:rPr lang="en-US" sz="1100" kern="1200" dirty="0" err="1">
                <a:solidFill>
                  <a:schemeClr val="tx1"/>
                </a:solidFill>
                <a:effectLst/>
                <a:latin typeface="Calibri" panose="020F0502020204030204" pitchFamily="34" charset="0"/>
                <a:ea typeface="+mn-ea"/>
                <a:cs typeface="Calibri" panose="020F0502020204030204" pitchFamily="34" charset="0"/>
              </a:rPr>
              <a:t>Ruxolitinib</a:t>
            </a:r>
            <a:r>
              <a:rPr lang="en-US" sz="1100" kern="1200" dirty="0">
                <a:solidFill>
                  <a:schemeClr val="tx1"/>
                </a:solidFill>
                <a:effectLst/>
                <a:latin typeface="Calibri" panose="020F0502020204030204" pitchFamily="34" charset="0"/>
                <a:ea typeface="+mn-ea"/>
                <a:cs typeface="Calibri" panose="020F0502020204030204" pitchFamily="34" charset="0"/>
              </a:rPr>
              <a:t> for the treatment of patients with steroid-refractory GVHD: an introduction to the REACH trials. </a:t>
            </a:r>
            <a:r>
              <a:rPr lang="en-US" sz="1100" i="1" kern="1200" dirty="0">
                <a:solidFill>
                  <a:schemeClr val="tx1"/>
                </a:solidFill>
                <a:effectLst/>
                <a:latin typeface="Calibri" panose="020F0502020204030204" pitchFamily="34" charset="0"/>
                <a:ea typeface="+mn-ea"/>
                <a:cs typeface="Calibri" panose="020F0502020204030204" pitchFamily="34" charset="0"/>
              </a:rPr>
              <a:t>Immunotherapy.</a:t>
            </a:r>
            <a:r>
              <a:rPr lang="en-US" sz="1100" kern="1200" dirty="0">
                <a:solidFill>
                  <a:schemeClr val="tx1"/>
                </a:solidFill>
                <a:effectLst/>
                <a:latin typeface="Calibri" panose="020F0502020204030204" pitchFamily="34" charset="0"/>
                <a:ea typeface="+mn-ea"/>
                <a:cs typeface="Calibri" panose="020F0502020204030204" pitchFamily="34" charset="0"/>
              </a:rPr>
              <a:t> 2018;10:391-402.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err="1">
                <a:solidFill>
                  <a:schemeClr val="tx1"/>
                </a:solidFill>
                <a:effectLst/>
                <a:latin typeface="Calibri" panose="020F0502020204030204" pitchFamily="34" charset="0"/>
                <a:ea typeface="+mn-ea"/>
                <a:cs typeface="Calibri" panose="020F0502020204030204" pitchFamily="34" charset="0"/>
              </a:rPr>
              <a:t>Zeiser</a:t>
            </a:r>
            <a:r>
              <a:rPr lang="en-US" sz="1100" kern="1200" dirty="0">
                <a:solidFill>
                  <a:schemeClr val="tx1"/>
                </a:solidFill>
                <a:effectLst/>
                <a:latin typeface="Calibri" panose="020F0502020204030204" pitchFamily="34" charset="0"/>
                <a:ea typeface="+mn-ea"/>
                <a:cs typeface="Calibri" panose="020F0502020204030204" pitchFamily="34" charset="0"/>
              </a:rPr>
              <a:t> R, Blazar R. Acute graft-versus-host disease—biologic process, prevention, and therapy. </a:t>
            </a:r>
            <a:r>
              <a:rPr lang="en-US" sz="1100" i="1" kern="1200" dirty="0">
                <a:solidFill>
                  <a:schemeClr val="tx1"/>
                </a:solidFill>
                <a:effectLst/>
                <a:latin typeface="Calibri" panose="020F0502020204030204" pitchFamily="34" charset="0"/>
                <a:ea typeface="+mn-ea"/>
                <a:cs typeface="Calibri" panose="020F0502020204030204" pitchFamily="34" charset="0"/>
              </a:rPr>
              <a:t>N </a:t>
            </a:r>
            <a:r>
              <a:rPr lang="en-US" sz="1100" i="1" kern="1200" dirty="0" err="1">
                <a:solidFill>
                  <a:schemeClr val="tx1"/>
                </a:solidFill>
                <a:effectLst/>
                <a:latin typeface="Calibri" panose="020F0502020204030204" pitchFamily="34" charset="0"/>
                <a:ea typeface="+mn-ea"/>
                <a:cs typeface="Calibri" panose="020F0502020204030204" pitchFamily="34" charset="0"/>
              </a:rPr>
              <a:t>Engl</a:t>
            </a:r>
            <a:r>
              <a:rPr lang="en-US" sz="1100" i="1" kern="1200" dirty="0">
                <a:solidFill>
                  <a:schemeClr val="tx1"/>
                </a:solidFill>
                <a:effectLst/>
                <a:latin typeface="Calibri" panose="020F0502020204030204" pitchFamily="34" charset="0"/>
                <a:ea typeface="+mn-ea"/>
                <a:cs typeface="Calibri" panose="020F0502020204030204" pitchFamily="34" charset="0"/>
              </a:rPr>
              <a:t> J Med. </a:t>
            </a:r>
            <a:r>
              <a:rPr lang="en-US" sz="1100" kern="1200" dirty="0">
                <a:solidFill>
                  <a:schemeClr val="tx1"/>
                </a:solidFill>
                <a:effectLst/>
                <a:latin typeface="Calibri" panose="020F0502020204030204" pitchFamily="34" charset="0"/>
                <a:ea typeface="+mn-ea"/>
                <a:cs typeface="Calibri" panose="020F0502020204030204" pitchFamily="34" charset="0"/>
              </a:rPr>
              <a:t>2017;377:2167-2179. </a:t>
            </a:r>
          </a:p>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22</a:t>
            </a:fld>
            <a:endParaRPr lang="en-US" dirty="0"/>
          </a:p>
        </p:txBody>
      </p:sp>
    </p:spTree>
    <p:extLst>
      <p:ext uri="{BB962C8B-B14F-4D97-AF65-F5344CB8AC3E}">
        <p14:creationId xmlns:p14="http://schemas.microsoft.com/office/powerpoint/2010/main" val="956066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t>Jaglowski</a:t>
            </a:r>
            <a:r>
              <a:rPr lang="en-US" sz="1100" dirty="0"/>
              <a:t> SM, Blazar BR.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How ibrutinib, a B-cell malignancy drug, became an FDA-approved second-line therapy for steroid-resistant chronic GVHD.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Blood Adv.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2018;2:2012-2019. </a:t>
            </a: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23</a:t>
            </a:fld>
            <a:endParaRPr lang="en-US" dirty="0"/>
          </a:p>
        </p:txBody>
      </p:sp>
    </p:spTree>
    <p:extLst>
      <p:ext uri="{BB962C8B-B14F-4D97-AF65-F5344CB8AC3E}">
        <p14:creationId xmlns:p14="http://schemas.microsoft.com/office/powerpoint/2010/main" val="1808908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24</a:t>
            </a:fld>
            <a:endParaRPr lang="en-US" dirty="0"/>
          </a:p>
        </p:txBody>
      </p:sp>
    </p:spTree>
    <p:extLst>
      <p:ext uri="{BB962C8B-B14F-4D97-AF65-F5344CB8AC3E}">
        <p14:creationId xmlns:p14="http://schemas.microsoft.com/office/powerpoint/2010/main" val="328543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08171"/>
            <a:ext cx="5618480" cy="4188778"/>
          </a:xfrm>
        </p:spPr>
        <p:txBody>
          <a:bodyPr/>
          <a:lstStyle/>
          <a:p>
            <a:pPr>
              <a:spcBef>
                <a:spcPts val="0"/>
              </a:spcBef>
              <a:spcAft>
                <a:spcPts val="600"/>
              </a:spcAft>
            </a:pPr>
            <a:r>
              <a:rPr lang="en-US" sz="1100" kern="1200" dirty="0" err="1">
                <a:solidFill>
                  <a:schemeClr val="tx1"/>
                </a:solidFill>
                <a:effectLst/>
                <a:latin typeface="Calibri" panose="020F0502020204030204" pitchFamily="34" charset="0"/>
                <a:ea typeface="+mn-ea"/>
                <a:cs typeface="Calibri" panose="020F0502020204030204" pitchFamily="34" charset="0"/>
              </a:rPr>
              <a:t>Filipovich</a:t>
            </a:r>
            <a:r>
              <a:rPr lang="en-US" sz="1100" kern="1200" dirty="0">
                <a:solidFill>
                  <a:schemeClr val="tx1"/>
                </a:solidFill>
                <a:effectLst/>
                <a:latin typeface="Calibri" panose="020F0502020204030204" pitchFamily="34" charset="0"/>
                <a:ea typeface="+mn-ea"/>
                <a:cs typeface="Calibri" panose="020F0502020204030204" pitchFamily="34" charset="0"/>
              </a:rPr>
              <a:t> AH, </a:t>
            </a:r>
            <a:r>
              <a:rPr lang="en-US" sz="1100" kern="1200" dirty="0" err="1">
                <a:solidFill>
                  <a:schemeClr val="tx1"/>
                </a:solidFill>
                <a:effectLst/>
                <a:latin typeface="Calibri" panose="020F0502020204030204" pitchFamily="34" charset="0"/>
                <a:ea typeface="+mn-ea"/>
                <a:cs typeface="Calibri" panose="020F0502020204030204" pitchFamily="34" charset="0"/>
              </a:rPr>
              <a:t>Weisdorf</a:t>
            </a:r>
            <a:r>
              <a:rPr lang="en-US" sz="1100" kern="1200" dirty="0">
                <a:solidFill>
                  <a:schemeClr val="tx1"/>
                </a:solidFill>
                <a:effectLst/>
                <a:latin typeface="Calibri" panose="020F0502020204030204" pitchFamily="34" charset="0"/>
                <a:ea typeface="+mn-ea"/>
                <a:cs typeface="Calibri" panose="020F0502020204030204" pitchFamily="34" charset="0"/>
              </a:rPr>
              <a:t> D, </a:t>
            </a:r>
            <a:r>
              <a:rPr lang="en-US" sz="1100" kern="1200" dirty="0" err="1">
                <a:solidFill>
                  <a:schemeClr val="tx1"/>
                </a:solidFill>
                <a:effectLst/>
                <a:latin typeface="Calibri" panose="020F0502020204030204" pitchFamily="34" charset="0"/>
                <a:ea typeface="+mn-ea"/>
                <a:cs typeface="Calibri" panose="020F0502020204030204" pitchFamily="34" charset="0"/>
              </a:rPr>
              <a:t>Pavletic</a:t>
            </a:r>
            <a:r>
              <a:rPr lang="en-US" sz="1100" kern="1200" dirty="0">
                <a:solidFill>
                  <a:schemeClr val="tx1"/>
                </a:solidFill>
                <a:effectLst/>
                <a:latin typeface="Calibri" panose="020F0502020204030204" pitchFamily="34" charset="0"/>
                <a:ea typeface="+mn-ea"/>
                <a:cs typeface="Calibri" panose="020F0502020204030204" pitchFamily="34" charset="0"/>
              </a:rPr>
              <a:t> S, et al. National Institutes of Health consensus development project on criteria for clinical trials in chronic graft-versus-host disease: I. Diagnosis and staging working group report. </a:t>
            </a:r>
            <a:r>
              <a:rPr lang="en-US" sz="1100" i="1" kern="1200" dirty="0">
                <a:solidFill>
                  <a:schemeClr val="tx1"/>
                </a:solidFill>
                <a:effectLst/>
                <a:latin typeface="Calibri" panose="020F0502020204030204" pitchFamily="34" charset="0"/>
                <a:ea typeface="+mn-ea"/>
                <a:cs typeface="Calibri" panose="020F0502020204030204" pitchFamily="34" charset="0"/>
              </a:rPr>
              <a:t>Biol Blood Marrow Transplant.</a:t>
            </a:r>
            <a:r>
              <a:rPr lang="en-US" sz="1100" kern="1200" dirty="0">
                <a:solidFill>
                  <a:schemeClr val="tx1"/>
                </a:solidFill>
                <a:effectLst/>
                <a:latin typeface="Calibri" panose="020F0502020204030204" pitchFamily="34" charset="0"/>
                <a:ea typeface="+mn-ea"/>
                <a:cs typeface="Calibri" panose="020F0502020204030204" pitchFamily="34" charset="0"/>
              </a:rPr>
              <a:t> 2005;11:945.</a:t>
            </a:r>
          </a:p>
          <a:p>
            <a:pPr marL="0" marR="0" lvl="0" indent="0" algn="l" defTabSz="914400" rtl="0" eaLnBrk="0" fontAlgn="base" latinLnBrk="0" hangingPunct="0">
              <a:spcBef>
                <a:spcPts val="0"/>
              </a:spcBef>
              <a:spcAft>
                <a:spcPts val="600"/>
              </a:spcAft>
              <a:buClrTx/>
              <a:buSzTx/>
              <a:buFontTx/>
              <a:buNone/>
              <a:tabLst/>
              <a:defRPr/>
            </a:pPr>
            <a:r>
              <a:rPr lang="en-US" sz="1100" dirty="0" err="1"/>
              <a:t>Jagasia</a:t>
            </a:r>
            <a:r>
              <a:rPr lang="en-US" sz="1100" dirty="0"/>
              <a:t> MH, </a:t>
            </a:r>
            <a:r>
              <a:rPr lang="en-US" sz="1100" dirty="0" err="1"/>
              <a:t>Greinix</a:t>
            </a:r>
            <a:r>
              <a:rPr lang="en-US" sz="1100" dirty="0"/>
              <a:t> HT, Arora M, et al. National Institutes of Health consensus development project on criteria for clinical trials in chronic graft-versus-host disease: I. The 2014 Diagnosis and Staging Working Group Report. </a:t>
            </a:r>
            <a:r>
              <a:rPr lang="en-US" sz="1100" i="1" dirty="0"/>
              <a:t>Biol Blood Marrow Transplant. </a:t>
            </a:r>
            <a:r>
              <a:rPr lang="en-US" sz="1100" dirty="0"/>
              <a:t>2015;21:389-401.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25</a:t>
            </a:fld>
            <a:endParaRPr lang="en-US" dirty="0"/>
          </a:p>
        </p:txBody>
      </p:sp>
    </p:spTree>
    <p:extLst>
      <p:ext uri="{BB962C8B-B14F-4D97-AF65-F5344CB8AC3E}">
        <p14:creationId xmlns:p14="http://schemas.microsoft.com/office/powerpoint/2010/main" val="2529842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26</a:t>
            </a:fld>
            <a:endParaRPr lang="en-US" dirty="0"/>
          </a:p>
        </p:txBody>
      </p:sp>
    </p:spTree>
    <p:extLst>
      <p:ext uri="{BB962C8B-B14F-4D97-AF65-F5344CB8AC3E}">
        <p14:creationId xmlns:p14="http://schemas.microsoft.com/office/powerpoint/2010/main" val="3071488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Calibri" panose="020F0502020204030204" pitchFamily="34" charset="0"/>
                <a:ea typeface="+mn-ea"/>
                <a:cs typeface="Calibri" panose="020F0502020204030204" pitchFamily="34" charset="0"/>
              </a:rPr>
              <a:t>Harris AC, Young R, Devine S, et al. International, multi-center standardization of acute graft-versus-host disease clinical data collection: a report from the MAGIC consortium. </a:t>
            </a:r>
            <a:r>
              <a:rPr lang="en-US" sz="1100" i="1" kern="1200" dirty="0">
                <a:solidFill>
                  <a:schemeClr val="tx1"/>
                </a:solidFill>
                <a:effectLst/>
                <a:latin typeface="Calibri" panose="020F0502020204030204" pitchFamily="34" charset="0"/>
                <a:ea typeface="+mn-ea"/>
                <a:cs typeface="Calibri" panose="020F0502020204030204" pitchFamily="34" charset="0"/>
              </a:rPr>
              <a:t>Biol Blood Marrow Transplant.</a:t>
            </a:r>
            <a:r>
              <a:rPr lang="en-US" sz="1100" kern="1200" dirty="0">
                <a:solidFill>
                  <a:schemeClr val="tx1"/>
                </a:solidFill>
                <a:effectLst/>
                <a:latin typeface="Calibri" panose="020F0502020204030204" pitchFamily="34" charset="0"/>
                <a:ea typeface="+mn-ea"/>
                <a:cs typeface="Calibri" panose="020F0502020204030204" pitchFamily="34" charset="0"/>
              </a:rPr>
              <a:t> 2016;22:4-10. </a:t>
            </a: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27</a:t>
            </a:fld>
            <a:endParaRPr lang="en-US" dirty="0"/>
          </a:p>
        </p:txBody>
      </p:sp>
    </p:spTree>
    <p:extLst>
      <p:ext uri="{BB962C8B-B14F-4D97-AF65-F5344CB8AC3E}">
        <p14:creationId xmlns:p14="http://schemas.microsoft.com/office/powerpoint/2010/main" val="278323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ts val="0"/>
              </a:spcBef>
              <a:spcAft>
                <a:spcPts val="600"/>
              </a:spcAft>
              <a:buClrTx/>
              <a:buSzTx/>
              <a:buFontTx/>
              <a:buNone/>
              <a:tabLst/>
              <a:defRPr/>
            </a:pPr>
            <a:r>
              <a:rPr lang="en-US" sz="1100" kern="1200" dirty="0">
                <a:solidFill>
                  <a:schemeClr val="tx1"/>
                </a:solidFill>
                <a:effectLst/>
                <a:latin typeface="Calibri" panose="020F0502020204030204" pitchFamily="34" charset="0"/>
                <a:ea typeface="+mn-ea"/>
                <a:cs typeface="Calibri" panose="020F0502020204030204" pitchFamily="34" charset="0"/>
              </a:rPr>
              <a:t>Glucksberg H, </a:t>
            </a:r>
            <a:r>
              <a:rPr lang="en-US" sz="1100" kern="1200" dirty="0" err="1">
                <a:solidFill>
                  <a:schemeClr val="tx1"/>
                </a:solidFill>
                <a:effectLst/>
                <a:latin typeface="Calibri" panose="020F0502020204030204" pitchFamily="34" charset="0"/>
                <a:ea typeface="+mn-ea"/>
                <a:cs typeface="Calibri" panose="020F0502020204030204" pitchFamily="34" charset="0"/>
              </a:rPr>
              <a:t>Storb</a:t>
            </a:r>
            <a:r>
              <a:rPr lang="en-US" sz="1100" kern="1200" dirty="0">
                <a:solidFill>
                  <a:schemeClr val="tx1"/>
                </a:solidFill>
                <a:effectLst/>
                <a:latin typeface="Calibri" panose="020F0502020204030204" pitchFamily="34" charset="0"/>
                <a:ea typeface="+mn-ea"/>
                <a:cs typeface="Calibri" panose="020F0502020204030204" pitchFamily="34" charset="0"/>
              </a:rPr>
              <a:t> R, </a:t>
            </a:r>
            <a:r>
              <a:rPr lang="en-US" sz="1100" kern="1200" dirty="0" err="1">
                <a:solidFill>
                  <a:schemeClr val="tx1"/>
                </a:solidFill>
                <a:effectLst/>
                <a:latin typeface="Calibri" panose="020F0502020204030204" pitchFamily="34" charset="0"/>
                <a:ea typeface="+mn-ea"/>
                <a:cs typeface="Calibri" panose="020F0502020204030204" pitchFamily="34" charset="0"/>
              </a:rPr>
              <a:t>Fefer</a:t>
            </a:r>
            <a:r>
              <a:rPr lang="en-US" sz="1100" kern="1200" dirty="0">
                <a:solidFill>
                  <a:schemeClr val="tx1"/>
                </a:solidFill>
                <a:effectLst/>
                <a:latin typeface="Calibri" panose="020F0502020204030204" pitchFamily="34" charset="0"/>
                <a:ea typeface="+mn-ea"/>
                <a:cs typeface="Calibri" panose="020F0502020204030204" pitchFamily="34" charset="0"/>
              </a:rPr>
              <a:t>, et al. Clinical manifestations of graft-versus-host disease in human recipients of marrow from HLA-matched sibling donors. </a:t>
            </a:r>
            <a:r>
              <a:rPr lang="en-US" sz="1100" i="1" kern="1200" dirty="0">
                <a:solidFill>
                  <a:schemeClr val="tx1"/>
                </a:solidFill>
                <a:effectLst/>
                <a:latin typeface="Calibri" panose="020F0502020204030204" pitchFamily="34" charset="0"/>
                <a:ea typeface="+mn-ea"/>
                <a:cs typeface="Calibri" panose="020F0502020204030204" pitchFamily="34" charset="0"/>
              </a:rPr>
              <a:t>Transplantation</a:t>
            </a:r>
            <a:r>
              <a:rPr lang="en-US" sz="1100" kern="1200" dirty="0">
                <a:solidFill>
                  <a:schemeClr val="tx1"/>
                </a:solidFill>
                <a:effectLst/>
                <a:latin typeface="Calibri" panose="020F0502020204030204" pitchFamily="34" charset="0"/>
                <a:ea typeface="+mn-ea"/>
                <a:cs typeface="Calibri" panose="020F0502020204030204" pitchFamily="34" charset="0"/>
              </a:rPr>
              <a:t>. 1974;18:295-304. </a:t>
            </a:r>
            <a:endParaRPr lang="en-US" sz="1100" dirty="0"/>
          </a:p>
          <a:p>
            <a:pPr>
              <a:spcBef>
                <a:spcPts val="0"/>
              </a:spcBef>
              <a:spcAft>
                <a:spcPts val="600"/>
              </a:spcAft>
            </a:pPr>
            <a:r>
              <a:rPr lang="en-US" sz="1100" kern="1200" dirty="0" err="1">
                <a:solidFill>
                  <a:schemeClr val="tx1"/>
                </a:solidFill>
                <a:effectLst/>
                <a:latin typeface="Calibri" panose="020F0502020204030204" pitchFamily="34" charset="0"/>
                <a:ea typeface="+mn-ea"/>
                <a:cs typeface="Calibri" panose="020F0502020204030204" pitchFamily="34" charset="0"/>
              </a:rPr>
              <a:t>Rowlings</a:t>
            </a:r>
            <a:r>
              <a:rPr lang="en-US" sz="1100" kern="1200" dirty="0">
                <a:solidFill>
                  <a:schemeClr val="tx1"/>
                </a:solidFill>
                <a:effectLst/>
                <a:latin typeface="Calibri" panose="020F0502020204030204" pitchFamily="34" charset="0"/>
                <a:ea typeface="+mn-ea"/>
                <a:cs typeface="Calibri" panose="020F0502020204030204" pitchFamily="34" charset="0"/>
              </a:rPr>
              <a:t> PA, </a:t>
            </a:r>
            <a:r>
              <a:rPr lang="en-US" sz="1100" kern="1200" dirty="0" err="1">
                <a:solidFill>
                  <a:schemeClr val="tx1"/>
                </a:solidFill>
                <a:effectLst/>
                <a:latin typeface="Calibri" panose="020F0502020204030204" pitchFamily="34" charset="0"/>
                <a:ea typeface="+mn-ea"/>
                <a:cs typeface="Calibri" panose="020F0502020204030204" pitchFamily="34" charset="0"/>
              </a:rPr>
              <a:t>Przepiorka</a:t>
            </a:r>
            <a:r>
              <a:rPr lang="en-US" sz="1100" kern="1200" dirty="0">
                <a:solidFill>
                  <a:schemeClr val="tx1"/>
                </a:solidFill>
                <a:effectLst/>
                <a:latin typeface="Calibri" panose="020F0502020204030204" pitchFamily="34" charset="0"/>
                <a:ea typeface="+mn-ea"/>
                <a:cs typeface="Calibri" panose="020F0502020204030204" pitchFamily="34" charset="0"/>
              </a:rPr>
              <a:t> D, Klein JP, et al. IBMTR Severity Index for grading acute graft-versus-host disease: retrospective comparison with Glucksberg grade. </a:t>
            </a:r>
            <a:r>
              <a:rPr lang="en-US" sz="1100" i="1" kern="1200" dirty="0">
                <a:solidFill>
                  <a:schemeClr val="tx1"/>
                </a:solidFill>
                <a:effectLst/>
                <a:latin typeface="Calibri" panose="020F0502020204030204" pitchFamily="34" charset="0"/>
                <a:ea typeface="+mn-ea"/>
                <a:cs typeface="Calibri" panose="020F0502020204030204" pitchFamily="34" charset="0"/>
              </a:rPr>
              <a:t>Br J </a:t>
            </a:r>
            <a:r>
              <a:rPr lang="en-US" sz="1100" i="1" kern="1200" dirty="0" err="1">
                <a:solidFill>
                  <a:schemeClr val="tx1"/>
                </a:solidFill>
                <a:effectLst/>
                <a:latin typeface="Calibri" panose="020F0502020204030204" pitchFamily="34" charset="0"/>
                <a:ea typeface="+mn-ea"/>
                <a:cs typeface="Calibri" panose="020F0502020204030204" pitchFamily="34" charset="0"/>
              </a:rPr>
              <a:t>Haematol</a:t>
            </a:r>
            <a:r>
              <a:rPr lang="en-US" sz="1100" i="1" kern="1200" dirty="0">
                <a:solidFill>
                  <a:schemeClr val="tx1"/>
                </a:solidFill>
                <a:effectLst/>
                <a:latin typeface="Calibri" panose="020F0502020204030204" pitchFamily="34" charset="0"/>
                <a:ea typeface="+mn-ea"/>
                <a:cs typeface="Calibri" panose="020F0502020204030204" pitchFamily="34" charset="0"/>
              </a:rPr>
              <a:t>.</a:t>
            </a:r>
            <a:r>
              <a:rPr lang="en-US" sz="1100" kern="1200" dirty="0">
                <a:solidFill>
                  <a:schemeClr val="tx1"/>
                </a:solidFill>
                <a:effectLst/>
                <a:latin typeface="Calibri" panose="020F0502020204030204" pitchFamily="34" charset="0"/>
                <a:ea typeface="+mn-ea"/>
                <a:cs typeface="Calibri" panose="020F0502020204030204" pitchFamily="34" charset="0"/>
              </a:rPr>
              <a:t> 1997;97:855-864. </a:t>
            </a: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28</a:t>
            </a:fld>
            <a:endParaRPr lang="en-US" dirty="0"/>
          </a:p>
        </p:txBody>
      </p:sp>
    </p:spTree>
    <p:extLst>
      <p:ext uri="{BB962C8B-B14F-4D97-AF65-F5344CB8AC3E}">
        <p14:creationId xmlns:p14="http://schemas.microsoft.com/office/powerpoint/2010/main" val="302175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MacMillan ML, Robin M, Harris AC, et al.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A refined risk score for acute GVHD that predicts response to initial therapy, survival and transplant-related mortality</a:t>
            </a:r>
            <a:r>
              <a:rPr lang="en-US" sz="1100" b="0" i="0" kern="1200" dirty="0">
                <a:solidFill>
                  <a:schemeClr val="tx1"/>
                </a:solidFill>
                <a:effectLst/>
                <a:latin typeface="Calibri" panose="020F0502020204030204" pitchFamily="34" charset="0"/>
                <a:ea typeface="+mn-ea"/>
                <a:cs typeface="Calibri" panose="020F0502020204030204" pitchFamily="34" charset="0"/>
              </a:rPr>
              <a:t>. </a:t>
            </a:r>
            <a:r>
              <a:rPr lang="en-US" sz="1100" b="0" i="1" kern="1200" dirty="0">
                <a:solidFill>
                  <a:schemeClr val="tx1"/>
                </a:solidFill>
                <a:latin typeface="Calibri" panose="020F0502020204030204" pitchFamily="34" charset="0"/>
                <a:ea typeface="+mn-ea"/>
                <a:cs typeface="Calibri" panose="020F0502020204030204" pitchFamily="34" charset="0"/>
              </a:rPr>
              <a:t>Biol Blood Marrow Transplant. </a:t>
            </a:r>
            <a:r>
              <a:rPr lang="en-US" sz="1100" b="0" kern="1200" dirty="0">
                <a:solidFill>
                  <a:schemeClr val="tx1"/>
                </a:solidFill>
                <a:latin typeface="Calibri" panose="020F0502020204030204" pitchFamily="34" charset="0"/>
                <a:ea typeface="+mn-ea"/>
                <a:cs typeface="Calibri" panose="020F0502020204030204" pitchFamily="34" charset="0"/>
              </a:rPr>
              <a:t>2015;21:761-767.</a:t>
            </a:r>
            <a:endParaRPr lang="en-US" sz="1100" b="0" i="0"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29</a:t>
            </a:fld>
            <a:endParaRPr lang="en-US" dirty="0"/>
          </a:p>
        </p:txBody>
      </p:sp>
    </p:spTree>
    <p:extLst>
      <p:ext uri="{BB962C8B-B14F-4D97-AF65-F5344CB8AC3E}">
        <p14:creationId xmlns:p14="http://schemas.microsoft.com/office/powerpoint/2010/main" val="179592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9460" y="4451034"/>
            <a:ext cx="5618480" cy="418877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err="1"/>
              <a:t>Jagasia</a:t>
            </a:r>
            <a:r>
              <a:rPr lang="en-US" sz="1100" dirty="0"/>
              <a:t> MH, </a:t>
            </a:r>
            <a:r>
              <a:rPr lang="en-US" sz="1100" dirty="0" err="1"/>
              <a:t>Greinix</a:t>
            </a:r>
            <a:r>
              <a:rPr lang="en-US" sz="1100" dirty="0"/>
              <a:t> HT, Arora M, et al. National Institutes of Health consensus development project on criteria for clinical trials in chronic graft-versus-host disease: I. The 2014 Diagnosis and Staging Working Group Report. </a:t>
            </a:r>
            <a:r>
              <a:rPr lang="en-US" sz="1100" i="1" dirty="0"/>
              <a:t>Biol Blood Marrow Transplant. </a:t>
            </a:r>
            <a:r>
              <a:rPr lang="en-US" sz="1100" dirty="0"/>
              <a:t>2015;21:389-401. </a:t>
            </a:r>
          </a:p>
          <a:p>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30</a:t>
            </a:fld>
            <a:endParaRPr lang="en-US" dirty="0"/>
          </a:p>
        </p:txBody>
      </p:sp>
    </p:spTree>
    <p:extLst>
      <p:ext uri="{BB962C8B-B14F-4D97-AF65-F5344CB8AC3E}">
        <p14:creationId xmlns:p14="http://schemas.microsoft.com/office/powerpoint/2010/main" val="427103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a:t>
            </a:fld>
            <a:endParaRPr lang="en-US" dirty="0"/>
          </a:p>
        </p:txBody>
      </p:sp>
    </p:spTree>
    <p:extLst>
      <p:ext uri="{BB962C8B-B14F-4D97-AF65-F5344CB8AC3E}">
        <p14:creationId xmlns:p14="http://schemas.microsoft.com/office/powerpoint/2010/main" val="321704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31</a:t>
            </a:fld>
            <a:endParaRPr lang="en-US" dirty="0"/>
          </a:p>
        </p:txBody>
      </p:sp>
    </p:spTree>
    <p:extLst>
      <p:ext uri="{BB962C8B-B14F-4D97-AF65-F5344CB8AC3E}">
        <p14:creationId xmlns:p14="http://schemas.microsoft.com/office/powerpoint/2010/main" val="1613044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32</a:t>
            </a:fld>
            <a:endParaRPr lang="en-US" dirty="0"/>
          </a:p>
        </p:txBody>
      </p:sp>
    </p:spTree>
    <p:extLst>
      <p:ext uri="{BB962C8B-B14F-4D97-AF65-F5344CB8AC3E}">
        <p14:creationId xmlns:p14="http://schemas.microsoft.com/office/powerpoint/2010/main" val="934582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33</a:t>
            </a:fld>
            <a:endParaRPr lang="en-US" dirty="0"/>
          </a:p>
        </p:txBody>
      </p:sp>
    </p:spTree>
    <p:extLst>
      <p:ext uri="{BB962C8B-B14F-4D97-AF65-F5344CB8AC3E}">
        <p14:creationId xmlns:p14="http://schemas.microsoft.com/office/powerpoint/2010/main" val="3490827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b="0" i="0" kern="1200" dirty="0">
                <a:solidFill>
                  <a:schemeClr val="tx1"/>
                </a:solidFill>
                <a:effectLst/>
                <a:latin typeface="Calibri" panose="020F0502020204030204" pitchFamily="34" charset="0"/>
                <a:ea typeface="+mn-ea"/>
                <a:cs typeface="Calibri" panose="020F0502020204030204" pitchFamily="34" charset="0"/>
              </a:rPr>
              <a:t>1. Ibrutinib [Imbruvica</a:t>
            </a:r>
            <a:r>
              <a:rPr lang="en-US" sz="1100" kern="1200" dirty="0">
                <a:solidFill>
                  <a:schemeClr val="tx1"/>
                </a:solidFill>
                <a:latin typeface="Calibri" panose="020F0502020204030204" pitchFamily="34" charset="0"/>
                <a:ea typeface="+mn-ea"/>
                <a:cs typeface="Calibri" panose="020F0502020204030204" pitchFamily="34" charset="0"/>
              </a:rPr>
              <a:t>® package insert]. Sunnyvale, CA: Pharmacyclics LLC; 2019.</a:t>
            </a:r>
            <a:r>
              <a:rPr lang="en-US" sz="1100" dirty="0"/>
              <a:t> https://www.accessdata.fda.gov/drugsatfda_docs/label/2019/205552s029,210563s004lbl.pdf. Accessed January 8, 2020.</a:t>
            </a:r>
            <a:endParaRPr lang="en-US" sz="11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a:solidFill>
                  <a:schemeClr val="tx1"/>
                </a:solidFill>
                <a:latin typeface="Calibri" panose="020F0502020204030204" pitchFamily="34" charset="0"/>
                <a:ea typeface="+mn-ea"/>
                <a:cs typeface="Calibri" panose="020F0502020204030204" pitchFamily="34" charset="0"/>
              </a:rPr>
              <a:t>2.  </a:t>
            </a:r>
            <a:r>
              <a:rPr lang="en-US" sz="1100" kern="1200" dirty="0" err="1">
                <a:solidFill>
                  <a:schemeClr val="tx1"/>
                </a:solidFill>
                <a:latin typeface="Calibri" panose="020F0502020204030204" pitchFamily="34" charset="0"/>
                <a:ea typeface="+mn-ea"/>
                <a:cs typeface="Calibri" panose="020F0502020204030204" pitchFamily="34" charset="0"/>
              </a:rPr>
              <a:t>Ruxolitinib</a:t>
            </a:r>
            <a:r>
              <a:rPr lang="en-US" sz="1100" kern="1200" dirty="0">
                <a:solidFill>
                  <a:schemeClr val="tx1"/>
                </a:solidFill>
                <a:latin typeface="Calibri" panose="020F0502020204030204" pitchFamily="34" charset="0"/>
                <a:ea typeface="+mn-ea"/>
                <a:cs typeface="Calibri" panose="020F0502020204030204" pitchFamily="34" charset="0"/>
              </a:rPr>
              <a:t> [</a:t>
            </a:r>
            <a:r>
              <a:rPr lang="en-US" sz="1100" kern="1200" dirty="0" err="1">
                <a:solidFill>
                  <a:schemeClr val="tx1"/>
                </a:solidFill>
                <a:latin typeface="Calibri" panose="020F0502020204030204" pitchFamily="34" charset="0"/>
                <a:ea typeface="+mn-ea"/>
                <a:cs typeface="Calibri" panose="020F0502020204030204" pitchFamily="34" charset="0"/>
              </a:rPr>
              <a:t>Jakafi</a:t>
            </a:r>
            <a:r>
              <a:rPr lang="en-US" sz="1100" kern="1200" dirty="0">
                <a:solidFill>
                  <a:schemeClr val="tx1"/>
                </a:solidFill>
                <a:latin typeface="Calibri" panose="020F0502020204030204" pitchFamily="34" charset="0"/>
                <a:ea typeface="+mn-ea"/>
                <a:cs typeface="Calibri" panose="020F0502020204030204" pitchFamily="34" charset="0"/>
              </a:rPr>
              <a:t>® package insert]. Wilmington, DE: Incyte Corporation; 2019. </a:t>
            </a:r>
            <a:r>
              <a:rPr lang="en-US" sz="1100" dirty="0"/>
              <a:t>ruxolitinibhttps://www.accessdata.fda.gov/drugsatfda_docs/label/2019/202192s017lbl.pdf. Accessed January 8, 2019. </a:t>
            </a:r>
          </a:p>
          <a:p>
            <a:pPr marL="0" marR="0" lvl="0" indent="0" algn="l" defTabSz="914400" rtl="0" eaLnBrk="0" fontAlgn="base" latinLnBrk="0" hangingPunct="0">
              <a:spcBef>
                <a:spcPts val="0"/>
              </a:spcBef>
              <a:spcAft>
                <a:spcPts val="600"/>
              </a:spcAft>
              <a:buClrTx/>
              <a:buSzTx/>
              <a:buFontTx/>
              <a:buNone/>
              <a:tabLst/>
              <a:defRPr/>
            </a:pPr>
            <a:r>
              <a:rPr lang="en-US" sz="1100" dirty="0"/>
              <a:t>3. Miklos D, Cutler CS, Waller EK, et al. Ibrutinib for chronic graft-vs-host disease after failure of prior therapy. </a:t>
            </a:r>
            <a:r>
              <a:rPr lang="en-US" sz="1100" i="1" dirty="0"/>
              <a:t>Blood. </a:t>
            </a:r>
            <a:r>
              <a:rPr lang="en-US" sz="1100" dirty="0"/>
              <a:t>2017;130:2243-2250.</a:t>
            </a:r>
          </a:p>
          <a:p>
            <a:pPr marL="0" marR="0" lvl="0" indent="0" algn="l" defTabSz="914400" rtl="0" eaLnBrk="0" fontAlgn="base" latinLnBrk="0" hangingPunct="0">
              <a:spcBef>
                <a:spcPts val="0"/>
              </a:spcBef>
              <a:spcAft>
                <a:spcPts val="600"/>
              </a:spcAft>
              <a:buClrTx/>
              <a:buSzTx/>
              <a:buFontTx/>
              <a:buNone/>
              <a:tabLst/>
              <a:defRPr/>
            </a:pPr>
            <a:r>
              <a:rPr lang="en-US" sz="1100" dirty="0"/>
              <a:t>4. </a:t>
            </a:r>
            <a:r>
              <a:rPr lang="en-US" sz="1100" dirty="0" err="1"/>
              <a:t>Jagasia</a:t>
            </a:r>
            <a:r>
              <a:rPr lang="en-US" sz="1100" dirty="0"/>
              <a:t> M, Ali H, Schroeder MA, et al. </a:t>
            </a:r>
            <a:r>
              <a:rPr lang="en-US" sz="1100" dirty="0" err="1"/>
              <a:t>Ruxolitinib</a:t>
            </a:r>
            <a:r>
              <a:rPr lang="en-US" sz="1100" dirty="0"/>
              <a:t> in combination with corticosteroids for the treatment of steroid-refractory acute graft-vs-host disease: results from the phase 2 REACH1 trial. </a:t>
            </a:r>
            <a:r>
              <a:rPr lang="en-US" sz="1100" i="1" dirty="0"/>
              <a:t>Biol Blood Marrow Transplant. </a:t>
            </a:r>
            <a:r>
              <a:rPr lang="en-US" sz="1100" dirty="0"/>
              <a:t>2019;25:S52.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dirty="0"/>
          </a:p>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34</a:t>
            </a:fld>
            <a:endParaRPr lang="en-US" dirty="0"/>
          </a:p>
        </p:txBody>
      </p:sp>
    </p:spTree>
    <p:extLst>
      <p:ext uri="{BB962C8B-B14F-4D97-AF65-F5344CB8AC3E}">
        <p14:creationId xmlns:p14="http://schemas.microsoft.com/office/powerpoint/2010/main" val="4255253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Miklos D, Cutler CS, Waller EK, et al. Ibrutinib for chronic graft-vs-host disease after failure of prior therapy. </a:t>
            </a:r>
            <a:r>
              <a:rPr lang="en-US" sz="1100" i="1" dirty="0"/>
              <a:t>Blood. </a:t>
            </a:r>
            <a:r>
              <a:rPr lang="en-US" sz="1100" dirty="0"/>
              <a:t>2017;130:2243-2250.</a:t>
            </a:r>
          </a:p>
          <a:p>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35</a:t>
            </a:fld>
            <a:endParaRPr lang="en-US" dirty="0"/>
          </a:p>
        </p:txBody>
      </p:sp>
    </p:spTree>
    <p:extLst>
      <p:ext uri="{BB962C8B-B14F-4D97-AF65-F5344CB8AC3E}">
        <p14:creationId xmlns:p14="http://schemas.microsoft.com/office/powerpoint/2010/main" val="2518059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err="1"/>
              <a:t>Jagasia</a:t>
            </a:r>
            <a:r>
              <a:rPr lang="en-US" sz="1100" dirty="0"/>
              <a:t> M, Ali H, Schroeder MA, et al. </a:t>
            </a:r>
            <a:r>
              <a:rPr lang="en-US" sz="1100" dirty="0" err="1"/>
              <a:t>Ruxolitinib</a:t>
            </a:r>
            <a:r>
              <a:rPr lang="en-US" sz="1100" dirty="0"/>
              <a:t> in combination with corticosteroids for the treatment of steroid-refractory acute graft-vs-host disease: results from the phase 2 REACH1 trial. </a:t>
            </a:r>
            <a:r>
              <a:rPr lang="en-US" sz="1100" i="1" dirty="0"/>
              <a:t>Biol Blood Marrow Transplant. </a:t>
            </a:r>
            <a:r>
              <a:rPr lang="en-US" sz="1100" dirty="0"/>
              <a:t>2019;25:S52.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a:t>Owens S, </a:t>
            </a:r>
            <a:r>
              <a:rPr lang="en-US" sz="1100" dirty="0" err="1"/>
              <a:t>Pratta</a:t>
            </a:r>
            <a:r>
              <a:rPr lang="en-US" sz="1100" dirty="0"/>
              <a:t> MA, Liu H, </a:t>
            </a:r>
            <a:r>
              <a:rPr lang="en-US" sz="1100" dirty="0" err="1"/>
              <a:t>Arbushites</a:t>
            </a:r>
            <a:r>
              <a:rPr lang="en-US" sz="1100" dirty="0"/>
              <a:t> MC, Tian C, Howell MD. </a:t>
            </a:r>
            <a:r>
              <a:rPr lang="en-US" sz="1100" dirty="0" err="1"/>
              <a:t>Statification</a:t>
            </a:r>
            <a:r>
              <a:rPr lang="en-US" sz="1100" dirty="0"/>
              <a:t> of responders and non-responders in the REACH-1 trial based on serum proteomic analysis. </a:t>
            </a:r>
            <a:r>
              <a:rPr lang="en-US" sz="1100" kern="1200" dirty="0">
                <a:solidFill>
                  <a:schemeClr val="tx1"/>
                </a:solidFill>
                <a:effectLst/>
                <a:latin typeface="Calibri" panose="020F0502020204030204" pitchFamily="34" charset="0"/>
                <a:ea typeface="+mn-ea"/>
                <a:cs typeface="Calibri" panose="020F0502020204030204" pitchFamily="34" charset="0"/>
              </a:rPr>
              <a:t>Presented at: 61st Annual Meeting of the American Society of Hematology (ASH);  December 7–10, 2019; Orlando, FL. Abstract 4531.</a:t>
            </a:r>
            <a:endParaRPr lang="en-US" sz="1100" dirty="0"/>
          </a:p>
          <a:p>
            <a:pPr>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36</a:t>
            </a:fld>
            <a:endParaRPr lang="en-US" dirty="0"/>
          </a:p>
        </p:txBody>
      </p:sp>
    </p:spTree>
    <p:extLst>
      <p:ext uri="{BB962C8B-B14F-4D97-AF65-F5344CB8AC3E}">
        <p14:creationId xmlns:p14="http://schemas.microsoft.com/office/powerpoint/2010/main" val="2921410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dirty="0"/>
              <a:t>Chao N. Treatment of acute graft-versus-host disease. UpToDate. Last updated: July 11, 2019. https://www.uptodate.com/contents/overview-of-immunosuppressive-agents-used-for-prevention-and-treatment-of-graft-versus-host-disease?sectionName=Ruxolitinib&amp;search=Minnesota%20grading%20for%20graft%20vs%20host&amp;topicRef=3543&amp;anchor=H298036777&amp;source=see_link#H3. Accessed January 8, 2020. </a:t>
            </a:r>
          </a:p>
          <a:p>
            <a:pPr>
              <a:spcBef>
                <a:spcPts val="0"/>
              </a:spcBef>
              <a:spcAft>
                <a:spcPts val="600"/>
              </a:spcAft>
            </a:pPr>
            <a:r>
              <a:rPr lang="en-US" sz="1100" dirty="0" err="1"/>
              <a:t>Jagasia</a:t>
            </a:r>
            <a:r>
              <a:rPr lang="en-US" sz="1100" dirty="0"/>
              <a:t> MD, Ali H, Schroeder MA, et al.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Ruxolitinib</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in combination with corticosteroids for the treatment of steroid-refractory acute graft-vs-host disease: results from the phase 2 reach1 trial.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Biol Blood Marrow Transplant.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2019;25:S52.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37</a:t>
            </a:fld>
            <a:endParaRPr lang="en-US" dirty="0"/>
          </a:p>
        </p:txBody>
      </p:sp>
    </p:spTree>
    <p:extLst>
      <p:ext uri="{BB962C8B-B14F-4D97-AF65-F5344CB8AC3E}">
        <p14:creationId xmlns:p14="http://schemas.microsoft.com/office/powerpoint/2010/main" val="2359818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dirty="0"/>
              <a:t>Chao N. Treatment of acute graft-versus-host disease. UpToDate. Last updated: July 11, 2019. https://www.uptodate.com/contents/overview-of-immunosuppressive-agents-used-for-prevention-and-treatment-of-graft-versus-host-disease?sectionName=Ruxolitinib&amp;search=Minnesota%20grading%20for%20graft%20vs%20host&amp;topicRef=3543&amp;anchor=H298036777&amp;source=see_link#H3. Accessed January 8, 2020. </a:t>
            </a:r>
          </a:p>
          <a:p>
            <a:pPr>
              <a:spcBef>
                <a:spcPts val="0"/>
              </a:spcBef>
              <a:spcAft>
                <a:spcPts val="600"/>
              </a:spcAft>
            </a:pPr>
            <a:r>
              <a:rPr lang="en-US" sz="1100" dirty="0" err="1"/>
              <a:t>Jagasia</a:t>
            </a:r>
            <a:r>
              <a:rPr lang="en-US" sz="1100" dirty="0"/>
              <a:t> MD, Ali H, Schroeder MA, et al. </a:t>
            </a:r>
            <a:r>
              <a:rPr lang="en-US" sz="1100" b="0" i="0" u="none" strike="noStrike" kern="1200" baseline="0" dirty="0" err="1">
                <a:solidFill>
                  <a:schemeClr val="tx1"/>
                </a:solidFill>
                <a:latin typeface="Calibri" panose="020F0502020204030204" pitchFamily="34" charset="0"/>
                <a:ea typeface="+mn-ea"/>
                <a:cs typeface="Calibri" panose="020F0502020204030204" pitchFamily="34" charset="0"/>
              </a:rPr>
              <a:t>Ruxolitinib</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 in combination with corticosteroids for the treatment of steroid-refractory acute graft-vs-host disease: results from the phase 2 reach1 trial. </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Biol Blood Marrow Transplant.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2019;25:S52.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38</a:t>
            </a:fld>
            <a:endParaRPr lang="en-US" dirty="0"/>
          </a:p>
        </p:txBody>
      </p:sp>
    </p:spTree>
    <p:extLst>
      <p:ext uri="{BB962C8B-B14F-4D97-AF65-F5344CB8AC3E}">
        <p14:creationId xmlns:p14="http://schemas.microsoft.com/office/powerpoint/2010/main" val="3440115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dirty="0" err="1"/>
              <a:t>Pierelli</a:t>
            </a:r>
            <a:r>
              <a:rPr lang="en-US" sz="1100" dirty="0"/>
              <a:t> L, </a:t>
            </a:r>
            <a:r>
              <a:rPr lang="en-US" sz="1100" dirty="0" err="1"/>
              <a:t>Perseghin</a:t>
            </a:r>
            <a:r>
              <a:rPr lang="en-US" sz="1100" dirty="0"/>
              <a:t> P, Marchetti M, et al. </a:t>
            </a:r>
            <a:r>
              <a:rPr lang="en-US" sz="1100" b="0" i="0" kern="1200" dirty="0">
                <a:solidFill>
                  <a:schemeClr val="tx1"/>
                </a:solidFill>
                <a:effectLst/>
                <a:latin typeface="Calibri" panose="020F0502020204030204" pitchFamily="34" charset="0"/>
                <a:ea typeface="+mn-ea"/>
                <a:cs typeface="Calibri" panose="020F0502020204030204" pitchFamily="34" charset="0"/>
              </a:rPr>
              <a:t>Extracorporeal photopheresis for the treatment of acute and chronic graft-versus-host disease in adults and children: best practice recommendations from an Italian Society of </a:t>
            </a:r>
            <a:r>
              <a:rPr lang="en-US" sz="1100" b="0" i="0" kern="1200" dirty="0" err="1">
                <a:solidFill>
                  <a:schemeClr val="tx1"/>
                </a:solidFill>
                <a:effectLst/>
                <a:latin typeface="Calibri" panose="020F0502020204030204" pitchFamily="34" charset="0"/>
                <a:ea typeface="+mn-ea"/>
                <a:cs typeface="Calibri" panose="020F0502020204030204" pitchFamily="34" charset="0"/>
              </a:rPr>
              <a:t>Hemapheresis</a:t>
            </a:r>
            <a:r>
              <a:rPr lang="en-US" sz="1100" b="0" i="0" kern="1200" dirty="0">
                <a:solidFill>
                  <a:schemeClr val="tx1"/>
                </a:solidFill>
                <a:effectLst/>
                <a:latin typeface="Calibri" panose="020F0502020204030204" pitchFamily="34" charset="0"/>
                <a:ea typeface="+mn-ea"/>
                <a:cs typeface="Calibri" panose="020F0502020204030204" pitchFamily="34" charset="0"/>
              </a:rPr>
              <a:t> and Cell Manipulation (</a:t>
            </a:r>
            <a:r>
              <a:rPr lang="en-US" sz="1100" b="0" i="0" kern="1200" dirty="0" err="1">
                <a:solidFill>
                  <a:schemeClr val="tx1"/>
                </a:solidFill>
                <a:effectLst/>
                <a:latin typeface="Calibri" panose="020F0502020204030204" pitchFamily="34" charset="0"/>
                <a:ea typeface="+mn-ea"/>
                <a:cs typeface="Calibri" panose="020F0502020204030204" pitchFamily="34" charset="0"/>
              </a:rPr>
              <a:t>SIdEM</a:t>
            </a:r>
            <a:r>
              <a:rPr lang="en-US" sz="1100" b="0" i="0" kern="1200" dirty="0">
                <a:solidFill>
                  <a:schemeClr val="tx1"/>
                </a:solidFill>
                <a:effectLst/>
                <a:latin typeface="Calibri" panose="020F0502020204030204" pitchFamily="34" charset="0"/>
                <a:ea typeface="+mn-ea"/>
                <a:cs typeface="Calibri" panose="020F0502020204030204" pitchFamily="34" charset="0"/>
              </a:rPr>
              <a:t>) and Italian Group for Bone Marrow Transplantation (GITMO) consensus process. </a:t>
            </a:r>
            <a:r>
              <a:rPr lang="en-US" sz="1100" b="0" i="1" kern="1200" dirty="0">
                <a:solidFill>
                  <a:schemeClr val="tx1"/>
                </a:solidFill>
                <a:effectLst/>
                <a:latin typeface="Calibri" panose="020F0502020204030204" pitchFamily="34" charset="0"/>
                <a:ea typeface="+mn-ea"/>
                <a:cs typeface="Calibri" panose="020F0502020204030204" pitchFamily="34" charset="0"/>
              </a:rPr>
              <a:t>Transfusion. </a:t>
            </a:r>
            <a:r>
              <a:rPr lang="en-US" sz="1100" b="0" i="0" kern="1200" dirty="0">
                <a:solidFill>
                  <a:schemeClr val="tx1"/>
                </a:solidFill>
                <a:effectLst/>
                <a:latin typeface="Calibri" panose="020F0502020204030204" pitchFamily="34" charset="0"/>
                <a:ea typeface="+mn-ea"/>
                <a:cs typeface="Calibri" panose="020F0502020204030204" pitchFamily="34" charset="0"/>
              </a:rPr>
              <a:t>53:2340-2352. </a:t>
            </a:r>
          </a:p>
          <a:p>
            <a:pPr>
              <a:spcBef>
                <a:spcPts val="0"/>
              </a:spcBef>
              <a:spcAft>
                <a:spcPts val="600"/>
              </a:spcAft>
            </a:pPr>
            <a:r>
              <a:rPr lang="en-US" sz="1100" b="0" i="0" kern="1200" dirty="0" err="1">
                <a:solidFill>
                  <a:schemeClr val="tx1"/>
                </a:solidFill>
                <a:effectLst/>
                <a:latin typeface="Calibri" panose="020F0502020204030204" pitchFamily="34" charset="0"/>
                <a:ea typeface="+mn-ea"/>
                <a:cs typeface="Calibri" panose="020F0502020204030204" pitchFamily="34" charset="0"/>
              </a:rPr>
              <a:t>Rafei</a:t>
            </a:r>
            <a:r>
              <a:rPr lang="en-US" sz="1100" b="0" i="0" kern="1200" dirty="0">
                <a:solidFill>
                  <a:schemeClr val="tx1"/>
                </a:solidFill>
                <a:effectLst/>
                <a:latin typeface="Calibri" panose="020F0502020204030204" pitchFamily="34" charset="0"/>
                <a:ea typeface="+mn-ea"/>
                <a:cs typeface="Calibri" panose="020F0502020204030204" pitchFamily="34" charset="0"/>
              </a:rPr>
              <a:t> H, </a:t>
            </a:r>
            <a:r>
              <a:rPr lang="en-US" sz="1100" b="0" i="0" kern="1200" dirty="0" err="1">
                <a:solidFill>
                  <a:schemeClr val="tx1"/>
                </a:solidFill>
                <a:effectLst/>
                <a:latin typeface="Calibri" panose="020F0502020204030204" pitchFamily="34" charset="0"/>
                <a:ea typeface="+mn-ea"/>
                <a:cs typeface="Calibri" panose="020F0502020204030204" pitchFamily="34" charset="0"/>
              </a:rPr>
              <a:t>Kharfan-Dabaja</a:t>
            </a:r>
            <a:r>
              <a:rPr lang="en-US" sz="1100" b="0" i="0" kern="1200" dirty="0">
                <a:solidFill>
                  <a:schemeClr val="tx1"/>
                </a:solidFill>
                <a:effectLst/>
                <a:latin typeface="Calibri" panose="020F0502020204030204" pitchFamily="34" charset="0"/>
                <a:ea typeface="+mn-ea"/>
                <a:cs typeface="Calibri" panose="020F0502020204030204" pitchFamily="34" charset="0"/>
              </a:rPr>
              <a:t> MA, </a:t>
            </a:r>
            <a:r>
              <a:rPr lang="en-US" sz="1100" b="0" i="0" kern="1200" dirty="0" err="1">
                <a:solidFill>
                  <a:schemeClr val="tx1"/>
                </a:solidFill>
                <a:effectLst/>
                <a:latin typeface="Calibri" panose="020F0502020204030204" pitchFamily="34" charset="0"/>
                <a:ea typeface="+mn-ea"/>
                <a:cs typeface="Calibri" panose="020F0502020204030204" pitchFamily="34" charset="0"/>
              </a:rPr>
              <a:t>Nishihori</a:t>
            </a:r>
            <a:r>
              <a:rPr lang="en-US" sz="1100" b="0" i="0" kern="1200" dirty="0">
                <a:solidFill>
                  <a:schemeClr val="tx1"/>
                </a:solidFill>
                <a:effectLst/>
                <a:latin typeface="Calibri" panose="020F0502020204030204" pitchFamily="34" charset="0"/>
                <a:ea typeface="+mn-ea"/>
                <a:cs typeface="Calibri" panose="020F0502020204030204" pitchFamily="34" charset="0"/>
              </a:rPr>
              <a:t> T. </a:t>
            </a:r>
            <a:r>
              <a:rPr lang="en-US" sz="1100" dirty="0"/>
              <a:t>A Critical appraisal of extracorporeal photopheresis as a treatment modality for acute and chronic graft-versus-host disease. </a:t>
            </a:r>
            <a:r>
              <a:rPr lang="en-US" sz="1100" i="1" dirty="0"/>
              <a:t>Biomedicines. </a:t>
            </a:r>
            <a:r>
              <a:rPr lang="en-US" sz="1100" dirty="0"/>
              <a:t>2017;5:60.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39</a:t>
            </a:fld>
            <a:endParaRPr lang="en-US" dirty="0"/>
          </a:p>
        </p:txBody>
      </p:sp>
    </p:spTree>
    <p:extLst>
      <p:ext uri="{BB962C8B-B14F-4D97-AF65-F5344CB8AC3E}">
        <p14:creationId xmlns:p14="http://schemas.microsoft.com/office/powerpoint/2010/main" val="2236380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Hart JW, Shiue LH, </a:t>
            </a:r>
            <a:r>
              <a:rPr lang="en-US" sz="1100" b="0" dirty="0" err="1"/>
              <a:t>Shpall</a:t>
            </a:r>
            <a:r>
              <a:rPr lang="en-US" sz="1100" b="0" dirty="0"/>
              <a:t> EJ, </a:t>
            </a:r>
            <a:r>
              <a:rPr lang="en-US" sz="1100" b="0" dirty="0" err="1"/>
              <a:t>Alousi</a:t>
            </a:r>
            <a:r>
              <a:rPr lang="en-US" sz="1100" b="0" dirty="0"/>
              <a:t> AM.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Extracorporeal photopheresis in the treatment of graft-</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versus</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-host disease: evidence and opinion.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Ther</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Adv </a:t>
            </a:r>
            <a:r>
              <a:rPr lang="en-US" sz="1100" b="0" i="1" u="none" strike="noStrike" kern="1200" baseline="0" dirty="0" err="1">
                <a:solidFill>
                  <a:schemeClr val="tx1"/>
                </a:solidFill>
                <a:latin typeface="Calibri" panose="020F0502020204030204" pitchFamily="34" charset="0"/>
                <a:ea typeface="+mn-ea"/>
                <a:cs typeface="Calibri" panose="020F0502020204030204" pitchFamily="34" charset="0"/>
              </a:rPr>
              <a:t>Hematol</a:t>
            </a:r>
            <a:r>
              <a:rPr lang="en-US" sz="1100" b="0" i="1"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100" b="0" i="0" u="none" strike="noStrike" kern="1200" baseline="0" dirty="0">
                <a:solidFill>
                  <a:schemeClr val="tx1"/>
                </a:solidFill>
                <a:latin typeface="Calibri" panose="020F0502020204030204" pitchFamily="34" charset="0"/>
                <a:ea typeface="+mn-ea"/>
                <a:cs typeface="Calibri" panose="020F0502020204030204" pitchFamily="34" charset="0"/>
              </a:rPr>
              <a:t>2013;4:320-334. </a:t>
            </a:r>
            <a:endParaRPr lang="en-US" sz="1100" b="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40</a:t>
            </a:fld>
            <a:endParaRPr lang="en-US" dirty="0"/>
          </a:p>
        </p:txBody>
      </p:sp>
    </p:spTree>
    <p:extLst>
      <p:ext uri="{BB962C8B-B14F-4D97-AF65-F5344CB8AC3E}">
        <p14:creationId xmlns:p14="http://schemas.microsoft.com/office/powerpoint/2010/main" val="402535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5</a:t>
            </a:fld>
            <a:endParaRPr lang="en-US" dirty="0"/>
          </a:p>
        </p:txBody>
      </p:sp>
    </p:spTree>
    <p:extLst>
      <p:ext uri="{BB962C8B-B14F-4D97-AF65-F5344CB8AC3E}">
        <p14:creationId xmlns:p14="http://schemas.microsoft.com/office/powerpoint/2010/main" val="3015155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41</a:t>
            </a:fld>
            <a:endParaRPr lang="en-US" dirty="0"/>
          </a:p>
        </p:txBody>
      </p:sp>
    </p:spTree>
    <p:extLst>
      <p:ext uri="{BB962C8B-B14F-4D97-AF65-F5344CB8AC3E}">
        <p14:creationId xmlns:p14="http://schemas.microsoft.com/office/powerpoint/2010/main" val="3634397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42</a:t>
            </a:fld>
            <a:endParaRPr lang="en-US" dirty="0"/>
          </a:p>
        </p:txBody>
      </p:sp>
    </p:spTree>
    <p:extLst>
      <p:ext uri="{BB962C8B-B14F-4D97-AF65-F5344CB8AC3E}">
        <p14:creationId xmlns:p14="http://schemas.microsoft.com/office/powerpoint/2010/main" val="1451905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Richardson PG, Carreras E, </a:t>
            </a:r>
            <a:r>
              <a:rPr lang="en-US" sz="1100" dirty="0" err="1"/>
              <a:t>Iacobelli</a:t>
            </a:r>
            <a:r>
              <a:rPr lang="en-US" sz="1100" dirty="0"/>
              <a:t> M, </a:t>
            </a:r>
            <a:r>
              <a:rPr lang="en-US" sz="1100" dirty="0" err="1"/>
              <a:t>Nejadnik</a:t>
            </a:r>
            <a:r>
              <a:rPr lang="en-US" sz="1100" dirty="0"/>
              <a:t> B. The use of defibrotide in blood and marrow transplantation. </a:t>
            </a:r>
            <a:r>
              <a:rPr lang="en-US" sz="1100" i="1" dirty="0"/>
              <a:t>Blood Adv. </a:t>
            </a:r>
            <a:r>
              <a:rPr lang="en-US" sz="1100" dirty="0"/>
              <a:t>2018;2:1495-1509.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43</a:t>
            </a:fld>
            <a:endParaRPr lang="en-US" dirty="0"/>
          </a:p>
        </p:txBody>
      </p:sp>
    </p:spTree>
    <p:extLst>
      <p:ext uri="{BB962C8B-B14F-4D97-AF65-F5344CB8AC3E}">
        <p14:creationId xmlns:p14="http://schemas.microsoft.com/office/powerpoint/2010/main" val="728146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44</a:t>
            </a:fld>
            <a:endParaRPr lang="en-US" dirty="0"/>
          </a:p>
        </p:txBody>
      </p:sp>
    </p:spTree>
    <p:extLst>
      <p:ext uri="{BB962C8B-B14F-4D97-AF65-F5344CB8AC3E}">
        <p14:creationId xmlns:p14="http://schemas.microsoft.com/office/powerpoint/2010/main" val="2725653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45</a:t>
            </a:fld>
            <a:endParaRPr lang="en-US" dirty="0"/>
          </a:p>
        </p:txBody>
      </p:sp>
    </p:spTree>
    <p:extLst>
      <p:ext uri="{BB962C8B-B14F-4D97-AF65-F5344CB8AC3E}">
        <p14:creationId xmlns:p14="http://schemas.microsoft.com/office/powerpoint/2010/main" val="4020366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dirty="0"/>
              <a:t>1. </a:t>
            </a:r>
            <a:r>
              <a:rPr lang="en-US" sz="1100" dirty="0" err="1"/>
              <a:t>Przepiorka</a:t>
            </a:r>
            <a:r>
              <a:rPr lang="en-US" sz="1100" dirty="0"/>
              <a:t> D, </a:t>
            </a:r>
            <a:r>
              <a:rPr lang="en-US" sz="1100" dirty="0" err="1"/>
              <a:t>Weisdorf</a:t>
            </a:r>
            <a:r>
              <a:rPr lang="en-US" sz="1100" dirty="0"/>
              <a:t> D, Martin P, et al. 1994 consensus conference on acute GVHD grading. </a:t>
            </a:r>
            <a:r>
              <a:rPr lang="en-US" sz="1100" i="1" dirty="0"/>
              <a:t>Bone Marrow Transplant. </a:t>
            </a:r>
            <a:r>
              <a:rPr lang="en-US" sz="1100" dirty="0"/>
              <a:t>1995;15:825-828. </a:t>
            </a:r>
          </a:p>
          <a:p>
            <a:pPr>
              <a:spcBef>
                <a:spcPts val="0"/>
              </a:spcBef>
              <a:spcAft>
                <a:spcPts val="600"/>
              </a:spcAft>
            </a:pPr>
            <a:r>
              <a:rPr lang="en-US" sz="1100" dirty="0"/>
              <a:t>2. Chao NJ. Clinical manifestations, diagnosis, and grading of acute graft-versus-host disease. </a:t>
            </a:r>
            <a:r>
              <a:rPr lang="en-US" sz="1100" i="1" dirty="0"/>
              <a:t>UpToDate</a:t>
            </a:r>
            <a:r>
              <a:rPr lang="en-US" sz="1100" dirty="0"/>
              <a:t>. Last updated: July 3, 2019. https://www.uptodate.com/contents/clinical-manifestations-diagnosis-and-grading-of-acute-graft-versus-host-disease?search=graft%20versus%20host%20disease&amp;topicRef=13760&amp;source=see_link#H4. Accessed January 6, 2020.</a:t>
            </a:r>
          </a:p>
          <a:p>
            <a:pPr>
              <a:spcBef>
                <a:spcPts val="0"/>
              </a:spcBef>
              <a:spcAft>
                <a:spcPts val="600"/>
              </a:spcAft>
            </a:pPr>
            <a:r>
              <a:rPr lang="en-US" sz="1100" baseline="0" dirty="0"/>
              <a:t>3. </a:t>
            </a:r>
            <a:r>
              <a:rPr lang="en-US" sz="1100" baseline="0" dirty="0" err="1"/>
              <a:t>Ratanatharathorn</a:t>
            </a:r>
            <a:r>
              <a:rPr lang="en-US" sz="1100" baseline="0" dirty="0"/>
              <a:t> V, Nash RA, </a:t>
            </a:r>
            <a:r>
              <a:rPr lang="en-US" sz="1100" baseline="0" dirty="0" err="1"/>
              <a:t>Przpiorka</a:t>
            </a:r>
            <a:r>
              <a:rPr lang="en-US" sz="1100" baseline="0" dirty="0"/>
              <a:t> D, et al. Phase III study comparing methotrexate and tacrolimus (</a:t>
            </a:r>
            <a:r>
              <a:rPr lang="en-US" sz="1100" baseline="0" dirty="0" err="1"/>
              <a:t>prograf</a:t>
            </a:r>
            <a:r>
              <a:rPr lang="en-US" sz="1100" baseline="0" dirty="0"/>
              <a:t>, FK506) with methotrexate and cyclosporine for graft-versus-host disease prophylaxis after HLA-identical sibling bone marrow transplantation. </a:t>
            </a:r>
            <a:r>
              <a:rPr lang="en-US" sz="1100" i="1" baseline="0" dirty="0"/>
              <a:t>Blood. </a:t>
            </a:r>
            <a:r>
              <a:rPr lang="en-US" sz="1100" baseline="0" dirty="0"/>
              <a:t>1998;92:2030-2314. </a:t>
            </a:r>
          </a:p>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46</a:t>
            </a:fld>
            <a:endParaRPr lang="en-US" dirty="0"/>
          </a:p>
        </p:txBody>
      </p:sp>
    </p:spTree>
    <p:extLst>
      <p:ext uri="{BB962C8B-B14F-4D97-AF65-F5344CB8AC3E}">
        <p14:creationId xmlns:p14="http://schemas.microsoft.com/office/powerpoint/2010/main" val="1130669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kern="1200" dirty="0">
                <a:solidFill>
                  <a:schemeClr val="tx1"/>
                </a:solidFill>
                <a:latin typeface="Calibri" panose="020F0502020204030204" pitchFamily="34" charset="0"/>
                <a:ea typeface="+mn-ea"/>
                <a:cs typeface="Calibri" panose="020F0502020204030204" pitchFamily="34" charset="0"/>
              </a:rPr>
              <a:t>1. Cowan EW. Cutaneous manifestations of graft-versus-host disease (GVHD). </a:t>
            </a:r>
            <a:r>
              <a:rPr lang="en-US" sz="1100" i="1" kern="1200" dirty="0">
                <a:solidFill>
                  <a:schemeClr val="tx1"/>
                </a:solidFill>
                <a:latin typeface="Calibri" panose="020F0502020204030204" pitchFamily="34" charset="0"/>
                <a:ea typeface="+mn-ea"/>
                <a:cs typeface="Calibri" panose="020F0502020204030204" pitchFamily="34" charset="0"/>
              </a:rPr>
              <a:t>UpToDate</a:t>
            </a:r>
            <a:r>
              <a:rPr lang="en-US" sz="1100" kern="1200" dirty="0">
                <a:solidFill>
                  <a:schemeClr val="tx1"/>
                </a:solidFill>
                <a:latin typeface="Calibri" panose="020F0502020204030204" pitchFamily="34" charset="0"/>
                <a:ea typeface="+mn-ea"/>
                <a:cs typeface="Calibri" panose="020F0502020204030204" pitchFamily="34" charset="0"/>
              </a:rPr>
              <a:t>. Last updated: January 17, 2019. </a:t>
            </a:r>
            <a:r>
              <a:rPr lang="en-US" sz="1100" dirty="0"/>
              <a:t>https://www.uptodate.com/contents/cutaneous-manifestations-of-graft-versus-host-disease-gvhd?search=graft%20versus%20host%20disease&amp;source=search_result&amp;selectedTitle=5~150&amp;usage_type=default&amp;display_rank=5#H832193. Accessed January 8, 2020.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a:t>2. Martin PJ, Rizzo JD, Wingard JR, et al. First- and second-line systemic treatment of acute graft-versus-host disease recommendations of the American Society of Blood and Marrow Transplantation. </a:t>
            </a:r>
            <a:r>
              <a:rPr lang="en-US" sz="1100" i="1" dirty="0"/>
              <a:t>Biol Blood Marrow Transplant. </a:t>
            </a:r>
            <a:r>
              <a:rPr lang="en-US" sz="1100" dirty="0"/>
              <a:t>2012;18:1150-1163.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dirty="0"/>
          </a:p>
          <a:p>
            <a:pPr algn="l">
              <a:spcBef>
                <a:spcPts val="0"/>
              </a:spcBef>
              <a:spcAft>
                <a:spcPts val="600"/>
              </a:spcAft>
            </a:pPr>
            <a:endParaRPr lang="en-US" sz="1000" kern="1200" dirty="0">
              <a:solidFill>
                <a:schemeClr val="tx1"/>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47</a:t>
            </a:fld>
            <a:endParaRPr lang="en-US" dirty="0"/>
          </a:p>
        </p:txBody>
      </p:sp>
    </p:spTree>
    <p:extLst>
      <p:ext uri="{BB962C8B-B14F-4D97-AF65-F5344CB8AC3E}">
        <p14:creationId xmlns:p14="http://schemas.microsoft.com/office/powerpoint/2010/main" val="1693093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a:t>1. </a:t>
            </a:r>
            <a:r>
              <a:rPr lang="en-US" sz="1100" dirty="0" err="1"/>
              <a:t>Rowlings</a:t>
            </a:r>
            <a:r>
              <a:rPr lang="en-US" sz="1100" dirty="0"/>
              <a:t> PA, </a:t>
            </a:r>
            <a:r>
              <a:rPr lang="en-US" sz="1100" dirty="0" err="1"/>
              <a:t>Przepiorka</a:t>
            </a:r>
            <a:r>
              <a:rPr lang="en-US" sz="1100" dirty="0"/>
              <a:t> D, Klein JP, et al. IBMTR Severity Index for grading acute graft-versus-host disease: retrospective comparison with Glucksberg grade. </a:t>
            </a:r>
            <a:r>
              <a:rPr lang="en-US" sz="1100" i="1" dirty="0"/>
              <a:t>Br J </a:t>
            </a:r>
            <a:r>
              <a:rPr lang="en-US" sz="1100" i="1" dirty="0" err="1"/>
              <a:t>Haematol</a:t>
            </a:r>
            <a:r>
              <a:rPr lang="en-US" sz="1100" i="1" dirty="0"/>
              <a:t>. </a:t>
            </a:r>
            <a:r>
              <a:rPr lang="en-US" sz="1100" dirty="0"/>
              <a:t>1997;97:855-864. </a:t>
            </a:r>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baseline="0" dirty="0"/>
              <a:t>2. </a:t>
            </a:r>
            <a:r>
              <a:rPr lang="en-US" sz="1100" baseline="0" dirty="0" err="1"/>
              <a:t>Ratanatharathorn</a:t>
            </a:r>
            <a:r>
              <a:rPr lang="en-US" sz="1100" baseline="0" dirty="0"/>
              <a:t> V, Nash RA, </a:t>
            </a:r>
            <a:r>
              <a:rPr lang="en-US" sz="1100" baseline="0" dirty="0" err="1"/>
              <a:t>Przpiorka</a:t>
            </a:r>
            <a:r>
              <a:rPr lang="en-US" sz="1100" baseline="0" dirty="0"/>
              <a:t> D, et al. Phase III study comparing methotrexate and tacrolimus (</a:t>
            </a:r>
            <a:r>
              <a:rPr lang="en-US" sz="1100" baseline="0" dirty="0" err="1"/>
              <a:t>prograf</a:t>
            </a:r>
            <a:r>
              <a:rPr lang="en-US" sz="1100" baseline="0" dirty="0"/>
              <a:t>, FK506) with methotrexate and cyclosporine for graft-versus-host disease prophylaxis after HLA-identical sibling bone marrow transplantation. </a:t>
            </a:r>
            <a:r>
              <a:rPr lang="en-US" sz="1100" i="1" baseline="0" dirty="0"/>
              <a:t>Blood. </a:t>
            </a:r>
            <a:r>
              <a:rPr lang="en-US" sz="1100" baseline="0" dirty="0"/>
              <a:t>1998;92:2030-2314. </a:t>
            </a:r>
            <a:endParaRPr lang="en-US" sz="1100" dirty="0"/>
          </a:p>
          <a:p>
            <a:pPr marL="0" marR="0" lvl="0" indent="0" algn="l" defTabSz="914400" rtl="0" eaLnBrk="0" fontAlgn="base" latinLnBrk="0" hangingPunct="0">
              <a:lnSpc>
                <a:spcPct val="100000"/>
              </a:lnSpc>
              <a:spcBef>
                <a:spcPts val="0"/>
              </a:spcBef>
              <a:spcAft>
                <a:spcPts val="600"/>
              </a:spcAft>
              <a:buClrTx/>
              <a:buSzTx/>
              <a:buFontTx/>
              <a:buNone/>
              <a:tabLst/>
              <a:defRPr/>
            </a:pPr>
            <a:r>
              <a:rPr lang="en-US" sz="1100" dirty="0"/>
              <a:t>3. </a:t>
            </a:r>
            <a:r>
              <a:rPr lang="en-US" sz="1100" dirty="0" err="1"/>
              <a:t>Jagasia</a:t>
            </a:r>
            <a:r>
              <a:rPr lang="en-US" sz="1100" dirty="0"/>
              <a:t> MH, </a:t>
            </a:r>
            <a:r>
              <a:rPr lang="en-US" sz="1100" dirty="0" err="1"/>
              <a:t>Greinix</a:t>
            </a:r>
            <a:r>
              <a:rPr lang="en-US" sz="1100" dirty="0"/>
              <a:t> HT, Arora M, et al. National Institutes of Health consensus development project on criteria for clinical trials in chronic graft-versus-host disease: I. The 2014 Diagnosis and Staging Working Group Report. </a:t>
            </a:r>
            <a:r>
              <a:rPr lang="en-US" sz="1100" i="1" dirty="0"/>
              <a:t>Biol Blood Marrow Transplant. </a:t>
            </a:r>
            <a:r>
              <a:rPr lang="en-US" sz="1100" dirty="0"/>
              <a:t>2015;21:389-401.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US" sz="1100" dirty="0"/>
          </a:p>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48</a:t>
            </a:fld>
            <a:endParaRPr lang="en-US" dirty="0"/>
          </a:p>
        </p:txBody>
      </p:sp>
    </p:spTree>
    <p:extLst>
      <p:ext uri="{BB962C8B-B14F-4D97-AF65-F5344CB8AC3E}">
        <p14:creationId xmlns:p14="http://schemas.microsoft.com/office/powerpoint/2010/main" val="58874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kern="1200" dirty="0">
              <a:solidFill>
                <a:schemeClr val="tx1"/>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49</a:t>
            </a:fld>
            <a:endParaRPr lang="en-US" dirty="0"/>
          </a:p>
        </p:txBody>
      </p:sp>
    </p:spTree>
    <p:extLst>
      <p:ext uri="{BB962C8B-B14F-4D97-AF65-F5344CB8AC3E}">
        <p14:creationId xmlns:p14="http://schemas.microsoft.com/office/powerpoint/2010/main" val="3597767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600"/>
              </a:spcAft>
            </a:pPr>
            <a:r>
              <a:rPr lang="en-US" sz="1100" kern="1200" dirty="0">
                <a:solidFill>
                  <a:schemeClr val="tx1"/>
                </a:solidFill>
                <a:latin typeface="Calibri" panose="020F0502020204030204" pitchFamily="34" charset="0"/>
                <a:ea typeface="+mn-ea"/>
                <a:cs typeface="Calibri" panose="020F0502020204030204" pitchFamily="34" charset="0"/>
              </a:rPr>
              <a:t>1. </a:t>
            </a:r>
            <a:r>
              <a:rPr lang="en-US" sz="1100" kern="1200" dirty="0" err="1">
                <a:solidFill>
                  <a:schemeClr val="tx1"/>
                </a:solidFill>
                <a:latin typeface="Calibri" panose="020F0502020204030204" pitchFamily="34" charset="0"/>
                <a:ea typeface="+mn-ea"/>
                <a:cs typeface="Calibri" panose="020F0502020204030204" pitchFamily="34" charset="0"/>
              </a:rPr>
              <a:t>Pierelli</a:t>
            </a:r>
            <a:r>
              <a:rPr lang="en-US" sz="1100" kern="1200" dirty="0">
                <a:solidFill>
                  <a:schemeClr val="tx1"/>
                </a:solidFill>
                <a:latin typeface="Calibri" panose="020F0502020204030204" pitchFamily="34" charset="0"/>
                <a:ea typeface="+mn-ea"/>
                <a:cs typeface="Calibri" panose="020F0502020204030204" pitchFamily="34" charset="0"/>
              </a:rPr>
              <a:t> L, </a:t>
            </a:r>
            <a:r>
              <a:rPr lang="en-US" sz="1100" kern="1200" dirty="0" err="1">
                <a:solidFill>
                  <a:schemeClr val="tx1"/>
                </a:solidFill>
                <a:latin typeface="Calibri" panose="020F0502020204030204" pitchFamily="34" charset="0"/>
                <a:ea typeface="+mn-ea"/>
                <a:cs typeface="Calibri" panose="020F0502020204030204" pitchFamily="34" charset="0"/>
              </a:rPr>
              <a:t>Perseghin</a:t>
            </a:r>
            <a:r>
              <a:rPr lang="en-US" sz="1100" kern="1200" dirty="0">
                <a:solidFill>
                  <a:schemeClr val="tx1"/>
                </a:solidFill>
                <a:latin typeface="Calibri" panose="020F0502020204030204" pitchFamily="34" charset="0"/>
                <a:ea typeface="+mn-ea"/>
                <a:cs typeface="Calibri" panose="020F0502020204030204" pitchFamily="34" charset="0"/>
              </a:rPr>
              <a:t> P, Marchetti M, et al. </a:t>
            </a:r>
            <a:r>
              <a:rPr lang="en-US" sz="1100" b="0" i="0" kern="1200" dirty="0">
                <a:solidFill>
                  <a:schemeClr val="tx1"/>
                </a:solidFill>
                <a:effectLst/>
                <a:latin typeface="Calibri" panose="020F0502020204030204" pitchFamily="34" charset="0"/>
                <a:ea typeface="+mn-ea"/>
                <a:cs typeface="Calibri" panose="020F0502020204030204" pitchFamily="34" charset="0"/>
              </a:rPr>
              <a:t>Extracorporeal photopheresis for the treatment of acute and chronic graft-versus-host disease in adults and children: best practice recommendations from an Italian Society of </a:t>
            </a:r>
            <a:r>
              <a:rPr lang="en-US" sz="1100" b="0" i="0" kern="1200" dirty="0" err="1">
                <a:solidFill>
                  <a:schemeClr val="tx1"/>
                </a:solidFill>
                <a:effectLst/>
                <a:latin typeface="Calibri" panose="020F0502020204030204" pitchFamily="34" charset="0"/>
                <a:ea typeface="+mn-ea"/>
                <a:cs typeface="Calibri" panose="020F0502020204030204" pitchFamily="34" charset="0"/>
              </a:rPr>
              <a:t>Hemapheresis</a:t>
            </a:r>
            <a:r>
              <a:rPr lang="en-US" sz="1100" b="0" i="0" kern="1200" dirty="0">
                <a:solidFill>
                  <a:schemeClr val="tx1"/>
                </a:solidFill>
                <a:effectLst/>
                <a:latin typeface="Calibri" panose="020F0502020204030204" pitchFamily="34" charset="0"/>
                <a:ea typeface="+mn-ea"/>
                <a:cs typeface="Calibri" panose="020F0502020204030204" pitchFamily="34" charset="0"/>
              </a:rPr>
              <a:t> and Cell Manipulation (</a:t>
            </a:r>
            <a:r>
              <a:rPr lang="en-US" sz="1100" b="0" i="0" kern="1200" dirty="0" err="1">
                <a:solidFill>
                  <a:schemeClr val="tx1"/>
                </a:solidFill>
                <a:effectLst/>
                <a:latin typeface="Calibri" panose="020F0502020204030204" pitchFamily="34" charset="0"/>
                <a:ea typeface="+mn-ea"/>
                <a:cs typeface="Calibri" panose="020F0502020204030204" pitchFamily="34" charset="0"/>
              </a:rPr>
              <a:t>SIdEM</a:t>
            </a:r>
            <a:r>
              <a:rPr lang="en-US" sz="1100" b="0" i="0" kern="1200" dirty="0">
                <a:solidFill>
                  <a:schemeClr val="tx1"/>
                </a:solidFill>
                <a:effectLst/>
                <a:latin typeface="Calibri" panose="020F0502020204030204" pitchFamily="34" charset="0"/>
                <a:ea typeface="+mn-ea"/>
                <a:cs typeface="Calibri" panose="020F0502020204030204" pitchFamily="34" charset="0"/>
              </a:rPr>
              <a:t>) and Italian Group for Bone Marrow Transplantation (GITMO) consensus process. </a:t>
            </a:r>
            <a:r>
              <a:rPr lang="en-US" sz="1100" b="0" i="1" kern="1200" dirty="0">
                <a:solidFill>
                  <a:schemeClr val="tx1"/>
                </a:solidFill>
                <a:effectLst/>
                <a:latin typeface="Calibri" panose="020F0502020204030204" pitchFamily="34" charset="0"/>
                <a:ea typeface="+mn-ea"/>
                <a:cs typeface="Calibri" panose="020F0502020204030204" pitchFamily="34" charset="0"/>
              </a:rPr>
              <a:t>Transfusion. </a:t>
            </a:r>
            <a:r>
              <a:rPr lang="en-US" sz="1100" b="0" i="0" kern="1200" dirty="0">
                <a:solidFill>
                  <a:schemeClr val="tx1"/>
                </a:solidFill>
                <a:effectLst/>
                <a:latin typeface="Calibri" panose="020F0502020204030204" pitchFamily="34" charset="0"/>
                <a:ea typeface="+mn-ea"/>
                <a:cs typeface="Calibri" panose="020F0502020204030204" pitchFamily="34" charset="0"/>
              </a:rPr>
              <a:t>2013;53:2340-2352. </a:t>
            </a:r>
          </a:p>
          <a:p>
            <a:pPr marL="0" marR="0" lvl="0" indent="0" algn="l" defTabSz="914400" rtl="0" eaLnBrk="0" fontAlgn="base" latinLnBrk="0" hangingPunct="0">
              <a:spcBef>
                <a:spcPts val="0"/>
              </a:spcBef>
              <a:spcAft>
                <a:spcPts val="600"/>
              </a:spcAft>
              <a:buClrTx/>
              <a:buSzTx/>
              <a:buFontTx/>
              <a:buNone/>
              <a:tabLst/>
              <a:defRPr/>
            </a:pPr>
            <a:r>
              <a:rPr lang="en-US" sz="1100" b="0" i="0" kern="1200" dirty="0">
                <a:solidFill>
                  <a:schemeClr val="tx1"/>
                </a:solidFill>
                <a:effectLst/>
                <a:latin typeface="Calibri" panose="020F0502020204030204" pitchFamily="34" charset="0"/>
                <a:ea typeface="+mn-ea"/>
                <a:cs typeface="Calibri" panose="020F0502020204030204" pitchFamily="34" charset="0"/>
              </a:rPr>
              <a:t>2. Ibrutinib [Imbruvica</a:t>
            </a:r>
            <a:r>
              <a:rPr lang="en-US" sz="1100" kern="1200" dirty="0">
                <a:solidFill>
                  <a:schemeClr val="tx1"/>
                </a:solidFill>
                <a:latin typeface="Calibri" panose="020F0502020204030204" pitchFamily="34" charset="0"/>
                <a:ea typeface="+mn-ea"/>
                <a:cs typeface="Calibri" panose="020F0502020204030204" pitchFamily="34" charset="0"/>
              </a:rPr>
              <a:t>® package insert]. Sunnyvale, CA: Pharmacyclics LLC; 2019.</a:t>
            </a:r>
            <a:r>
              <a:rPr lang="en-US" sz="1100" dirty="0"/>
              <a:t> https://www.accessdata.fda.gov/drugsatfda_docs/label/2019/205552s029,210563s004lbl.pdf. Accessed January 6, 2020.</a:t>
            </a:r>
            <a:endParaRPr lang="en-US" sz="11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spcBef>
                <a:spcPts val="0"/>
              </a:spcBef>
              <a:spcAft>
                <a:spcPts val="600"/>
              </a:spcAft>
              <a:buClrTx/>
              <a:buSzTx/>
              <a:buFontTx/>
              <a:buNone/>
              <a:tabLst/>
              <a:defRPr/>
            </a:pPr>
            <a:r>
              <a:rPr lang="en-US" sz="1100" kern="1200" dirty="0">
                <a:solidFill>
                  <a:schemeClr val="tx1"/>
                </a:solidFill>
                <a:latin typeface="Calibri" panose="020F0502020204030204" pitchFamily="34" charset="0"/>
                <a:ea typeface="+mn-ea"/>
                <a:cs typeface="Calibri" panose="020F0502020204030204" pitchFamily="34" charset="0"/>
              </a:rPr>
              <a:t>3. </a:t>
            </a:r>
            <a:r>
              <a:rPr lang="en-US" sz="1100" kern="1200" dirty="0" err="1">
                <a:solidFill>
                  <a:schemeClr val="tx1"/>
                </a:solidFill>
                <a:latin typeface="Calibri" panose="020F0502020204030204" pitchFamily="34" charset="0"/>
                <a:ea typeface="+mn-ea"/>
                <a:cs typeface="Calibri" panose="020F0502020204030204" pitchFamily="34" charset="0"/>
              </a:rPr>
              <a:t>Ruxolitinib</a:t>
            </a:r>
            <a:r>
              <a:rPr lang="en-US" sz="1100" kern="1200" dirty="0">
                <a:solidFill>
                  <a:schemeClr val="tx1"/>
                </a:solidFill>
                <a:latin typeface="Calibri" panose="020F0502020204030204" pitchFamily="34" charset="0"/>
                <a:ea typeface="+mn-ea"/>
                <a:cs typeface="Calibri" panose="020F0502020204030204" pitchFamily="34" charset="0"/>
              </a:rPr>
              <a:t> [</a:t>
            </a:r>
            <a:r>
              <a:rPr lang="en-US" sz="1100" kern="1200" dirty="0" err="1">
                <a:solidFill>
                  <a:schemeClr val="tx1"/>
                </a:solidFill>
                <a:latin typeface="Calibri" panose="020F0502020204030204" pitchFamily="34" charset="0"/>
                <a:ea typeface="+mn-ea"/>
                <a:cs typeface="Calibri" panose="020F0502020204030204" pitchFamily="34" charset="0"/>
              </a:rPr>
              <a:t>Jakafi</a:t>
            </a:r>
            <a:r>
              <a:rPr lang="en-US" sz="1100" kern="1200" dirty="0">
                <a:solidFill>
                  <a:schemeClr val="tx1"/>
                </a:solidFill>
                <a:latin typeface="Calibri" panose="020F0502020204030204" pitchFamily="34" charset="0"/>
                <a:ea typeface="+mn-ea"/>
                <a:cs typeface="Calibri" panose="020F0502020204030204" pitchFamily="34" charset="0"/>
              </a:rPr>
              <a:t>® package insert]. Wilmington, DE: Incyte Corporation; 2019. </a:t>
            </a:r>
            <a:r>
              <a:rPr lang="en-US" sz="1100" dirty="0"/>
              <a:t> https://www.accessdata.fda.gov/drugsatfda_docs/label/2019/202192s017lbl.pdf. Accessed January 6, 2019. </a:t>
            </a:r>
          </a:p>
          <a:p>
            <a:pPr algn="l">
              <a:spcBef>
                <a:spcPts val="0"/>
              </a:spcBef>
              <a:spcAft>
                <a:spcPts val="600"/>
              </a:spcAft>
            </a:pPr>
            <a:endParaRPr lang="en-US" sz="1100" kern="1200" dirty="0">
              <a:solidFill>
                <a:schemeClr val="tx1"/>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50</a:t>
            </a:fld>
            <a:endParaRPr lang="en-US" dirty="0"/>
          </a:p>
        </p:txBody>
      </p:sp>
    </p:spTree>
    <p:extLst>
      <p:ext uri="{BB962C8B-B14F-4D97-AF65-F5344CB8AC3E}">
        <p14:creationId xmlns:p14="http://schemas.microsoft.com/office/powerpoint/2010/main" val="372122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6</a:t>
            </a:fld>
            <a:endParaRPr lang="en-US" dirty="0"/>
          </a:p>
        </p:txBody>
      </p:sp>
    </p:spTree>
    <p:extLst>
      <p:ext uri="{BB962C8B-B14F-4D97-AF65-F5344CB8AC3E}">
        <p14:creationId xmlns:p14="http://schemas.microsoft.com/office/powerpoint/2010/main" val="46521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7</a:t>
            </a:fld>
            <a:endParaRPr lang="en-US" dirty="0"/>
          </a:p>
        </p:txBody>
      </p:sp>
    </p:spTree>
    <p:extLst>
      <p:ext uri="{BB962C8B-B14F-4D97-AF65-F5344CB8AC3E}">
        <p14:creationId xmlns:p14="http://schemas.microsoft.com/office/powerpoint/2010/main" val="391759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100" kern="1200" dirty="0" err="1">
                <a:solidFill>
                  <a:schemeClr val="tx1"/>
                </a:solidFill>
                <a:effectLst/>
                <a:latin typeface="Calibri" panose="020F0502020204030204" pitchFamily="34" charset="0"/>
                <a:ea typeface="+mn-ea"/>
                <a:cs typeface="Calibri" panose="020F0502020204030204" pitchFamily="34" charset="0"/>
              </a:rPr>
              <a:t>Filipovich</a:t>
            </a:r>
            <a:r>
              <a:rPr lang="en-US" sz="1100" kern="1200" dirty="0">
                <a:solidFill>
                  <a:schemeClr val="tx1"/>
                </a:solidFill>
                <a:effectLst/>
                <a:latin typeface="Calibri" panose="020F0502020204030204" pitchFamily="34" charset="0"/>
                <a:ea typeface="+mn-ea"/>
                <a:cs typeface="Calibri" panose="020F0502020204030204" pitchFamily="34" charset="0"/>
              </a:rPr>
              <a:t> AH, </a:t>
            </a:r>
            <a:r>
              <a:rPr lang="en-US" sz="1100" kern="1200" dirty="0" err="1">
                <a:solidFill>
                  <a:schemeClr val="tx1"/>
                </a:solidFill>
                <a:effectLst/>
                <a:latin typeface="Calibri" panose="020F0502020204030204" pitchFamily="34" charset="0"/>
                <a:ea typeface="+mn-ea"/>
                <a:cs typeface="Calibri" panose="020F0502020204030204" pitchFamily="34" charset="0"/>
              </a:rPr>
              <a:t>Weisdorf</a:t>
            </a:r>
            <a:r>
              <a:rPr lang="en-US" sz="1100" kern="1200" dirty="0">
                <a:solidFill>
                  <a:schemeClr val="tx1"/>
                </a:solidFill>
                <a:effectLst/>
                <a:latin typeface="Calibri" panose="020F0502020204030204" pitchFamily="34" charset="0"/>
                <a:ea typeface="+mn-ea"/>
                <a:cs typeface="Calibri" panose="020F0502020204030204" pitchFamily="34" charset="0"/>
              </a:rPr>
              <a:t> D, </a:t>
            </a:r>
            <a:r>
              <a:rPr lang="en-US" sz="1100" kern="1200" dirty="0" err="1">
                <a:solidFill>
                  <a:schemeClr val="tx1"/>
                </a:solidFill>
                <a:effectLst/>
                <a:latin typeface="Calibri" panose="020F0502020204030204" pitchFamily="34" charset="0"/>
                <a:ea typeface="+mn-ea"/>
                <a:cs typeface="Calibri" panose="020F0502020204030204" pitchFamily="34" charset="0"/>
              </a:rPr>
              <a:t>Pavletic</a:t>
            </a:r>
            <a:r>
              <a:rPr lang="en-US" sz="1100" kern="1200" dirty="0">
                <a:solidFill>
                  <a:schemeClr val="tx1"/>
                </a:solidFill>
                <a:effectLst/>
                <a:latin typeface="Calibri" panose="020F0502020204030204" pitchFamily="34" charset="0"/>
                <a:ea typeface="+mn-ea"/>
                <a:cs typeface="Calibri" panose="020F0502020204030204" pitchFamily="34" charset="0"/>
              </a:rPr>
              <a:t> S, et al. National Institutes of Health consensus development project on criteria for clinical trials in chronic graft-versus-host disease: I. Diagnosis and staging working group report. </a:t>
            </a:r>
            <a:r>
              <a:rPr lang="en-US" sz="1100" i="1" kern="1200" dirty="0">
                <a:solidFill>
                  <a:schemeClr val="tx1"/>
                </a:solidFill>
                <a:effectLst/>
                <a:latin typeface="Calibri" panose="020F0502020204030204" pitchFamily="34" charset="0"/>
                <a:ea typeface="+mn-ea"/>
                <a:cs typeface="Calibri" panose="020F0502020204030204" pitchFamily="34" charset="0"/>
              </a:rPr>
              <a:t>Biol Blood Marrow Transplant.</a:t>
            </a:r>
            <a:r>
              <a:rPr lang="en-US" sz="1100" kern="1200" dirty="0">
                <a:solidFill>
                  <a:schemeClr val="tx1"/>
                </a:solidFill>
                <a:effectLst/>
                <a:latin typeface="Calibri" panose="020F0502020204030204" pitchFamily="34" charset="0"/>
                <a:ea typeface="+mn-ea"/>
                <a:cs typeface="Calibri" panose="020F0502020204030204" pitchFamily="34" charset="0"/>
              </a:rPr>
              <a:t> 2005;11:945.</a:t>
            </a:r>
          </a:p>
          <a:p>
            <a:pPr marL="0" marR="0" lvl="0" indent="0" algn="l" defTabSz="914400" rtl="0" eaLnBrk="0" fontAlgn="base" latinLnBrk="0" hangingPunct="0">
              <a:spcBef>
                <a:spcPts val="0"/>
              </a:spcBef>
              <a:spcAft>
                <a:spcPts val="600"/>
              </a:spcAft>
              <a:buClrTx/>
              <a:buSzTx/>
              <a:buFontTx/>
              <a:buNone/>
              <a:tabLst/>
              <a:defRPr/>
            </a:pPr>
            <a:r>
              <a:rPr lang="en-US" sz="1100" dirty="0" err="1"/>
              <a:t>Jagasia</a:t>
            </a:r>
            <a:r>
              <a:rPr lang="en-US" sz="1100" dirty="0"/>
              <a:t> MH, </a:t>
            </a:r>
            <a:r>
              <a:rPr lang="en-US" sz="1100" dirty="0" err="1"/>
              <a:t>Greinix</a:t>
            </a:r>
            <a:r>
              <a:rPr lang="en-US" sz="1100" dirty="0"/>
              <a:t> HT, Arora M, et al. National Institutes of Health consensus development project on criteria for clinical trials in chronic graft-versus-host disease: I. The 2014 Diagnosis and Staging Working Group Report. </a:t>
            </a:r>
            <a:r>
              <a:rPr lang="en-US" sz="1100" i="1" dirty="0"/>
              <a:t>Biol Blood Marrow Transplant. </a:t>
            </a:r>
            <a:r>
              <a:rPr lang="en-US" sz="1100" dirty="0"/>
              <a:t>2015;21:389-401.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8</a:t>
            </a:fld>
            <a:endParaRPr lang="en-US" dirty="0"/>
          </a:p>
        </p:txBody>
      </p:sp>
    </p:spTree>
    <p:extLst>
      <p:ext uri="{BB962C8B-B14F-4D97-AF65-F5344CB8AC3E}">
        <p14:creationId xmlns:p14="http://schemas.microsoft.com/office/powerpoint/2010/main" val="181748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endParaRPr lang="en-US" sz="1100" dirty="0"/>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9</a:t>
            </a:fld>
            <a:endParaRPr lang="en-US" dirty="0"/>
          </a:p>
        </p:txBody>
      </p:sp>
    </p:spTree>
    <p:extLst>
      <p:ext uri="{BB962C8B-B14F-4D97-AF65-F5344CB8AC3E}">
        <p14:creationId xmlns:p14="http://schemas.microsoft.com/office/powerpoint/2010/main" val="337263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err="1">
                <a:solidFill>
                  <a:schemeClr val="tx1"/>
                </a:solidFill>
                <a:effectLst/>
                <a:latin typeface="Calibri" panose="020F0502020204030204" pitchFamily="34" charset="0"/>
                <a:ea typeface="+mn-ea"/>
                <a:cs typeface="Calibri" panose="020F0502020204030204" pitchFamily="34" charset="0"/>
              </a:rPr>
              <a:t>Nassereddine</a:t>
            </a:r>
            <a:r>
              <a:rPr lang="en-US" sz="1100" kern="1200" dirty="0">
                <a:solidFill>
                  <a:schemeClr val="tx1"/>
                </a:solidFill>
                <a:effectLst/>
                <a:latin typeface="Calibri" panose="020F0502020204030204" pitchFamily="34" charset="0"/>
                <a:ea typeface="+mn-ea"/>
                <a:cs typeface="Calibri" panose="020F0502020204030204" pitchFamily="34" charset="0"/>
              </a:rPr>
              <a:t> S, </a:t>
            </a:r>
            <a:r>
              <a:rPr lang="en-US" sz="1100" kern="1200" dirty="0" err="1">
                <a:solidFill>
                  <a:schemeClr val="tx1"/>
                </a:solidFill>
                <a:effectLst/>
                <a:latin typeface="Calibri" panose="020F0502020204030204" pitchFamily="34" charset="0"/>
                <a:ea typeface="+mn-ea"/>
                <a:cs typeface="Calibri" panose="020F0502020204030204" pitchFamily="34" charset="0"/>
              </a:rPr>
              <a:t>Rafei</a:t>
            </a:r>
            <a:r>
              <a:rPr lang="en-US" sz="1100" kern="1200" dirty="0">
                <a:solidFill>
                  <a:schemeClr val="tx1"/>
                </a:solidFill>
                <a:effectLst/>
                <a:latin typeface="Calibri" panose="020F0502020204030204" pitchFamily="34" charset="0"/>
                <a:ea typeface="+mn-ea"/>
                <a:cs typeface="Calibri" panose="020F0502020204030204" pitchFamily="34" charset="0"/>
              </a:rPr>
              <a:t> H, </a:t>
            </a:r>
            <a:r>
              <a:rPr lang="en-US" sz="1100" kern="1200" dirty="0" err="1">
                <a:solidFill>
                  <a:schemeClr val="tx1"/>
                </a:solidFill>
                <a:effectLst/>
                <a:latin typeface="Calibri" panose="020F0502020204030204" pitchFamily="34" charset="0"/>
                <a:ea typeface="+mn-ea"/>
                <a:cs typeface="Calibri" panose="020F0502020204030204" pitchFamily="34" charset="0"/>
              </a:rPr>
              <a:t>Elbahesh</a:t>
            </a:r>
            <a:r>
              <a:rPr lang="en-US" sz="1100" kern="1200" dirty="0">
                <a:solidFill>
                  <a:schemeClr val="tx1"/>
                </a:solidFill>
                <a:effectLst/>
                <a:latin typeface="Calibri" panose="020F0502020204030204" pitchFamily="34" charset="0"/>
                <a:ea typeface="+mn-ea"/>
                <a:cs typeface="Calibri" panose="020F0502020204030204" pitchFamily="34" charset="0"/>
              </a:rPr>
              <a:t> E, </a:t>
            </a:r>
            <a:r>
              <a:rPr lang="en-US" sz="1100" kern="1200" dirty="0" err="1">
                <a:solidFill>
                  <a:schemeClr val="tx1"/>
                </a:solidFill>
                <a:effectLst/>
                <a:latin typeface="Calibri" panose="020F0502020204030204" pitchFamily="34" charset="0"/>
                <a:ea typeface="+mn-ea"/>
                <a:cs typeface="Calibri" panose="020F0502020204030204" pitchFamily="34" charset="0"/>
              </a:rPr>
              <a:t>Tabbara</a:t>
            </a:r>
            <a:r>
              <a:rPr lang="en-US" sz="1100" kern="1200" dirty="0">
                <a:solidFill>
                  <a:schemeClr val="tx1"/>
                </a:solidFill>
                <a:effectLst/>
                <a:latin typeface="Calibri" panose="020F0502020204030204" pitchFamily="34" charset="0"/>
                <a:ea typeface="+mn-ea"/>
                <a:cs typeface="Calibri" panose="020F0502020204030204" pitchFamily="34" charset="0"/>
              </a:rPr>
              <a:t> I. Acute graft versus host disease: a comprehensive review. </a:t>
            </a:r>
            <a:r>
              <a:rPr lang="en-US" sz="1100" i="1" kern="1200" dirty="0">
                <a:solidFill>
                  <a:schemeClr val="tx1"/>
                </a:solidFill>
                <a:effectLst/>
                <a:latin typeface="Calibri" panose="020F0502020204030204" pitchFamily="34" charset="0"/>
                <a:ea typeface="+mn-ea"/>
                <a:cs typeface="Calibri" panose="020F0502020204030204" pitchFamily="34" charset="0"/>
              </a:rPr>
              <a:t>Anticancer Res.</a:t>
            </a:r>
            <a:r>
              <a:rPr lang="en-US" sz="1100" kern="1200" dirty="0">
                <a:solidFill>
                  <a:schemeClr val="tx1"/>
                </a:solidFill>
                <a:effectLst/>
                <a:latin typeface="Calibri" panose="020F0502020204030204" pitchFamily="34" charset="0"/>
                <a:ea typeface="+mn-ea"/>
                <a:cs typeface="Calibri" panose="020F0502020204030204" pitchFamily="34" charset="0"/>
              </a:rPr>
              <a:t> 2017;37:1547-1555. </a:t>
            </a:r>
          </a:p>
        </p:txBody>
      </p:sp>
      <p:sp>
        <p:nvSpPr>
          <p:cNvPr id="4" name="Slide Number Placeholder 3"/>
          <p:cNvSpPr>
            <a:spLocks noGrp="1"/>
          </p:cNvSpPr>
          <p:nvPr>
            <p:ph type="sldNum" sz="quarter" idx="5"/>
          </p:nvPr>
        </p:nvSpPr>
        <p:spPr/>
        <p:txBody>
          <a:bodyPr/>
          <a:lstStyle/>
          <a:p>
            <a:pPr>
              <a:defRPr/>
            </a:pPr>
            <a:fld id="{2702EEFD-037D-405A-937D-1685DA3150FC}" type="slidenum">
              <a:rPr lang="en-US" smtClean="0"/>
              <a:pPr>
                <a:defRPr/>
              </a:pPr>
              <a:t>10</a:t>
            </a:fld>
            <a:endParaRPr lang="en-US" dirty="0"/>
          </a:p>
        </p:txBody>
      </p:sp>
    </p:spTree>
    <p:extLst>
      <p:ext uri="{BB962C8B-B14F-4D97-AF65-F5344CB8AC3E}">
        <p14:creationId xmlns:p14="http://schemas.microsoft.com/office/powerpoint/2010/main" val="2877606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7" name="Picture 16" descr="top wave.png"/>
          <p:cNvPicPr>
            <a:picLocks noChangeAspect="1"/>
          </p:cNvPicPr>
          <p:nvPr userDrawn="1"/>
        </p:nvPicPr>
        <p:blipFill rotWithShape="1">
          <a:blip r:embed="rId3" cstate="print">
            <a:extLst>
              <a:ext uri="{28A0092B-C50C-407E-A947-70E740481C1C}">
                <a14:useLocalDpi xmlns:a14="http://schemas.microsoft.com/office/drawing/2010/main"/>
              </a:ext>
            </a:extLst>
          </a:blip>
          <a:srcRect t="30092" b="31250"/>
          <a:stretch/>
        </p:blipFill>
        <p:spPr>
          <a:xfrm>
            <a:off x="-26539" y="2798064"/>
            <a:ext cx="9144000" cy="3384874"/>
          </a:xfrm>
          <a:prstGeom prst="rect">
            <a:avLst/>
          </a:prstGeom>
        </p:spPr>
      </p:pic>
      <p:sp>
        <p:nvSpPr>
          <p:cNvPr id="12" name="TextBox 11"/>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rgbClr val="FFFFFF"/>
                </a:solidFill>
                <a:latin typeface="Calibri" panose="020F0502020204030204" pitchFamily="34" charset="0"/>
              </a:rPr>
              <a:pPr algn="r"/>
              <a:t>‹#›</a:t>
            </a:fld>
            <a:endParaRPr lang="en-US" sz="1000" dirty="0">
              <a:solidFill>
                <a:srgbClr val="FFFFFF"/>
              </a:solidFill>
              <a:latin typeface="Calibri" panose="020F0502020204030204" pitchFamily="34" charset="0"/>
            </a:endParaRPr>
          </a:p>
        </p:txBody>
      </p:sp>
      <p:sp>
        <p:nvSpPr>
          <p:cNvPr id="3" name="Subtitle 2"/>
          <p:cNvSpPr>
            <a:spLocks noGrp="1"/>
          </p:cNvSpPr>
          <p:nvPr>
            <p:ph type="subTitle" idx="1"/>
          </p:nvPr>
        </p:nvSpPr>
        <p:spPr>
          <a:xfrm>
            <a:off x="612775" y="6175377"/>
            <a:ext cx="7912100" cy="554903"/>
          </a:xfrm>
        </p:spPr>
        <p:txBody>
          <a:bodyPr>
            <a:normAutofit/>
          </a:bodyPr>
          <a:lstStyle>
            <a:lvl1pPr marL="0" indent="0" algn="ctr">
              <a:buNone/>
              <a:defRPr sz="1400">
                <a:solidFill>
                  <a:srgbClr val="414141"/>
                </a:solidFill>
                <a:latin typeface="+mj-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8167" y="2977251"/>
            <a:ext cx="8912483" cy="1254125"/>
          </a:xfrm>
        </p:spPr>
        <p:txBody>
          <a:bodyPr anchor="ctr" anchorCtr="0">
            <a:normAutofit/>
          </a:bodyPr>
          <a:lstStyle>
            <a:lvl1pPr algn="ctr">
              <a:lnSpc>
                <a:spcPct val="90000"/>
              </a:lnSpc>
              <a:defRPr sz="3600" b="1">
                <a:solidFill>
                  <a:schemeClr val="bg1"/>
                </a:solidFill>
                <a:effectLst>
                  <a:outerShdw blurRad="38100" dist="38100" dir="2700000" algn="tl">
                    <a:srgbClr val="000000">
                      <a:alpha val="43137"/>
                    </a:srgbClr>
                  </a:outerShdw>
                </a:effectLst>
                <a:latin typeface="+mj-lt"/>
                <a:cs typeface="Calibri" panose="020F050202020403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01018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31951"/>
            <a:ext cx="4038600" cy="3378200"/>
          </a:xfrm>
        </p:spPr>
        <p:txBody>
          <a:bodyPr/>
          <a:lstStyle>
            <a:lvl1pPr>
              <a:spcAft>
                <a:spcPts val="600"/>
              </a:spcAft>
              <a:defRPr sz="2800">
                <a:latin typeface="+mn-lt"/>
                <a:cs typeface="Calibri" panose="020F0502020204030204" pitchFamily="34" charset="0"/>
              </a:defRPr>
            </a:lvl1pPr>
            <a:lvl2pPr>
              <a:spcAft>
                <a:spcPts val="600"/>
              </a:spcAft>
              <a:defRPr sz="2400">
                <a:latin typeface="+mn-lt"/>
                <a:cs typeface="Calibri" panose="020F0502020204030204" pitchFamily="34" charset="0"/>
              </a:defRPr>
            </a:lvl2pPr>
            <a:lvl3pPr>
              <a:spcAft>
                <a:spcPts val="600"/>
              </a:spcAft>
              <a:defRPr sz="2000">
                <a:latin typeface="+mn-lt"/>
                <a:cs typeface="Calibri" panose="020F0502020204030204" pitchFamily="34" charset="0"/>
              </a:defRPr>
            </a:lvl3pPr>
            <a:lvl4pPr>
              <a:spcAft>
                <a:spcPts val="600"/>
              </a:spcAft>
              <a:defRPr sz="1800">
                <a:latin typeface="+mn-lt"/>
                <a:cs typeface="Calibri" panose="020F0502020204030204" pitchFamily="34" charset="0"/>
              </a:defRPr>
            </a:lvl4pPr>
            <a:lvl5pPr>
              <a:spcAft>
                <a:spcPts val="600"/>
              </a:spcAft>
              <a:defRPr sz="18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31951"/>
            <a:ext cx="4038600" cy="3378200"/>
          </a:xfrm>
        </p:spPr>
        <p:txBody>
          <a:bodyPr/>
          <a:lstStyle>
            <a:lvl1pPr>
              <a:spcAft>
                <a:spcPts val="600"/>
              </a:spcAft>
              <a:defRPr sz="2800">
                <a:latin typeface="+mn-lt"/>
                <a:cs typeface="Calibri" panose="020F0502020204030204" pitchFamily="34" charset="0"/>
              </a:defRPr>
            </a:lvl1pPr>
            <a:lvl2pPr>
              <a:spcAft>
                <a:spcPts val="600"/>
              </a:spcAft>
              <a:defRPr sz="2400">
                <a:latin typeface="+mn-lt"/>
                <a:cs typeface="Calibri" panose="020F0502020204030204" pitchFamily="34" charset="0"/>
              </a:defRPr>
            </a:lvl2pPr>
            <a:lvl3pPr>
              <a:spcAft>
                <a:spcPts val="600"/>
              </a:spcAft>
              <a:defRPr sz="2000">
                <a:latin typeface="+mn-lt"/>
                <a:cs typeface="Calibri" panose="020F0502020204030204" pitchFamily="34" charset="0"/>
              </a:defRPr>
            </a:lvl3pPr>
            <a:lvl4pPr>
              <a:spcAft>
                <a:spcPts val="600"/>
              </a:spcAft>
              <a:defRPr sz="1800">
                <a:latin typeface="+mn-lt"/>
                <a:cs typeface="Calibri" panose="020F0502020204030204" pitchFamily="34" charset="0"/>
              </a:defRPr>
            </a:lvl4pPr>
            <a:lvl5pPr>
              <a:spcAft>
                <a:spcPts val="600"/>
              </a:spcAft>
              <a:defRPr sz="18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14FE3F7E-4FCF-634E-8BAC-E0B750632302}"/>
              </a:ext>
            </a:extLst>
          </p:cNvPr>
          <p:cNvSpPr>
            <a:spLocks noGrp="1"/>
          </p:cNvSpPr>
          <p:nvPr>
            <p:ph type="body" sz="quarter" idx="10" hasCustomPrompt="1"/>
          </p:nvPr>
        </p:nvSpPr>
        <p:spPr>
          <a:xfrm>
            <a:off x="133350" y="6059488"/>
            <a:ext cx="5413375" cy="746125"/>
          </a:xfrm>
        </p:spPr>
        <p:txBody>
          <a:bodyPr anchor="b">
            <a:normAutofit/>
          </a:bodyPr>
          <a:lstStyle>
            <a:lvl1pPr marL="0" indent="0">
              <a:buNone/>
              <a:defRPr sz="1200"/>
            </a:lvl1pPr>
          </a:lstStyle>
          <a:p>
            <a:pPr lvl="0"/>
            <a:r>
              <a:rPr lang="en-US" dirty="0"/>
              <a:t>References and footnotes here.</a:t>
            </a:r>
          </a:p>
        </p:txBody>
      </p:sp>
    </p:spTree>
    <p:extLst>
      <p:ext uri="{BB962C8B-B14F-4D97-AF65-F5344CB8AC3E}">
        <p14:creationId xmlns:p14="http://schemas.microsoft.com/office/powerpoint/2010/main" val="358884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830389"/>
            <a:ext cx="4040188"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70151"/>
            <a:ext cx="4040188" cy="3951288"/>
          </a:xfrm>
        </p:spPr>
        <p:txBody>
          <a:bodyPr>
            <a:normAutofit/>
          </a:bodyPr>
          <a:lstStyle>
            <a:lvl1pPr>
              <a:spcAft>
                <a:spcPts val="600"/>
              </a:spcAft>
              <a:defRPr sz="2000">
                <a:latin typeface="+mn-lt"/>
                <a:cs typeface="Calibri" panose="020F0502020204030204" pitchFamily="34" charset="0"/>
              </a:defRPr>
            </a:lvl1pPr>
            <a:lvl2pPr>
              <a:spcAft>
                <a:spcPts val="600"/>
              </a:spcAft>
              <a:defRPr sz="1800">
                <a:latin typeface="+mn-lt"/>
                <a:cs typeface="Calibri" panose="020F0502020204030204" pitchFamily="34" charset="0"/>
              </a:defRPr>
            </a:lvl2pPr>
            <a:lvl3pPr>
              <a:spcAft>
                <a:spcPts val="600"/>
              </a:spcAft>
              <a:defRPr sz="1600">
                <a:latin typeface="+mn-lt"/>
                <a:cs typeface="Calibri" panose="020F0502020204030204" pitchFamily="34" charset="0"/>
              </a:defRPr>
            </a:lvl3pPr>
            <a:lvl4pPr>
              <a:spcAft>
                <a:spcPts val="600"/>
              </a:spcAft>
              <a:defRPr sz="1400">
                <a:latin typeface="+mn-lt"/>
                <a:cs typeface="Calibri" panose="020F0502020204030204" pitchFamily="34" charset="0"/>
              </a:defRPr>
            </a:lvl4pPr>
            <a:lvl5pPr>
              <a:spcAft>
                <a:spcPts val="600"/>
              </a:spcAft>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830389"/>
            <a:ext cx="4041775"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9" y="2470151"/>
            <a:ext cx="4041775" cy="3951288"/>
          </a:xfrm>
        </p:spPr>
        <p:txBody>
          <a:bodyPr>
            <a:normAutofit/>
          </a:bodyPr>
          <a:lstStyle>
            <a:lvl1pPr>
              <a:spcAft>
                <a:spcPts val="600"/>
              </a:spcAft>
              <a:defRPr sz="2000">
                <a:latin typeface="+mn-lt"/>
                <a:cs typeface="Calibri" panose="020F0502020204030204" pitchFamily="34" charset="0"/>
              </a:defRPr>
            </a:lvl1pPr>
            <a:lvl2pPr>
              <a:spcAft>
                <a:spcPts val="600"/>
              </a:spcAft>
              <a:defRPr sz="1800">
                <a:latin typeface="+mn-lt"/>
                <a:cs typeface="Calibri" panose="020F0502020204030204" pitchFamily="34" charset="0"/>
              </a:defRPr>
            </a:lvl2pPr>
            <a:lvl3pPr>
              <a:spcAft>
                <a:spcPts val="600"/>
              </a:spcAft>
              <a:defRPr sz="1600">
                <a:latin typeface="+mn-lt"/>
                <a:cs typeface="Calibri" panose="020F0502020204030204" pitchFamily="34" charset="0"/>
              </a:defRPr>
            </a:lvl3pPr>
            <a:lvl4pPr>
              <a:spcAft>
                <a:spcPts val="600"/>
              </a:spcAft>
              <a:defRPr sz="1400">
                <a:latin typeface="+mn-lt"/>
                <a:cs typeface="Calibri" panose="020F0502020204030204" pitchFamily="34" charset="0"/>
              </a:defRPr>
            </a:lvl4pPr>
            <a:lvl5pPr>
              <a:spcAft>
                <a:spcPts val="600"/>
              </a:spcAft>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48582477-23DF-0C44-A898-C7446BFE1362}"/>
              </a:ext>
            </a:extLst>
          </p:cNvPr>
          <p:cNvSpPr>
            <a:spLocks noGrp="1"/>
          </p:cNvSpPr>
          <p:nvPr>
            <p:ph type="body" sz="quarter" idx="10" hasCustomPrompt="1"/>
          </p:nvPr>
        </p:nvSpPr>
        <p:spPr>
          <a:xfrm>
            <a:off x="133350" y="6059488"/>
            <a:ext cx="5413375" cy="746125"/>
          </a:xfrm>
        </p:spPr>
        <p:txBody>
          <a:bodyPr anchor="b">
            <a:normAutofit/>
          </a:bodyPr>
          <a:lstStyle>
            <a:lvl1pPr marL="0" indent="0">
              <a:buNone/>
              <a:defRPr sz="1200"/>
            </a:lvl1pPr>
          </a:lstStyle>
          <a:p>
            <a:pPr lvl="0"/>
            <a:r>
              <a:rPr lang="en-US" dirty="0"/>
              <a:t>References and footnotes here.</a:t>
            </a:r>
          </a:p>
        </p:txBody>
      </p:sp>
    </p:spTree>
    <p:extLst>
      <p:ext uri="{BB962C8B-B14F-4D97-AF65-F5344CB8AC3E}">
        <p14:creationId xmlns:p14="http://schemas.microsoft.com/office/powerpoint/2010/main" val="59033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4500" y="95250"/>
            <a:ext cx="8242300" cy="104775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Text Placeholder 7">
            <a:extLst>
              <a:ext uri="{FF2B5EF4-FFF2-40B4-BE49-F238E27FC236}">
                <a16:creationId xmlns:a16="http://schemas.microsoft.com/office/drawing/2014/main" id="{A12028EF-DB43-364E-9F72-3C719C4EE0BC}"/>
              </a:ext>
            </a:extLst>
          </p:cNvPr>
          <p:cNvSpPr>
            <a:spLocks noGrp="1"/>
          </p:cNvSpPr>
          <p:nvPr>
            <p:ph type="body" sz="quarter" idx="10" hasCustomPrompt="1"/>
          </p:nvPr>
        </p:nvSpPr>
        <p:spPr>
          <a:xfrm>
            <a:off x="133350" y="6059488"/>
            <a:ext cx="5413375" cy="746125"/>
          </a:xfrm>
        </p:spPr>
        <p:txBody>
          <a:bodyPr anchor="b">
            <a:normAutofit/>
          </a:bodyPr>
          <a:lstStyle>
            <a:lvl1pPr marL="0" indent="0">
              <a:buNone/>
              <a:defRPr sz="1200"/>
            </a:lvl1pPr>
          </a:lstStyle>
          <a:p>
            <a:pPr lvl="0"/>
            <a:r>
              <a:rPr lang="en-US" dirty="0"/>
              <a:t>References and footnotes here.</a:t>
            </a:r>
          </a:p>
        </p:txBody>
      </p:sp>
    </p:spTree>
    <p:custDataLst>
      <p:tags r:id="rId1"/>
    </p:custDataLst>
    <p:extLst>
      <p:ext uri="{BB962C8B-B14F-4D97-AF65-F5344CB8AC3E}">
        <p14:creationId xmlns:p14="http://schemas.microsoft.com/office/powerpoint/2010/main" val="38347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14300"/>
            <a:ext cx="8242300" cy="10287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800">
                <a:latin typeface="+mj-lt"/>
                <a:cs typeface="Calibri" panose="020F0502020204030204" pitchFamily="34" charset="0"/>
              </a:defRPr>
            </a:lvl1pPr>
            <a:lvl2pPr>
              <a:spcBef>
                <a:spcPts val="0"/>
              </a:spcBef>
              <a:spcAft>
                <a:spcPts val="1200"/>
              </a:spcAft>
              <a:defRPr sz="2400">
                <a:latin typeface="+mj-lt"/>
                <a:cs typeface="Calibri" panose="020F0502020204030204" pitchFamily="34" charset="0"/>
              </a:defRPr>
            </a:lvl2pPr>
            <a:lvl3pPr>
              <a:spcBef>
                <a:spcPts val="0"/>
              </a:spcBef>
              <a:spcAft>
                <a:spcPts val="1200"/>
              </a:spcAft>
              <a:defRPr sz="2000">
                <a:latin typeface="+mj-lt"/>
                <a:cs typeface="Calibri" panose="020F0502020204030204" pitchFamily="34" charset="0"/>
              </a:defRPr>
            </a:lvl3pPr>
            <a:lvl4pPr>
              <a:spcBef>
                <a:spcPts val="0"/>
              </a:spcBef>
              <a:spcAft>
                <a:spcPts val="1200"/>
              </a:spcAft>
              <a:defRPr sz="1800">
                <a:latin typeface="+mj-lt"/>
                <a:cs typeface="Calibri" panose="020F0502020204030204" pitchFamily="34" charset="0"/>
              </a:defRPr>
            </a:lvl4pPr>
            <a:lvl5pPr>
              <a:spcBef>
                <a:spcPts val="0"/>
              </a:spcBef>
              <a:spcAft>
                <a:spcPts val="1200"/>
              </a:spcAft>
              <a:defRPr sz="1800">
                <a:latin typeface="+mj-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ntegritylogoStacked_color.png">
            <a:extLst>
              <a:ext uri="{FF2B5EF4-FFF2-40B4-BE49-F238E27FC236}">
                <a16:creationId xmlns:a16="http://schemas.microsoft.com/office/drawing/2014/main" id="{74724D7C-BF0D-4891-88E4-B819FA06AC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32862" y="6225643"/>
            <a:ext cx="572471" cy="467518"/>
          </a:xfrm>
          <a:prstGeom prst="rect">
            <a:avLst/>
          </a:prstGeom>
        </p:spPr>
      </p:pic>
      <p:pic>
        <p:nvPicPr>
          <p:cNvPr id="5" name="image2.png">
            <a:extLst>
              <a:ext uri="{FF2B5EF4-FFF2-40B4-BE49-F238E27FC236}">
                <a16:creationId xmlns:a16="http://schemas.microsoft.com/office/drawing/2014/main" id="{5FA37A5A-E1DF-4698-8367-A72E098EC408}"/>
              </a:ext>
            </a:extLst>
          </p:cNvPr>
          <p:cNvPicPr/>
          <p:nvPr userDrawn="1"/>
        </p:nvPicPr>
        <p:blipFill>
          <a:blip r:embed="rId4" cstate="print"/>
          <a:stretch>
            <a:fillRect/>
          </a:stretch>
        </p:blipFill>
        <p:spPr>
          <a:xfrm>
            <a:off x="7285213" y="6388699"/>
            <a:ext cx="1528997" cy="319452"/>
          </a:xfrm>
          <a:prstGeom prst="rect">
            <a:avLst/>
          </a:prstGeom>
        </p:spPr>
      </p:pic>
      <p:sp>
        <p:nvSpPr>
          <p:cNvPr id="6" name="TextBox 5">
            <a:extLst>
              <a:ext uri="{FF2B5EF4-FFF2-40B4-BE49-F238E27FC236}">
                <a16:creationId xmlns:a16="http://schemas.microsoft.com/office/drawing/2014/main" id="{2EBDFC1F-7379-4BB0-8B1E-EF6DAA7D35E8}"/>
              </a:ext>
            </a:extLst>
          </p:cNvPr>
          <p:cNvSpPr txBox="1"/>
          <p:nvPr userDrawn="1"/>
        </p:nvSpPr>
        <p:spPr>
          <a:xfrm>
            <a:off x="5546347" y="6428505"/>
            <a:ext cx="1044710" cy="307777"/>
          </a:xfrm>
          <a:prstGeom prst="rect">
            <a:avLst/>
          </a:prstGeom>
          <a:noFill/>
        </p:spPr>
        <p:txBody>
          <a:bodyPr wrap="none" rtlCol="0">
            <a:spAutoFit/>
          </a:bodyPr>
          <a:lstStyle/>
          <a:p>
            <a:pPr algn="l"/>
            <a:r>
              <a:rPr lang="en-US" sz="1400" dirty="0">
                <a:latin typeface="+mn-lt"/>
              </a:rPr>
              <a:t>Slide credit:</a:t>
            </a:r>
          </a:p>
        </p:txBody>
      </p:sp>
      <p:sp>
        <p:nvSpPr>
          <p:cNvPr id="8" name="Text Placeholder 7">
            <a:extLst>
              <a:ext uri="{FF2B5EF4-FFF2-40B4-BE49-F238E27FC236}">
                <a16:creationId xmlns:a16="http://schemas.microsoft.com/office/drawing/2014/main" id="{B5FCB8CD-253E-654D-BED8-EA35522ABA0F}"/>
              </a:ext>
            </a:extLst>
          </p:cNvPr>
          <p:cNvSpPr>
            <a:spLocks noGrp="1"/>
          </p:cNvSpPr>
          <p:nvPr>
            <p:ph type="body" sz="quarter" idx="10" hasCustomPrompt="1"/>
          </p:nvPr>
        </p:nvSpPr>
        <p:spPr>
          <a:xfrm>
            <a:off x="133350" y="6059488"/>
            <a:ext cx="5413375" cy="746125"/>
          </a:xfrm>
        </p:spPr>
        <p:txBody>
          <a:bodyPr anchor="b">
            <a:normAutofit/>
          </a:bodyPr>
          <a:lstStyle>
            <a:lvl1pPr marL="0" indent="0">
              <a:buNone/>
              <a:defRPr sz="1200"/>
            </a:lvl1pPr>
          </a:lstStyle>
          <a:p>
            <a:pPr lvl="0"/>
            <a:r>
              <a:rPr lang="en-US" dirty="0"/>
              <a:t>References and footnotes here.</a:t>
            </a:r>
          </a:p>
        </p:txBody>
      </p:sp>
    </p:spTree>
    <p:custDataLst>
      <p:tags r:id="rId1"/>
    </p:custDataLst>
    <p:extLst>
      <p:ext uri="{BB962C8B-B14F-4D97-AF65-F5344CB8AC3E}">
        <p14:creationId xmlns:p14="http://schemas.microsoft.com/office/powerpoint/2010/main" val="403490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396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80982" y="3497528"/>
            <a:ext cx="8782044" cy="1362075"/>
          </a:xfrm>
          <a:ln>
            <a:noFill/>
          </a:ln>
        </p:spPr>
        <p:txBody>
          <a:bodyPr anchor="b" anchorCtr="0">
            <a:normAutofit/>
          </a:bodyPr>
          <a:lstStyle>
            <a:lvl1pPr algn="ctr">
              <a:defRPr sz="3600" b="1" cap="none">
                <a:solidFill>
                  <a:srgbClr val="FFFFFF"/>
                </a:solidFill>
                <a:effectLst>
                  <a:outerShdw blurRad="38100" dist="38100" dir="2700000" algn="tl">
                    <a:srgbClr val="000000">
                      <a:alpha val="43137"/>
                    </a:srgbClr>
                  </a:outerShdw>
                </a:effectLst>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180982" y="5238596"/>
            <a:ext cx="8782044" cy="869223"/>
          </a:xfrm>
        </p:spPr>
        <p:txBody>
          <a:bodyPr anchor="t" anchorCtr="0">
            <a:normAutofit/>
          </a:bodyPr>
          <a:lstStyle>
            <a:lvl1pPr marL="0" indent="0" algn="ctr">
              <a:buNone/>
              <a:defRPr sz="2000" b="0">
                <a:solidFill>
                  <a:srgbClr val="FFFFFF"/>
                </a:solidFill>
                <a:latin typeface="+mj-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chemeClr val="bg1"/>
                </a:solidFill>
                <a:latin typeface="Calibri" panose="020F0502020204030204" pitchFamily="34" charset="0"/>
              </a:rPr>
              <a:pPr algn="r"/>
              <a:t>‹#›</a:t>
            </a:fld>
            <a:endParaRPr lang="en-US" sz="1000" dirty="0">
              <a:solidFill>
                <a:schemeClr val="bg1"/>
              </a:solidFill>
              <a:latin typeface="Calibri" panose="020F0502020204030204" pitchFamily="34" charset="0"/>
            </a:endParaRPr>
          </a:p>
        </p:txBody>
      </p:sp>
      <p:pic>
        <p:nvPicPr>
          <p:cNvPr id="16" name="Picture 15" descr="PractionersEdge_logo_cmyk-02.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28875" y="1460502"/>
            <a:ext cx="4144940" cy="2190751"/>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231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500" y="95250"/>
            <a:ext cx="8242300" cy="104775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22425"/>
            <a:ext cx="4038600" cy="4525963"/>
          </a:xfrm>
        </p:spPr>
        <p:txBody>
          <a:bodyPr/>
          <a:lstStyle>
            <a:lvl1pPr>
              <a:defRPr sz="2800">
                <a:latin typeface="+mn-lt"/>
                <a:cs typeface="Calibri" panose="020F0502020204030204" pitchFamily="34" charset="0"/>
              </a:defRPr>
            </a:lvl1pPr>
            <a:lvl2pPr>
              <a:defRPr sz="2400">
                <a:latin typeface="+mn-lt"/>
                <a:cs typeface="Calibri" panose="020F0502020204030204" pitchFamily="34" charset="0"/>
              </a:defRPr>
            </a:lvl2pPr>
            <a:lvl3pPr>
              <a:defRPr sz="2000">
                <a:latin typeface="+mn-lt"/>
                <a:cs typeface="Calibri" panose="020F0502020204030204" pitchFamily="34" charset="0"/>
              </a:defRPr>
            </a:lvl3pPr>
            <a:lvl4pPr>
              <a:defRPr sz="1800">
                <a:latin typeface="+mn-lt"/>
                <a:cs typeface="Calibri" panose="020F0502020204030204" pitchFamily="34" charset="0"/>
              </a:defRPr>
            </a:lvl4pPr>
            <a:lvl5pPr>
              <a:defRPr sz="18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22425"/>
            <a:ext cx="4038600" cy="4525963"/>
          </a:xfrm>
        </p:spPr>
        <p:txBody>
          <a:bodyPr/>
          <a:lstStyle>
            <a:lvl1pPr>
              <a:defRPr sz="2800">
                <a:latin typeface="+mn-lt"/>
                <a:cs typeface="Calibri" panose="020F0502020204030204" pitchFamily="34" charset="0"/>
              </a:defRPr>
            </a:lvl1pPr>
            <a:lvl2pPr>
              <a:defRPr sz="2400">
                <a:latin typeface="+mn-lt"/>
                <a:cs typeface="Calibri" panose="020F0502020204030204" pitchFamily="34" charset="0"/>
              </a:defRPr>
            </a:lvl2pPr>
            <a:lvl3pPr>
              <a:defRPr sz="2000">
                <a:latin typeface="+mn-lt"/>
                <a:cs typeface="Calibri" panose="020F0502020204030204" pitchFamily="34" charset="0"/>
              </a:defRPr>
            </a:lvl3pPr>
            <a:lvl4pPr>
              <a:defRPr sz="1800">
                <a:latin typeface="+mn-lt"/>
                <a:cs typeface="Calibri" panose="020F0502020204030204" pitchFamily="34" charset="0"/>
              </a:defRPr>
            </a:lvl4pPr>
            <a:lvl5pPr>
              <a:defRPr sz="18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75627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500" y="104774"/>
            <a:ext cx="8242300" cy="1038225"/>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830389"/>
            <a:ext cx="4040188"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70151"/>
            <a:ext cx="4040188" cy="3951288"/>
          </a:xfrm>
        </p:spPr>
        <p:txBody>
          <a:bodyPr>
            <a:normAutofit/>
          </a:bodyPr>
          <a:lstStyle>
            <a:lvl1pPr>
              <a:defRPr sz="2000">
                <a:latin typeface="+mn-lt"/>
                <a:cs typeface="Calibri" panose="020F0502020204030204" pitchFamily="34" charset="0"/>
              </a:defRPr>
            </a:lvl1pPr>
            <a:lvl2pPr>
              <a:defRPr sz="1800">
                <a:latin typeface="+mn-lt"/>
                <a:cs typeface="Calibri" panose="020F0502020204030204" pitchFamily="34" charset="0"/>
              </a:defRPr>
            </a:lvl2pPr>
            <a:lvl3pPr>
              <a:defRPr sz="1600">
                <a:latin typeface="+mn-lt"/>
                <a:cs typeface="Calibri" panose="020F0502020204030204" pitchFamily="34" charset="0"/>
              </a:defRPr>
            </a:lvl3pPr>
            <a:lvl4pPr>
              <a:defRPr sz="1400">
                <a:latin typeface="+mn-lt"/>
                <a:cs typeface="Calibri" panose="020F0502020204030204" pitchFamily="34" charset="0"/>
              </a:defRPr>
            </a:lvl4pPr>
            <a:lvl5pPr>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830389"/>
            <a:ext cx="4041775"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9" y="2470151"/>
            <a:ext cx="4041775" cy="3951288"/>
          </a:xfrm>
        </p:spPr>
        <p:txBody>
          <a:bodyPr>
            <a:normAutofit/>
          </a:bodyPr>
          <a:lstStyle>
            <a:lvl1pPr>
              <a:defRPr sz="2000">
                <a:latin typeface="+mn-lt"/>
                <a:cs typeface="Calibri" panose="020F0502020204030204" pitchFamily="34" charset="0"/>
              </a:defRPr>
            </a:lvl1pPr>
            <a:lvl2pPr>
              <a:defRPr sz="1800">
                <a:latin typeface="+mn-lt"/>
                <a:cs typeface="Calibri" panose="020F0502020204030204" pitchFamily="34" charset="0"/>
              </a:defRPr>
            </a:lvl2pPr>
            <a:lvl3pPr>
              <a:defRPr sz="1600">
                <a:latin typeface="+mn-lt"/>
                <a:cs typeface="Calibri" panose="020F0502020204030204" pitchFamily="34" charset="0"/>
              </a:defRPr>
            </a:lvl3pPr>
            <a:lvl4pPr>
              <a:defRPr sz="1400">
                <a:latin typeface="+mn-lt"/>
                <a:cs typeface="Calibri" panose="020F0502020204030204" pitchFamily="34" charset="0"/>
              </a:defRPr>
            </a:lvl4pPr>
            <a:lvl5pPr>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687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4500" y="95250"/>
            <a:ext cx="8242300" cy="104775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TextBox 2">
            <a:extLst>
              <a:ext uri="{FF2B5EF4-FFF2-40B4-BE49-F238E27FC236}">
                <a16:creationId xmlns:a16="http://schemas.microsoft.com/office/drawing/2014/main" id="{45F5C431-FCEB-4E0C-947A-8D2D96EEE503}"/>
              </a:ext>
            </a:extLst>
          </p:cNvPr>
          <p:cNvSpPr txBox="1"/>
          <p:nvPr userDrawn="1"/>
        </p:nvSpPr>
        <p:spPr>
          <a:xfrm>
            <a:off x="5713543" y="6447531"/>
            <a:ext cx="1044710" cy="307777"/>
          </a:xfrm>
          <a:prstGeom prst="rect">
            <a:avLst/>
          </a:prstGeom>
          <a:noFill/>
        </p:spPr>
        <p:txBody>
          <a:bodyPr wrap="none" rtlCol="0">
            <a:spAutoFit/>
          </a:bodyPr>
          <a:lstStyle/>
          <a:p>
            <a:pPr algn="l"/>
            <a:r>
              <a:rPr lang="en-US" sz="1400" dirty="0">
                <a:latin typeface="+mn-lt"/>
              </a:rPr>
              <a:t>Slide credit:</a:t>
            </a:r>
          </a:p>
        </p:txBody>
      </p:sp>
      <p:pic>
        <p:nvPicPr>
          <p:cNvPr id="4" name="Picture 3" descr="IntegritylogoStacked_color.png">
            <a:extLst>
              <a:ext uri="{FF2B5EF4-FFF2-40B4-BE49-F238E27FC236}">
                <a16:creationId xmlns:a16="http://schemas.microsoft.com/office/drawing/2014/main" id="{E2599E1E-3655-4ED4-B6AA-5B5D861662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97752" y="6225643"/>
            <a:ext cx="572471" cy="467518"/>
          </a:xfrm>
          <a:prstGeom prst="rect">
            <a:avLst/>
          </a:prstGeom>
        </p:spPr>
      </p:pic>
      <p:pic>
        <p:nvPicPr>
          <p:cNvPr id="5" name="image2.png">
            <a:extLst>
              <a:ext uri="{FF2B5EF4-FFF2-40B4-BE49-F238E27FC236}">
                <a16:creationId xmlns:a16="http://schemas.microsoft.com/office/drawing/2014/main" id="{878E2193-B4A8-4B74-AE77-A3FD6BFE8951}"/>
              </a:ext>
            </a:extLst>
          </p:cNvPr>
          <p:cNvPicPr/>
          <p:nvPr userDrawn="1"/>
        </p:nvPicPr>
        <p:blipFill>
          <a:blip r:embed="rId4" cstate="print"/>
          <a:stretch>
            <a:fillRect/>
          </a:stretch>
        </p:blipFill>
        <p:spPr>
          <a:xfrm>
            <a:off x="7390142" y="6388699"/>
            <a:ext cx="1528997" cy="319452"/>
          </a:xfrm>
          <a:prstGeom prst="rect">
            <a:avLst/>
          </a:prstGeom>
        </p:spPr>
      </p:pic>
      <p:sp>
        <p:nvSpPr>
          <p:cNvPr id="6" name="Text Placeholder 7">
            <a:extLst>
              <a:ext uri="{FF2B5EF4-FFF2-40B4-BE49-F238E27FC236}">
                <a16:creationId xmlns:a16="http://schemas.microsoft.com/office/drawing/2014/main" id="{43AB66FA-99DD-1045-AAF9-C6C1224244D4}"/>
              </a:ext>
            </a:extLst>
          </p:cNvPr>
          <p:cNvSpPr>
            <a:spLocks noGrp="1"/>
          </p:cNvSpPr>
          <p:nvPr>
            <p:ph type="body" sz="quarter" idx="10" hasCustomPrompt="1"/>
          </p:nvPr>
        </p:nvSpPr>
        <p:spPr>
          <a:xfrm>
            <a:off x="133350" y="6059488"/>
            <a:ext cx="5413375" cy="746125"/>
          </a:xfrm>
        </p:spPr>
        <p:txBody>
          <a:bodyPr anchor="b">
            <a:normAutofit/>
          </a:bodyPr>
          <a:lstStyle>
            <a:lvl1pPr marL="0" indent="0">
              <a:buNone/>
              <a:defRPr sz="1200"/>
            </a:lvl1pPr>
          </a:lstStyle>
          <a:p>
            <a:pPr lvl="0"/>
            <a:r>
              <a:rPr lang="en-US" dirty="0"/>
              <a:t>References and footnotes here.</a:t>
            </a:r>
          </a:p>
        </p:txBody>
      </p:sp>
    </p:spTree>
    <p:custDataLst>
      <p:tags r:id="rId1"/>
    </p:custDataLst>
    <p:extLst>
      <p:ext uri="{BB962C8B-B14F-4D97-AF65-F5344CB8AC3E}">
        <p14:creationId xmlns:p14="http://schemas.microsoft.com/office/powerpoint/2010/main" val="215553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7" name="Picture 16" descr="top wave.png"/>
          <p:cNvPicPr>
            <a:picLocks noChangeAspect="1"/>
          </p:cNvPicPr>
          <p:nvPr userDrawn="1"/>
        </p:nvPicPr>
        <p:blipFill rotWithShape="1">
          <a:blip r:embed="rId3" cstate="print">
            <a:extLst>
              <a:ext uri="{28A0092B-C50C-407E-A947-70E740481C1C}">
                <a14:useLocalDpi xmlns:a14="http://schemas.microsoft.com/office/drawing/2010/main"/>
              </a:ext>
            </a:extLst>
          </a:blip>
          <a:srcRect t="30092" b="31250"/>
          <a:stretch/>
        </p:blipFill>
        <p:spPr>
          <a:xfrm>
            <a:off x="-26539" y="2807589"/>
            <a:ext cx="9144000" cy="3384874"/>
          </a:xfrm>
          <a:prstGeom prst="rect">
            <a:avLst/>
          </a:prstGeom>
        </p:spPr>
      </p:pic>
      <p:sp>
        <p:nvSpPr>
          <p:cNvPr id="12" name="TextBox 11"/>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rgbClr val="FFFFFF"/>
                </a:solidFill>
                <a:latin typeface="Calibri" panose="020F0502020204030204" pitchFamily="34" charset="0"/>
              </a:rPr>
              <a:pPr algn="r"/>
              <a:t>‹#›</a:t>
            </a:fld>
            <a:endParaRPr lang="en-US" sz="1000" dirty="0">
              <a:solidFill>
                <a:srgbClr val="FFFFFF"/>
              </a:solidFill>
              <a:latin typeface="Calibri" panose="020F0502020204030204" pitchFamily="34" charset="0"/>
            </a:endParaRPr>
          </a:p>
        </p:txBody>
      </p:sp>
      <p:sp>
        <p:nvSpPr>
          <p:cNvPr id="3" name="Subtitle 2"/>
          <p:cNvSpPr>
            <a:spLocks noGrp="1"/>
          </p:cNvSpPr>
          <p:nvPr>
            <p:ph type="subTitle" idx="1"/>
          </p:nvPr>
        </p:nvSpPr>
        <p:spPr>
          <a:xfrm>
            <a:off x="488950" y="6175377"/>
            <a:ext cx="8140700" cy="554903"/>
          </a:xfrm>
        </p:spPr>
        <p:txBody>
          <a:bodyPr>
            <a:normAutofit/>
          </a:bodyPr>
          <a:lstStyle>
            <a:lvl1pPr marL="0" indent="0" algn="ctr">
              <a:buNone/>
              <a:defRPr sz="1400">
                <a:solidFill>
                  <a:srgbClr val="414141"/>
                </a:solidFill>
                <a:latin typeface="+mj-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88642" y="3148701"/>
            <a:ext cx="8948058" cy="966099"/>
          </a:xfrm>
        </p:spPr>
        <p:txBody>
          <a:bodyPr anchor="ctr" anchorCtr="0">
            <a:normAutofit/>
          </a:bodyPr>
          <a:lstStyle>
            <a:lvl1pPr algn="ctr">
              <a:lnSpc>
                <a:spcPct val="90000"/>
              </a:lnSpc>
              <a:defRPr sz="3600" b="1">
                <a:solidFill>
                  <a:schemeClr val="bg1"/>
                </a:solidFill>
                <a:effectLst/>
                <a:latin typeface="+mj-lt"/>
                <a:cs typeface="Calibri" panose="020F0502020204030204" pitchFamily="34" charset="0"/>
              </a:defRPr>
            </a:lvl1pPr>
          </a:lstStyle>
          <a:p>
            <a:r>
              <a:rPr lang="en-US" dirty="0"/>
              <a:t>Click to edit Master title style</a:t>
            </a:r>
          </a:p>
        </p:txBody>
      </p:sp>
      <p:pic>
        <p:nvPicPr>
          <p:cNvPr id="5" name="Picture 4" descr="IntegritylogoStacked_colo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95706" y="4816985"/>
            <a:ext cx="1609725" cy="1314609"/>
          </a:xfrm>
          <a:prstGeom prst="rect">
            <a:avLst/>
          </a:prstGeom>
        </p:spPr>
      </p:pic>
    </p:spTree>
    <p:custDataLst>
      <p:tags r:id="rId1"/>
    </p:custDataLst>
    <p:extLst>
      <p:ext uri="{BB962C8B-B14F-4D97-AF65-F5344CB8AC3E}">
        <p14:creationId xmlns:p14="http://schemas.microsoft.com/office/powerpoint/2010/main" val="2284181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0"/>
              </a:spcBef>
              <a:spcAft>
                <a:spcPts val="600"/>
              </a:spcAft>
              <a:defRPr sz="2800">
                <a:latin typeface="+mj-lt"/>
                <a:cs typeface="Calibri" panose="020F0502020204030204" pitchFamily="34" charset="0"/>
              </a:defRPr>
            </a:lvl1pPr>
            <a:lvl2pPr>
              <a:spcBef>
                <a:spcPts val="0"/>
              </a:spcBef>
              <a:spcAft>
                <a:spcPts val="600"/>
              </a:spcAft>
              <a:defRPr sz="2400">
                <a:latin typeface="+mj-lt"/>
                <a:cs typeface="Calibri" panose="020F0502020204030204" pitchFamily="34" charset="0"/>
              </a:defRPr>
            </a:lvl2pPr>
            <a:lvl3pPr>
              <a:spcBef>
                <a:spcPts val="0"/>
              </a:spcBef>
              <a:spcAft>
                <a:spcPts val="600"/>
              </a:spcAft>
              <a:defRPr sz="2000">
                <a:latin typeface="+mj-lt"/>
                <a:cs typeface="Calibri" panose="020F0502020204030204" pitchFamily="34" charset="0"/>
              </a:defRPr>
            </a:lvl3pPr>
            <a:lvl4pPr>
              <a:spcBef>
                <a:spcPts val="0"/>
              </a:spcBef>
              <a:spcAft>
                <a:spcPts val="600"/>
              </a:spcAft>
              <a:defRPr sz="1800">
                <a:latin typeface="+mj-lt"/>
                <a:cs typeface="Calibri" panose="020F0502020204030204" pitchFamily="34" charset="0"/>
              </a:defRPr>
            </a:lvl4pPr>
            <a:lvl5pPr>
              <a:spcBef>
                <a:spcPts val="0"/>
              </a:spcBef>
              <a:spcAft>
                <a:spcPts val="600"/>
              </a:spcAft>
              <a:defRPr sz="1800">
                <a:latin typeface="+mj-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E05ADF9F-2B47-C745-BFF4-85DA66AAC143}"/>
              </a:ext>
            </a:extLst>
          </p:cNvPr>
          <p:cNvSpPr>
            <a:spLocks noGrp="1"/>
          </p:cNvSpPr>
          <p:nvPr>
            <p:ph type="body" sz="quarter" idx="10" hasCustomPrompt="1"/>
          </p:nvPr>
        </p:nvSpPr>
        <p:spPr>
          <a:xfrm>
            <a:off x="133350" y="6059488"/>
            <a:ext cx="5413375" cy="746125"/>
          </a:xfrm>
        </p:spPr>
        <p:txBody>
          <a:bodyPr anchor="b">
            <a:normAutofit/>
          </a:bodyPr>
          <a:lstStyle>
            <a:lvl1pPr marL="0" indent="0">
              <a:buNone/>
              <a:defRPr sz="1200"/>
            </a:lvl1pPr>
          </a:lstStyle>
          <a:p>
            <a:pPr lvl="0"/>
            <a:r>
              <a:rPr lang="en-US" dirty="0"/>
              <a:t>References and footnotes here.</a:t>
            </a:r>
          </a:p>
        </p:txBody>
      </p:sp>
    </p:spTree>
    <p:custDataLst>
      <p:tags r:id="rId1"/>
    </p:custDataLst>
    <p:extLst>
      <p:ext uri="{BB962C8B-B14F-4D97-AF65-F5344CB8AC3E}">
        <p14:creationId xmlns:p14="http://schemas.microsoft.com/office/powerpoint/2010/main" val="368398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396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 y="3830903"/>
            <a:ext cx="9143999" cy="1362075"/>
          </a:xfrm>
          <a:ln>
            <a:noFill/>
          </a:ln>
        </p:spPr>
        <p:txBody>
          <a:bodyPr anchor="b" anchorCtr="0">
            <a:normAutofit/>
          </a:bodyPr>
          <a:lstStyle>
            <a:lvl1pPr algn="ctr">
              <a:defRPr sz="4000" b="1" cap="none">
                <a:solidFill>
                  <a:srgbClr val="FFFFFF"/>
                </a:solidFill>
                <a:effectLst/>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 y="5229071"/>
            <a:ext cx="9143999" cy="869223"/>
          </a:xfrm>
        </p:spPr>
        <p:txBody>
          <a:bodyPr anchor="t" anchorCtr="0">
            <a:normAutofit/>
          </a:bodyPr>
          <a:lstStyle>
            <a:lvl1pPr marL="0" indent="0" algn="ctr">
              <a:buNone/>
              <a:defRPr sz="2000" b="0">
                <a:solidFill>
                  <a:srgbClr val="FFFFFF"/>
                </a:solidFill>
                <a:latin typeface="+mj-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chemeClr val="bg1"/>
                </a:solidFill>
                <a:latin typeface="Calibri" panose="020F0502020204030204" pitchFamily="34" charset="0"/>
              </a:rPr>
              <a:pPr algn="r"/>
              <a:t>‹#›</a:t>
            </a:fld>
            <a:endParaRPr lang="en-US" sz="1000" dirty="0">
              <a:solidFill>
                <a:schemeClr val="bg1"/>
              </a:solidFill>
              <a:latin typeface="Calibri" panose="020F0502020204030204" pitchFamily="34" charset="0"/>
            </a:endParaRPr>
          </a:p>
        </p:txBody>
      </p:sp>
      <p:pic>
        <p:nvPicPr>
          <p:cNvPr id="16" name="Picture 15" descr="PractionersEdge_logo_cmyk-02.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8875" y="1460502"/>
            <a:ext cx="4144940" cy="21907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2601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2"/>
            <a:ext cx="9144000" cy="1250463"/>
          </a:xfrm>
          <a:prstGeom prst="rect">
            <a:avLst/>
          </a:prstGeom>
          <a:gradFill flip="none" rotWithShape="1">
            <a:gsLst>
              <a:gs pos="79000">
                <a:schemeClr val="accent1"/>
              </a:gs>
              <a:gs pos="0">
                <a:srgbClr val="39649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44500" y="0"/>
            <a:ext cx="82423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8260"/>
            <a:ext cx="8229600" cy="40603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8763004" y="6611779"/>
            <a:ext cx="380999" cy="230832"/>
          </a:xfrm>
          <a:prstGeom prst="rect">
            <a:avLst/>
          </a:prstGeom>
          <a:noFill/>
        </p:spPr>
        <p:txBody>
          <a:bodyPr wrap="square" rtlCol="0">
            <a:spAutoFit/>
          </a:bodyPr>
          <a:lstStyle/>
          <a:p>
            <a:pPr algn="r"/>
            <a:fld id="{715247FD-348B-4D6F-8E6E-AFB9F8826D2E}" type="slidenum">
              <a:rPr lang="en-US" sz="900" smtClean="0">
                <a:solidFill>
                  <a:srgbClr val="7F7F7F"/>
                </a:solidFill>
                <a:latin typeface="+mn-lt"/>
              </a:rPr>
              <a:pPr algn="r"/>
              <a:t>‹#›</a:t>
            </a:fld>
            <a:endParaRPr lang="en-US" sz="900" dirty="0">
              <a:solidFill>
                <a:srgbClr val="7F7F7F"/>
              </a:solidFill>
              <a:latin typeface="+mn-lt"/>
            </a:endParaRPr>
          </a:p>
        </p:txBody>
      </p:sp>
      <p:sp>
        <p:nvSpPr>
          <p:cNvPr id="8" name="Rectangle 7"/>
          <p:cNvSpPr/>
          <p:nvPr userDrawn="1"/>
        </p:nvSpPr>
        <p:spPr>
          <a:xfrm>
            <a:off x="0" y="1177195"/>
            <a:ext cx="9144000" cy="79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8"/>
    </p:custDataLst>
    <p:extLst>
      <p:ext uri="{BB962C8B-B14F-4D97-AF65-F5344CB8AC3E}">
        <p14:creationId xmlns:p14="http://schemas.microsoft.com/office/powerpoint/2010/main" val="3963121086"/>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Lst>
  <p:hf hdr="0" ftr="0" dt="0"/>
  <p:txStyles>
    <p:titleStyle>
      <a:lvl1pPr algn="l" defTabSz="914400" rtl="0" eaLnBrk="1" latinLnBrk="0" hangingPunct="1">
        <a:lnSpc>
          <a:spcPct val="90000"/>
        </a:lnSpc>
        <a:spcBef>
          <a:spcPct val="0"/>
        </a:spcBef>
        <a:buNone/>
        <a:defRPr sz="3200" b="1" kern="1200">
          <a:solidFill>
            <a:schemeClr val="bg1"/>
          </a:solidFill>
          <a:effectLst/>
          <a:latin typeface="+mj-lt"/>
          <a:ea typeface="+mj-ea"/>
          <a:cs typeface="Calibri" panose="020F0502020204030204" pitchFamily="34" charset="0"/>
        </a:defRPr>
      </a:lvl1pPr>
    </p:titleStyle>
    <p:bodyStyle>
      <a:lvl1pPr marL="342900" indent="-342900" algn="l" defTabSz="914400" rtl="0" eaLnBrk="1" latinLnBrk="0" hangingPunct="1">
        <a:spcBef>
          <a:spcPts val="0"/>
        </a:spcBef>
        <a:spcAft>
          <a:spcPts val="12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12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12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2"/>
            <a:ext cx="9144000" cy="1250463"/>
          </a:xfrm>
          <a:prstGeom prst="rect">
            <a:avLst/>
          </a:prstGeom>
          <a:gradFill flip="none" rotWithShape="1">
            <a:gsLst>
              <a:gs pos="79000">
                <a:schemeClr val="accent1"/>
              </a:gs>
              <a:gs pos="0">
                <a:srgbClr val="39649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44500" y="76200"/>
            <a:ext cx="8242300"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8260"/>
            <a:ext cx="8229600" cy="40603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8763004" y="6611779"/>
            <a:ext cx="380999" cy="230832"/>
          </a:xfrm>
          <a:prstGeom prst="rect">
            <a:avLst/>
          </a:prstGeom>
          <a:noFill/>
        </p:spPr>
        <p:txBody>
          <a:bodyPr wrap="square" rtlCol="0">
            <a:spAutoFit/>
          </a:bodyPr>
          <a:lstStyle/>
          <a:p>
            <a:pPr algn="r"/>
            <a:fld id="{715247FD-348B-4D6F-8E6E-AFB9F8826D2E}" type="slidenum">
              <a:rPr lang="en-US" sz="900" smtClean="0">
                <a:solidFill>
                  <a:srgbClr val="7F7F7F"/>
                </a:solidFill>
                <a:latin typeface="+mn-lt"/>
              </a:rPr>
              <a:pPr algn="r"/>
              <a:t>‹#›</a:t>
            </a:fld>
            <a:endParaRPr lang="en-US" sz="900" dirty="0">
              <a:solidFill>
                <a:srgbClr val="7F7F7F"/>
              </a:solidFill>
              <a:latin typeface="+mn-lt"/>
            </a:endParaRPr>
          </a:p>
        </p:txBody>
      </p:sp>
      <p:sp>
        <p:nvSpPr>
          <p:cNvPr id="8" name="Rectangle 7"/>
          <p:cNvSpPr/>
          <p:nvPr userDrawn="1"/>
        </p:nvSpPr>
        <p:spPr>
          <a:xfrm>
            <a:off x="0" y="1177195"/>
            <a:ext cx="9144000" cy="79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745066D-4EAE-4DFF-B611-DF47A368D9C7}"/>
              </a:ext>
            </a:extLst>
          </p:cNvPr>
          <p:cNvSpPr txBox="1"/>
          <p:nvPr userDrawn="1"/>
        </p:nvSpPr>
        <p:spPr>
          <a:xfrm>
            <a:off x="5593627" y="6447531"/>
            <a:ext cx="1044710" cy="307777"/>
          </a:xfrm>
          <a:prstGeom prst="rect">
            <a:avLst/>
          </a:prstGeom>
          <a:noFill/>
        </p:spPr>
        <p:txBody>
          <a:bodyPr wrap="none" rtlCol="0">
            <a:spAutoFit/>
          </a:bodyPr>
          <a:lstStyle/>
          <a:p>
            <a:pPr algn="l"/>
            <a:r>
              <a:rPr lang="en-US" sz="1400" dirty="0">
                <a:latin typeface="+mn-lt"/>
              </a:rPr>
              <a:t>Slide credit:</a:t>
            </a:r>
          </a:p>
        </p:txBody>
      </p:sp>
      <p:pic>
        <p:nvPicPr>
          <p:cNvPr id="10" name="Picture 9" descr="IntegritylogoStacked_color.png">
            <a:extLst>
              <a:ext uri="{FF2B5EF4-FFF2-40B4-BE49-F238E27FC236}">
                <a16:creationId xmlns:a16="http://schemas.microsoft.com/office/drawing/2014/main" id="{39D3406F-C9D5-4CDB-B2E9-172D3D45589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637788" y="6225643"/>
            <a:ext cx="572471" cy="467518"/>
          </a:xfrm>
          <a:prstGeom prst="rect">
            <a:avLst/>
          </a:prstGeom>
        </p:spPr>
      </p:pic>
      <p:pic>
        <p:nvPicPr>
          <p:cNvPr id="11" name="image2.png">
            <a:extLst>
              <a:ext uri="{FF2B5EF4-FFF2-40B4-BE49-F238E27FC236}">
                <a16:creationId xmlns:a16="http://schemas.microsoft.com/office/drawing/2014/main" id="{9FE9BFAA-9E6C-435C-8259-595C8D7E5BFE}"/>
              </a:ext>
            </a:extLst>
          </p:cNvPr>
          <p:cNvPicPr/>
          <p:nvPr userDrawn="1"/>
        </p:nvPicPr>
        <p:blipFill>
          <a:blip r:embed="rId10" cstate="print"/>
          <a:stretch>
            <a:fillRect/>
          </a:stretch>
        </p:blipFill>
        <p:spPr>
          <a:xfrm>
            <a:off x="7330181" y="6388699"/>
            <a:ext cx="1528997" cy="319452"/>
          </a:xfrm>
          <a:prstGeom prst="rect">
            <a:avLst/>
          </a:prstGeom>
        </p:spPr>
      </p:pic>
    </p:spTree>
    <p:custDataLst>
      <p:tags r:id="rId8"/>
    </p:custDataLst>
    <p:extLst>
      <p:ext uri="{BB962C8B-B14F-4D97-AF65-F5344CB8AC3E}">
        <p14:creationId xmlns:p14="http://schemas.microsoft.com/office/powerpoint/2010/main" val="3038124054"/>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Lst>
  <p:hf hdr="0" ftr="0" dt="0"/>
  <p:txStyles>
    <p:titleStyle>
      <a:lvl1pPr algn="l" defTabSz="914400" rtl="0" eaLnBrk="1" latinLnBrk="0" hangingPunct="1">
        <a:lnSpc>
          <a:spcPct val="90000"/>
        </a:lnSpc>
        <a:spcBef>
          <a:spcPct val="0"/>
        </a:spcBef>
        <a:buNone/>
        <a:defRPr sz="3200" b="1" kern="1200">
          <a:solidFill>
            <a:schemeClr val="bg1"/>
          </a:solidFill>
          <a:effectLst/>
          <a:latin typeface="+mj-lt"/>
          <a:ea typeface="+mj-ea"/>
          <a:cs typeface="Calibri" panose="020F0502020204030204" pitchFamily="34" charset="0"/>
        </a:defRPr>
      </a:lvl1pPr>
    </p:titleStyle>
    <p:bodyStyle>
      <a:lvl1pPr marL="342900" indent="-3429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6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2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hyperlink" Target="mailto:info@integrityce.com" TargetMode="Externa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8.xml"/><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39.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Quelling an Internal Civil War: New and Emerging Treatments for Graft-vs-Host Disease</a:t>
            </a:r>
          </a:p>
        </p:txBody>
      </p:sp>
      <p:pic>
        <p:nvPicPr>
          <p:cNvPr id="4" name="Picture 3" descr="PractionersEdge_logo_cmyk-01.png">
            <a:extLst>
              <a:ext uri="{FF2B5EF4-FFF2-40B4-BE49-F238E27FC236}">
                <a16:creationId xmlns:a16="http://schemas.microsoft.com/office/drawing/2014/main" id="{43BBFACA-0891-414B-9F95-133F3C3A4E2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14627" y="465846"/>
            <a:ext cx="3571874" cy="2143124"/>
          </a:xfrm>
          <a:prstGeom prst="rect">
            <a:avLst/>
          </a:prstGeom>
        </p:spPr>
      </p:pic>
      <p:sp>
        <p:nvSpPr>
          <p:cNvPr id="6" name="Subtitle 5">
            <a:extLst>
              <a:ext uri="{FF2B5EF4-FFF2-40B4-BE49-F238E27FC236}">
                <a16:creationId xmlns:a16="http://schemas.microsoft.com/office/drawing/2014/main" id="{AA9114D7-09E5-4677-8501-243E15E62962}"/>
              </a:ext>
            </a:extLst>
          </p:cNvPr>
          <p:cNvSpPr>
            <a:spLocks noGrp="1"/>
          </p:cNvSpPr>
          <p:nvPr>
            <p:ph type="subTitle" idx="1"/>
          </p:nvPr>
        </p:nvSpPr>
        <p:spPr/>
        <p:txBody>
          <a:bodyPr>
            <a:normAutofit fontScale="77500" lnSpcReduction="20000"/>
          </a:bodyPr>
          <a:lstStyle/>
          <a:p>
            <a:pPr>
              <a:spcAft>
                <a:spcPts val="0"/>
              </a:spcAft>
            </a:pPr>
            <a:r>
              <a:rPr lang="en-US" dirty="0">
                <a:solidFill>
                  <a:schemeClr val="tx1"/>
                </a:solidFill>
                <a:latin typeface="Calibri" panose="020F0502020204030204" pitchFamily="34" charset="0"/>
                <a:ea typeface="Times New Roman" panose="02020603050405020304" pitchFamily="18" charset="0"/>
                <a:cs typeface="Arial" panose="020B0604020202020204" pitchFamily="34" charset="0"/>
              </a:rPr>
              <a:t>The CME credit for this educational activity is provided by The University of Nebraska Medical Center, Center for Continuing Education. </a:t>
            </a:r>
            <a:endParaRPr lang="en-US" sz="1600" dirty="0">
              <a:solidFill>
                <a:schemeClr val="tx1"/>
              </a:solidFill>
              <a:latin typeface="Times New Roman" panose="02020603050405020304" pitchFamily="18" charset="0"/>
              <a:ea typeface="Times New Roman" panose="02020603050405020304" pitchFamily="18" charset="0"/>
            </a:endParaRPr>
          </a:p>
          <a:p>
            <a:pPr>
              <a:spcAft>
                <a:spcPts val="0"/>
              </a:spcAft>
            </a:pPr>
            <a:r>
              <a:rPr lang="en-US" dirty="0">
                <a:solidFill>
                  <a:schemeClr val="tx1"/>
                </a:solidFill>
                <a:latin typeface="Calibri" panose="020F0502020204030204" pitchFamily="34" charset="0"/>
                <a:ea typeface="Times New Roman" panose="02020603050405020304" pitchFamily="18" charset="0"/>
                <a:cs typeface="Arial" panose="020B0604020202020204" pitchFamily="34" charset="0"/>
              </a:rPr>
              <a:t>This activity is supported by independent educational grants from Incyte, Jazz Pharmaceuticals, Pharmacyclics LLC, an AbbVie Company, and Janssen Biotech Inc, administered by Janssen Scientific Affairs LLC.</a:t>
            </a:r>
            <a:endParaRPr lang="en-US" sz="1600" dirty="0">
              <a:solidFill>
                <a:schemeClr val="tx1"/>
              </a:solidFill>
              <a:latin typeface="Times New Roman" panose="02020603050405020304" pitchFamily="18" charset="0"/>
              <a:ea typeface="Times New Roman" panose="02020603050405020304" pitchFamily="18" charset="0"/>
            </a:endParaRPr>
          </a:p>
          <a:p>
            <a:endParaRPr lang="en-US" dirty="0"/>
          </a:p>
        </p:txBody>
      </p:sp>
      <p:pic>
        <p:nvPicPr>
          <p:cNvPr id="5" name="image2.png">
            <a:extLst>
              <a:ext uri="{FF2B5EF4-FFF2-40B4-BE49-F238E27FC236}">
                <a16:creationId xmlns:a16="http://schemas.microsoft.com/office/drawing/2014/main" id="{2E23D346-C0AB-407F-864E-EC88038A43DB}"/>
              </a:ext>
            </a:extLst>
          </p:cNvPr>
          <p:cNvPicPr/>
          <p:nvPr/>
        </p:nvPicPr>
        <p:blipFill>
          <a:blip r:embed="rId5" cstate="print"/>
          <a:stretch>
            <a:fillRect/>
          </a:stretch>
        </p:blipFill>
        <p:spPr>
          <a:xfrm>
            <a:off x="5258420" y="5321612"/>
            <a:ext cx="2607308" cy="554904"/>
          </a:xfrm>
          <a:prstGeom prst="rect">
            <a:avLst/>
          </a:prstGeom>
        </p:spPr>
      </p:pic>
      <p:pic>
        <p:nvPicPr>
          <p:cNvPr id="7" name="Picture 6" descr="IntegritylogoStacked_color.png">
            <a:extLst>
              <a:ext uri="{FF2B5EF4-FFF2-40B4-BE49-F238E27FC236}">
                <a16:creationId xmlns:a16="http://schemas.microsoft.com/office/drawing/2014/main" id="{8451EDD0-C8A6-6545-8533-33A2780F9CD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70926" y="4754513"/>
            <a:ext cx="1687402" cy="1378045"/>
          </a:xfrm>
          <a:prstGeom prst="rect">
            <a:avLst/>
          </a:prstGeom>
        </p:spPr>
      </p:pic>
    </p:spTree>
    <p:custDataLst>
      <p:tags r:id="rId1"/>
    </p:custDataLst>
    <p:extLst>
      <p:ext uri="{BB962C8B-B14F-4D97-AF65-F5344CB8AC3E}">
        <p14:creationId xmlns:p14="http://schemas.microsoft.com/office/powerpoint/2010/main" val="404610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785F4-A9EA-4A1A-ADC2-24EB144BD006}"/>
              </a:ext>
            </a:extLst>
          </p:cNvPr>
          <p:cNvSpPr/>
          <p:nvPr/>
        </p:nvSpPr>
        <p:spPr>
          <a:xfrm>
            <a:off x="3933371" y="1690257"/>
            <a:ext cx="4659086" cy="416559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Callout: Right Arrow 6">
            <a:extLst>
              <a:ext uri="{FF2B5EF4-FFF2-40B4-BE49-F238E27FC236}">
                <a16:creationId xmlns:a16="http://schemas.microsoft.com/office/drawing/2014/main" id="{DC056C98-B598-4E53-8BF8-CBE0EFF9D18D}"/>
              </a:ext>
            </a:extLst>
          </p:cNvPr>
          <p:cNvSpPr/>
          <p:nvPr/>
        </p:nvSpPr>
        <p:spPr>
          <a:xfrm>
            <a:off x="406400" y="1626655"/>
            <a:ext cx="4963886" cy="4275382"/>
          </a:xfrm>
          <a:prstGeom prst="rightArrowCallout">
            <a:avLst/>
          </a:prstGeom>
          <a:blipFill>
            <a:blip r:embed="rId5"/>
            <a:tile tx="0" ty="0" sx="100000" sy="100000" flip="none" algn="tl"/>
          </a:blipFill>
          <a:ln>
            <a:solidFill>
              <a:srgbClr val="FCF2D9"/>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A6A0C777-2637-46B5-8F7A-BF6ACEFC96CD}"/>
              </a:ext>
            </a:extLst>
          </p:cNvPr>
          <p:cNvSpPr>
            <a:spLocks noGrp="1"/>
          </p:cNvSpPr>
          <p:nvPr>
            <p:ph type="title"/>
          </p:nvPr>
        </p:nvSpPr>
        <p:spPr/>
        <p:txBody>
          <a:bodyPr/>
          <a:lstStyle/>
          <a:p>
            <a:r>
              <a:rPr lang="en-US" dirty="0"/>
              <a:t>GVHD Catalyst and Causes</a:t>
            </a:r>
          </a:p>
        </p:txBody>
      </p:sp>
      <p:sp>
        <p:nvSpPr>
          <p:cNvPr id="3" name="Text Placeholder 2">
            <a:extLst>
              <a:ext uri="{FF2B5EF4-FFF2-40B4-BE49-F238E27FC236}">
                <a16:creationId xmlns:a16="http://schemas.microsoft.com/office/drawing/2014/main" id="{8C2C50F1-C533-4666-87FD-FB4B4C2BE37E}"/>
              </a:ext>
            </a:extLst>
          </p:cNvPr>
          <p:cNvSpPr>
            <a:spLocks noGrp="1"/>
          </p:cNvSpPr>
          <p:nvPr>
            <p:ph type="body" idx="1"/>
          </p:nvPr>
        </p:nvSpPr>
        <p:spPr/>
        <p:txBody>
          <a:bodyPr>
            <a:normAutofit/>
          </a:bodyPr>
          <a:lstStyle/>
          <a:p>
            <a:pPr algn="ctr"/>
            <a:r>
              <a:rPr lang="en-US" dirty="0"/>
              <a:t>Graft as Invader</a:t>
            </a:r>
          </a:p>
        </p:txBody>
      </p:sp>
      <p:sp>
        <p:nvSpPr>
          <p:cNvPr id="4" name="Content Placeholder 3">
            <a:extLst>
              <a:ext uri="{FF2B5EF4-FFF2-40B4-BE49-F238E27FC236}">
                <a16:creationId xmlns:a16="http://schemas.microsoft.com/office/drawing/2014/main" id="{8016D55D-FDF4-4FCC-93C6-99624B0BE35E}"/>
              </a:ext>
            </a:extLst>
          </p:cNvPr>
          <p:cNvSpPr>
            <a:spLocks noGrp="1"/>
          </p:cNvSpPr>
          <p:nvPr>
            <p:ph sz="half" idx="2"/>
          </p:nvPr>
        </p:nvSpPr>
        <p:spPr>
          <a:xfrm>
            <a:off x="457200" y="2470151"/>
            <a:ext cx="3151414" cy="3951288"/>
          </a:xfrm>
        </p:spPr>
        <p:txBody>
          <a:bodyPr>
            <a:normAutofit/>
          </a:bodyPr>
          <a:lstStyle/>
          <a:p>
            <a:r>
              <a:rPr lang="en-US" dirty="0"/>
              <a:t>Cells from </a:t>
            </a:r>
            <a:r>
              <a:rPr lang="en-US" dirty="0" err="1"/>
              <a:t>allo</a:t>
            </a:r>
            <a:r>
              <a:rPr lang="en-US" dirty="0"/>
              <a:t>-HSCT see new environment as foreign</a:t>
            </a:r>
          </a:p>
          <a:p>
            <a:r>
              <a:rPr lang="en-US" dirty="0"/>
              <a:t>Immunocompetent cells begin to attack host cells weakened by illness and preconditioning</a:t>
            </a:r>
          </a:p>
          <a:p>
            <a:r>
              <a:rPr lang="en-US" b="1" dirty="0"/>
              <a:t>This is war!              </a:t>
            </a:r>
            <a:br>
              <a:rPr lang="en-US" b="1" dirty="0"/>
            </a:br>
            <a:r>
              <a:rPr lang="en-US" dirty="0"/>
              <a:t>(aka, “cytokine storm”)</a:t>
            </a:r>
          </a:p>
        </p:txBody>
      </p:sp>
      <p:sp>
        <p:nvSpPr>
          <p:cNvPr id="5" name="Text Placeholder 4">
            <a:extLst>
              <a:ext uri="{FF2B5EF4-FFF2-40B4-BE49-F238E27FC236}">
                <a16:creationId xmlns:a16="http://schemas.microsoft.com/office/drawing/2014/main" id="{E0E6C95E-AF58-45AE-9035-E19F38FC4AA4}"/>
              </a:ext>
            </a:extLst>
          </p:cNvPr>
          <p:cNvSpPr>
            <a:spLocks noGrp="1"/>
          </p:cNvSpPr>
          <p:nvPr>
            <p:ph type="body" sz="quarter" idx="3"/>
          </p:nvPr>
        </p:nvSpPr>
        <p:spPr/>
        <p:txBody>
          <a:bodyPr>
            <a:normAutofit/>
          </a:bodyPr>
          <a:lstStyle/>
          <a:p>
            <a:pPr algn="ctr"/>
            <a:r>
              <a:rPr lang="en-US" dirty="0"/>
              <a:t>Causes and Risk Factors</a:t>
            </a:r>
          </a:p>
        </p:txBody>
      </p:sp>
      <p:sp>
        <p:nvSpPr>
          <p:cNvPr id="6" name="Content Placeholder 5">
            <a:extLst>
              <a:ext uri="{FF2B5EF4-FFF2-40B4-BE49-F238E27FC236}">
                <a16:creationId xmlns:a16="http://schemas.microsoft.com/office/drawing/2014/main" id="{DAFB763E-CCF2-4CA8-9883-E4F74AF7DB33}"/>
              </a:ext>
            </a:extLst>
          </p:cNvPr>
          <p:cNvSpPr>
            <a:spLocks noGrp="1"/>
          </p:cNvSpPr>
          <p:nvPr>
            <p:ph sz="quarter" idx="4"/>
          </p:nvPr>
        </p:nvSpPr>
        <p:spPr/>
        <p:txBody>
          <a:bodyPr>
            <a:normAutofit/>
          </a:bodyPr>
          <a:lstStyle/>
          <a:p>
            <a:r>
              <a:rPr lang="en-US" dirty="0"/>
              <a:t>Incompatible HLA match</a:t>
            </a:r>
          </a:p>
          <a:p>
            <a:r>
              <a:rPr lang="en-US" dirty="0"/>
              <a:t>Older age of recipient and/or donor</a:t>
            </a:r>
          </a:p>
          <a:p>
            <a:r>
              <a:rPr lang="en-US" dirty="0"/>
              <a:t>Multiparous female donor to male recipient</a:t>
            </a:r>
          </a:p>
          <a:p>
            <a:r>
              <a:rPr lang="en-US" dirty="0"/>
              <a:t>Stem cells from peripheral blood rather than bone marrow or UCB</a:t>
            </a:r>
          </a:p>
          <a:p>
            <a:r>
              <a:rPr lang="en-US" dirty="0"/>
              <a:t>Ineffective GVHD prophylaxis</a:t>
            </a:r>
          </a:p>
          <a:p>
            <a:r>
              <a:rPr lang="en-US" dirty="0"/>
              <a:t>Intense preconditioning</a:t>
            </a:r>
          </a:p>
        </p:txBody>
      </p:sp>
      <p:sp>
        <p:nvSpPr>
          <p:cNvPr id="11" name="Text Placeholder 10">
            <a:extLst>
              <a:ext uri="{FF2B5EF4-FFF2-40B4-BE49-F238E27FC236}">
                <a16:creationId xmlns:a16="http://schemas.microsoft.com/office/drawing/2014/main" id="{C7E58D22-0A7C-494B-BEFF-1FD7B8855BAF}"/>
              </a:ext>
            </a:extLst>
          </p:cNvPr>
          <p:cNvSpPr>
            <a:spLocks noGrp="1"/>
          </p:cNvSpPr>
          <p:nvPr>
            <p:ph type="body" sz="quarter" idx="10"/>
          </p:nvPr>
        </p:nvSpPr>
        <p:spPr/>
        <p:txBody>
          <a:bodyPr/>
          <a:lstStyle/>
          <a:p>
            <a:r>
              <a:rPr lang="en-US" dirty="0"/>
              <a:t>aka, also known as; HLA, human leukocyte antigen; UBC, umbilical cord blood. </a:t>
            </a:r>
          </a:p>
          <a:p>
            <a:r>
              <a:rPr lang="en-US" dirty="0" err="1">
                <a:latin typeface="Calibri" panose="020F0502020204030204" pitchFamily="34" charset="0"/>
              </a:rPr>
              <a:t>Nassereddine</a:t>
            </a:r>
            <a:r>
              <a:rPr lang="en-US" dirty="0">
                <a:latin typeface="Calibri" panose="020F0502020204030204" pitchFamily="34" charset="0"/>
              </a:rPr>
              <a:t> S, et al. </a:t>
            </a:r>
            <a:r>
              <a:rPr lang="en-US" i="1" dirty="0">
                <a:latin typeface="Calibri" panose="020F0502020204030204" pitchFamily="34" charset="0"/>
              </a:rPr>
              <a:t>Anticancer Res.</a:t>
            </a:r>
            <a:r>
              <a:rPr lang="en-US" dirty="0">
                <a:latin typeface="Calibri" panose="020F0502020204030204" pitchFamily="34" charset="0"/>
              </a:rPr>
              <a:t> 2017;37:1547-1555. </a:t>
            </a:r>
            <a:r>
              <a:rPr lang="en-US" dirty="0" err="1">
                <a:latin typeface="Calibri" panose="020F0502020204030204" pitchFamily="34" charset="0"/>
              </a:rPr>
              <a:t>Zeiser</a:t>
            </a:r>
            <a:r>
              <a:rPr lang="en-US" dirty="0">
                <a:latin typeface="Calibri" panose="020F0502020204030204" pitchFamily="34" charset="0"/>
              </a:rPr>
              <a:t> R, Blazar R. </a:t>
            </a:r>
            <a:r>
              <a:rPr lang="en-US" i="1" dirty="0">
                <a:latin typeface="Calibri" panose="020F0502020204030204" pitchFamily="34" charset="0"/>
              </a:rPr>
              <a:t>N </a:t>
            </a:r>
            <a:r>
              <a:rPr lang="en-US" i="1" dirty="0" err="1">
                <a:latin typeface="Calibri" panose="020F0502020204030204" pitchFamily="34" charset="0"/>
              </a:rPr>
              <a:t>Engl</a:t>
            </a:r>
            <a:r>
              <a:rPr lang="en-US" i="1" dirty="0">
                <a:latin typeface="Calibri" panose="020F0502020204030204" pitchFamily="34" charset="0"/>
              </a:rPr>
              <a:t> J Med. </a:t>
            </a:r>
            <a:r>
              <a:rPr lang="en-US" dirty="0">
                <a:latin typeface="Calibri" panose="020F0502020204030204" pitchFamily="34" charset="0"/>
              </a:rPr>
              <a:t>2017;377:2167-2179.</a:t>
            </a:r>
            <a:endParaRPr lang="en-US" dirty="0"/>
          </a:p>
        </p:txBody>
      </p:sp>
    </p:spTree>
    <p:custDataLst>
      <p:tags r:id="rId1"/>
    </p:custDataLst>
    <p:extLst>
      <p:ext uri="{BB962C8B-B14F-4D97-AF65-F5344CB8AC3E}">
        <p14:creationId xmlns:p14="http://schemas.microsoft.com/office/powerpoint/2010/main" val="8294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F314-54C4-47A9-9FE9-45F69A679FF3}"/>
              </a:ext>
            </a:extLst>
          </p:cNvPr>
          <p:cNvSpPr>
            <a:spLocks noGrp="1"/>
          </p:cNvSpPr>
          <p:nvPr>
            <p:ph type="title"/>
          </p:nvPr>
        </p:nvSpPr>
        <p:spPr/>
        <p:txBody>
          <a:bodyPr>
            <a:normAutofit/>
          </a:bodyPr>
          <a:lstStyle/>
          <a:p>
            <a:r>
              <a:rPr lang="en-US" dirty="0"/>
              <a:t>General Incidence and Mortality</a:t>
            </a:r>
          </a:p>
        </p:txBody>
      </p:sp>
      <p:sp>
        <p:nvSpPr>
          <p:cNvPr id="5" name="Text Placeholder 4">
            <a:extLst>
              <a:ext uri="{FF2B5EF4-FFF2-40B4-BE49-F238E27FC236}">
                <a16:creationId xmlns:a16="http://schemas.microsoft.com/office/drawing/2014/main" id="{EAB03BC0-3A14-254D-9397-0CFC795D7205}"/>
              </a:ext>
            </a:extLst>
          </p:cNvPr>
          <p:cNvSpPr>
            <a:spLocks noGrp="1"/>
          </p:cNvSpPr>
          <p:nvPr>
            <p:ph type="body" sz="quarter" idx="10"/>
          </p:nvPr>
        </p:nvSpPr>
        <p:spPr/>
        <p:txBody>
          <a:bodyPr>
            <a:normAutofit fontScale="92500" lnSpcReduction="10000"/>
          </a:bodyPr>
          <a:lstStyle/>
          <a:p>
            <a:r>
              <a:rPr lang="en-US" dirty="0">
                <a:latin typeface="Calibri" panose="020F0502020204030204" pitchFamily="34" charset="0"/>
              </a:rPr>
              <a:t>1. </a:t>
            </a:r>
            <a:r>
              <a:rPr lang="en-US" dirty="0" err="1">
                <a:latin typeface="Calibri" panose="020F0502020204030204" pitchFamily="34" charset="0"/>
              </a:rPr>
              <a:t>Jagasia</a:t>
            </a:r>
            <a:r>
              <a:rPr lang="en-US" dirty="0">
                <a:latin typeface="Calibri" panose="020F0502020204030204" pitchFamily="34" charset="0"/>
              </a:rPr>
              <a:t> M, et al. </a:t>
            </a:r>
            <a:r>
              <a:rPr lang="en-US" i="1" dirty="0">
                <a:latin typeface="Calibri" panose="020F0502020204030204" pitchFamily="34" charset="0"/>
              </a:rPr>
              <a:t>Immunotherapy.</a:t>
            </a:r>
            <a:r>
              <a:rPr lang="en-US" dirty="0">
                <a:latin typeface="Calibri" panose="020F0502020204030204" pitchFamily="34" charset="0"/>
              </a:rPr>
              <a:t> 2018;10:391-402. 2. </a:t>
            </a:r>
            <a:r>
              <a:rPr lang="en-US" dirty="0" err="1">
                <a:latin typeface="Calibri" panose="020F0502020204030204" pitchFamily="34" charset="0"/>
              </a:rPr>
              <a:t>Jagasia</a:t>
            </a:r>
            <a:r>
              <a:rPr lang="en-US" dirty="0">
                <a:latin typeface="Calibri" panose="020F0502020204030204" pitchFamily="34" charset="0"/>
              </a:rPr>
              <a:t> M, et al. </a:t>
            </a:r>
            <a:r>
              <a:rPr lang="en-US" i="1" dirty="0">
                <a:latin typeface="Calibri" panose="020F0502020204030204" pitchFamily="34" charset="0"/>
              </a:rPr>
              <a:t>Blood. </a:t>
            </a:r>
            <a:r>
              <a:rPr lang="en-US" dirty="0">
                <a:latin typeface="Calibri" panose="020F0502020204030204" pitchFamily="34" charset="0"/>
              </a:rPr>
              <a:t>2012;119:296-307. 3. </a:t>
            </a:r>
            <a:r>
              <a:rPr lang="en-US" dirty="0" err="1">
                <a:latin typeface="Calibri" panose="020F0502020204030204" pitchFamily="34" charset="0"/>
              </a:rPr>
              <a:t>Lazaryan</a:t>
            </a:r>
            <a:r>
              <a:rPr lang="en-US" dirty="0">
                <a:latin typeface="Calibri" panose="020F0502020204030204" pitchFamily="34" charset="0"/>
              </a:rPr>
              <a:t> A, et al. </a:t>
            </a:r>
            <a:r>
              <a:rPr lang="en-US" i="1" dirty="0">
                <a:latin typeface="Calibri" panose="020F0502020204030204" pitchFamily="34" charset="0"/>
              </a:rPr>
              <a:t>Biol. Blood Marrow Transplant. 2016;</a:t>
            </a:r>
            <a:r>
              <a:rPr lang="en-US" dirty="0">
                <a:latin typeface="Calibri" panose="020F0502020204030204" pitchFamily="34" charset="0"/>
              </a:rPr>
              <a:t>22:134–140. 4. Hill L, et al. </a:t>
            </a:r>
            <a:r>
              <a:rPr lang="en-US" i="1" dirty="0" err="1">
                <a:latin typeface="Calibri" panose="020F0502020204030204" pitchFamily="34" charset="0"/>
              </a:rPr>
              <a:t>Ther</a:t>
            </a:r>
            <a:r>
              <a:rPr lang="en-US" i="1" dirty="0">
                <a:latin typeface="Calibri" panose="020F0502020204030204" pitchFamily="34" charset="0"/>
              </a:rPr>
              <a:t> Adv </a:t>
            </a:r>
            <a:r>
              <a:rPr lang="en-US" i="1" dirty="0" err="1">
                <a:latin typeface="Calibri" panose="020F0502020204030204" pitchFamily="34" charset="0"/>
              </a:rPr>
              <a:t>Hematol</a:t>
            </a:r>
            <a:r>
              <a:rPr lang="en-US" i="1" dirty="0">
                <a:latin typeface="Calibri" panose="020F0502020204030204" pitchFamily="34" charset="0"/>
              </a:rPr>
              <a:t>. </a:t>
            </a:r>
            <a:r>
              <a:rPr lang="en-US" dirty="0">
                <a:latin typeface="Calibri" panose="020F0502020204030204" pitchFamily="34" charset="0"/>
              </a:rPr>
              <a:t>2018;9:21-46. 5. </a:t>
            </a:r>
            <a:r>
              <a:rPr lang="en-US" dirty="0" err="1">
                <a:latin typeface="Calibri" panose="020F0502020204030204" pitchFamily="34" charset="0"/>
              </a:rPr>
              <a:t>Nassereddine</a:t>
            </a:r>
            <a:r>
              <a:rPr lang="en-US" dirty="0">
                <a:latin typeface="Calibri" panose="020F0502020204030204" pitchFamily="34" charset="0"/>
              </a:rPr>
              <a:t> S, et al. </a:t>
            </a:r>
            <a:r>
              <a:rPr lang="en-US" i="1" dirty="0">
                <a:latin typeface="Calibri" panose="020F0502020204030204" pitchFamily="34" charset="0"/>
              </a:rPr>
              <a:t>Anticancer Res.</a:t>
            </a:r>
            <a:r>
              <a:rPr lang="en-US" dirty="0">
                <a:latin typeface="Calibri" panose="020F0502020204030204" pitchFamily="34" charset="0"/>
              </a:rPr>
              <a:t> 2017;37:1547-1555. 6. </a:t>
            </a:r>
            <a:r>
              <a:rPr lang="en-US" dirty="0" err="1">
                <a:latin typeface="Calibri" panose="020F0502020204030204" pitchFamily="34" charset="0"/>
              </a:rPr>
              <a:t>Shokouhi</a:t>
            </a:r>
            <a:r>
              <a:rPr lang="en-US" dirty="0">
                <a:latin typeface="Calibri" panose="020F0502020204030204" pitchFamily="34" charset="0"/>
              </a:rPr>
              <a:t> S, et al. </a:t>
            </a:r>
            <a:r>
              <a:rPr lang="en-US" i="1" dirty="0">
                <a:latin typeface="Calibri" panose="020F0502020204030204" pitchFamily="34" charset="0"/>
              </a:rPr>
              <a:t>Int J </a:t>
            </a:r>
            <a:r>
              <a:rPr lang="en-US" i="1" dirty="0" err="1">
                <a:latin typeface="Calibri" panose="020F0502020204030204" pitchFamily="34" charset="0"/>
              </a:rPr>
              <a:t>Hematol</a:t>
            </a:r>
            <a:r>
              <a:rPr lang="en-US" i="1" dirty="0">
                <a:latin typeface="Calibri" panose="020F0502020204030204" pitchFamily="34" charset="0"/>
              </a:rPr>
              <a:t> Oncol Stem Cell Res. </a:t>
            </a:r>
            <a:r>
              <a:rPr lang="en-US" dirty="0">
                <a:latin typeface="Calibri" panose="020F0502020204030204" pitchFamily="34" charset="0"/>
              </a:rPr>
              <a:t>2015;9:112-121.  </a:t>
            </a:r>
          </a:p>
        </p:txBody>
      </p:sp>
      <p:sp>
        <p:nvSpPr>
          <p:cNvPr id="7" name="Freeform: Shape 6">
            <a:extLst>
              <a:ext uri="{FF2B5EF4-FFF2-40B4-BE49-F238E27FC236}">
                <a16:creationId xmlns:a16="http://schemas.microsoft.com/office/drawing/2014/main" id="{FAB97F81-C55B-4979-AF43-991F4A282354}"/>
              </a:ext>
            </a:extLst>
          </p:cNvPr>
          <p:cNvSpPr/>
          <p:nvPr/>
        </p:nvSpPr>
        <p:spPr>
          <a:xfrm>
            <a:off x="349135" y="1507833"/>
            <a:ext cx="2692589" cy="397347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7000" tIns="857207" rIns="127000" bIns="857207"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bg1"/>
                </a:solidFill>
              </a:rPr>
              <a:t>aGVHD</a:t>
            </a:r>
            <a:r>
              <a:rPr lang="en-US" sz="2000" b="1" baseline="30000" dirty="0">
                <a:solidFill>
                  <a:schemeClr val="bg1"/>
                </a:solidFill>
              </a:rPr>
              <a:t>*</a:t>
            </a:r>
            <a:endParaRPr lang="en-US" sz="2000" b="1" kern="1200" baseline="30000" dirty="0">
              <a:solidFill>
                <a:schemeClr val="bg1"/>
              </a:solidFill>
            </a:endParaRPr>
          </a:p>
          <a:p>
            <a:pPr marL="285750" lvl="0" indent="-285750" algn="l" defTabSz="889000">
              <a:lnSpc>
                <a:spcPct val="90000"/>
              </a:lnSpc>
              <a:spcBef>
                <a:spcPct val="0"/>
              </a:spcBef>
              <a:spcAft>
                <a:spcPct val="35000"/>
              </a:spcAft>
              <a:buFont typeface="Wingdings" panose="05000000000000000000" pitchFamily="2" charset="2"/>
              <a:buChar char="§"/>
            </a:pPr>
            <a:r>
              <a:rPr lang="en-US" kern="1200" dirty="0">
                <a:solidFill>
                  <a:schemeClr val="bg1"/>
                </a:solidFill>
              </a:rPr>
              <a:t>Estimates vary from </a:t>
            </a:r>
            <a:r>
              <a:rPr lang="en-US" b="1" kern="1200" dirty="0">
                <a:solidFill>
                  <a:schemeClr val="bg1"/>
                </a:solidFill>
              </a:rPr>
              <a:t>26%</a:t>
            </a:r>
            <a:r>
              <a:rPr lang="en-US" b="1" kern="1200" dirty="0">
                <a:solidFill>
                  <a:schemeClr val="bg1"/>
                </a:solidFill>
                <a:latin typeface="Calibri" panose="020F0502020204030204" pitchFamily="34" charset="0"/>
                <a:cs typeface="Calibri" panose="020F0502020204030204" pitchFamily="34" charset="0"/>
              </a:rPr>
              <a:t>–59% </a:t>
            </a:r>
            <a:r>
              <a:rPr lang="en-US" kern="1200" dirty="0">
                <a:solidFill>
                  <a:schemeClr val="bg1"/>
                </a:solidFill>
                <a:latin typeface="Calibri" panose="020F0502020204030204" pitchFamily="34" charset="0"/>
                <a:cs typeface="Calibri" panose="020F0502020204030204" pitchFamily="34" charset="0"/>
              </a:rPr>
              <a:t>within </a:t>
            </a:r>
            <a:r>
              <a:rPr lang="en-US" dirty="0">
                <a:solidFill>
                  <a:schemeClr val="bg1"/>
                </a:solidFill>
                <a:latin typeface="Calibri" panose="020F0502020204030204" pitchFamily="34" charset="0"/>
                <a:cs typeface="Calibri" panose="020F0502020204030204" pitchFamily="34" charset="0"/>
              </a:rPr>
              <a:t>100 days after transplant</a:t>
            </a:r>
            <a:r>
              <a:rPr lang="en-US" baseline="30000" dirty="0">
                <a:solidFill>
                  <a:schemeClr val="bg1"/>
                </a:solidFill>
                <a:latin typeface="Calibri" panose="020F0502020204030204" pitchFamily="34" charset="0"/>
                <a:cs typeface="Calibri" panose="020F0502020204030204" pitchFamily="34" charset="0"/>
              </a:rPr>
              <a:t>1</a:t>
            </a:r>
          </a:p>
          <a:p>
            <a:pPr marL="285750" lvl="0" indent="-285750" algn="l" defTabSz="889000">
              <a:lnSpc>
                <a:spcPct val="90000"/>
              </a:lnSpc>
              <a:spcBef>
                <a:spcPct val="0"/>
              </a:spcBef>
              <a:spcAft>
                <a:spcPct val="35000"/>
              </a:spcAft>
              <a:buFont typeface="Wingdings" panose="05000000000000000000" pitchFamily="2" charset="2"/>
              <a:buChar char="§"/>
            </a:pPr>
            <a:r>
              <a:rPr lang="en-US" b="1" kern="1200" dirty="0">
                <a:solidFill>
                  <a:schemeClr val="bg1"/>
                </a:solidFill>
                <a:latin typeface="Calibri" panose="020F0502020204030204" pitchFamily="34" charset="0"/>
                <a:cs typeface="Calibri" panose="020F0502020204030204" pitchFamily="34" charset="0"/>
              </a:rPr>
              <a:t>39% </a:t>
            </a:r>
            <a:r>
              <a:rPr lang="en-US" kern="1200" dirty="0">
                <a:solidFill>
                  <a:schemeClr val="bg1"/>
                </a:solidFill>
                <a:latin typeface="Calibri" panose="020F0502020204030204" pitchFamily="34" charset="0"/>
                <a:cs typeface="Calibri" panose="020F0502020204030204" pitchFamily="34" charset="0"/>
              </a:rPr>
              <a:t>among HLA-identical SD pairs</a:t>
            </a:r>
            <a:r>
              <a:rPr lang="en-US" kern="1200" baseline="30000" dirty="0">
                <a:solidFill>
                  <a:schemeClr val="bg1"/>
                </a:solidFill>
                <a:latin typeface="Calibri" panose="020F0502020204030204" pitchFamily="34" charset="0"/>
                <a:cs typeface="Calibri" panose="020F0502020204030204" pitchFamily="34" charset="0"/>
              </a:rPr>
              <a:t>2</a:t>
            </a:r>
          </a:p>
          <a:p>
            <a:pPr marL="285750" lvl="0" indent="-285750" algn="l" defTabSz="889000">
              <a:lnSpc>
                <a:spcPct val="90000"/>
              </a:lnSpc>
              <a:spcBef>
                <a:spcPct val="0"/>
              </a:spcBef>
              <a:spcAft>
                <a:spcPct val="35000"/>
              </a:spcAft>
              <a:buFont typeface="Wingdings" panose="05000000000000000000" pitchFamily="2" charset="2"/>
              <a:buChar char="§"/>
            </a:pPr>
            <a:r>
              <a:rPr lang="en-US" b="1" dirty="0">
                <a:solidFill>
                  <a:schemeClr val="bg1"/>
                </a:solidFill>
                <a:latin typeface="Calibri" panose="020F0502020204030204" pitchFamily="34" charset="0"/>
                <a:cs typeface="Calibri" panose="020F0502020204030204" pitchFamily="34" charset="0"/>
              </a:rPr>
              <a:t>59% </a:t>
            </a:r>
            <a:r>
              <a:rPr lang="en-US" dirty="0">
                <a:solidFill>
                  <a:schemeClr val="bg1"/>
                </a:solidFill>
                <a:latin typeface="Calibri" panose="020F0502020204030204" pitchFamily="34" charset="0"/>
                <a:cs typeface="Calibri" panose="020F0502020204030204" pitchFamily="34" charset="0"/>
              </a:rPr>
              <a:t>for those receiving UD cells</a:t>
            </a:r>
            <a:r>
              <a:rPr lang="en-US" baseline="30000" dirty="0">
                <a:solidFill>
                  <a:schemeClr val="bg1"/>
                </a:solidFill>
                <a:latin typeface="Calibri" panose="020F0502020204030204" pitchFamily="34" charset="0"/>
                <a:cs typeface="Calibri" panose="020F0502020204030204" pitchFamily="34" charset="0"/>
              </a:rPr>
              <a:t>2</a:t>
            </a:r>
          </a:p>
          <a:p>
            <a:pPr lvl="0" algn="l" defTabSz="889000">
              <a:lnSpc>
                <a:spcPct val="90000"/>
              </a:lnSpc>
              <a:spcBef>
                <a:spcPct val="0"/>
              </a:spcBef>
              <a:spcAft>
                <a:spcPct val="35000"/>
              </a:spcAft>
            </a:pPr>
            <a:r>
              <a:rPr lang="en-US" sz="1600" kern="1200" dirty="0">
                <a:solidFill>
                  <a:schemeClr val="bg1"/>
                </a:solidFill>
              </a:rPr>
              <a:t> </a:t>
            </a:r>
            <a:endParaRPr lang="en-US" sz="2000" kern="1200" dirty="0">
              <a:solidFill>
                <a:schemeClr val="bg1"/>
              </a:solidFill>
            </a:endParaRPr>
          </a:p>
        </p:txBody>
      </p:sp>
      <p:sp>
        <p:nvSpPr>
          <p:cNvPr id="8" name="Freeform: Shape 7">
            <a:extLst>
              <a:ext uri="{FF2B5EF4-FFF2-40B4-BE49-F238E27FC236}">
                <a16:creationId xmlns:a16="http://schemas.microsoft.com/office/drawing/2014/main" id="{34930B43-8871-46A7-A059-BC2251D85451}"/>
              </a:ext>
            </a:extLst>
          </p:cNvPr>
          <p:cNvSpPr/>
          <p:nvPr/>
        </p:nvSpPr>
        <p:spPr>
          <a:xfrm>
            <a:off x="3225339" y="1335944"/>
            <a:ext cx="2708892" cy="425611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85751" tIns="857207" rIns="285316" bIns="857207" numCol="1" spcCol="1270" anchor="t" anchorCtr="0">
            <a:noAutofit/>
          </a:bodyPr>
          <a:lstStyle/>
          <a:p>
            <a:pPr marL="0" lvl="0" indent="0" algn="l" defTabSz="2000250">
              <a:lnSpc>
                <a:spcPct val="90000"/>
              </a:lnSpc>
              <a:spcBef>
                <a:spcPct val="0"/>
              </a:spcBef>
              <a:spcAft>
                <a:spcPct val="35000"/>
              </a:spcAft>
              <a:buNone/>
            </a:pPr>
            <a:r>
              <a:rPr lang="en-US" sz="2000" b="1" dirty="0"/>
              <a:t>cGVHD </a:t>
            </a:r>
            <a:endParaRPr lang="en-US" sz="2000" b="1" kern="1200" dirty="0"/>
          </a:p>
          <a:p>
            <a:pPr marL="285750" lvl="0" indent="-285750" algn="l" defTabSz="889000">
              <a:lnSpc>
                <a:spcPct val="90000"/>
              </a:lnSpc>
              <a:spcAft>
                <a:spcPct val="35000"/>
              </a:spcAft>
              <a:buFont typeface="Wingdings" panose="05000000000000000000" pitchFamily="2" charset="2"/>
              <a:buChar char="§"/>
            </a:pPr>
            <a:r>
              <a:rPr lang="en-US" dirty="0">
                <a:solidFill>
                  <a:schemeClr val="tx1"/>
                </a:solidFill>
              </a:rPr>
              <a:t>Up to </a:t>
            </a:r>
            <a:r>
              <a:rPr lang="en-US" b="1" dirty="0">
                <a:solidFill>
                  <a:schemeClr val="tx1"/>
                </a:solidFill>
              </a:rPr>
              <a:t>40% </a:t>
            </a:r>
            <a:r>
              <a:rPr lang="en-US" dirty="0">
                <a:solidFill>
                  <a:schemeClr val="tx1"/>
                </a:solidFill>
              </a:rPr>
              <a:t>within 2 years for HLA-matched SD pairs</a:t>
            </a:r>
            <a:r>
              <a:rPr lang="en-US" baseline="30000" dirty="0">
                <a:solidFill>
                  <a:schemeClr val="tx1"/>
                </a:solidFill>
              </a:rPr>
              <a:t>3</a:t>
            </a:r>
            <a:endParaRPr lang="en-US" baseline="30000" dirty="0">
              <a:solidFill>
                <a:schemeClr val="tx1"/>
              </a:solidFill>
              <a:cs typeface="Calibri" panose="020F0502020204030204" pitchFamily="34" charset="0"/>
            </a:endParaRPr>
          </a:p>
          <a:p>
            <a:pPr marL="285750" lvl="0" indent="-285750" algn="l" defTabSz="889000">
              <a:lnSpc>
                <a:spcPct val="90000"/>
              </a:lnSpc>
              <a:spcAft>
                <a:spcPct val="35000"/>
              </a:spcAft>
              <a:buFont typeface="Wingdings" panose="05000000000000000000" pitchFamily="2" charset="2"/>
              <a:buChar char="§"/>
            </a:pPr>
            <a:r>
              <a:rPr lang="en-US" b="1" dirty="0">
                <a:solidFill>
                  <a:schemeClr val="tx1"/>
                </a:solidFill>
                <a:cs typeface="Calibri" panose="020F0502020204030204" pitchFamily="34" charset="0"/>
              </a:rPr>
              <a:t>20%–50% </a:t>
            </a:r>
            <a:r>
              <a:rPr lang="en-US" dirty="0">
                <a:solidFill>
                  <a:schemeClr val="tx1"/>
                </a:solidFill>
                <a:cs typeface="Calibri" panose="020F0502020204030204" pitchFamily="34" charset="0"/>
              </a:rPr>
              <a:t>depending on  preconditioning and prophylactic regimens as well as  patient traits</a:t>
            </a:r>
            <a:r>
              <a:rPr lang="en-US" baseline="30000" dirty="0">
                <a:solidFill>
                  <a:schemeClr val="tx1"/>
                </a:solidFill>
                <a:cs typeface="Calibri" panose="020F0502020204030204" pitchFamily="34" charset="0"/>
              </a:rPr>
              <a:t>4</a:t>
            </a:r>
          </a:p>
          <a:p>
            <a:pPr marL="0" lvl="1" algn="l" defTabSz="1555750">
              <a:lnSpc>
                <a:spcPct val="90000"/>
              </a:lnSpc>
              <a:spcBef>
                <a:spcPct val="0"/>
              </a:spcBef>
              <a:spcAft>
                <a:spcPct val="15000"/>
              </a:spcAft>
            </a:pPr>
            <a:endParaRPr lang="en-US" sz="3500" kern="1200" dirty="0"/>
          </a:p>
          <a:p>
            <a:pPr marL="285750" lvl="1" indent="-285750" algn="l" defTabSz="1555750">
              <a:lnSpc>
                <a:spcPct val="90000"/>
              </a:lnSpc>
              <a:spcBef>
                <a:spcPct val="0"/>
              </a:spcBef>
              <a:spcAft>
                <a:spcPct val="15000"/>
              </a:spcAft>
              <a:buChar char="•"/>
            </a:pPr>
            <a:endParaRPr lang="en-US" sz="3500" kern="1200" dirty="0"/>
          </a:p>
        </p:txBody>
      </p:sp>
      <p:sp>
        <p:nvSpPr>
          <p:cNvPr id="9" name="Freeform: Shape 8">
            <a:extLst>
              <a:ext uri="{FF2B5EF4-FFF2-40B4-BE49-F238E27FC236}">
                <a16:creationId xmlns:a16="http://schemas.microsoft.com/office/drawing/2014/main" id="{13406E8F-FE27-40A4-ADA6-AEA5C2BCC12A}"/>
              </a:ext>
            </a:extLst>
          </p:cNvPr>
          <p:cNvSpPr/>
          <p:nvPr/>
        </p:nvSpPr>
        <p:spPr>
          <a:xfrm>
            <a:off x="6119408" y="1408081"/>
            <a:ext cx="2690702" cy="40761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tx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85750" tIns="857207" rIns="285316" bIns="857207" numCol="1" spcCol="1270" anchor="t" anchorCtr="0">
            <a:noAutofit/>
          </a:bodyPr>
          <a:lstStyle/>
          <a:p>
            <a:pPr marL="0" lvl="0" indent="0" algn="l" defTabSz="2000250">
              <a:lnSpc>
                <a:spcPct val="90000"/>
              </a:lnSpc>
              <a:spcBef>
                <a:spcPct val="0"/>
              </a:spcBef>
              <a:spcAft>
                <a:spcPct val="35000"/>
              </a:spcAft>
              <a:buNone/>
            </a:pPr>
            <a:r>
              <a:rPr lang="en-US" sz="2000" b="1" dirty="0">
                <a:solidFill>
                  <a:schemeClr val="bg1"/>
                </a:solidFill>
              </a:rPr>
              <a:t>Mortality</a:t>
            </a:r>
            <a:endParaRPr lang="en-US" sz="2000" b="1" kern="1200" dirty="0">
              <a:solidFill>
                <a:schemeClr val="bg1"/>
              </a:solidFill>
            </a:endParaRPr>
          </a:p>
          <a:p>
            <a:pPr marL="285750" lvl="0" indent="-285750" algn="l" defTabSz="889000">
              <a:lnSpc>
                <a:spcPct val="90000"/>
              </a:lnSpc>
              <a:spcAft>
                <a:spcPct val="35000"/>
              </a:spcAft>
              <a:buFont typeface="Wingdings" panose="05000000000000000000" pitchFamily="2" charset="2"/>
              <a:buChar char="§"/>
            </a:pPr>
            <a:r>
              <a:rPr lang="en-US" dirty="0">
                <a:solidFill>
                  <a:schemeClr val="bg1"/>
                </a:solidFill>
              </a:rPr>
              <a:t>GVHD the leading cause of NRM</a:t>
            </a:r>
            <a:r>
              <a:rPr lang="en-US" baseline="30000" dirty="0">
                <a:solidFill>
                  <a:schemeClr val="bg1"/>
                </a:solidFill>
              </a:rPr>
              <a:t>1</a:t>
            </a:r>
            <a:endParaRPr lang="en-US" baseline="30000" dirty="0">
              <a:solidFill>
                <a:schemeClr val="bg1"/>
              </a:solidFill>
              <a:latin typeface="Calibri" panose="020F0502020204030204" pitchFamily="34" charset="0"/>
              <a:cs typeface="Calibri" panose="020F0502020204030204" pitchFamily="34" charset="0"/>
            </a:endParaRPr>
          </a:p>
          <a:p>
            <a:pPr marL="285750" lvl="0" indent="-285750" algn="l" defTabSz="889000">
              <a:lnSpc>
                <a:spcPct val="90000"/>
              </a:lnSpc>
              <a:spcAft>
                <a:spcPct val="35000"/>
              </a:spcAft>
              <a:buFont typeface="Wingdings" panose="05000000000000000000" pitchFamily="2" charset="2"/>
              <a:buChar char="§"/>
            </a:pPr>
            <a:r>
              <a:rPr lang="en-US" b="1" dirty="0">
                <a:solidFill>
                  <a:schemeClr val="bg1"/>
                </a:solidFill>
                <a:latin typeface="Calibri" panose="020F0502020204030204" pitchFamily="34" charset="0"/>
                <a:cs typeface="Calibri" panose="020F0502020204030204" pitchFamily="34" charset="0"/>
              </a:rPr>
              <a:t>46% </a:t>
            </a:r>
            <a:r>
              <a:rPr lang="en-US" dirty="0">
                <a:solidFill>
                  <a:schemeClr val="bg1"/>
                </a:solidFill>
                <a:latin typeface="Calibri" panose="020F0502020204030204" pitchFamily="34" charset="0"/>
                <a:cs typeface="Calibri" panose="020F0502020204030204" pitchFamily="34" charset="0"/>
              </a:rPr>
              <a:t>5-year survival </a:t>
            </a:r>
            <a:r>
              <a:rPr lang="en-US" dirty="0" err="1">
                <a:solidFill>
                  <a:schemeClr val="bg1"/>
                </a:solidFill>
                <a:latin typeface="Calibri" panose="020F0502020204030204" pitchFamily="34" charset="0"/>
                <a:cs typeface="Calibri" panose="020F0502020204030204" pitchFamily="34" charset="0"/>
              </a:rPr>
              <a:t>aGVHD</a:t>
            </a:r>
            <a:r>
              <a:rPr lang="en-US" dirty="0">
                <a:solidFill>
                  <a:schemeClr val="bg1"/>
                </a:solidFill>
                <a:latin typeface="Calibri" panose="020F0502020204030204" pitchFamily="34" charset="0"/>
                <a:cs typeface="Calibri" panose="020F0502020204030204" pitchFamily="34" charset="0"/>
              </a:rPr>
              <a:t> patients with HLA-matched SD donors</a:t>
            </a:r>
            <a:r>
              <a:rPr lang="en-US" baseline="30000" dirty="0">
                <a:solidFill>
                  <a:schemeClr val="bg1"/>
                </a:solidFill>
                <a:latin typeface="Calibri" panose="020F0502020204030204" pitchFamily="34" charset="0"/>
                <a:cs typeface="Calibri" panose="020F0502020204030204" pitchFamily="34" charset="0"/>
              </a:rPr>
              <a:t>5</a:t>
            </a:r>
          </a:p>
          <a:p>
            <a:pPr marL="285750" lvl="0" indent="-285750" algn="l" defTabSz="889000">
              <a:lnSpc>
                <a:spcPct val="90000"/>
              </a:lnSpc>
              <a:spcAft>
                <a:spcPct val="35000"/>
              </a:spcAft>
              <a:buFont typeface="Wingdings" panose="05000000000000000000" pitchFamily="2" charset="2"/>
              <a:buChar char="§"/>
            </a:pPr>
            <a:r>
              <a:rPr lang="en-US" b="1" dirty="0">
                <a:solidFill>
                  <a:schemeClr val="bg1"/>
                </a:solidFill>
                <a:latin typeface="Calibri" panose="020F0502020204030204" pitchFamily="34" charset="0"/>
                <a:cs typeface="Calibri" panose="020F0502020204030204" pitchFamily="34" charset="0"/>
              </a:rPr>
              <a:t>77% </a:t>
            </a:r>
            <a:r>
              <a:rPr lang="en-US" dirty="0">
                <a:solidFill>
                  <a:schemeClr val="bg1"/>
                </a:solidFill>
                <a:latin typeface="Calibri" panose="020F0502020204030204" pitchFamily="34" charset="0"/>
                <a:cs typeface="Calibri" panose="020F0502020204030204" pitchFamily="34" charset="0"/>
              </a:rPr>
              <a:t>5-year survival for patients cGVHD</a:t>
            </a:r>
            <a:r>
              <a:rPr lang="en-US" baseline="30000" dirty="0">
                <a:solidFill>
                  <a:schemeClr val="bg1"/>
                </a:solidFill>
                <a:latin typeface="Calibri" panose="020F0502020204030204" pitchFamily="34" charset="0"/>
                <a:cs typeface="Calibri" panose="020F0502020204030204" pitchFamily="34" charset="0"/>
              </a:rPr>
              <a:t>6</a:t>
            </a:r>
          </a:p>
          <a:p>
            <a:pPr marL="285750" lvl="1" indent="-285750" algn="l" defTabSz="1555750">
              <a:lnSpc>
                <a:spcPct val="90000"/>
              </a:lnSpc>
              <a:spcBef>
                <a:spcPct val="0"/>
              </a:spcBef>
              <a:spcAft>
                <a:spcPct val="15000"/>
              </a:spcAft>
              <a:buChar char="•"/>
            </a:pPr>
            <a:endParaRPr lang="en-US" sz="3500" kern="1200" dirty="0"/>
          </a:p>
          <a:p>
            <a:pPr marL="285750" lvl="1" indent="-285750" algn="l" defTabSz="1555750">
              <a:lnSpc>
                <a:spcPct val="90000"/>
              </a:lnSpc>
              <a:spcBef>
                <a:spcPct val="0"/>
              </a:spcBef>
              <a:spcAft>
                <a:spcPct val="15000"/>
              </a:spcAft>
              <a:buChar char="•"/>
            </a:pPr>
            <a:endParaRPr lang="en-US" sz="3500" kern="1200" dirty="0"/>
          </a:p>
        </p:txBody>
      </p:sp>
      <p:sp>
        <p:nvSpPr>
          <p:cNvPr id="3" name="TextBox 2">
            <a:extLst>
              <a:ext uri="{FF2B5EF4-FFF2-40B4-BE49-F238E27FC236}">
                <a16:creationId xmlns:a16="http://schemas.microsoft.com/office/drawing/2014/main" id="{06458ADC-849F-4540-B3B4-F82FBCA54420}"/>
              </a:ext>
            </a:extLst>
          </p:cNvPr>
          <p:cNvSpPr txBox="1"/>
          <p:nvPr/>
        </p:nvSpPr>
        <p:spPr>
          <a:xfrm>
            <a:off x="149628" y="5588305"/>
            <a:ext cx="8817415" cy="276999"/>
          </a:xfrm>
          <a:prstGeom prst="rect">
            <a:avLst/>
          </a:prstGeom>
          <a:noFill/>
        </p:spPr>
        <p:txBody>
          <a:bodyPr wrap="square" rtlCol="0">
            <a:spAutoFit/>
          </a:bodyPr>
          <a:lstStyle/>
          <a:p>
            <a:pPr algn="l"/>
            <a:r>
              <a:rPr lang="en-US" sz="1200" dirty="0">
                <a:latin typeface="+mn-lt"/>
              </a:rPr>
              <a:t>*Incidence and mortality higher in patients with higher severity grades. NRM, non-relapse mortality; SD, sibling donor; UD, unrelated donor. </a:t>
            </a:r>
          </a:p>
        </p:txBody>
      </p:sp>
    </p:spTree>
    <p:custDataLst>
      <p:tags r:id="rId1"/>
    </p:custDataLst>
    <p:extLst>
      <p:ext uri="{BB962C8B-B14F-4D97-AF65-F5344CB8AC3E}">
        <p14:creationId xmlns:p14="http://schemas.microsoft.com/office/powerpoint/2010/main" val="274373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6011-992A-4B5C-B594-3E24C0A13382}"/>
              </a:ext>
            </a:extLst>
          </p:cNvPr>
          <p:cNvSpPr>
            <a:spLocks noGrp="1"/>
          </p:cNvSpPr>
          <p:nvPr>
            <p:ph type="title"/>
          </p:nvPr>
        </p:nvSpPr>
        <p:spPr/>
        <p:txBody>
          <a:bodyPr/>
          <a:lstStyle/>
          <a:p>
            <a:r>
              <a:rPr lang="en-US" dirty="0"/>
              <a:t>Steroid-Refractory Incidence and Mortality</a:t>
            </a:r>
          </a:p>
        </p:txBody>
      </p:sp>
      <p:sp>
        <p:nvSpPr>
          <p:cNvPr id="4" name="Text Placeholder 3">
            <a:extLst>
              <a:ext uri="{FF2B5EF4-FFF2-40B4-BE49-F238E27FC236}">
                <a16:creationId xmlns:a16="http://schemas.microsoft.com/office/drawing/2014/main" id="{F4EA4ACE-659C-B748-801B-E78B9C5C6950}"/>
              </a:ext>
            </a:extLst>
          </p:cNvPr>
          <p:cNvSpPr>
            <a:spLocks noGrp="1"/>
          </p:cNvSpPr>
          <p:nvPr>
            <p:ph type="body" sz="quarter" idx="10"/>
          </p:nvPr>
        </p:nvSpPr>
        <p:spPr/>
        <p:txBody>
          <a:bodyPr>
            <a:normAutofit fontScale="85000" lnSpcReduction="10000"/>
          </a:bodyPr>
          <a:lstStyle/>
          <a:p>
            <a:r>
              <a:rPr lang="en-US" dirty="0"/>
              <a:t>1. Hill L, et al. </a:t>
            </a:r>
            <a:r>
              <a:rPr lang="en-US" i="1" dirty="0" err="1"/>
              <a:t>Ther</a:t>
            </a:r>
            <a:r>
              <a:rPr lang="en-US" i="1" dirty="0"/>
              <a:t> Adv </a:t>
            </a:r>
            <a:r>
              <a:rPr lang="en-US" i="1" dirty="0" err="1"/>
              <a:t>Hematol</a:t>
            </a:r>
            <a:r>
              <a:rPr lang="en-US" i="1" dirty="0"/>
              <a:t>. </a:t>
            </a:r>
            <a:r>
              <a:rPr lang="en-US" dirty="0"/>
              <a:t>2018;9:21-46. 2. MacMillan ML, et al. </a:t>
            </a:r>
            <a:r>
              <a:rPr lang="en-US" i="1" dirty="0"/>
              <a:t>Biol Blood Marrow Transplant </a:t>
            </a:r>
            <a:r>
              <a:rPr lang="en-US" dirty="0"/>
              <a:t>2002;8:387-394. 3. </a:t>
            </a:r>
            <a:r>
              <a:rPr lang="fr-FR" dirty="0" err="1"/>
              <a:t>MacMillan</a:t>
            </a:r>
            <a:r>
              <a:rPr lang="fr-FR" dirty="0"/>
              <a:t> ML, et al.</a:t>
            </a:r>
            <a:r>
              <a:rPr lang="en-US" dirty="0"/>
              <a:t> </a:t>
            </a:r>
            <a:r>
              <a:rPr lang="en-US" i="1" dirty="0"/>
              <a:t>Biol Blood Marrow Transplant </a:t>
            </a:r>
            <a:r>
              <a:rPr lang="en-US" dirty="0"/>
              <a:t>2015;21:761-767. 4. </a:t>
            </a:r>
            <a:r>
              <a:rPr lang="en-US" dirty="0" err="1"/>
              <a:t>Jagasia</a:t>
            </a:r>
            <a:r>
              <a:rPr lang="en-US" dirty="0"/>
              <a:t> M, </a:t>
            </a:r>
            <a:r>
              <a:rPr lang="en-US" i="1" dirty="0"/>
              <a:t>Immunotherapy.</a:t>
            </a:r>
            <a:r>
              <a:rPr lang="en-US" dirty="0"/>
              <a:t> 2018;10:391-402. 5. Martin PJ, et al. </a:t>
            </a:r>
            <a:r>
              <a:rPr lang="en-US" i="1" dirty="0"/>
              <a:t>Biol Blood Marrow Transplant. </a:t>
            </a:r>
            <a:r>
              <a:rPr lang="en-US" dirty="0"/>
              <a:t>2012;18:1150-1163. 6. </a:t>
            </a:r>
            <a:r>
              <a:rPr lang="en-US" dirty="0" err="1"/>
              <a:t>Xhaard</a:t>
            </a:r>
            <a:r>
              <a:rPr lang="en-US" dirty="0"/>
              <a:t> A, et al. </a:t>
            </a:r>
            <a:r>
              <a:rPr lang="en-US" i="1" dirty="0"/>
              <a:t>Biol Blood Marrow Transplant. </a:t>
            </a:r>
            <a:r>
              <a:rPr lang="en-US" dirty="0"/>
              <a:t>2012;18:406-413.</a:t>
            </a:r>
          </a:p>
        </p:txBody>
      </p:sp>
      <p:sp>
        <p:nvSpPr>
          <p:cNvPr id="6" name="Arrow: Down 5">
            <a:extLst>
              <a:ext uri="{FF2B5EF4-FFF2-40B4-BE49-F238E27FC236}">
                <a16:creationId xmlns:a16="http://schemas.microsoft.com/office/drawing/2014/main" id="{0E3C162A-BCD5-4EA8-8617-2658BAD6D413}"/>
              </a:ext>
            </a:extLst>
          </p:cNvPr>
          <p:cNvSpPr/>
          <p:nvPr/>
        </p:nvSpPr>
        <p:spPr>
          <a:xfrm rot="10800000">
            <a:off x="4921134" y="2410697"/>
            <a:ext cx="1928279" cy="3451499"/>
          </a:xfrm>
          <a:prstGeom prst="downArrow">
            <a:avLst/>
          </a:prstGeom>
          <a:solidFill>
            <a:schemeClr val="tx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b="1" dirty="0">
                <a:effectLst>
                  <a:glow rad="139700">
                    <a:schemeClr val="accent3">
                      <a:satMod val="175000"/>
                      <a:alpha val="40000"/>
                    </a:schemeClr>
                  </a:glow>
                </a:effectLst>
              </a:rPr>
              <a:t>Mortality Rate</a:t>
            </a:r>
          </a:p>
        </p:txBody>
      </p:sp>
      <p:sp>
        <p:nvSpPr>
          <p:cNvPr id="7" name="Arrow: Down 6">
            <a:extLst>
              <a:ext uri="{FF2B5EF4-FFF2-40B4-BE49-F238E27FC236}">
                <a16:creationId xmlns:a16="http://schemas.microsoft.com/office/drawing/2014/main" id="{59604159-C519-4FA2-A1E5-682460C0033B}"/>
              </a:ext>
            </a:extLst>
          </p:cNvPr>
          <p:cNvSpPr/>
          <p:nvPr/>
        </p:nvSpPr>
        <p:spPr>
          <a:xfrm>
            <a:off x="847897" y="2410699"/>
            <a:ext cx="1955403" cy="3514292"/>
          </a:xfrm>
          <a:prstGeom prst="downArrow">
            <a:avLst/>
          </a:prstGeom>
          <a:solidFill>
            <a:schemeClr val="tx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effectLst>
                  <a:glow rad="139700">
                    <a:schemeClr val="accent6">
                      <a:satMod val="175000"/>
                      <a:alpha val="40000"/>
                    </a:schemeClr>
                  </a:glow>
                </a:effectLst>
              </a:rPr>
              <a:t>Response Rate</a:t>
            </a:r>
          </a:p>
        </p:txBody>
      </p:sp>
      <p:sp>
        <p:nvSpPr>
          <p:cNvPr id="9" name="TextBox 8">
            <a:extLst>
              <a:ext uri="{FF2B5EF4-FFF2-40B4-BE49-F238E27FC236}">
                <a16:creationId xmlns:a16="http://schemas.microsoft.com/office/drawing/2014/main" id="{B8E150F9-9E44-4FDA-A26F-970A7E130875}"/>
              </a:ext>
            </a:extLst>
          </p:cNvPr>
          <p:cNvSpPr txBox="1"/>
          <p:nvPr/>
        </p:nvSpPr>
        <p:spPr>
          <a:xfrm>
            <a:off x="2343955" y="2701052"/>
            <a:ext cx="2266682" cy="2123658"/>
          </a:xfrm>
          <a:prstGeom prst="rect">
            <a:avLst/>
          </a:prstGeom>
          <a:noFill/>
        </p:spPr>
        <p:txBody>
          <a:bodyPr wrap="square" rtlCol="0">
            <a:spAutoFit/>
          </a:bodyPr>
          <a:lstStyle/>
          <a:p>
            <a:pPr marL="285750" indent="-285750" algn="l">
              <a:buFont typeface="Wingdings" panose="05000000000000000000" pitchFamily="2" charset="2"/>
              <a:buChar char="§"/>
            </a:pPr>
            <a:r>
              <a:rPr lang="en-US" sz="2200" b="1" dirty="0">
                <a:solidFill>
                  <a:schemeClr val="accent6">
                    <a:lumMod val="50000"/>
                  </a:schemeClr>
                </a:solidFill>
                <a:latin typeface="+mn-lt"/>
              </a:rPr>
              <a:t>40%</a:t>
            </a:r>
            <a:r>
              <a:rPr lang="en-US" sz="2200" b="1" dirty="0">
                <a:solidFill>
                  <a:schemeClr val="accent6">
                    <a:lumMod val="50000"/>
                  </a:schemeClr>
                </a:solidFill>
                <a:latin typeface="+mn-lt"/>
                <a:cs typeface="Calibri" panose="020F0502020204030204" pitchFamily="34" charset="0"/>
              </a:rPr>
              <a:t>–70% of GVHD patients develop s</a:t>
            </a:r>
            <a:r>
              <a:rPr lang="en-US" sz="2200" b="1" dirty="0">
                <a:solidFill>
                  <a:schemeClr val="accent6">
                    <a:lumMod val="50000"/>
                  </a:schemeClr>
                </a:solidFill>
                <a:latin typeface="+mn-lt"/>
              </a:rPr>
              <a:t>uboptimal response to steroids</a:t>
            </a:r>
            <a:r>
              <a:rPr lang="en-US" sz="2200" b="1" baseline="30000" dirty="0">
                <a:solidFill>
                  <a:schemeClr val="accent6">
                    <a:lumMod val="50000"/>
                  </a:schemeClr>
                </a:solidFill>
                <a:latin typeface="+mn-lt"/>
              </a:rPr>
              <a:t>2,3</a:t>
            </a:r>
            <a:r>
              <a:rPr lang="en-US" sz="2200" b="1" dirty="0">
                <a:solidFill>
                  <a:schemeClr val="accent6">
                    <a:lumMod val="50000"/>
                  </a:schemeClr>
                </a:solidFill>
                <a:latin typeface="+mn-lt"/>
              </a:rPr>
              <a:t> </a:t>
            </a:r>
            <a:endParaRPr lang="en-US" sz="2200" b="1" dirty="0">
              <a:solidFill>
                <a:schemeClr val="accent6">
                  <a:lumMod val="50000"/>
                </a:schemeClr>
              </a:solidFill>
              <a:latin typeface="+mn-lt"/>
              <a:cs typeface="Calibri" panose="020F0502020204030204" pitchFamily="34" charset="0"/>
            </a:endParaRPr>
          </a:p>
        </p:txBody>
      </p:sp>
      <p:sp>
        <p:nvSpPr>
          <p:cNvPr id="10" name="TextBox 9">
            <a:extLst>
              <a:ext uri="{FF2B5EF4-FFF2-40B4-BE49-F238E27FC236}">
                <a16:creationId xmlns:a16="http://schemas.microsoft.com/office/drawing/2014/main" id="{54815911-B3E1-4BF0-8160-ED8D21CDBC3A}"/>
              </a:ext>
            </a:extLst>
          </p:cNvPr>
          <p:cNvSpPr txBox="1"/>
          <p:nvPr/>
        </p:nvSpPr>
        <p:spPr>
          <a:xfrm>
            <a:off x="6459301" y="3663423"/>
            <a:ext cx="2335565" cy="1785104"/>
          </a:xfrm>
          <a:prstGeom prst="rect">
            <a:avLst/>
          </a:prstGeom>
          <a:noFill/>
        </p:spPr>
        <p:txBody>
          <a:bodyPr wrap="square" rtlCol="0">
            <a:spAutoFit/>
          </a:bodyPr>
          <a:lstStyle/>
          <a:p>
            <a:pPr marL="285750" indent="-285750" algn="l">
              <a:buFont typeface="Wingdings" panose="05000000000000000000" pitchFamily="2" charset="2"/>
              <a:buChar char="§"/>
            </a:pPr>
            <a:r>
              <a:rPr lang="en-US" sz="2200" b="1" dirty="0">
                <a:solidFill>
                  <a:schemeClr val="accent6">
                    <a:lumMod val="50000"/>
                  </a:schemeClr>
                </a:solidFill>
                <a:latin typeface="+mn-lt"/>
              </a:rPr>
              <a:t>6-month mortality 51%</a:t>
            </a:r>
            <a:r>
              <a:rPr lang="en-US" sz="2200" b="1" baseline="30000" dirty="0">
                <a:solidFill>
                  <a:schemeClr val="accent6">
                    <a:lumMod val="50000"/>
                  </a:schemeClr>
                </a:solidFill>
                <a:latin typeface="+mn-lt"/>
              </a:rPr>
              <a:t>4</a:t>
            </a:r>
          </a:p>
          <a:p>
            <a:pPr marL="285750" indent="-285750" algn="l">
              <a:buFont typeface="Wingdings" panose="05000000000000000000" pitchFamily="2" charset="2"/>
              <a:buChar char="§"/>
            </a:pPr>
            <a:r>
              <a:rPr lang="en-US" sz="2200" b="1" dirty="0">
                <a:solidFill>
                  <a:schemeClr val="accent6">
                    <a:lumMod val="50000"/>
                  </a:schemeClr>
                </a:solidFill>
                <a:latin typeface="+mn-lt"/>
              </a:rPr>
              <a:t>1-year mortality   70%</a:t>
            </a:r>
            <a:r>
              <a:rPr lang="en-US" sz="2200" b="1" dirty="0">
                <a:solidFill>
                  <a:schemeClr val="accent6">
                    <a:lumMod val="50000"/>
                  </a:schemeClr>
                </a:solidFill>
                <a:latin typeface="+mn-lt"/>
                <a:cs typeface="Calibri" panose="020F0502020204030204" pitchFamily="34" charset="0"/>
              </a:rPr>
              <a:t>–80%</a:t>
            </a:r>
            <a:r>
              <a:rPr lang="en-US" sz="2200" b="1" baseline="30000" dirty="0">
                <a:solidFill>
                  <a:schemeClr val="accent6">
                    <a:lumMod val="50000"/>
                  </a:schemeClr>
                </a:solidFill>
                <a:latin typeface="+mn-lt"/>
                <a:cs typeface="Calibri" panose="020F0502020204030204" pitchFamily="34" charset="0"/>
              </a:rPr>
              <a:t>5,6</a:t>
            </a:r>
          </a:p>
        </p:txBody>
      </p:sp>
      <p:sp>
        <p:nvSpPr>
          <p:cNvPr id="11" name="TextBox 10">
            <a:extLst>
              <a:ext uri="{FF2B5EF4-FFF2-40B4-BE49-F238E27FC236}">
                <a16:creationId xmlns:a16="http://schemas.microsoft.com/office/drawing/2014/main" id="{E90AD1BA-BBE5-4A14-8C46-BCB9AB328024}"/>
              </a:ext>
            </a:extLst>
          </p:cNvPr>
          <p:cNvSpPr txBox="1"/>
          <p:nvPr/>
        </p:nvSpPr>
        <p:spPr>
          <a:xfrm>
            <a:off x="450761" y="1429555"/>
            <a:ext cx="8062174" cy="1446550"/>
          </a:xfrm>
          <a:prstGeom prst="rect">
            <a:avLst/>
          </a:prstGeom>
          <a:noFill/>
        </p:spPr>
        <p:txBody>
          <a:bodyPr wrap="square" rtlCol="0">
            <a:spAutoFit/>
          </a:bodyPr>
          <a:lstStyle/>
          <a:p>
            <a:r>
              <a:rPr lang="en-US" sz="2200" b="1" dirty="0">
                <a:latin typeface="+mn-lt"/>
              </a:rPr>
              <a:t>Approximately 50% of GVHD patients develop steroid-refractory disease. This drives down response rates for control of GVHD and increases NRM.</a:t>
            </a:r>
            <a:r>
              <a:rPr lang="en-US" sz="2200" b="1" baseline="30000" dirty="0">
                <a:latin typeface="+mn-lt"/>
              </a:rPr>
              <a:t>1</a:t>
            </a:r>
            <a:r>
              <a:rPr lang="en-US" sz="2200" b="1" dirty="0">
                <a:latin typeface="+mn-lt"/>
              </a:rPr>
              <a:t> </a:t>
            </a:r>
          </a:p>
          <a:p>
            <a:endParaRPr lang="en-US" sz="2200" b="1" dirty="0">
              <a:latin typeface="+mn-lt"/>
            </a:endParaRPr>
          </a:p>
        </p:txBody>
      </p:sp>
    </p:spTree>
    <p:custDataLst>
      <p:tags r:id="rId1"/>
    </p:custDataLst>
    <p:extLst>
      <p:ext uri="{BB962C8B-B14F-4D97-AF65-F5344CB8AC3E}">
        <p14:creationId xmlns:p14="http://schemas.microsoft.com/office/powerpoint/2010/main" val="226297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C32-96F5-4079-BF36-B1539765D144}"/>
              </a:ext>
            </a:extLst>
          </p:cNvPr>
          <p:cNvSpPr>
            <a:spLocks noGrp="1"/>
          </p:cNvSpPr>
          <p:nvPr>
            <p:ph type="title"/>
          </p:nvPr>
        </p:nvSpPr>
        <p:spPr>
          <a:xfrm>
            <a:off x="1552582" y="3793364"/>
            <a:ext cx="6085347" cy="1362075"/>
          </a:xfrm>
        </p:spPr>
        <p:txBody>
          <a:bodyPr/>
          <a:lstStyle/>
          <a:p>
            <a:r>
              <a:rPr lang="en-US" dirty="0"/>
              <a:t>Pathobiology, GVL, and Signaling Pathways</a:t>
            </a:r>
          </a:p>
        </p:txBody>
      </p:sp>
    </p:spTree>
    <p:custDataLst>
      <p:tags r:id="rId1"/>
    </p:custDataLst>
    <p:extLst>
      <p:ext uri="{BB962C8B-B14F-4D97-AF65-F5344CB8AC3E}">
        <p14:creationId xmlns:p14="http://schemas.microsoft.com/office/powerpoint/2010/main" val="341924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00FB-3D76-4F46-A514-6CEE06EB11CC}"/>
              </a:ext>
            </a:extLst>
          </p:cNvPr>
          <p:cNvSpPr>
            <a:spLocks noGrp="1"/>
          </p:cNvSpPr>
          <p:nvPr>
            <p:ph type="title"/>
          </p:nvPr>
        </p:nvSpPr>
        <p:spPr/>
        <p:txBody>
          <a:bodyPr/>
          <a:lstStyle/>
          <a:p>
            <a:r>
              <a:rPr lang="en-US" dirty="0"/>
              <a:t>Pathogenesis of </a:t>
            </a:r>
            <a:r>
              <a:rPr lang="en-US" dirty="0" err="1"/>
              <a:t>aGVHD</a:t>
            </a:r>
            <a:endParaRPr lang="en-US" dirty="0"/>
          </a:p>
        </p:txBody>
      </p:sp>
      <p:sp>
        <p:nvSpPr>
          <p:cNvPr id="11" name="Text Placeholder 10">
            <a:extLst>
              <a:ext uri="{FF2B5EF4-FFF2-40B4-BE49-F238E27FC236}">
                <a16:creationId xmlns:a16="http://schemas.microsoft.com/office/drawing/2014/main" id="{15ACA8C7-1AC0-3748-A90F-8783630E4FCF}"/>
              </a:ext>
            </a:extLst>
          </p:cNvPr>
          <p:cNvSpPr>
            <a:spLocks noGrp="1"/>
          </p:cNvSpPr>
          <p:nvPr>
            <p:ph type="body" sz="quarter" idx="10"/>
          </p:nvPr>
        </p:nvSpPr>
        <p:spPr/>
        <p:txBody>
          <a:bodyPr>
            <a:normAutofit fontScale="77500" lnSpcReduction="20000"/>
          </a:bodyPr>
          <a:lstStyle/>
          <a:p>
            <a:r>
              <a:rPr lang="en-US" dirty="0"/>
              <a:t>APC, antigen-presenting cells; DAMP, damage-associated molecular patterns; GM-CSF, granulocyte-macrophage colony-stimulating factor; DC, dendritic cell; IFN</a:t>
            </a:r>
            <a:r>
              <a:rPr lang="el-GR" dirty="0"/>
              <a:t>γ</a:t>
            </a:r>
            <a:r>
              <a:rPr lang="en-US" dirty="0"/>
              <a:t>, interferon gamma; IL-17, interleukin 17; </a:t>
            </a:r>
            <a:r>
              <a:rPr lang="en-US" dirty="0" err="1"/>
              <a:t>mLN</a:t>
            </a:r>
            <a:r>
              <a:rPr lang="en-US" dirty="0"/>
              <a:t>, mesenteric lymph node; PAMPs, pathogen-associated molecular patterns; TNF, tumor necrosis factor. </a:t>
            </a:r>
          </a:p>
          <a:p>
            <a:r>
              <a:rPr lang="en-US" dirty="0"/>
              <a:t>Adapted from: </a:t>
            </a:r>
            <a:r>
              <a:rPr lang="en-US" dirty="0" err="1"/>
              <a:t>Gartlan</a:t>
            </a:r>
            <a:r>
              <a:rPr lang="en-US" dirty="0"/>
              <a:t> KH, et al. </a:t>
            </a:r>
            <a:r>
              <a:rPr lang="en-US" i="1" dirty="0"/>
              <a:t>Blood Adv. </a:t>
            </a:r>
            <a:r>
              <a:rPr lang="en-US" dirty="0"/>
              <a:t>2019;3:2859-2865. </a:t>
            </a:r>
          </a:p>
        </p:txBody>
      </p:sp>
      <p:grpSp>
        <p:nvGrpSpPr>
          <p:cNvPr id="10" name="Group 9">
            <a:extLst>
              <a:ext uri="{FF2B5EF4-FFF2-40B4-BE49-F238E27FC236}">
                <a16:creationId xmlns:a16="http://schemas.microsoft.com/office/drawing/2014/main" id="{91A75276-3425-A64A-836B-8479DC4A3292}"/>
              </a:ext>
            </a:extLst>
          </p:cNvPr>
          <p:cNvGrpSpPr/>
          <p:nvPr/>
        </p:nvGrpSpPr>
        <p:grpSpPr>
          <a:xfrm>
            <a:off x="-185972" y="1365504"/>
            <a:ext cx="9202972" cy="4860992"/>
            <a:chOff x="-185972" y="1365504"/>
            <a:chExt cx="9202972" cy="4860992"/>
          </a:xfrm>
        </p:grpSpPr>
        <p:pic>
          <p:nvPicPr>
            <p:cNvPr id="7" name="Picture 6" descr="A picture containing table, room&#10;&#10;Description automatically generated">
              <a:extLst>
                <a:ext uri="{FF2B5EF4-FFF2-40B4-BE49-F238E27FC236}">
                  <a16:creationId xmlns:a16="http://schemas.microsoft.com/office/drawing/2014/main" id="{16F11B14-1B70-8042-BFAB-C44F5FACD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72" y="1365504"/>
              <a:ext cx="9202972" cy="4860992"/>
            </a:xfrm>
            <a:prstGeom prst="rect">
              <a:avLst/>
            </a:prstGeom>
          </p:spPr>
        </p:pic>
        <p:sp>
          <p:nvSpPr>
            <p:cNvPr id="6" name="Rectangle 5">
              <a:extLst>
                <a:ext uri="{FF2B5EF4-FFF2-40B4-BE49-F238E27FC236}">
                  <a16:creationId xmlns:a16="http://schemas.microsoft.com/office/drawing/2014/main" id="{6E1958F9-D24E-E842-8748-FC5DDC1E9848}"/>
                </a:ext>
              </a:extLst>
            </p:cNvPr>
            <p:cNvSpPr/>
            <p:nvPr/>
          </p:nvSpPr>
          <p:spPr>
            <a:xfrm>
              <a:off x="762000" y="2348345"/>
              <a:ext cx="741218" cy="235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EB7CBF-181C-F64C-BC54-294CE3096494}"/>
                </a:ext>
              </a:extLst>
            </p:cNvPr>
            <p:cNvSpPr txBox="1"/>
            <p:nvPr/>
          </p:nvSpPr>
          <p:spPr>
            <a:xfrm>
              <a:off x="705184" y="2276096"/>
              <a:ext cx="854849" cy="307777"/>
            </a:xfrm>
            <a:prstGeom prst="rect">
              <a:avLst/>
            </a:prstGeom>
            <a:noFill/>
          </p:spPr>
          <p:txBody>
            <a:bodyPr wrap="none" rtlCol="0">
              <a:spAutoFit/>
            </a:bodyPr>
            <a:lstStyle/>
            <a:p>
              <a:pPr algn="l"/>
              <a:r>
                <a:rPr lang="en-US" sz="1400" dirty="0">
                  <a:solidFill>
                    <a:schemeClr val="tx1">
                      <a:lumMod val="50000"/>
                    </a:schemeClr>
                  </a:solidFill>
                  <a:latin typeface="+mn-lt"/>
                </a:rPr>
                <a:t>(</a:t>
              </a:r>
              <a:r>
                <a:rPr lang="en-US" sz="1400" dirty="0" err="1">
                  <a:solidFill>
                    <a:schemeClr val="tx1">
                      <a:lumMod val="50000"/>
                    </a:schemeClr>
                  </a:solidFill>
                  <a:latin typeface="+mn-lt"/>
                </a:rPr>
                <a:t>ie</a:t>
              </a:r>
              <a:r>
                <a:rPr lang="en-US" sz="1400" dirty="0">
                  <a:solidFill>
                    <a:schemeClr val="tx1">
                      <a:lumMod val="50000"/>
                    </a:schemeClr>
                  </a:solidFill>
                  <a:latin typeface="+mn-lt"/>
                </a:rPr>
                <a:t>, graft)</a:t>
              </a:r>
            </a:p>
          </p:txBody>
        </p:sp>
        <p:sp>
          <p:nvSpPr>
            <p:cNvPr id="8" name="Rectangle 7">
              <a:extLst>
                <a:ext uri="{FF2B5EF4-FFF2-40B4-BE49-F238E27FC236}">
                  <a16:creationId xmlns:a16="http://schemas.microsoft.com/office/drawing/2014/main" id="{550B0760-4DAC-B045-9A68-A21CEC3EC89A}"/>
                </a:ext>
              </a:extLst>
            </p:cNvPr>
            <p:cNvSpPr/>
            <p:nvPr/>
          </p:nvSpPr>
          <p:spPr>
            <a:xfrm>
              <a:off x="126999" y="2683878"/>
              <a:ext cx="441037" cy="206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9B4C1A-E0EA-0146-BB80-ADF4120160AC}"/>
                </a:ext>
              </a:extLst>
            </p:cNvPr>
            <p:cNvSpPr txBox="1"/>
            <p:nvPr/>
          </p:nvSpPr>
          <p:spPr>
            <a:xfrm>
              <a:off x="0" y="2633458"/>
              <a:ext cx="632289" cy="307777"/>
            </a:xfrm>
            <a:prstGeom prst="rect">
              <a:avLst/>
            </a:prstGeom>
            <a:noFill/>
          </p:spPr>
          <p:txBody>
            <a:bodyPr wrap="none" rtlCol="0">
              <a:spAutoFit/>
            </a:bodyPr>
            <a:lstStyle/>
            <a:p>
              <a:pPr algn="l"/>
              <a:r>
                <a:rPr lang="en-US" sz="1400" dirty="0">
                  <a:solidFill>
                    <a:schemeClr val="tx1">
                      <a:lumMod val="50000"/>
                    </a:schemeClr>
                  </a:solidFill>
                  <a:latin typeface="+mn-lt"/>
                </a:rPr>
                <a:t>T-cells</a:t>
              </a:r>
            </a:p>
          </p:txBody>
        </p:sp>
      </p:grpSp>
    </p:spTree>
    <p:custDataLst>
      <p:tags r:id="rId1"/>
    </p:custDataLst>
    <p:extLst>
      <p:ext uri="{BB962C8B-B14F-4D97-AF65-F5344CB8AC3E}">
        <p14:creationId xmlns:p14="http://schemas.microsoft.com/office/powerpoint/2010/main" val="291397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E876-26EF-4AF5-B26A-B815DADE444B}"/>
              </a:ext>
            </a:extLst>
          </p:cNvPr>
          <p:cNvSpPr>
            <a:spLocks noGrp="1"/>
          </p:cNvSpPr>
          <p:nvPr>
            <p:ph type="title"/>
          </p:nvPr>
        </p:nvSpPr>
        <p:spPr/>
        <p:txBody>
          <a:bodyPr/>
          <a:lstStyle/>
          <a:p>
            <a:r>
              <a:rPr lang="en-US" dirty="0"/>
              <a:t>aGVHD </a:t>
            </a:r>
            <a:r>
              <a:rPr lang="en-US" dirty="0">
                <a:latin typeface="Calibri" panose="020F0502020204030204" pitchFamily="34" charset="0"/>
              </a:rPr>
              <a:t>→ cGVHD Pathogenic Continuum</a:t>
            </a:r>
            <a:endParaRPr lang="en-US" dirty="0"/>
          </a:p>
        </p:txBody>
      </p:sp>
      <p:sp>
        <p:nvSpPr>
          <p:cNvPr id="3" name="Content Placeholder 2">
            <a:extLst>
              <a:ext uri="{FF2B5EF4-FFF2-40B4-BE49-F238E27FC236}">
                <a16:creationId xmlns:a16="http://schemas.microsoft.com/office/drawing/2014/main" id="{914AF5AB-2D16-451B-8A0B-802801E669F5}"/>
              </a:ext>
            </a:extLst>
          </p:cNvPr>
          <p:cNvSpPr>
            <a:spLocks noGrp="1"/>
          </p:cNvSpPr>
          <p:nvPr>
            <p:ph idx="1"/>
          </p:nvPr>
        </p:nvSpPr>
        <p:spPr/>
        <p:txBody>
          <a:bodyPr>
            <a:normAutofit fontScale="85000" lnSpcReduction="20000"/>
          </a:bodyPr>
          <a:lstStyle/>
          <a:p>
            <a:r>
              <a:rPr lang="en-US" sz="2600" dirty="0"/>
              <a:t>Both forms of GVHD start with alloreactive donor T-cells</a:t>
            </a:r>
          </a:p>
          <a:p>
            <a:pPr lvl="1"/>
            <a:r>
              <a:rPr lang="en-US" sz="2200" dirty="0"/>
              <a:t>A complex interplay between donor and host immune cells causes a toxic inflammatory cascade</a:t>
            </a:r>
          </a:p>
          <a:p>
            <a:pPr lvl="1"/>
            <a:r>
              <a:rPr lang="en-US" sz="2200" dirty="0"/>
              <a:t>Th17 and ILCs (which encompass NK cells) are activated in the lower GI tract leading to GVHD</a:t>
            </a:r>
          </a:p>
          <a:p>
            <a:pPr lvl="1"/>
            <a:r>
              <a:rPr lang="en-US" sz="2200" dirty="0"/>
              <a:t>Donor T-cells contribute to destruction of the thymus</a:t>
            </a:r>
          </a:p>
          <a:p>
            <a:pPr lvl="1"/>
            <a:r>
              <a:rPr lang="en-US" sz="2200" dirty="0"/>
              <a:t>Host innate and adaptive immune response accelerate B-cell activating factor and thymic dysregulation</a:t>
            </a:r>
          </a:p>
          <a:p>
            <a:pPr lvl="2"/>
            <a:r>
              <a:rPr lang="en-US" sz="1800" dirty="0"/>
              <a:t>T-cells become dysregulated</a:t>
            </a:r>
          </a:p>
          <a:p>
            <a:pPr lvl="2"/>
            <a:r>
              <a:rPr lang="en-US" sz="1800" dirty="0"/>
              <a:t>Pathogenic B-cell expansion promotes fibroblasts and tissue fibrosis</a:t>
            </a:r>
          </a:p>
          <a:p>
            <a:r>
              <a:rPr lang="en-US" sz="2600" dirty="0" err="1"/>
              <a:t>aGVHD</a:t>
            </a:r>
            <a:r>
              <a:rPr lang="en-US" sz="2600" dirty="0"/>
              <a:t> organ damage caused primarily by premature, unregulated apoptosis</a:t>
            </a:r>
          </a:p>
          <a:p>
            <a:r>
              <a:rPr lang="en-US" sz="2600" dirty="0"/>
              <a:t>cGVHD organ damage marked mainly by fibrosis indicating B-cell dominant pathogenesis</a:t>
            </a:r>
          </a:p>
        </p:txBody>
      </p:sp>
      <p:sp>
        <p:nvSpPr>
          <p:cNvPr id="6" name="Text Placeholder 5">
            <a:extLst>
              <a:ext uri="{FF2B5EF4-FFF2-40B4-BE49-F238E27FC236}">
                <a16:creationId xmlns:a16="http://schemas.microsoft.com/office/drawing/2014/main" id="{EC3BE362-5956-E04E-91F3-7AFD221E75E8}"/>
              </a:ext>
            </a:extLst>
          </p:cNvPr>
          <p:cNvSpPr>
            <a:spLocks noGrp="1"/>
          </p:cNvSpPr>
          <p:nvPr>
            <p:ph type="body" sz="quarter" idx="10"/>
          </p:nvPr>
        </p:nvSpPr>
        <p:spPr/>
        <p:txBody>
          <a:bodyPr>
            <a:normAutofit fontScale="92500" lnSpcReduction="20000"/>
          </a:bodyPr>
          <a:lstStyle/>
          <a:p>
            <a:r>
              <a:rPr lang="en-US" dirty="0"/>
              <a:t>ILCs, innate lymphoid cells; NK, natural killer.</a:t>
            </a:r>
          </a:p>
          <a:p>
            <a:r>
              <a:rPr lang="en-US" dirty="0" err="1">
                <a:latin typeface="Calibri" panose="020F0502020204030204" pitchFamily="34" charset="0"/>
              </a:rPr>
              <a:t>Jagasia</a:t>
            </a:r>
            <a:r>
              <a:rPr lang="en-US" dirty="0">
                <a:latin typeface="Calibri" panose="020F0502020204030204" pitchFamily="34" charset="0"/>
              </a:rPr>
              <a:t> M, et al. </a:t>
            </a:r>
            <a:r>
              <a:rPr lang="en-US" i="1" dirty="0">
                <a:latin typeface="Calibri" panose="020F0502020204030204" pitchFamily="34" charset="0"/>
              </a:rPr>
              <a:t>Immunotherapy.</a:t>
            </a:r>
            <a:r>
              <a:rPr lang="en-US" dirty="0">
                <a:latin typeface="Calibri" panose="020F0502020204030204" pitchFamily="34" charset="0"/>
              </a:rPr>
              <a:t> 2018;10:391-402. Koyama M, et al. Blood. 2019;134:2139-2148. MacDonald KP, et al. </a:t>
            </a:r>
            <a:r>
              <a:rPr lang="en-US" i="1" dirty="0">
                <a:latin typeface="Calibri" panose="020F0502020204030204" pitchFamily="34" charset="0"/>
              </a:rPr>
              <a:t>Blood. </a:t>
            </a:r>
            <a:r>
              <a:rPr lang="en-US" dirty="0">
                <a:latin typeface="Calibri" panose="020F0502020204030204" pitchFamily="34" charset="0"/>
              </a:rPr>
              <a:t>2017;129:13-21. </a:t>
            </a:r>
            <a:r>
              <a:rPr lang="en-US" dirty="0" err="1">
                <a:latin typeface="Calibri" panose="020F0502020204030204" pitchFamily="34" charset="0"/>
              </a:rPr>
              <a:t>Zeiser</a:t>
            </a:r>
            <a:r>
              <a:rPr lang="en-US" dirty="0">
                <a:latin typeface="Calibri" panose="020F0502020204030204" pitchFamily="34" charset="0"/>
              </a:rPr>
              <a:t> R, et al. </a:t>
            </a:r>
            <a:r>
              <a:rPr lang="en-US" i="1" dirty="0">
                <a:latin typeface="Calibri" panose="020F0502020204030204" pitchFamily="34" charset="0"/>
              </a:rPr>
              <a:t>Blood. </a:t>
            </a:r>
            <a:r>
              <a:rPr lang="en-US" dirty="0">
                <a:latin typeface="Calibri" panose="020F0502020204030204" pitchFamily="34" charset="0"/>
              </a:rPr>
              <a:t>2018;131:1399-1405. </a:t>
            </a:r>
          </a:p>
        </p:txBody>
      </p:sp>
    </p:spTree>
    <p:custDataLst>
      <p:tags r:id="rId1"/>
    </p:custDataLst>
    <p:extLst>
      <p:ext uri="{BB962C8B-B14F-4D97-AF65-F5344CB8AC3E}">
        <p14:creationId xmlns:p14="http://schemas.microsoft.com/office/powerpoint/2010/main" val="353792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B5FA-12FD-4C52-A9BA-8BC2D371F9E5}"/>
              </a:ext>
            </a:extLst>
          </p:cNvPr>
          <p:cNvSpPr>
            <a:spLocks noGrp="1"/>
          </p:cNvSpPr>
          <p:nvPr>
            <p:ph type="title"/>
          </p:nvPr>
        </p:nvSpPr>
        <p:spPr/>
        <p:txBody>
          <a:bodyPr/>
          <a:lstStyle/>
          <a:p>
            <a:r>
              <a:rPr lang="en-US" dirty="0"/>
              <a:t>aGVHD </a:t>
            </a:r>
            <a:r>
              <a:rPr lang="en-US" dirty="0">
                <a:latin typeface="Calibri" panose="020F0502020204030204" pitchFamily="34" charset="0"/>
              </a:rPr>
              <a:t>→ cGVHD Pathogenic Continuum </a:t>
            </a:r>
            <a:r>
              <a:rPr lang="en-US" i="1" dirty="0">
                <a:latin typeface="Calibri" panose="020F0502020204030204" pitchFamily="34" charset="0"/>
              </a:rPr>
              <a:t>(</a:t>
            </a:r>
            <a:r>
              <a:rPr lang="en-US" i="1" dirty="0" err="1">
                <a:latin typeface="Calibri" panose="020F0502020204030204" pitchFamily="34" charset="0"/>
              </a:rPr>
              <a:t>cont</a:t>
            </a:r>
            <a:r>
              <a:rPr lang="en-US" i="1" dirty="0">
                <a:latin typeface="Calibri" panose="020F0502020204030204" pitchFamily="34" charset="0"/>
              </a:rPr>
              <a:t>)</a:t>
            </a:r>
            <a:endParaRPr lang="en-US" i="1" dirty="0"/>
          </a:p>
        </p:txBody>
      </p:sp>
      <p:sp>
        <p:nvSpPr>
          <p:cNvPr id="7" name="Text Placeholder 6">
            <a:extLst>
              <a:ext uri="{FF2B5EF4-FFF2-40B4-BE49-F238E27FC236}">
                <a16:creationId xmlns:a16="http://schemas.microsoft.com/office/drawing/2014/main" id="{2322BA7F-1358-4743-9BD9-C3D35CC3C9C0}"/>
              </a:ext>
            </a:extLst>
          </p:cNvPr>
          <p:cNvSpPr>
            <a:spLocks noGrp="1"/>
          </p:cNvSpPr>
          <p:nvPr>
            <p:ph type="body" sz="quarter" idx="10"/>
          </p:nvPr>
        </p:nvSpPr>
        <p:spPr/>
        <p:txBody>
          <a:bodyPr>
            <a:normAutofit fontScale="77500" lnSpcReduction="20000"/>
          </a:bodyPr>
          <a:lstStyle/>
          <a:p>
            <a:r>
              <a:rPr lang="en-US" dirty="0"/>
              <a:t>Ab, antibody; BAFF, B-cell activating factor; CLP, common lymphoid progenitor; CSF-1, colony-stimulating factor 1; DC, dendritic cell; GCB, germinal center B-cells; GM-CSF, granulocyte-macrophage colony-stimulating factor; HSC, hematopoietic stem cell; </a:t>
            </a:r>
            <a:r>
              <a:rPr lang="en-US" dirty="0" err="1"/>
              <a:t>IFNγ</a:t>
            </a:r>
            <a:r>
              <a:rPr lang="en-US" dirty="0"/>
              <a:t>, interferon gamma; IL, interleukin; TFH, T-follicular helper cell; TGFβ, transforming growth factor beta; TN, naïve T-cells; TNF, tumor necrosis factor.</a:t>
            </a:r>
            <a:endParaRPr lang="en-US" dirty="0">
              <a:latin typeface="Calibri" panose="020F0502020204030204" pitchFamily="34" charset="0"/>
            </a:endParaRPr>
          </a:p>
          <a:p>
            <a:r>
              <a:rPr lang="en-US" dirty="0">
                <a:latin typeface="Calibri" panose="020F0502020204030204" pitchFamily="34" charset="0"/>
              </a:rPr>
              <a:t>Adapted from: MacDonald KP, et al. </a:t>
            </a:r>
            <a:r>
              <a:rPr lang="en-US" i="1" dirty="0">
                <a:latin typeface="Calibri" panose="020F0502020204030204" pitchFamily="34" charset="0"/>
              </a:rPr>
              <a:t>Blood. </a:t>
            </a:r>
            <a:r>
              <a:rPr lang="en-US" dirty="0">
                <a:latin typeface="Calibri" panose="020F0502020204030204" pitchFamily="34" charset="0"/>
              </a:rPr>
              <a:t>2017;129:13-21. </a:t>
            </a:r>
            <a:endParaRPr lang="en-US" dirty="0"/>
          </a:p>
        </p:txBody>
      </p:sp>
      <p:pic>
        <p:nvPicPr>
          <p:cNvPr id="1843" name="Picture 1842">
            <a:extLst>
              <a:ext uri="{FF2B5EF4-FFF2-40B4-BE49-F238E27FC236}">
                <a16:creationId xmlns:a16="http://schemas.microsoft.com/office/drawing/2014/main" id="{D5B116BB-C310-B644-BDC0-698A6B28962C}"/>
              </a:ext>
            </a:extLst>
          </p:cNvPr>
          <p:cNvPicPr>
            <a:picLocks noChangeAspect="1"/>
          </p:cNvPicPr>
          <p:nvPr/>
        </p:nvPicPr>
        <p:blipFill>
          <a:blip r:embed="rId4"/>
          <a:stretch>
            <a:fillRect/>
          </a:stretch>
        </p:blipFill>
        <p:spPr>
          <a:xfrm>
            <a:off x="56088" y="1283424"/>
            <a:ext cx="9144000" cy="4772416"/>
          </a:xfrm>
          <a:prstGeom prst="rect">
            <a:avLst/>
          </a:prstGeom>
        </p:spPr>
      </p:pic>
      <p:sp>
        <p:nvSpPr>
          <p:cNvPr id="3" name="Right Arrow 2">
            <a:extLst>
              <a:ext uri="{FF2B5EF4-FFF2-40B4-BE49-F238E27FC236}">
                <a16:creationId xmlns:a16="http://schemas.microsoft.com/office/drawing/2014/main" id="{F63BE565-41FF-854D-B44A-CBF30BA8720B}"/>
              </a:ext>
            </a:extLst>
          </p:cNvPr>
          <p:cNvSpPr/>
          <p:nvPr/>
        </p:nvSpPr>
        <p:spPr>
          <a:xfrm rot="20968013">
            <a:off x="3903930" y="2233279"/>
            <a:ext cx="956647" cy="474943"/>
          </a:xfrm>
          <a:prstGeom prst="rightArrow">
            <a:avLst/>
          </a:prstGeom>
          <a:solidFill>
            <a:srgbClr val="5D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14B692-A3AD-5847-9D8D-81F36F1AAEB0}"/>
              </a:ext>
            </a:extLst>
          </p:cNvPr>
          <p:cNvSpPr txBox="1"/>
          <p:nvPr/>
        </p:nvSpPr>
        <p:spPr>
          <a:xfrm rot="21003667">
            <a:off x="3875280" y="2370274"/>
            <a:ext cx="846317" cy="283283"/>
          </a:xfrm>
          <a:prstGeom prst="rect">
            <a:avLst/>
          </a:prstGeom>
          <a:noFill/>
        </p:spPr>
        <p:txBody>
          <a:bodyPr wrap="square" rtlCol="0">
            <a:spAutoFit/>
          </a:bodyPr>
          <a:lstStyle/>
          <a:p>
            <a:pPr>
              <a:lnSpc>
                <a:spcPts val="700"/>
              </a:lnSpc>
            </a:pPr>
            <a:r>
              <a:rPr lang="en-US" sz="1000" dirty="0">
                <a:solidFill>
                  <a:schemeClr val="bg1"/>
                </a:solidFill>
                <a:latin typeface="+mn-lt"/>
              </a:rPr>
              <a:t>cells into bloodstream</a:t>
            </a:r>
          </a:p>
        </p:txBody>
      </p:sp>
      <p:sp>
        <p:nvSpPr>
          <p:cNvPr id="8" name="TextBox 7">
            <a:extLst>
              <a:ext uri="{FF2B5EF4-FFF2-40B4-BE49-F238E27FC236}">
                <a16:creationId xmlns:a16="http://schemas.microsoft.com/office/drawing/2014/main" id="{04F4EC57-5DF2-0444-98EC-7A85D4895067}"/>
              </a:ext>
            </a:extLst>
          </p:cNvPr>
          <p:cNvSpPr txBox="1"/>
          <p:nvPr/>
        </p:nvSpPr>
        <p:spPr>
          <a:xfrm>
            <a:off x="4298438" y="5267867"/>
            <a:ext cx="846317" cy="283283"/>
          </a:xfrm>
          <a:prstGeom prst="rect">
            <a:avLst/>
          </a:prstGeom>
          <a:noFill/>
        </p:spPr>
        <p:txBody>
          <a:bodyPr wrap="square" rtlCol="0">
            <a:spAutoFit/>
          </a:bodyPr>
          <a:lstStyle/>
          <a:p>
            <a:pPr>
              <a:lnSpc>
                <a:spcPts val="700"/>
              </a:lnSpc>
            </a:pPr>
            <a:r>
              <a:rPr lang="en-US" sz="1000" dirty="0" err="1">
                <a:solidFill>
                  <a:schemeClr val="tx1">
                    <a:lumMod val="50000"/>
                  </a:schemeClr>
                </a:solidFill>
                <a:latin typeface="+mn-lt"/>
              </a:rPr>
              <a:t>Allo</a:t>
            </a:r>
            <a:r>
              <a:rPr lang="en-US" sz="1000" dirty="0">
                <a:solidFill>
                  <a:schemeClr val="tx1">
                    <a:lumMod val="50000"/>
                  </a:schemeClr>
                </a:solidFill>
                <a:latin typeface="+mn-lt"/>
              </a:rPr>
              <a:t>/Auto Ab</a:t>
            </a:r>
          </a:p>
        </p:txBody>
      </p:sp>
    </p:spTree>
    <p:custDataLst>
      <p:tags r:id="rId1"/>
    </p:custDataLst>
    <p:extLst>
      <p:ext uri="{BB962C8B-B14F-4D97-AF65-F5344CB8AC3E}">
        <p14:creationId xmlns:p14="http://schemas.microsoft.com/office/powerpoint/2010/main" val="19367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46BF-EE22-432F-A5DB-B37F5ED64211}"/>
              </a:ext>
            </a:extLst>
          </p:cNvPr>
          <p:cNvSpPr>
            <a:spLocks noGrp="1"/>
          </p:cNvSpPr>
          <p:nvPr>
            <p:ph type="title"/>
          </p:nvPr>
        </p:nvSpPr>
        <p:spPr/>
        <p:txBody>
          <a:bodyPr/>
          <a:lstStyle/>
          <a:p>
            <a:r>
              <a:rPr lang="en-US" dirty="0"/>
              <a:t>GVHD and the Gut Microbiome</a:t>
            </a:r>
          </a:p>
        </p:txBody>
      </p:sp>
      <p:sp>
        <p:nvSpPr>
          <p:cNvPr id="3" name="Text Placeholder 2">
            <a:extLst>
              <a:ext uri="{FF2B5EF4-FFF2-40B4-BE49-F238E27FC236}">
                <a16:creationId xmlns:a16="http://schemas.microsoft.com/office/drawing/2014/main" id="{16E9F62C-8E37-1143-B36F-B5EEED4A8455}"/>
              </a:ext>
            </a:extLst>
          </p:cNvPr>
          <p:cNvSpPr>
            <a:spLocks noGrp="1"/>
          </p:cNvSpPr>
          <p:nvPr>
            <p:ph type="body" sz="quarter" idx="10"/>
          </p:nvPr>
        </p:nvSpPr>
        <p:spPr/>
        <p:txBody>
          <a:bodyPr/>
          <a:lstStyle/>
          <a:p>
            <a:r>
              <a:rPr lang="en-US" dirty="0"/>
              <a:t>DAMPs, danger-associated molecular patterns; MAMPs, microbe-associated molecular patterns. </a:t>
            </a:r>
          </a:p>
          <a:p>
            <a:r>
              <a:rPr lang="en-US" dirty="0"/>
              <a:t>Adapted from: Kumari R, et al. </a:t>
            </a:r>
            <a:r>
              <a:rPr lang="en-US" i="1" dirty="0"/>
              <a:t>Dig Dis Sci. </a:t>
            </a:r>
            <a:r>
              <a:rPr lang="en-US" dirty="0"/>
              <a:t>2019;64:669-677. </a:t>
            </a:r>
          </a:p>
        </p:txBody>
      </p:sp>
      <p:sp>
        <p:nvSpPr>
          <p:cNvPr id="7" name="TextBox 6">
            <a:extLst>
              <a:ext uri="{FF2B5EF4-FFF2-40B4-BE49-F238E27FC236}">
                <a16:creationId xmlns:a16="http://schemas.microsoft.com/office/drawing/2014/main" id="{79FB565C-1DB4-42C5-8213-76858002096D}"/>
              </a:ext>
            </a:extLst>
          </p:cNvPr>
          <p:cNvSpPr txBox="1"/>
          <p:nvPr/>
        </p:nvSpPr>
        <p:spPr>
          <a:xfrm>
            <a:off x="443346" y="1773383"/>
            <a:ext cx="3713019" cy="3970318"/>
          </a:xfrm>
          <a:prstGeom prst="rect">
            <a:avLst/>
          </a:prstGeom>
          <a:noFill/>
        </p:spPr>
        <p:txBody>
          <a:bodyPr wrap="square" rtlCol="0">
            <a:spAutoFit/>
          </a:bodyPr>
          <a:lstStyle/>
          <a:p>
            <a:r>
              <a:rPr lang="en-US" b="1" dirty="0">
                <a:latin typeface="+mn-lt"/>
              </a:rPr>
              <a:t>Healthy gut microbiota support and educate the immune system and maintain homeostasis. </a:t>
            </a:r>
          </a:p>
          <a:p>
            <a:pPr algn="l"/>
            <a:endParaRPr lang="en-US" dirty="0">
              <a:latin typeface="+mn-lt"/>
            </a:endParaRPr>
          </a:p>
          <a:p>
            <a:pPr algn="l"/>
            <a:r>
              <a:rPr lang="en-US" dirty="0">
                <a:latin typeface="+mn-lt"/>
              </a:rPr>
              <a:t>Preconditioning regimens for</a:t>
            </a:r>
          </a:p>
          <a:p>
            <a:pPr algn="l"/>
            <a:r>
              <a:rPr lang="en-US" dirty="0" err="1">
                <a:latin typeface="+mn-lt"/>
              </a:rPr>
              <a:t>allo</a:t>
            </a:r>
            <a:r>
              <a:rPr lang="en-US" dirty="0">
                <a:latin typeface="+mn-lt"/>
              </a:rPr>
              <a:t>-HSCT damage the intestinal epithelial barrier, causing leaky junctions. Beneficial bacteria are reduced, resulting in harmful bacteria overgrowth. APCs present MAMPs and DAMPs to T-cells, promoting</a:t>
            </a:r>
          </a:p>
          <a:p>
            <a:pPr algn="l"/>
            <a:r>
              <a:rPr lang="en-US" dirty="0">
                <a:latin typeface="+mn-lt"/>
              </a:rPr>
              <a:t>T-cell activation and proliferation. This leads to cytokine storm and GVHD organ damage. </a:t>
            </a:r>
          </a:p>
        </p:txBody>
      </p:sp>
      <p:pic>
        <p:nvPicPr>
          <p:cNvPr id="20" name="Picture 19" descr="A picture containing table, standing, group&#10;&#10;Description automatically generated">
            <a:extLst>
              <a:ext uri="{FF2B5EF4-FFF2-40B4-BE49-F238E27FC236}">
                <a16:creationId xmlns:a16="http://schemas.microsoft.com/office/drawing/2014/main" id="{4BED4A00-80D8-5A48-BE42-B17D99F23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3129" y="1232297"/>
            <a:ext cx="4156363" cy="4808266"/>
          </a:xfrm>
          <a:prstGeom prst="rect">
            <a:avLst/>
          </a:prstGeom>
        </p:spPr>
      </p:pic>
      <p:sp>
        <p:nvSpPr>
          <p:cNvPr id="21" name="TextBox 20">
            <a:extLst>
              <a:ext uri="{FF2B5EF4-FFF2-40B4-BE49-F238E27FC236}">
                <a16:creationId xmlns:a16="http://schemas.microsoft.com/office/drawing/2014/main" id="{7456CED3-E966-CE4E-A5C3-7854DD3A7F86}"/>
              </a:ext>
            </a:extLst>
          </p:cNvPr>
          <p:cNvSpPr txBox="1"/>
          <p:nvPr/>
        </p:nvSpPr>
        <p:spPr>
          <a:xfrm>
            <a:off x="7973973" y="1921435"/>
            <a:ext cx="984565" cy="246221"/>
          </a:xfrm>
          <a:prstGeom prst="rect">
            <a:avLst/>
          </a:prstGeom>
          <a:noFill/>
        </p:spPr>
        <p:txBody>
          <a:bodyPr wrap="none" rtlCol="0">
            <a:spAutoFit/>
          </a:bodyPr>
          <a:lstStyle/>
          <a:p>
            <a:pPr algn="l"/>
            <a:r>
              <a:rPr lang="en-US" sz="1000" dirty="0">
                <a:solidFill>
                  <a:schemeClr val="tx1">
                    <a:lumMod val="50000"/>
                  </a:schemeClr>
                </a:solidFill>
                <a:latin typeface="+mn-lt"/>
              </a:rPr>
              <a:t>Leaky junctions</a:t>
            </a:r>
          </a:p>
        </p:txBody>
      </p:sp>
      <p:cxnSp>
        <p:nvCxnSpPr>
          <p:cNvPr id="23" name="Straight Connector 22">
            <a:extLst>
              <a:ext uri="{FF2B5EF4-FFF2-40B4-BE49-F238E27FC236}">
                <a16:creationId xmlns:a16="http://schemas.microsoft.com/office/drawing/2014/main" id="{34461EB6-BC8A-7843-AE03-F8E38AE564EC}"/>
              </a:ext>
            </a:extLst>
          </p:cNvPr>
          <p:cNvCxnSpPr>
            <a:cxnSpLocks/>
          </p:cNvCxnSpPr>
          <p:nvPr/>
        </p:nvCxnSpPr>
        <p:spPr>
          <a:xfrm flipH="1">
            <a:off x="8034346" y="2116414"/>
            <a:ext cx="230457" cy="12638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F1D9043-71EE-B843-8915-06492DF3A710}"/>
              </a:ext>
            </a:extLst>
          </p:cNvPr>
          <p:cNvSpPr txBox="1"/>
          <p:nvPr/>
        </p:nvSpPr>
        <p:spPr>
          <a:xfrm>
            <a:off x="8080897" y="2587835"/>
            <a:ext cx="1090372" cy="861774"/>
          </a:xfrm>
          <a:prstGeom prst="rect">
            <a:avLst/>
          </a:prstGeom>
          <a:noFill/>
        </p:spPr>
        <p:txBody>
          <a:bodyPr wrap="square" rtlCol="0">
            <a:spAutoFit/>
          </a:bodyPr>
          <a:lstStyle/>
          <a:p>
            <a:r>
              <a:rPr lang="en-US" sz="1000" dirty="0">
                <a:solidFill>
                  <a:schemeClr val="tx1">
                    <a:lumMod val="50000"/>
                  </a:schemeClr>
                </a:solidFill>
                <a:latin typeface="+mn-lt"/>
              </a:rPr>
              <a:t>Goblet cell loss</a:t>
            </a:r>
          </a:p>
          <a:p>
            <a:r>
              <a:rPr lang="en-US" sz="1000" dirty="0">
                <a:solidFill>
                  <a:schemeClr val="tx1">
                    <a:lumMod val="50000"/>
                  </a:schemeClr>
                </a:solidFill>
                <a:latin typeface="+mn-lt"/>
              </a:rPr>
              <a:t>Increased permeability and translocation of bacteria</a:t>
            </a:r>
          </a:p>
        </p:txBody>
      </p:sp>
      <p:cxnSp>
        <p:nvCxnSpPr>
          <p:cNvPr id="26" name="Straight Connector 25">
            <a:extLst>
              <a:ext uri="{FF2B5EF4-FFF2-40B4-BE49-F238E27FC236}">
                <a16:creationId xmlns:a16="http://schemas.microsoft.com/office/drawing/2014/main" id="{3D866ACD-77C0-2040-9CCA-CAA46DC3BD55}"/>
              </a:ext>
            </a:extLst>
          </p:cNvPr>
          <p:cNvCxnSpPr>
            <a:cxnSpLocks/>
          </p:cNvCxnSpPr>
          <p:nvPr/>
        </p:nvCxnSpPr>
        <p:spPr>
          <a:xfrm flipH="1">
            <a:off x="8119093" y="3230882"/>
            <a:ext cx="262907" cy="7047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E851961-B968-504C-8BD7-7D80540F7E1A}"/>
              </a:ext>
            </a:extLst>
          </p:cNvPr>
          <p:cNvSpPr txBox="1"/>
          <p:nvPr/>
        </p:nvSpPr>
        <p:spPr>
          <a:xfrm>
            <a:off x="8072549" y="3462115"/>
            <a:ext cx="1090373" cy="553998"/>
          </a:xfrm>
          <a:prstGeom prst="rect">
            <a:avLst/>
          </a:prstGeom>
          <a:noFill/>
        </p:spPr>
        <p:txBody>
          <a:bodyPr wrap="square" rtlCol="0">
            <a:spAutoFit/>
          </a:bodyPr>
          <a:lstStyle/>
          <a:p>
            <a:pPr algn="l"/>
            <a:r>
              <a:rPr lang="en-US" sz="1000" dirty="0">
                <a:solidFill>
                  <a:schemeClr val="tx1">
                    <a:lumMod val="50000"/>
                  </a:schemeClr>
                </a:solidFill>
                <a:latin typeface="+mn-lt"/>
              </a:rPr>
              <a:t>Increased damage and inflammation</a:t>
            </a:r>
          </a:p>
        </p:txBody>
      </p:sp>
      <p:cxnSp>
        <p:nvCxnSpPr>
          <p:cNvPr id="31" name="Straight Connector 30">
            <a:extLst>
              <a:ext uri="{FF2B5EF4-FFF2-40B4-BE49-F238E27FC236}">
                <a16:creationId xmlns:a16="http://schemas.microsoft.com/office/drawing/2014/main" id="{D567C04D-A593-B944-B050-67BC43C44B8D}"/>
              </a:ext>
            </a:extLst>
          </p:cNvPr>
          <p:cNvCxnSpPr>
            <a:cxnSpLocks/>
          </p:cNvCxnSpPr>
          <p:nvPr/>
        </p:nvCxnSpPr>
        <p:spPr>
          <a:xfrm flipH="1">
            <a:off x="8160726" y="4526079"/>
            <a:ext cx="221274" cy="15305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844C50C-EE76-E44E-8AC9-08ABB14B3F48}"/>
              </a:ext>
            </a:extLst>
          </p:cNvPr>
          <p:cNvSpPr txBox="1"/>
          <p:nvPr/>
        </p:nvSpPr>
        <p:spPr>
          <a:xfrm>
            <a:off x="4739268" y="5067493"/>
            <a:ext cx="1090373" cy="246221"/>
          </a:xfrm>
          <a:prstGeom prst="rect">
            <a:avLst/>
          </a:prstGeom>
          <a:noFill/>
        </p:spPr>
        <p:txBody>
          <a:bodyPr wrap="square" rtlCol="0">
            <a:spAutoFit/>
          </a:bodyPr>
          <a:lstStyle/>
          <a:p>
            <a:pPr algn="l"/>
            <a:r>
              <a:rPr lang="en-US" sz="1000" dirty="0">
                <a:solidFill>
                  <a:schemeClr val="tx1">
                    <a:lumMod val="50000"/>
                  </a:schemeClr>
                </a:solidFill>
                <a:latin typeface="+mn-lt"/>
              </a:rPr>
              <a:t>Macrophage</a:t>
            </a:r>
          </a:p>
        </p:txBody>
      </p:sp>
      <p:sp>
        <p:nvSpPr>
          <p:cNvPr id="34" name="TextBox 33">
            <a:extLst>
              <a:ext uri="{FF2B5EF4-FFF2-40B4-BE49-F238E27FC236}">
                <a16:creationId xmlns:a16="http://schemas.microsoft.com/office/drawing/2014/main" id="{B63963F6-9E2A-C84D-9BA3-848EA7094CF1}"/>
              </a:ext>
            </a:extLst>
          </p:cNvPr>
          <p:cNvSpPr txBox="1"/>
          <p:nvPr/>
        </p:nvSpPr>
        <p:spPr>
          <a:xfrm>
            <a:off x="8313126" y="4400212"/>
            <a:ext cx="1090373" cy="246221"/>
          </a:xfrm>
          <a:prstGeom prst="rect">
            <a:avLst/>
          </a:prstGeom>
          <a:noFill/>
        </p:spPr>
        <p:txBody>
          <a:bodyPr wrap="square" rtlCol="0">
            <a:spAutoFit/>
          </a:bodyPr>
          <a:lstStyle/>
          <a:p>
            <a:pPr algn="l"/>
            <a:r>
              <a:rPr lang="en-US" sz="1000" dirty="0">
                <a:solidFill>
                  <a:schemeClr val="tx1">
                    <a:lumMod val="50000"/>
                  </a:schemeClr>
                </a:solidFill>
                <a:latin typeface="+mn-lt"/>
              </a:rPr>
              <a:t>Paneth cell</a:t>
            </a:r>
          </a:p>
        </p:txBody>
      </p:sp>
      <p:sp>
        <p:nvSpPr>
          <p:cNvPr id="35" name="TextBox 34">
            <a:extLst>
              <a:ext uri="{FF2B5EF4-FFF2-40B4-BE49-F238E27FC236}">
                <a16:creationId xmlns:a16="http://schemas.microsoft.com/office/drawing/2014/main" id="{FCFA1FAC-FB1A-BA4E-88B6-52B6A6232CE6}"/>
              </a:ext>
            </a:extLst>
          </p:cNvPr>
          <p:cNvSpPr txBox="1"/>
          <p:nvPr/>
        </p:nvSpPr>
        <p:spPr>
          <a:xfrm>
            <a:off x="8466255" y="4549658"/>
            <a:ext cx="1090373" cy="246221"/>
          </a:xfrm>
          <a:prstGeom prst="rect">
            <a:avLst/>
          </a:prstGeom>
          <a:noFill/>
        </p:spPr>
        <p:txBody>
          <a:bodyPr wrap="square" rtlCol="0">
            <a:spAutoFit/>
          </a:bodyPr>
          <a:lstStyle/>
          <a:p>
            <a:pPr algn="l"/>
            <a:r>
              <a:rPr lang="en-US" sz="1000" dirty="0">
                <a:solidFill>
                  <a:schemeClr val="tx1">
                    <a:lumMod val="50000"/>
                  </a:schemeClr>
                </a:solidFill>
                <a:latin typeface="+mn-lt"/>
              </a:rPr>
              <a:t>Stem cell</a:t>
            </a:r>
          </a:p>
        </p:txBody>
      </p:sp>
      <p:cxnSp>
        <p:nvCxnSpPr>
          <p:cNvPr id="36" name="Straight Connector 35">
            <a:extLst>
              <a:ext uri="{FF2B5EF4-FFF2-40B4-BE49-F238E27FC236}">
                <a16:creationId xmlns:a16="http://schemas.microsoft.com/office/drawing/2014/main" id="{89F852BC-D271-A941-9D8B-E8CA81CEDDE6}"/>
              </a:ext>
            </a:extLst>
          </p:cNvPr>
          <p:cNvCxnSpPr>
            <a:cxnSpLocks/>
          </p:cNvCxnSpPr>
          <p:nvPr/>
        </p:nvCxnSpPr>
        <p:spPr>
          <a:xfrm flipH="1">
            <a:off x="8313126" y="4678479"/>
            <a:ext cx="221274" cy="15305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8668371-26EF-FB48-BFDC-2CB5E9009007}"/>
              </a:ext>
            </a:extLst>
          </p:cNvPr>
          <p:cNvSpPr txBox="1"/>
          <p:nvPr/>
        </p:nvSpPr>
        <p:spPr>
          <a:xfrm>
            <a:off x="6145556" y="4409815"/>
            <a:ext cx="641820" cy="400110"/>
          </a:xfrm>
          <a:prstGeom prst="rect">
            <a:avLst/>
          </a:prstGeom>
          <a:noFill/>
        </p:spPr>
        <p:txBody>
          <a:bodyPr wrap="square" rtlCol="0">
            <a:spAutoFit/>
          </a:bodyPr>
          <a:lstStyle/>
          <a:p>
            <a:r>
              <a:rPr lang="en-US" sz="1000" dirty="0">
                <a:solidFill>
                  <a:schemeClr val="tx1">
                    <a:lumMod val="50000"/>
                  </a:schemeClr>
                </a:solidFill>
                <a:latin typeface="+mn-lt"/>
              </a:rPr>
              <a:t>Paneth cell loss</a:t>
            </a:r>
          </a:p>
        </p:txBody>
      </p:sp>
      <p:sp>
        <p:nvSpPr>
          <p:cNvPr id="39" name="TextBox 38">
            <a:extLst>
              <a:ext uri="{FF2B5EF4-FFF2-40B4-BE49-F238E27FC236}">
                <a16:creationId xmlns:a16="http://schemas.microsoft.com/office/drawing/2014/main" id="{D64AF554-E44F-B141-85CF-D3CB8564D0AF}"/>
              </a:ext>
            </a:extLst>
          </p:cNvPr>
          <p:cNvSpPr txBox="1"/>
          <p:nvPr/>
        </p:nvSpPr>
        <p:spPr>
          <a:xfrm>
            <a:off x="7881657" y="1659191"/>
            <a:ext cx="652743" cy="246221"/>
          </a:xfrm>
          <a:prstGeom prst="rect">
            <a:avLst/>
          </a:prstGeom>
          <a:noFill/>
        </p:spPr>
        <p:txBody>
          <a:bodyPr wrap="none" rtlCol="0">
            <a:spAutoFit/>
          </a:bodyPr>
          <a:lstStyle/>
          <a:p>
            <a:pPr algn="l"/>
            <a:r>
              <a:rPr lang="en-US" sz="1000" i="1" dirty="0">
                <a:solidFill>
                  <a:schemeClr val="tx1">
                    <a:lumMod val="50000"/>
                  </a:schemeClr>
                </a:solidFill>
                <a:latin typeface="+mn-lt"/>
              </a:rPr>
              <a:t>C difficile</a:t>
            </a:r>
          </a:p>
        </p:txBody>
      </p:sp>
      <p:sp>
        <p:nvSpPr>
          <p:cNvPr id="40" name="TextBox 39">
            <a:extLst>
              <a:ext uri="{FF2B5EF4-FFF2-40B4-BE49-F238E27FC236}">
                <a16:creationId xmlns:a16="http://schemas.microsoft.com/office/drawing/2014/main" id="{DC87D627-F044-704D-9BA1-9D05500C4062}"/>
              </a:ext>
            </a:extLst>
          </p:cNvPr>
          <p:cNvSpPr txBox="1"/>
          <p:nvPr/>
        </p:nvSpPr>
        <p:spPr>
          <a:xfrm>
            <a:off x="6787376" y="1381147"/>
            <a:ext cx="990977" cy="246221"/>
          </a:xfrm>
          <a:prstGeom prst="rect">
            <a:avLst/>
          </a:prstGeom>
          <a:noFill/>
        </p:spPr>
        <p:txBody>
          <a:bodyPr wrap="none" rtlCol="0">
            <a:spAutoFit/>
          </a:bodyPr>
          <a:lstStyle/>
          <a:p>
            <a:pPr algn="l"/>
            <a:r>
              <a:rPr lang="en-US" sz="1000" dirty="0">
                <a:solidFill>
                  <a:schemeClr val="tx1">
                    <a:lumMod val="50000"/>
                  </a:schemeClr>
                </a:solidFill>
                <a:latin typeface="+mn-lt"/>
              </a:rPr>
              <a:t>Proteobacteria</a:t>
            </a:r>
          </a:p>
        </p:txBody>
      </p:sp>
      <p:sp>
        <p:nvSpPr>
          <p:cNvPr id="41" name="TextBox 40">
            <a:extLst>
              <a:ext uri="{FF2B5EF4-FFF2-40B4-BE49-F238E27FC236}">
                <a16:creationId xmlns:a16="http://schemas.microsoft.com/office/drawing/2014/main" id="{FA10803E-ACF1-9B4D-9EF2-5697D3519E63}"/>
              </a:ext>
            </a:extLst>
          </p:cNvPr>
          <p:cNvSpPr txBox="1"/>
          <p:nvPr/>
        </p:nvSpPr>
        <p:spPr>
          <a:xfrm>
            <a:off x="6098185" y="2167656"/>
            <a:ext cx="779381" cy="246221"/>
          </a:xfrm>
          <a:prstGeom prst="rect">
            <a:avLst/>
          </a:prstGeom>
          <a:noFill/>
        </p:spPr>
        <p:txBody>
          <a:bodyPr wrap="none" rtlCol="0">
            <a:spAutoFit/>
          </a:bodyPr>
          <a:lstStyle/>
          <a:p>
            <a:pPr algn="l"/>
            <a:r>
              <a:rPr lang="en-US" sz="1000" i="1" dirty="0">
                <a:solidFill>
                  <a:schemeClr val="tx1">
                    <a:lumMod val="50000"/>
                  </a:schemeClr>
                </a:solidFill>
                <a:latin typeface="+mn-lt"/>
              </a:rPr>
              <a:t>Enterococci</a:t>
            </a:r>
          </a:p>
        </p:txBody>
      </p:sp>
      <p:sp>
        <p:nvSpPr>
          <p:cNvPr id="42" name="TextBox 41">
            <a:extLst>
              <a:ext uri="{FF2B5EF4-FFF2-40B4-BE49-F238E27FC236}">
                <a16:creationId xmlns:a16="http://schemas.microsoft.com/office/drawing/2014/main" id="{1FAA90BF-80F0-2C44-BE4A-937E2D01AED5}"/>
              </a:ext>
            </a:extLst>
          </p:cNvPr>
          <p:cNvSpPr txBox="1"/>
          <p:nvPr/>
        </p:nvSpPr>
        <p:spPr>
          <a:xfrm>
            <a:off x="4149238" y="2341614"/>
            <a:ext cx="349776" cy="246221"/>
          </a:xfrm>
          <a:prstGeom prst="rect">
            <a:avLst/>
          </a:prstGeom>
          <a:noFill/>
        </p:spPr>
        <p:txBody>
          <a:bodyPr wrap="none" rtlCol="0">
            <a:spAutoFit/>
          </a:bodyPr>
          <a:lstStyle/>
          <a:p>
            <a:pPr algn="l"/>
            <a:r>
              <a:rPr lang="en-US" sz="1000" dirty="0">
                <a:solidFill>
                  <a:schemeClr val="tx1">
                    <a:lumMod val="50000"/>
                  </a:schemeClr>
                </a:solidFill>
                <a:latin typeface="+mn-lt"/>
              </a:rPr>
              <a:t>TBI</a:t>
            </a:r>
          </a:p>
        </p:txBody>
      </p:sp>
      <p:sp>
        <p:nvSpPr>
          <p:cNvPr id="43" name="TextBox 42">
            <a:extLst>
              <a:ext uri="{FF2B5EF4-FFF2-40B4-BE49-F238E27FC236}">
                <a16:creationId xmlns:a16="http://schemas.microsoft.com/office/drawing/2014/main" id="{84496C77-1EE7-6D46-8D1B-C89516BBA87E}"/>
              </a:ext>
            </a:extLst>
          </p:cNvPr>
          <p:cNvSpPr txBox="1"/>
          <p:nvPr/>
        </p:nvSpPr>
        <p:spPr>
          <a:xfrm>
            <a:off x="3906026" y="3789541"/>
            <a:ext cx="960519" cy="246221"/>
          </a:xfrm>
          <a:prstGeom prst="rect">
            <a:avLst/>
          </a:prstGeom>
          <a:noFill/>
        </p:spPr>
        <p:txBody>
          <a:bodyPr wrap="none" rtlCol="0">
            <a:spAutoFit/>
          </a:bodyPr>
          <a:lstStyle/>
          <a:p>
            <a:pPr algn="l"/>
            <a:r>
              <a:rPr lang="en-US" sz="1000" dirty="0">
                <a:solidFill>
                  <a:schemeClr val="tx1">
                    <a:lumMod val="50000"/>
                  </a:schemeClr>
                </a:solidFill>
                <a:latin typeface="+mn-lt"/>
              </a:rPr>
              <a:t>Chemotherapy</a:t>
            </a:r>
          </a:p>
        </p:txBody>
      </p:sp>
      <p:cxnSp>
        <p:nvCxnSpPr>
          <p:cNvPr id="44" name="Straight Connector 43">
            <a:extLst>
              <a:ext uri="{FF2B5EF4-FFF2-40B4-BE49-F238E27FC236}">
                <a16:creationId xmlns:a16="http://schemas.microsoft.com/office/drawing/2014/main" id="{989EB251-B93A-A64D-B25A-12BAC6C7ECB2}"/>
              </a:ext>
            </a:extLst>
          </p:cNvPr>
          <p:cNvCxnSpPr>
            <a:cxnSpLocks/>
          </p:cNvCxnSpPr>
          <p:nvPr/>
        </p:nvCxnSpPr>
        <p:spPr>
          <a:xfrm flipH="1">
            <a:off x="6487876" y="2654635"/>
            <a:ext cx="299500" cy="13763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28F7EB0-743A-F94D-B8FA-2D440BEE6A25}"/>
              </a:ext>
            </a:extLst>
          </p:cNvPr>
          <p:cNvSpPr txBox="1"/>
          <p:nvPr/>
        </p:nvSpPr>
        <p:spPr>
          <a:xfrm>
            <a:off x="6098185" y="2735621"/>
            <a:ext cx="580876" cy="400110"/>
          </a:xfrm>
          <a:prstGeom prst="rect">
            <a:avLst/>
          </a:prstGeom>
          <a:noFill/>
        </p:spPr>
        <p:txBody>
          <a:bodyPr wrap="square" rtlCol="0">
            <a:spAutoFit/>
          </a:bodyPr>
          <a:lstStyle/>
          <a:p>
            <a:pPr algn="r"/>
            <a:r>
              <a:rPr lang="en-US" sz="1000" dirty="0">
                <a:solidFill>
                  <a:schemeClr val="tx1">
                    <a:lumMod val="50000"/>
                  </a:schemeClr>
                </a:solidFill>
                <a:latin typeface="+mn-lt"/>
              </a:rPr>
              <a:t>Goblet cell</a:t>
            </a:r>
          </a:p>
        </p:txBody>
      </p:sp>
      <p:sp>
        <p:nvSpPr>
          <p:cNvPr id="48" name="TextBox 47">
            <a:extLst>
              <a:ext uri="{FF2B5EF4-FFF2-40B4-BE49-F238E27FC236}">
                <a16:creationId xmlns:a16="http://schemas.microsoft.com/office/drawing/2014/main" id="{B5313340-1937-B547-9E32-42D3E88117E3}"/>
              </a:ext>
            </a:extLst>
          </p:cNvPr>
          <p:cNvSpPr txBox="1"/>
          <p:nvPr/>
        </p:nvSpPr>
        <p:spPr>
          <a:xfrm>
            <a:off x="7112708" y="2913020"/>
            <a:ext cx="641820" cy="553998"/>
          </a:xfrm>
          <a:prstGeom prst="rect">
            <a:avLst/>
          </a:prstGeom>
          <a:solidFill>
            <a:schemeClr val="bg1">
              <a:alpha val="69000"/>
            </a:schemeClr>
          </a:solidFill>
          <a:effectLst>
            <a:softEdge rad="50800"/>
          </a:effectLst>
        </p:spPr>
        <p:txBody>
          <a:bodyPr wrap="square" rtlCol="0">
            <a:spAutoFit/>
          </a:bodyPr>
          <a:lstStyle/>
          <a:p>
            <a:r>
              <a:rPr lang="en-US" sz="1000" dirty="0">
                <a:solidFill>
                  <a:schemeClr val="tx1">
                    <a:lumMod val="50000"/>
                  </a:schemeClr>
                </a:solidFill>
                <a:latin typeface="+mn-lt"/>
              </a:rPr>
              <a:t>Bacteria</a:t>
            </a:r>
          </a:p>
          <a:p>
            <a:r>
              <a:rPr lang="en-US" sz="1000" dirty="0">
                <a:solidFill>
                  <a:schemeClr val="tx1">
                    <a:lumMod val="50000"/>
                  </a:schemeClr>
                </a:solidFill>
                <a:latin typeface="+mn-lt"/>
              </a:rPr>
              <a:t>MAMPs</a:t>
            </a:r>
          </a:p>
          <a:p>
            <a:r>
              <a:rPr lang="en-US" sz="1000" dirty="0">
                <a:solidFill>
                  <a:schemeClr val="tx1">
                    <a:lumMod val="50000"/>
                  </a:schemeClr>
                </a:solidFill>
                <a:latin typeface="+mn-lt"/>
              </a:rPr>
              <a:t>DAMPs</a:t>
            </a:r>
          </a:p>
        </p:txBody>
      </p:sp>
      <p:sp>
        <p:nvSpPr>
          <p:cNvPr id="49" name="TextBox 48">
            <a:extLst>
              <a:ext uri="{FF2B5EF4-FFF2-40B4-BE49-F238E27FC236}">
                <a16:creationId xmlns:a16="http://schemas.microsoft.com/office/drawing/2014/main" id="{7EC2FB8E-9F49-EC47-8C16-3628FF2144CA}"/>
              </a:ext>
            </a:extLst>
          </p:cNvPr>
          <p:cNvSpPr txBox="1"/>
          <p:nvPr/>
        </p:nvSpPr>
        <p:spPr>
          <a:xfrm>
            <a:off x="8208028" y="4030175"/>
            <a:ext cx="1090373" cy="400110"/>
          </a:xfrm>
          <a:prstGeom prst="rect">
            <a:avLst/>
          </a:prstGeom>
          <a:noFill/>
        </p:spPr>
        <p:txBody>
          <a:bodyPr wrap="square" rtlCol="0">
            <a:spAutoFit/>
          </a:bodyPr>
          <a:lstStyle/>
          <a:p>
            <a:pPr algn="l"/>
            <a:r>
              <a:rPr lang="en-US" sz="1000" dirty="0">
                <a:solidFill>
                  <a:schemeClr val="tx1">
                    <a:lumMod val="50000"/>
                  </a:schemeClr>
                </a:solidFill>
                <a:latin typeface="+mn-lt"/>
              </a:rPr>
              <a:t>Cytotoxic CD8 T cell</a:t>
            </a:r>
          </a:p>
        </p:txBody>
      </p:sp>
      <p:cxnSp>
        <p:nvCxnSpPr>
          <p:cNvPr id="50" name="Straight Connector 49">
            <a:extLst>
              <a:ext uri="{FF2B5EF4-FFF2-40B4-BE49-F238E27FC236}">
                <a16:creationId xmlns:a16="http://schemas.microsoft.com/office/drawing/2014/main" id="{0EFA03A1-8213-5741-8FA9-F1F486B76BD3}"/>
              </a:ext>
            </a:extLst>
          </p:cNvPr>
          <p:cNvCxnSpPr>
            <a:cxnSpLocks/>
            <a:stCxn id="49" idx="1"/>
          </p:cNvCxnSpPr>
          <p:nvPr/>
        </p:nvCxnSpPr>
        <p:spPr>
          <a:xfrm flipH="1">
            <a:off x="7778354" y="4230230"/>
            <a:ext cx="429674" cy="1873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E6B2450-697F-7347-A45D-EAD2A82CE12A}"/>
              </a:ext>
            </a:extLst>
          </p:cNvPr>
          <p:cNvSpPr txBox="1"/>
          <p:nvPr/>
        </p:nvSpPr>
        <p:spPr>
          <a:xfrm>
            <a:off x="4187971" y="1240881"/>
            <a:ext cx="1090373" cy="400110"/>
          </a:xfrm>
          <a:prstGeom prst="rect">
            <a:avLst/>
          </a:prstGeom>
          <a:noFill/>
        </p:spPr>
        <p:txBody>
          <a:bodyPr wrap="square" rtlCol="0">
            <a:spAutoFit/>
          </a:bodyPr>
          <a:lstStyle/>
          <a:p>
            <a:r>
              <a:rPr lang="en-US" sz="1000" dirty="0">
                <a:solidFill>
                  <a:schemeClr val="tx1">
                    <a:lumMod val="50000"/>
                  </a:schemeClr>
                </a:solidFill>
                <a:latin typeface="+mn-lt"/>
              </a:rPr>
              <a:t>Antimicrobial peptides</a:t>
            </a:r>
          </a:p>
        </p:txBody>
      </p:sp>
      <p:sp>
        <p:nvSpPr>
          <p:cNvPr id="54" name="TextBox 53">
            <a:extLst>
              <a:ext uri="{FF2B5EF4-FFF2-40B4-BE49-F238E27FC236}">
                <a16:creationId xmlns:a16="http://schemas.microsoft.com/office/drawing/2014/main" id="{10BEF024-3D2B-354D-AB05-A4A2B0369365}"/>
              </a:ext>
            </a:extLst>
          </p:cNvPr>
          <p:cNvSpPr txBox="1"/>
          <p:nvPr/>
        </p:nvSpPr>
        <p:spPr>
          <a:xfrm>
            <a:off x="7005678" y="5236766"/>
            <a:ext cx="648491" cy="400110"/>
          </a:xfrm>
          <a:prstGeom prst="rect">
            <a:avLst/>
          </a:prstGeom>
          <a:noFill/>
        </p:spPr>
        <p:txBody>
          <a:bodyPr wrap="square" rtlCol="0">
            <a:spAutoFit/>
          </a:bodyPr>
          <a:lstStyle/>
          <a:p>
            <a:r>
              <a:rPr lang="en-US" sz="1000" dirty="0">
                <a:solidFill>
                  <a:schemeClr val="tx1">
                    <a:lumMod val="50000"/>
                  </a:schemeClr>
                </a:solidFill>
                <a:latin typeface="+mn-lt"/>
              </a:rPr>
              <a:t>Helper T</a:t>
            </a:r>
            <a:r>
              <a:rPr lang="en-US" sz="1000" baseline="-25000" dirty="0">
                <a:solidFill>
                  <a:schemeClr val="tx1">
                    <a:lumMod val="50000"/>
                  </a:schemeClr>
                </a:solidFill>
                <a:latin typeface="+mn-lt"/>
              </a:rPr>
              <a:t>H</a:t>
            </a:r>
            <a:r>
              <a:rPr lang="en-US" sz="1000" dirty="0">
                <a:solidFill>
                  <a:schemeClr val="tx1">
                    <a:lumMod val="50000"/>
                  </a:schemeClr>
                </a:solidFill>
                <a:latin typeface="+mn-lt"/>
              </a:rPr>
              <a:t> cells</a:t>
            </a:r>
          </a:p>
        </p:txBody>
      </p:sp>
      <p:sp>
        <p:nvSpPr>
          <p:cNvPr id="55" name="TextBox 54">
            <a:extLst>
              <a:ext uri="{FF2B5EF4-FFF2-40B4-BE49-F238E27FC236}">
                <a16:creationId xmlns:a16="http://schemas.microsoft.com/office/drawing/2014/main" id="{B40D8A15-318B-4B4D-87DD-2137A6535DD3}"/>
              </a:ext>
            </a:extLst>
          </p:cNvPr>
          <p:cNvSpPr txBox="1"/>
          <p:nvPr/>
        </p:nvSpPr>
        <p:spPr>
          <a:xfrm>
            <a:off x="6950947" y="6040134"/>
            <a:ext cx="757952" cy="246221"/>
          </a:xfrm>
          <a:prstGeom prst="rect">
            <a:avLst/>
          </a:prstGeom>
          <a:noFill/>
        </p:spPr>
        <p:txBody>
          <a:bodyPr wrap="square" rtlCol="0">
            <a:spAutoFit/>
          </a:bodyPr>
          <a:lstStyle/>
          <a:p>
            <a:r>
              <a:rPr lang="en-US" sz="1000" dirty="0">
                <a:solidFill>
                  <a:schemeClr val="tx1">
                    <a:lumMod val="50000"/>
                  </a:schemeClr>
                </a:solidFill>
                <a:latin typeface="+mn-lt"/>
              </a:rPr>
              <a:t>Cytokines</a:t>
            </a:r>
          </a:p>
        </p:txBody>
      </p:sp>
      <p:sp>
        <p:nvSpPr>
          <p:cNvPr id="56" name="TextBox 55">
            <a:extLst>
              <a:ext uri="{FF2B5EF4-FFF2-40B4-BE49-F238E27FC236}">
                <a16:creationId xmlns:a16="http://schemas.microsoft.com/office/drawing/2014/main" id="{3F85E57F-57AF-4E46-84C9-B7162DC41CE8}"/>
              </a:ext>
            </a:extLst>
          </p:cNvPr>
          <p:cNvSpPr txBox="1"/>
          <p:nvPr/>
        </p:nvSpPr>
        <p:spPr>
          <a:xfrm>
            <a:off x="6388623" y="5610725"/>
            <a:ext cx="757952" cy="246221"/>
          </a:xfrm>
          <a:prstGeom prst="rect">
            <a:avLst/>
          </a:prstGeom>
          <a:noFill/>
        </p:spPr>
        <p:txBody>
          <a:bodyPr wrap="square" rtlCol="0">
            <a:spAutoFit/>
          </a:bodyPr>
          <a:lstStyle/>
          <a:p>
            <a:r>
              <a:rPr lang="en-US" sz="1000" dirty="0">
                <a:solidFill>
                  <a:schemeClr val="tx1">
                    <a:lumMod val="50000"/>
                  </a:schemeClr>
                </a:solidFill>
                <a:latin typeface="+mn-lt"/>
              </a:rPr>
              <a:t>Plasma cell</a:t>
            </a:r>
          </a:p>
        </p:txBody>
      </p:sp>
      <p:sp>
        <p:nvSpPr>
          <p:cNvPr id="57" name="TextBox 56">
            <a:extLst>
              <a:ext uri="{FF2B5EF4-FFF2-40B4-BE49-F238E27FC236}">
                <a16:creationId xmlns:a16="http://schemas.microsoft.com/office/drawing/2014/main" id="{6CBE1F91-5B88-FF4A-AAFE-CD04B0A30A10}"/>
              </a:ext>
            </a:extLst>
          </p:cNvPr>
          <p:cNvSpPr txBox="1"/>
          <p:nvPr/>
        </p:nvSpPr>
        <p:spPr>
          <a:xfrm>
            <a:off x="5844924" y="6012866"/>
            <a:ext cx="648491" cy="246221"/>
          </a:xfrm>
          <a:prstGeom prst="rect">
            <a:avLst/>
          </a:prstGeom>
          <a:noFill/>
        </p:spPr>
        <p:txBody>
          <a:bodyPr wrap="square" rtlCol="0">
            <a:spAutoFit/>
          </a:bodyPr>
          <a:lstStyle/>
          <a:p>
            <a:r>
              <a:rPr lang="en-US" sz="1000" dirty="0">
                <a:solidFill>
                  <a:schemeClr val="tx1">
                    <a:lumMod val="50000"/>
                  </a:schemeClr>
                </a:solidFill>
                <a:latin typeface="+mn-lt"/>
              </a:rPr>
              <a:t>T</a:t>
            </a:r>
            <a:r>
              <a:rPr lang="en-US" sz="1000" baseline="-25000" dirty="0">
                <a:solidFill>
                  <a:schemeClr val="tx1">
                    <a:lumMod val="50000"/>
                  </a:schemeClr>
                </a:solidFill>
                <a:latin typeface="+mn-lt"/>
              </a:rPr>
              <a:t>H</a:t>
            </a:r>
            <a:r>
              <a:rPr lang="en-US" sz="1000" dirty="0">
                <a:solidFill>
                  <a:schemeClr val="tx1">
                    <a:lumMod val="50000"/>
                  </a:schemeClr>
                </a:solidFill>
                <a:latin typeface="+mn-lt"/>
              </a:rPr>
              <a:t> cells</a:t>
            </a:r>
          </a:p>
        </p:txBody>
      </p:sp>
      <p:sp>
        <p:nvSpPr>
          <p:cNvPr id="59" name="TextBox 58">
            <a:extLst>
              <a:ext uri="{FF2B5EF4-FFF2-40B4-BE49-F238E27FC236}">
                <a16:creationId xmlns:a16="http://schemas.microsoft.com/office/drawing/2014/main" id="{0E148147-7C2D-334E-8C3F-09993167E091}"/>
              </a:ext>
            </a:extLst>
          </p:cNvPr>
          <p:cNvSpPr txBox="1"/>
          <p:nvPr/>
        </p:nvSpPr>
        <p:spPr>
          <a:xfrm>
            <a:off x="5444923" y="5322832"/>
            <a:ext cx="648491" cy="246221"/>
          </a:xfrm>
          <a:prstGeom prst="rect">
            <a:avLst/>
          </a:prstGeom>
          <a:noFill/>
        </p:spPr>
        <p:txBody>
          <a:bodyPr wrap="square" rtlCol="0">
            <a:spAutoFit/>
          </a:bodyPr>
          <a:lstStyle/>
          <a:p>
            <a:r>
              <a:rPr lang="en-US" sz="1000" dirty="0">
                <a:solidFill>
                  <a:schemeClr val="tx1">
                    <a:lumMod val="50000"/>
                  </a:schemeClr>
                </a:solidFill>
                <a:latin typeface="+mn-lt"/>
              </a:rPr>
              <a:t>B cells</a:t>
            </a:r>
          </a:p>
        </p:txBody>
      </p:sp>
      <p:grpSp>
        <p:nvGrpSpPr>
          <p:cNvPr id="60" name="Group 59">
            <a:extLst>
              <a:ext uri="{FF2B5EF4-FFF2-40B4-BE49-F238E27FC236}">
                <a16:creationId xmlns:a16="http://schemas.microsoft.com/office/drawing/2014/main" id="{71363104-BB51-DF4D-A7A1-2750220B3CC3}"/>
              </a:ext>
            </a:extLst>
          </p:cNvPr>
          <p:cNvGrpSpPr/>
          <p:nvPr/>
        </p:nvGrpSpPr>
        <p:grpSpPr>
          <a:xfrm rot="4762596">
            <a:off x="6640723" y="5203544"/>
            <a:ext cx="101373" cy="155979"/>
            <a:chOff x="2546566" y="3649589"/>
            <a:chExt cx="1631131" cy="2509771"/>
          </a:xfrm>
        </p:grpSpPr>
        <p:sp>
          <p:nvSpPr>
            <p:cNvPr id="61" name="Round Same Side Corner Rectangle 60">
              <a:extLst>
                <a:ext uri="{FF2B5EF4-FFF2-40B4-BE49-F238E27FC236}">
                  <a16:creationId xmlns:a16="http://schemas.microsoft.com/office/drawing/2014/main" id="{070966EA-FC8A-6E4B-88A2-7EDE3D20582E}"/>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Same Side Corner Rectangle 61">
              <a:extLst>
                <a:ext uri="{FF2B5EF4-FFF2-40B4-BE49-F238E27FC236}">
                  <a16:creationId xmlns:a16="http://schemas.microsoft.com/office/drawing/2014/main" id="{459F228C-3BC4-784B-949A-6297353393CC}"/>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Moon 62">
              <a:extLst>
                <a:ext uri="{FF2B5EF4-FFF2-40B4-BE49-F238E27FC236}">
                  <a16:creationId xmlns:a16="http://schemas.microsoft.com/office/drawing/2014/main" id="{65EAFB89-2FC2-0745-A1A0-B4070048C028}"/>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D3CAE4A-77A1-DA40-A454-B5F33945CF6D}"/>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72F7EF8A-6419-AF49-B138-1A3A3F1C3F16}"/>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iangle 65">
              <a:extLst>
                <a:ext uri="{FF2B5EF4-FFF2-40B4-BE49-F238E27FC236}">
                  <a16:creationId xmlns:a16="http://schemas.microsoft.com/office/drawing/2014/main" id="{EA32386F-4831-D345-AF44-1725C74A8967}"/>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le 66">
              <a:extLst>
                <a:ext uri="{FF2B5EF4-FFF2-40B4-BE49-F238E27FC236}">
                  <a16:creationId xmlns:a16="http://schemas.microsoft.com/office/drawing/2014/main" id="{B7A6267B-5AF1-D248-A7D1-104C6D9A66C1}"/>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000859A6-43AA-644F-8B36-909D21484EC9}"/>
                </a:ext>
              </a:extLst>
            </p:cNvPr>
            <p:cNvGrpSpPr/>
            <p:nvPr/>
          </p:nvGrpSpPr>
          <p:grpSpPr>
            <a:xfrm flipH="1">
              <a:off x="3415130" y="3653535"/>
              <a:ext cx="762567" cy="2505825"/>
              <a:chOff x="3119251" y="3489150"/>
              <a:chExt cx="979618" cy="3219062"/>
            </a:xfrm>
          </p:grpSpPr>
          <p:sp>
            <p:nvSpPr>
              <p:cNvPr id="73" name="Round Same Side Corner Rectangle 72">
                <a:extLst>
                  <a:ext uri="{FF2B5EF4-FFF2-40B4-BE49-F238E27FC236}">
                    <a16:creationId xmlns:a16="http://schemas.microsoft.com/office/drawing/2014/main" id="{0646A5BC-24AE-9E4C-B5C5-4D554A7217B7}"/>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Same Side Corner Rectangle 73">
                <a:extLst>
                  <a:ext uri="{FF2B5EF4-FFF2-40B4-BE49-F238E27FC236}">
                    <a16:creationId xmlns:a16="http://schemas.microsoft.com/office/drawing/2014/main" id="{29E738D3-5DA0-814C-B246-ABACF122A261}"/>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Moon 74">
                <a:extLst>
                  <a:ext uri="{FF2B5EF4-FFF2-40B4-BE49-F238E27FC236}">
                    <a16:creationId xmlns:a16="http://schemas.microsoft.com/office/drawing/2014/main" id="{3B17F80E-0E6B-2D4C-BB75-F8CC9C1E8000}"/>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094CC08-0736-3F4A-BB11-D96A1D2849F5}"/>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A5478207-FC36-7B49-AC08-7DCEE45177E6}"/>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iangle 77">
                <a:extLst>
                  <a:ext uri="{FF2B5EF4-FFF2-40B4-BE49-F238E27FC236}">
                    <a16:creationId xmlns:a16="http://schemas.microsoft.com/office/drawing/2014/main" id="{ABC122AF-276C-4840-A7D1-E051FE4B5545}"/>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iangle 78">
                <a:extLst>
                  <a:ext uri="{FF2B5EF4-FFF2-40B4-BE49-F238E27FC236}">
                    <a16:creationId xmlns:a16="http://schemas.microsoft.com/office/drawing/2014/main" id="{213B5052-4A90-194B-8F1D-617C07596F5B}"/>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riangle 68">
              <a:extLst>
                <a:ext uri="{FF2B5EF4-FFF2-40B4-BE49-F238E27FC236}">
                  <a16:creationId xmlns:a16="http://schemas.microsoft.com/office/drawing/2014/main" id="{DD8B047F-DA10-A94D-A9FD-F6529113D2D8}"/>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le 69">
              <a:extLst>
                <a:ext uri="{FF2B5EF4-FFF2-40B4-BE49-F238E27FC236}">
                  <a16:creationId xmlns:a16="http://schemas.microsoft.com/office/drawing/2014/main" id="{E04C1BE4-3078-5D47-BB64-984F7193CC63}"/>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le 70">
              <a:extLst>
                <a:ext uri="{FF2B5EF4-FFF2-40B4-BE49-F238E27FC236}">
                  <a16:creationId xmlns:a16="http://schemas.microsoft.com/office/drawing/2014/main" id="{CEE52922-D70F-0D48-B865-3DFA3FE42E04}"/>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id="{3ECE9C03-64EE-794B-A53B-D224069B2B9E}"/>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34E8005F-2AB2-7741-99FB-9D54022F057B}"/>
              </a:ext>
            </a:extLst>
          </p:cNvPr>
          <p:cNvGrpSpPr/>
          <p:nvPr/>
        </p:nvGrpSpPr>
        <p:grpSpPr>
          <a:xfrm rot="2542341">
            <a:off x="6679167" y="5053505"/>
            <a:ext cx="101373" cy="155979"/>
            <a:chOff x="2546566" y="3649589"/>
            <a:chExt cx="1631131" cy="2509771"/>
          </a:xfrm>
        </p:grpSpPr>
        <p:sp>
          <p:nvSpPr>
            <p:cNvPr id="81" name="Round Same Side Corner Rectangle 80">
              <a:extLst>
                <a:ext uri="{FF2B5EF4-FFF2-40B4-BE49-F238E27FC236}">
                  <a16:creationId xmlns:a16="http://schemas.microsoft.com/office/drawing/2014/main" id="{C73DC0FD-8DCC-C64A-900E-F46808F4AF3F}"/>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Same Side Corner Rectangle 81">
              <a:extLst>
                <a:ext uri="{FF2B5EF4-FFF2-40B4-BE49-F238E27FC236}">
                  <a16:creationId xmlns:a16="http://schemas.microsoft.com/office/drawing/2014/main" id="{67244EE3-4DBB-4445-A0E1-4C5A67F143FB}"/>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Moon 82">
              <a:extLst>
                <a:ext uri="{FF2B5EF4-FFF2-40B4-BE49-F238E27FC236}">
                  <a16:creationId xmlns:a16="http://schemas.microsoft.com/office/drawing/2014/main" id="{F56968D4-0664-6B47-913B-17ED16CFB824}"/>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E1CD245-6E01-964D-A6C9-AA56EAA3CC41}"/>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0E95E483-020C-D649-A642-1ED9ACE8235F}"/>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iangle 85">
              <a:extLst>
                <a:ext uri="{FF2B5EF4-FFF2-40B4-BE49-F238E27FC236}">
                  <a16:creationId xmlns:a16="http://schemas.microsoft.com/office/drawing/2014/main" id="{B52CE335-17F2-A14E-8FE8-D36C4BC93864}"/>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le 86">
              <a:extLst>
                <a:ext uri="{FF2B5EF4-FFF2-40B4-BE49-F238E27FC236}">
                  <a16:creationId xmlns:a16="http://schemas.microsoft.com/office/drawing/2014/main" id="{8F6CD20E-D32F-3447-BD05-613C2FE4A305}"/>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792C2F5-F558-654B-9216-6F84AECA5665}"/>
                </a:ext>
              </a:extLst>
            </p:cNvPr>
            <p:cNvGrpSpPr/>
            <p:nvPr/>
          </p:nvGrpSpPr>
          <p:grpSpPr>
            <a:xfrm flipH="1">
              <a:off x="3415130" y="3653535"/>
              <a:ext cx="762567" cy="2505825"/>
              <a:chOff x="3119251" y="3489150"/>
              <a:chExt cx="979618" cy="3219062"/>
            </a:xfrm>
          </p:grpSpPr>
          <p:sp>
            <p:nvSpPr>
              <p:cNvPr id="93" name="Round Same Side Corner Rectangle 92">
                <a:extLst>
                  <a:ext uri="{FF2B5EF4-FFF2-40B4-BE49-F238E27FC236}">
                    <a16:creationId xmlns:a16="http://schemas.microsoft.com/office/drawing/2014/main" id="{ABC0B1EE-ACBF-C140-B216-8DDCA712791E}"/>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Same Side Corner Rectangle 93">
                <a:extLst>
                  <a:ext uri="{FF2B5EF4-FFF2-40B4-BE49-F238E27FC236}">
                    <a16:creationId xmlns:a16="http://schemas.microsoft.com/office/drawing/2014/main" id="{A4CA00E1-B6B0-9F43-9BBD-45BCCAF40B25}"/>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Moon 94">
                <a:extLst>
                  <a:ext uri="{FF2B5EF4-FFF2-40B4-BE49-F238E27FC236}">
                    <a16:creationId xmlns:a16="http://schemas.microsoft.com/office/drawing/2014/main" id="{5CC514E5-E918-1749-8DF7-A405FD5D3D96}"/>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E920908-972C-174E-9C3E-22F70A179562}"/>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a:extLst>
                  <a:ext uri="{FF2B5EF4-FFF2-40B4-BE49-F238E27FC236}">
                    <a16:creationId xmlns:a16="http://schemas.microsoft.com/office/drawing/2014/main" id="{887578BE-4487-8C43-8394-E303A9424EA9}"/>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iangle 97">
                <a:extLst>
                  <a:ext uri="{FF2B5EF4-FFF2-40B4-BE49-F238E27FC236}">
                    <a16:creationId xmlns:a16="http://schemas.microsoft.com/office/drawing/2014/main" id="{4F6E5808-8C6B-9447-9063-2741FA71553B}"/>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iangle 98">
                <a:extLst>
                  <a:ext uri="{FF2B5EF4-FFF2-40B4-BE49-F238E27FC236}">
                    <a16:creationId xmlns:a16="http://schemas.microsoft.com/office/drawing/2014/main" id="{C1408847-C08C-D249-A848-93573647CFFA}"/>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iangle 88">
              <a:extLst>
                <a:ext uri="{FF2B5EF4-FFF2-40B4-BE49-F238E27FC236}">
                  <a16:creationId xmlns:a16="http://schemas.microsoft.com/office/drawing/2014/main" id="{7C9A7929-777F-6C4A-B1D5-4128A980F259}"/>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angle 89">
              <a:extLst>
                <a:ext uri="{FF2B5EF4-FFF2-40B4-BE49-F238E27FC236}">
                  <a16:creationId xmlns:a16="http://schemas.microsoft.com/office/drawing/2014/main" id="{9A819606-CCAD-CE44-A52A-F1F7A4FF1808}"/>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iangle 90">
              <a:extLst>
                <a:ext uri="{FF2B5EF4-FFF2-40B4-BE49-F238E27FC236}">
                  <a16:creationId xmlns:a16="http://schemas.microsoft.com/office/drawing/2014/main" id="{D179322A-4BD6-4E4F-8F62-E74A4BB3F308}"/>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le 91">
              <a:extLst>
                <a:ext uri="{FF2B5EF4-FFF2-40B4-BE49-F238E27FC236}">
                  <a16:creationId xmlns:a16="http://schemas.microsoft.com/office/drawing/2014/main" id="{4D28D4ED-7609-DB47-AB71-C500D23DBB6B}"/>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CBAF1AD2-B8FB-E442-9C02-4B90C0C13D3E}"/>
              </a:ext>
            </a:extLst>
          </p:cNvPr>
          <p:cNvGrpSpPr/>
          <p:nvPr/>
        </p:nvGrpSpPr>
        <p:grpSpPr>
          <a:xfrm rot="18731494">
            <a:off x="6840259" y="5081221"/>
            <a:ext cx="101373" cy="155979"/>
            <a:chOff x="2546566" y="3649589"/>
            <a:chExt cx="1631131" cy="2509771"/>
          </a:xfrm>
        </p:grpSpPr>
        <p:sp>
          <p:nvSpPr>
            <p:cNvPr id="101" name="Round Same Side Corner Rectangle 100">
              <a:extLst>
                <a:ext uri="{FF2B5EF4-FFF2-40B4-BE49-F238E27FC236}">
                  <a16:creationId xmlns:a16="http://schemas.microsoft.com/office/drawing/2014/main" id="{5AAE1F13-ABC3-654C-BEB3-397DF7394088}"/>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Same Side Corner Rectangle 101">
              <a:extLst>
                <a:ext uri="{FF2B5EF4-FFF2-40B4-BE49-F238E27FC236}">
                  <a16:creationId xmlns:a16="http://schemas.microsoft.com/office/drawing/2014/main" id="{3E2457E5-E45D-734B-AE35-B67B428B1CC8}"/>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Moon 102">
              <a:extLst>
                <a:ext uri="{FF2B5EF4-FFF2-40B4-BE49-F238E27FC236}">
                  <a16:creationId xmlns:a16="http://schemas.microsoft.com/office/drawing/2014/main" id="{732766E5-7A85-FB45-ADC3-EA45338AEBB1}"/>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B2B90A4-DB3E-0845-9E68-B3ADB0144C80}"/>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0B77F636-34DE-704D-A849-F3F634A5E49A}"/>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iangle 105">
              <a:extLst>
                <a:ext uri="{FF2B5EF4-FFF2-40B4-BE49-F238E27FC236}">
                  <a16:creationId xmlns:a16="http://schemas.microsoft.com/office/drawing/2014/main" id="{D787A5B0-C4D9-AA40-A5FF-C9E367AA0729}"/>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iangle 106">
              <a:extLst>
                <a:ext uri="{FF2B5EF4-FFF2-40B4-BE49-F238E27FC236}">
                  <a16:creationId xmlns:a16="http://schemas.microsoft.com/office/drawing/2014/main" id="{1DC105AE-87BA-5F40-AE8A-C32A779C1061}"/>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3BB1D0DE-652D-DC40-8661-F680CB4C9E07}"/>
                </a:ext>
              </a:extLst>
            </p:cNvPr>
            <p:cNvGrpSpPr/>
            <p:nvPr/>
          </p:nvGrpSpPr>
          <p:grpSpPr>
            <a:xfrm flipH="1">
              <a:off x="3415130" y="3653535"/>
              <a:ext cx="762567" cy="2505825"/>
              <a:chOff x="3119251" y="3489150"/>
              <a:chExt cx="979618" cy="3219062"/>
            </a:xfrm>
          </p:grpSpPr>
          <p:sp>
            <p:nvSpPr>
              <p:cNvPr id="113" name="Round Same Side Corner Rectangle 112">
                <a:extLst>
                  <a:ext uri="{FF2B5EF4-FFF2-40B4-BE49-F238E27FC236}">
                    <a16:creationId xmlns:a16="http://schemas.microsoft.com/office/drawing/2014/main" id="{288207D2-BC05-854D-BC2A-1AC83E1FA3A0}"/>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Same Side Corner Rectangle 113">
                <a:extLst>
                  <a:ext uri="{FF2B5EF4-FFF2-40B4-BE49-F238E27FC236}">
                    <a16:creationId xmlns:a16="http://schemas.microsoft.com/office/drawing/2014/main" id="{E501249A-A7F0-8849-AA7F-C4C45F6A5B51}"/>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Moon 114">
                <a:extLst>
                  <a:ext uri="{FF2B5EF4-FFF2-40B4-BE49-F238E27FC236}">
                    <a16:creationId xmlns:a16="http://schemas.microsoft.com/office/drawing/2014/main" id="{20EE42F4-8E09-CB4F-B3BD-ECF39B06F7B4}"/>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20A890-F453-8D48-A05A-A768A36BA46B}"/>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a:extLst>
                  <a:ext uri="{FF2B5EF4-FFF2-40B4-BE49-F238E27FC236}">
                    <a16:creationId xmlns:a16="http://schemas.microsoft.com/office/drawing/2014/main" id="{B7863248-6A6D-A849-943F-B91B0C20AA5C}"/>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iangle 117">
                <a:extLst>
                  <a:ext uri="{FF2B5EF4-FFF2-40B4-BE49-F238E27FC236}">
                    <a16:creationId xmlns:a16="http://schemas.microsoft.com/office/drawing/2014/main" id="{F344A851-A04E-154E-AAA9-5EBE07DE38D9}"/>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iangle 118">
                <a:extLst>
                  <a:ext uri="{FF2B5EF4-FFF2-40B4-BE49-F238E27FC236}">
                    <a16:creationId xmlns:a16="http://schemas.microsoft.com/office/drawing/2014/main" id="{0A64C184-5D41-1743-8B01-5DDB2CABB7D8}"/>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riangle 108">
              <a:extLst>
                <a:ext uri="{FF2B5EF4-FFF2-40B4-BE49-F238E27FC236}">
                  <a16:creationId xmlns:a16="http://schemas.microsoft.com/office/drawing/2014/main" id="{8A631F3D-83B3-2B45-B35F-C98F5C29AD6F}"/>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iangle 109">
              <a:extLst>
                <a:ext uri="{FF2B5EF4-FFF2-40B4-BE49-F238E27FC236}">
                  <a16:creationId xmlns:a16="http://schemas.microsoft.com/office/drawing/2014/main" id="{41A4A7E8-25D3-2641-B3D3-D8169DBA58B2}"/>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iangle 110">
              <a:extLst>
                <a:ext uri="{FF2B5EF4-FFF2-40B4-BE49-F238E27FC236}">
                  <a16:creationId xmlns:a16="http://schemas.microsoft.com/office/drawing/2014/main" id="{81272077-49D7-8D42-9CC6-51537B389392}"/>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iangle 111">
              <a:extLst>
                <a:ext uri="{FF2B5EF4-FFF2-40B4-BE49-F238E27FC236}">
                  <a16:creationId xmlns:a16="http://schemas.microsoft.com/office/drawing/2014/main" id="{9D10B4A8-C751-DF4A-A685-A1CBFE6E39F0}"/>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8EFBFDF6-DB96-D24D-9EE7-AC034B258C0C}"/>
              </a:ext>
            </a:extLst>
          </p:cNvPr>
          <p:cNvGrpSpPr/>
          <p:nvPr/>
        </p:nvGrpSpPr>
        <p:grpSpPr>
          <a:xfrm rot="484933">
            <a:off x="6006113" y="5525926"/>
            <a:ext cx="101373" cy="155979"/>
            <a:chOff x="2546566" y="3649589"/>
            <a:chExt cx="1631131" cy="2509771"/>
          </a:xfrm>
        </p:grpSpPr>
        <p:sp>
          <p:nvSpPr>
            <p:cNvPr id="121" name="Round Same Side Corner Rectangle 120">
              <a:extLst>
                <a:ext uri="{FF2B5EF4-FFF2-40B4-BE49-F238E27FC236}">
                  <a16:creationId xmlns:a16="http://schemas.microsoft.com/office/drawing/2014/main" id="{BC09F4D7-8038-DB48-BD9B-614202A0AC2F}"/>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Same Side Corner Rectangle 121">
              <a:extLst>
                <a:ext uri="{FF2B5EF4-FFF2-40B4-BE49-F238E27FC236}">
                  <a16:creationId xmlns:a16="http://schemas.microsoft.com/office/drawing/2014/main" id="{8C4F4F85-2B2F-F948-9F4F-AEEA9ABB8011}"/>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Moon 122">
              <a:extLst>
                <a:ext uri="{FF2B5EF4-FFF2-40B4-BE49-F238E27FC236}">
                  <a16:creationId xmlns:a16="http://schemas.microsoft.com/office/drawing/2014/main" id="{B540709E-DED5-CF44-AE53-A6B2277696D1}"/>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A3C799E-CBDA-C343-8F2B-0E21428E3F79}"/>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a:extLst>
                <a:ext uri="{FF2B5EF4-FFF2-40B4-BE49-F238E27FC236}">
                  <a16:creationId xmlns:a16="http://schemas.microsoft.com/office/drawing/2014/main" id="{8707F989-1FDF-0640-8F72-F05E833A5956}"/>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iangle 125">
              <a:extLst>
                <a:ext uri="{FF2B5EF4-FFF2-40B4-BE49-F238E27FC236}">
                  <a16:creationId xmlns:a16="http://schemas.microsoft.com/office/drawing/2014/main" id="{62098C6E-8099-F34C-AEC3-2C5B111CBE36}"/>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iangle 126">
              <a:extLst>
                <a:ext uri="{FF2B5EF4-FFF2-40B4-BE49-F238E27FC236}">
                  <a16:creationId xmlns:a16="http://schemas.microsoft.com/office/drawing/2014/main" id="{528D8E92-8000-2644-8084-99DCC529B3F6}"/>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39A4538F-A200-884C-A69F-B5162081E26B}"/>
                </a:ext>
              </a:extLst>
            </p:cNvPr>
            <p:cNvGrpSpPr/>
            <p:nvPr/>
          </p:nvGrpSpPr>
          <p:grpSpPr>
            <a:xfrm flipH="1">
              <a:off x="3415130" y="3653535"/>
              <a:ext cx="762567" cy="2505825"/>
              <a:chOff x="3119251" y="3489150"/>
              <a:chExt cx="979618" cy="3219062"/>
            </a:xfrm>
          </p:grpSpPr>
          <p:sp>
            <p:nvSpPr>
              <p:cNvPr id="133" name="Round Same Side Corner Rectangle 132">
                <a:extLst>
                  <a:ext uri="{FF2B5EF4-FFF2-40B4-BE49-F238E27FC236}">
                    <a16:creationId xmlns:a16="http://schemas.microsoft.com/office/drawing/2014/main" id="{F0A6441D-6CEF-374B-BD7B-EB1430D95744}"/>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Same Side Corner Rectangle 133">
                <a:extLst>
                  <a:ext uri="{FF2B5EF4-FFF2-40B4-BE49-F238E27FC236}">
                    <a16:creationId xmlns:a16="http://schemas.microsoft.com/office/drawing/2014/main" id="{7F1EF5AA-B760-7A49-BD49-645FC6F2D959}"/>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Moon 134">
                <a:extLst>
                  <a:ext uri="{FF2B5EF4-FFF2-40B4-BE49-F238E27FC236}">
                    <a16:creationId xmlns:a16="http://schemas.microsoft.com/office/drawing/2014/main" id="{ADB369B3-B899-9B49-AD1D-AA89589D5580}"/>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BA55C4C-D3A7-504B-A408-158D2DA4414A}"/>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a:extLst>
                  <a:ext uri="{FF2B5EF4-FFF2-40B4-BE49-F238E27FC236}">
                    <a16:creationId xmlns:a16="http://schemas.microsoft.com/office/drawing/2014/main" id="{8C935234-F04B-4E42-86A7-486CA0EEF8EC}"/>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iangle 137">
                <a:extLst>
                  <a:ext uri="{FF2B5EF4-FFF2-40B4-BE49-F238E27FC236}">
                    <a16:creationId xmlns:a16="http://schemas.microsoft.com/office/drawing/2014/main" id="{A7AF34BC-35A6-5B43-8737-54889CA52D6E}"/>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iangle 138">
                <a:extLst>
                  <a:ext uri="{FF2B5EF4-FFF2-40B4-BE49-F238E27FC236}">
                    <a16:creationId xmlns:a16="http://schemas.microsoft.com/office/drawing/2014/main" id="{38BD1F10-A50D-AB4C-B17F-B6FBC8DA64B3}"/>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riangle 128">
              <a:extLst>
                <a:ext uri="{FF2B5EF4-FFF2-40B4-BE49-F238E27FC236}">
                  <a16:creationId xmlns:a16="http://schemas.microsoft.com/office/drawing/2014/main" id="{D4CF7135-DD1A-5545-9E27-1574B78359A2}"/>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iangle 129">
              <a:extLst>
                <a:ext uri="{FF2B5EF4-FFF2-40B4-BE49-F238E27FC236}">
                  <a16:creationId xmlns:a16="http://schemas.microsoft.com/office/drawing/2014/main" id="{A0B7A329-EED8-3848-8ED0-15514CEE8280}"/>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iangle 130">
              <a:extLst>
                <a:ext uri="{FF2B5EF4-FFF2-40B4-BE49-F238E27FC236}">
                  <a16:creationId xmlns:a16="http://schemas.microsoft.com/office/drawing/2014/main" id="{406D32DB-ECA3-BF40-B14A-FD7A9FE6F09E}"/>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iangle 131">
              <a:extLst>
                <a:ext uri="{FF2B5EF4-FFF2-40B4-BE49-F238E27FC236}">
                  <a16:creationId xmlns:a16="http://schemas.microsoft.com/office/drawing/2014/main" id="{4FAD836F-7B7F-7F4C-95B8-13C08EC6BEC4}"/>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10C66B3E-47E1-BB4C-B362-405D4FF40981}"/>
              </a:ext>
            </a:extLst>
          </p:cNvPr>
          <p:cNvGrpSpPr/>
          <p:nvPr/>
        </p:nvGrpSpPr>
        <p:grpSpPr>
          <a:xfrm rot="11420224">
            <a:off x="6022337" y="5437423"/>
            <a:ext cx="101373" cy="155979"/>
            <a:chOff x="2546566" y="3649589"/>
            <a:chExt cx="1631131" cy="2509771"/>
          </a:xfrm>
        </p:grpSpPr>
        <p:sp>
          <p:nvSpPr>
            <p:cNvPr id="141" name="Round Same Side Corner Rectangle 140">
              <a:extLst>
                <a:ext uri="{FF2B5EF4-FFF2-40B4-BE49-F238E27FC236}">
                  <a16:creationId xmlns:a16="http://schemas.microsoft.com/office/drawing/2014/main" id="{50313B27-0613-5C48-9981-26CCFEEA7F91}"/>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Same Side Corner Rectangle 141">
              <a:extLst>
                <a:ext uri="{FF2B5EF4-FFF2-40B4-BE49-F238E27FC236}">
                  <a16:creationId xmlns:a16="http://schemas.microsoft.com/office/drawing/2014/main" id="{8F9444D7-3A3B-E442-89DC-29664552FF13}"/>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Moon 142">
              <a:extLst>
                <a:ext uri="{FF2B5EF4-FFF2-40B4-BE49-F238E27FC236}">
                  <a16:creationId xmlns:a16="http://schemas.microsoft.com/office/drawing/2014/main" id="{68F27EE7-9928-6F45-B7F1-78B064591914}"/>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70343B3-56FA-194A-9740-639084FFD4F6}"/>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0749D575-4484-6A46-89D4-BCC0177C56FE}"/>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iangle 145">
              <a:extLst>
                <a:ext uri="{FF2B5EF4-FFF2-40B4-BE49-F238E27FC236}">
                  <a16:creationId xmlns:a16="http://schemas.microsoft.com/office/drawing/2014/main" id="{4AB1C4C1-DC79-4442-9F86-7B249BA52D32}"/>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iangle 146">
              <a:extLst>
                <a:ext uri="{FF2B5EF4-FFF2-40B4-BE49-F238E27FC236}">
                  <a16:creationId xmlns:a16="http://schemas.microsoft.com/office/drawing/2014/main" id="{C8342C81-3E1F-E444-A8E5-9BE3748D8FB5}"/>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AB29F1E4-3B22-7A40-A1CE-C332E7593D5A}"/>
                </a:ext>
              </a:extLst>
            </p:cNvPr>
            <p:cNvGrpSpPr/>
            <p:nvPr/>
          </p:nvGrpSpPr>
          <p:grpSpPr>
            <a:xfrm flipH="1">
              <a:off x="3415130" y="3653535"/>
              <a:ext cx="762567" cy="2505825"/>
              <a:chOff x="3119251" y="3489150"/>
              <a:chExt cx="979618" cy="3219062"/>
            </a:xfrm>
          </p:grpSpPr>
          <p:sp>
            <p:nvSpPr>
              <p:cNvPr id="153" name="Round Same Side Corner Rectangle 152">
                <a:extLst>
                  <a:ext uri="{FF2B5EF4-FFF2-40B4-BE49-F238E27FC236}">
                    <a16:creationId xmlns:a16="http://schemas.microsoft.com/office/drawing/2014/main" id="{8EF106A2-7DE5-6645-B6A8-993510BD402D}"/>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Same Side Corner Rectangle 153">
                <a:extLst>
                  <a:ext uri="{FF2B5EF4-FFF2-40B4-BE49-F238E27FC236}">
                    <a16:creationId xmlns:a16="http://schemas.microsoft.com/office/drawing/2014/main" id="{224AF67F-DC77-AA43-A093-3375AE3D9F69}"/>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Moon 154">
                <a:extLst>
                  <a:ext uri="{FF2B5EF4-FFF2-40B4-BE49-F238E27FC236}">
                    <a16:creationId xmlns:a16="http://schemas.microsoft.com/office/drawing/2014/main" id="{69B2522A-A36E-854F-A1E5-4B4B3156207A}"/>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CF5F83A-A615-9542-934B-A784D418FC5B}"/>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a:extLst>
                  <a:ext uri="{FF2B5EF4-FFF2-40B4-BE49-F238E27FC236}">
                    <a16:creationId xmlns:a16="http://schemas.microsoft.com/office/drawing/2014/main" id="{BE41A47E-517A-F341-AEAA-23F934FF7C5F}"/>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iangle 157">
                <a:extLst>
                  <a:ext uri="{FF2B5EF4-FFF2-40B4-BE49-F238E27FC236}">
                    <a16:creationId xmlns:a16="http://schemas.microsoft.com/office/drawing/2014/main" id="{51C5E863-878C-774E-B47E-2EAAB34F23F8}"/>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iangle 158">
                <a:extLst>
                  <a:ext uri="{FF2B5EF4-FFF2-40B4-BE49-F238E27FC236}">
                    <a16:creationId xmlns:a16="http://schemas.microsoft.com/office/drawing/2014/main" id="{418812E6-1CCD-C347-829D-D03BD08F9FD8}"/>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riangle 148">
              <a:extLst>
                <a:ext uri="{FF2B5EF4-FFF2-40B4-BE49-F238E27FC236}">
                  <a16:creationId xmlns:a16="http://schemas.microsoft.com/office/drawing/2014/main" id="{689AC6F9-3104-0C45-8E13-F1752144C543}"/>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iangle 149">
              <a:extLst>
                <a:ext uri="{FF2B5EF4-FFF2-40B4-BE49-F238E27FC236}">
                  <a16:creationId xmlns:a16="http://schemas.microsoft.com/office/drawing/2014/main" id="{DF587374-1EDC-DB42-99A4-1FCDD6FF1712}"/>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iangle 150">
              <a:extLst>
                <a:ext uri="{FF2B5EF4-FFF2-40B4-BE49-F238E27FC236}">
                  <a16:creationId xmlns:a16="http://schemas.microsoft.com/office/drawing/2014/main" id="{C4CC11F8-35F4-0444-A590-E12884AF5BF9}"/>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iangle 151">
              <a:extLst>
                <a:ext uri="{FF2B5EF4-FFF2-40B4-BE49-F238E27FC236}">
                  <a16:creationId xmlns:a16="http://schemas.microsoft.com/office/drawing/2014/main" id="{41CF357F-2632-F642-8EF2-271271B3042C}"/>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F05DE449-9745-3345-B063-8362F074F141}"/>
              </a:ext>
            </a:extLst>
          </p:cNvPr>
          <p:cNvGrpSpPr/>
          <p:nvPr/>
        </p:nvGrpSpPr>
        <p:grpSpPr>
          <a:xfrm rot="4695508">
            <a:off x="7423724" y="4828966"/>
            <a:ext cx="101373" cy="155979"/>
            <a:chOff x="2546566" y="3649589"/>
            <a:chExt cx="1631131" cy="2509771"/>
          </a:xfrm>
        </p:grpSpPr>
        <p:sp>
          <p:nvSpPr>
            <p:cNvPr id="201" name="Round Same Side Corner Rectangle 200">
              <a:extLst>
                <a:ext uri="{FF2B5EF4-FFF2-40B4-BE49-F238E27FC236}">
                  <a16:creationId xmlns:a16="http://schemas.microsoft.com/office/drawing/2014/main" id="{AF38F72C-9E33-CF4C-A9F4-3B3A62767438}"/>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 Same Side Corner Rectangle 201">
              <a:extLst>
                <a:ext uri="{FF2B5EF4-FFF2-40B4-BE49-F238E27FC236}">
                  <a16:creationId xmlns:a16="http://schemas.microsoft.com/office/drawing/2014/main" id="{C835A53B-A508-EC43-90E0-5DCD226926F7}"/>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Moon 202">
              <a:extLst>
                <a:ext uri="{FF2B5EF4-FFF2-40B4-BE49-F238E27FC236}">
                  <a16:creationId xmlns:a16="http://schemas.microsoft.com/office/drawing/2014/main" id="{D7EBC14D-7CAE-884B-A725-7446B3759B24}"/>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B52D72EF-B725-9B40-AFD8-1585898D4600}"/>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a:extLst>
                <a:ext uri="{FF2B5EF4-FFF2-40B4-BE49-F238E27FC236}">
                  <a16:creationId xmlns:a16="http://schemas.microsoft.com/office/drawing/2014/main" id="{16B006ED-2A8C-0147-91BC-AB8E31CF9109}"/>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iangle 205">
              <a:extLst>
                <a:ext uri="{FF2B5EF4-FFF2-40B4-BE49-F238E27FC236}">
                  <a16:creationId xmlns:a16="http://schemas.microsoft.com/office/drawing/2014/main" id="{01AEE2D8-8331-554F-ADFF-39E87E7AAC38}"/>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iangle 206">
              <a:extLst>
                <a:ext uri="{FF2B5EF4-FFF2-40B4-BE49-F238E27FC236}">
                  <a16:creationId xmlns:a16="http://schemas.microsoft.com/office/drawing/2014/main" id="{45A51863-59DE-D64B-86DB-7A3381FAD1A8}"/>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a:extLst>
                <a:ext uri="{FF2B5EF4-FFF2-40B4-BE49-F238E27FC236}">
                  <a16:creationId xmlns:a16="http://schemas.microsoft.com/office/drawing/2014/main" id="{86AC1C87-70E0-3940-8B50-E85C36717C17}"/>
                </a:ext>
              </a:extLst>
            </p:cNvPr>
            <p:cNvGrpSpPr/>
            <p:nvPr/>
          </p:nvGrpSpPr>
          <p:grpSpPr>
            <a:xfrm flipH="1">
              <a:off x="3415130" y="3653535"/>
              <a:ext cx="762567" cy="2505825"/>
              <a:chOff x="3119251" y="3489150"/>
              <a:chExt cx="979618" cy="3219062"/>
            </a:xfrm>
          </p:grpSpPr>
          <p:sp>
            <p:nvSpPr>
              <p:cNvPr id="213" name="Round Same Side Corner Rectangle 212">
                <a:extLst>
                  <a:ext uri="{FF2B5EF4-FFF2-40B4-BE49-F238E27FC236}">
                    <a16:creationId xmlns:a16="http://schemas.microsoft.com/office/drawing/2014/main" id="{64769EE7-420B-8A41-AF8A-EC644E7F7BED}"/>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Same Side Corner Rectangle 213">
                <a:extLst>
                  <a:ext uri="{FF2B5EF4-FFF2-40B4-BE49-F238E27FC236}">
                    <a16:creationId xmlns:a16="http://schemas.microsoft.com/office/drawing/2014/main" id="{BAC80A0C-4B79-3F41-B0C0-089851235053}"/>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Moon 214">
                <a:extLst>
                  <a:ext uri="{FF2B5EF4-FFF2-40B4-BE49-F238E27FC236}">
                    <a16:creationId xmlns:a16="http://schemas.microsoft.com/office/drawing/2014/main" id="{305DB027-4D75-F743-9164-7C2E872586E3}"/>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63E9110B-BD70-F542-A46E-580CA6F8802E}"/>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a:extLst>
                  <a:ext uri="{FF2B5EF4-FFF2-40B4-BE49-F238E27FC236}">
                    <a16:creationId xmlns:a16="http://schemas.microsoft.com/office/drawing/2014/main" id="{AE3B6BF3-B47B-6C42-A175-57E8E168DE57}"/>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iangle 217">
                <a:extLst>
                  <a:ext uri="{FF2B5EF4-FFF2-40B4-BE49-F238E27FC236}">
                    <a16:creationId xmlns:a16="http://schemas.microsoft.com/office/drawing/2014/main" id="{99BC0B09-4BE0-8345-A8D2-CC8BEC423FE7}"/>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iangle 218">
                <a:extLst>
                  <a:ext uri="{FF2B5EF4-FFF2-40B4-BE49-F238E27FC236}">
                    <a16:creationId xmlns:a16="http://schemas.microsoft.com/office/drawing/2014/main" id="{D088159C-F2A1-3741-8E45-31911A21D495}"/>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Triangle 208">
              <a:extLst>
                <a:ext uri="{FF2B5EF4-FFF2-40B4-BE49-F238E27FC236}">
                  <a16:creationId xmlns:a16="http://schemas.microsoft.com/office/drawing/2014/main" id="{07DBFD81-8FC8-5C4F-B020-FC6879EBB0D3}"/>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iangle 209">
              <a:extLst>
                <a:ext uri="{FF2B5EF4-FFF2-40B4-BE49-F238E27FC236}">
                  <a16:creationId xmlns:a16="http://schemas.microsoft.com/office/drawing/2014/main" id="{BBB24C72-7784-4D4B-B39E-7F62B562124B}"/>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iangle 210">
              <a:extLst>
                <a:ext uri="{FF2B5EF4-FFF2-40B4-BE49-F238E27FC236}">
                  <a16:creationId xmlns:a16="http://schemas.microsoft.com/office/drawing/2014/main" id="{99E156F4-259F-5147-B722-DD12D3816771}"/>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iangle 211">
              <a:extLst>
                <a:ext uri="{FF2B5EF4-FFF2-40B4-BE49-F238E27FC236}">
                  <a16:creationId xmlns:a16="http://schemas.microsoft.com/office/drawing/2014/main" id="{DB93A3CF-2D3A-9748-84BC-EAB49EE01815}"/>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a:extLst>
              <a:ext uri="{FF2B5EF4-FFF2-40B4-BE49-F238E27FC236}">
                <a16:creationId xmlns:a16="http://schemas.microsoft.com/office/drawing/2014/main" id="{26A97CF0-02B5-674E-9FC5-A4086003C488}"/>
              </a:ext>
            </a:extLst>
          </p:cNvPr>
          <p:cNvGrpSpPr/>
          <p:nvPr/>
        </p:nvGrpSpPr>
        <p:grpSpPr>
          <a:xfrm rot="15630799">
            <a:off x="7518895" y="4815213"/>
            <a:ext cx="101373" cy="155979"/>
            <a:chOff x="2546566" y="3649589"/>
            <a:chExt cx="1631131" cy="2509771"/>
          </a:xfrm>
        </p:grpSpPr>
        <p:sp>
          <p:nvSpPr>
            <p:cNvPr id="221" name="Round Same Side Corner Rectangle 220">
              <a:extLst>
                <a:ext uri="{FF2B5EF4-FFF2-40B4-BE49-F238E27FC236}">
                  <a16:creationId xmlns:a16="http://schemas.microsoft.com/office/drawing/2014/main" id="{C6A9390C-2339-E546-B15E-66F47AB28770}"/>
                </a:ext>
              </a:extLst>
            </p:cNvPr>
            <p:cNvSpPr/>
            <p:nvPr/>
          </p:nvSpPr>
          <p:spPr>
            <a:xfrm>
              <a:off x="3022435" y="4622888"/>
              <a:ext cx="286697" cy="1532526"/>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Same Side Corner Rectangle 221">
              <a:extLst>
                <a:ext uri="{FF2B5EF4-FFF2-40B4-BE49-F238E27FC236}">
                  <a16:creationId xmlns:a16="http://schemas.microsoft.com/office/drawing/2014/main" id="{A5F27BC0-BB74-7F48-A851-EE45884C3D55}"/>
                </a:ext>
              </a:extLst>
            </p:cNvPr>
            <p:cNvSpPr/>
            <p:nvPr/>
          </p:nvSpPr>
          <p:spPr>
            <a:xfrm rot="19800000">
              <a:off x="2761440" y="3649589"/>
              <a:ext cx="286697" cy="1121246"/>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Moon 222">
              <a:extLst>
                <a:ext uri="{FF2B5EF4-FFF2-40B4-BE49-F238E27FC236}">
                  <a16:creationId xmlns:a16="http://schemas.microsoft.com/office/drawing/2014/main" id="{D979A242-4CCA-364E-AEDD-77EDA70276E1}"/>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12FDFEE-9DA9-3348-AF96-8CC15708B8FC}"/>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a:extLst>
                <a:ext uri="{FF2B5EF4-FFF2-40B4-BE49-F238E27FC236}">
                  <a16:creationId xmlns:a16="http://schemas.microsoft.com/office/drawing/2014/main" id="{29E0DB83-73E0-F940-9D28-87C097F27F11}"/>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iangle 225">
              <a:extLst>
                <a:ext uri="{FF2B5EF4-FFF2-40B4-BE49-F238E27FC236}">
                  <a16:creationId xmlns:a16="http://schemas.microsoft.com/office/drawing/2014/main" id="{D3AAC380-57A1-BB4A-97D0-10A39F7A502B}"/>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iangle 226">
              <a:extLst>
                <a:ext uri="{FF2B5EF4-FFF2-40B4-BE49-F238E27FC236}">
                  <a16:creationId xmlns:a16="http://schemas.microsoft.com/office/drawing/2014/main" id="{7E0BAEBC-F510-9747-93C0-13E6F520BE6E}"/>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a:extLst>
                <a:ext uri="{FF2B5EF4-FFF2-40B4-BE49-F238E27FC236}">
                  <a16:creationId xmlns:a16="http://schemas.microsoft.com/office/drawing/2014/main" id="{DF1D518F-C3B0-2048-B198-B2C3503FD3DE}"/>
                </a:ext>
              </a:extLst>
            </p:cNvPr>
            <p:cNvGrpSpPr/>
            <p:nvPr/>
          </p:nvGrpSpPr>
          <p:grpSpPr>
            <a:xfrm flipH="1">
              <a:off x="3415130" y="3653535"/>
              <a:ext cx="762567" cy="2505825"/>
              <a:chOff x="3119251" y="3489150"/>
              <a:chExt cx="979618" cy="3219062"/>
            </a:xfrm>
          </p:grpSpPr>
          <p:sp>
            <p:nvSpPr>
              <p:cNvPr id="233" name="Round Same Side Corner Rectangle 232">
                <a:extLst>
                  <a:ext uri="{FF2B5EF4-FFF2-40B4-BE49-F238E27FC236}">
                    <a16:creationId xmlns:a16="http://schemas.microsoft.com/office/drawing/2014/main" id="{36C34C74-F0B9-AF4B-92FD-61617FE276B3}"/>
                  </a:ext>
                </a:extLst>
              </p:cNvPr>
              <p:cNvSpPr/>
              <p:nvPr/>
            </p:nvSpPr>
            <p:spPr>
              <a:xfrm>
                <a:off x="3730569" y="4739481"/>
                <a:ext cx="368300" cy="1968731"/>
              </a:xfrm>
              <a:prstGeom prst="round2SameRect">
                <a:avLst>
                  <a:gd name="adj1" fmla="val 0"/>
                  <a:gd name="adj2" fmla="val 5000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Same Side Corner Rectangle 233">
                <a:extLst>
                  <a:ext uri="{FF2B5EF4-FFF2-40B4-BE49-F238E27FC236}">
                    <a16:creationId xmlns:a16="http://schemas.microsoft.com/office/drawing/2014/main" id="{C9DE9A87-F371-484C-91A8-432563177E14}"/>
                  </a:ext>
                </a:extLst>
              </p:cNvPr>
              <p:cNvSpPr/>
              <p:nvPr/>
            </p:nvSpPr>
            <p:spPr>
              <a:xfrm rot="19800000">
                <a:off x="3395287" y="3489150"/>
                <a:ext cx="368300" cy="1440388"/>
              </a:xfrm>
              <a:prstGeom prst="round2SameRect">
                <a:avLst>
                  <a:gd name="adj1" fmla="val 50000"/>
                  <a:gd name="adj2" fmla="val 0"/>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Moon 234">
                <a:extLst>
                  <a:ext uri="{FF2B5EF4-FFF2-40B4-BE49-F238E27FC236}">
                    <a16:creationId xmlns:a16="http://schemas.microsoft.com/office/drawing/2014/main" id="{F31E526F-F1CA-4B41-BED0-5AC5C0B6476E}"/>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E141A954-D44B-7646-8361-7AE338D56F78}"/>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a:extLst>
                  <a:ext uri="{FF2B5EF4-FFF2-40B4-BE49-F238E27FC236}">
                    <a16:creationId xmlns:a16="http://schemas.microsoft.com/office/drawing/2014/main" id="{EB66B064-3109-3C4A-80CA-E124C85EA35B}"/>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iangle 237">
                <a:extLst>
                  <a:ext uri="{FF2B5EF4-FFF2-40B4-BE49-F238E27FC236}">
                    <a16:creationId xmlns:a16="http://schemas.microsoft.com/office/drawing/2014/main" id="{22F17F5E-39A3-9145-989C-1B4BB3293A34}"/>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iangle 238">
                <a:extLst>
                  <a:ext uri="{FF2B5EF4-FFF2-40B4-BE49-F238E27FC236}">
                    <a16:creationId xmlns:a16="http://schemas.microsoft.com/office/drawing/2014/main" id="{AAD74574-04E9-AF4E-92C2-D950759EBFF5}"/>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Triangle 228">
              <a:extLst>
                <a:ext uri="{FF2B5EF4-FFF2-40B4-BE49-F238E27FC236}">
                  <a16:creationId xmlns:a16="http://schemas.microsoft.com/office/drawing/2014/main" id="{5D0639A8-F394-BE42-BC5A-9A8C5B000959}"/>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iangle 229">
              <a:extLst>
                <a:ext uri="{FF2B5EF4-FFF2-40B4-BE49-F238E27FC236}">
                  <a16:creationId xmlns:a16="http://schemas.microsoft.com/office/drawing/2014/main" id="{D703027D-1C73-F542-B6C6-412B8CD4709F}"/>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iangle 230">
              <a:extLst>
                <a:ext uri="{FF2B5EF4-FFF2-40B4-BE49-F238E27FC236}">
                  <a16:creationId xmlns:a16="http://schemas.microsoft.com/office/drawing/2014/main" id="{8DB4D8DE-0705-F34B-95C5-421AF3D34331}"/>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iangle 231">
              <a:extLst>
                <a:ext uri="{FF2B5EF4-FFF2-40B4-BE49-F238E27FC236}">
                  <a16:creationId xmlns:a16="http://schemas.microsoft.com/office/drawing/2014/main" id="{27562D68-21CD-9E40-8337-2DB189F67D2C}"/>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Arc 240">
            <a:extLst>
              <a:ext uri="{FF2B5EF4-FFF2-40B4-BE49-F238E27FC236}">
                <a16:creationId xmlns:a16="http://schemas.microsoft.com/office/drawing/2014/main" id="{930EC9F8-B440-AC4D-B814-8BB6F2C6E6DF}"/>
              </a:ext>
            </a:extLst>
          </p:cNvPr>
          <p:cNvSpPr/>
          <p:nvPr/>
        </p:nvSpPr>
        <p:spPr>
          <a:xfrm rot="16430225" flipH="1">
            <a:off x="6427425" y="5099348"/>
            <a:ext cx="831822" cy="1211254"/>
          </a:xfrm>
          <a:prstGeom prst="arc">
            <a:avLst>
              <a:gd name="adj1" fmla="val 18192142"/>
              <a:gd name="adj2" fmla="val 1514790"/>
            </a:avLst>
          </a:prstGeom>
          <a:ln w="952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Arc 241">
            <a:extLst>
              <a:ext uri="{FF2B5EF4-FFF2-40B4-BE49-F238E27FC236}">
                <a16:creationId xmlns:a16="http://schemas.microsoft.com/office/drawing/2014/main" id="{28FFAED0-A20B-6B40-BD89-2A8F5581B088}"/>
              </a:ext>
            </a:extLst>
          </p:cNvPr>
          <p:cNvSpPr/>
          <p:nvPr/>
        </p:nvSpPr>
        <p:spPr>
          <a:xfrm rot="18024197" flipH="1">
            <a:off x="6244739" y="4514982"/>
            <a:ext cx="831822" cy="1211254"/>
          </a:xfrm>
          <a:prstGeom prst="arc">
            <a:avLst>
              <a:gd name="adj1" fmla="val 21178455"/>
              <a:gd name="adj2" fmla="val 1514790"/>
            </a:avLst>
          </a:prstGeom>
          <a:ln w="952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Arc 242">
            <a:extLst>
              <a:ext uri="{FF2B5EF4-FFF2-40B4-BE49-F238E27FC236}">
                <a16:creationId xmlns:a16="http://schemas.microsoft.com/office/drawing/2014/main" id="{DC5F51ED-9B34-DA4F-849A-E98AAF108075}"/>
              </a:ext>
            </a:extLst>
          </p:cNvPr>
          <p:cNvSpPr/>
          <p:nvPr/>
        </p:nvSpPr>
        <p:spPr>
          <a:xfrm rot="12060477" flipH="1">
            <a:off x="5997826" y="4685838"/>
            <a:ext cx="831822" cy="1211254"/>
          </a:xfrm>
          <a:prstGeom prst="arc">
            <a:avLst>
              <a:gd name="adj1" fmla="val 21178455"/>
              <a:gd name="adj2" fmla="val 1514790"/>
            </a:avLst>
          </a:prstGeom>
          <a:ln w="952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Arc 243">
            <a:extLst>
              <a:ext uri="{FF2B5EF4-FFF2-40B4-BE49-F238E27FC236}">
                <a16:creationId xmlns:a16="http://schemas.microsoft.com/office/drawing/2014/main" id="{99EA2300-5D6F-E04A-A6FD-0CBBC2180E1E}"/>
              </a:ext>
            </a:extLst>
          </p:cNvPr>
          <p:cNvSpPr/>
          <p:nvPr/>
        </p:nvSpPr>
        <p:spPr>
          <a:xfrm rot="10403515" flipH="1">
            <a:off x="6484331" y="4915490"/>
            <a:ext cx="831822" cy="1211254"/>
          </a:xfrm>
          <a:prstGeom prst="arc">
            <a:avLst>
              <a:gd name="adj1" fmla="val 18582974"/>
              <a:gd name="adj2" fmla="val 20474831"/>
            </a:avLst>
          </a:prstGeom>
          <a:ln w="9525">
            <a:solidFill>
              <a:schemeClr val="tx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TextBox 244">
            <a:extLst>
              <a:ext uri="{FF2B5EF4-FFF2-40B4-BE49-F238E27FC236}">
                <a16:creationId xmlns:a16="http://schemas.microsoft.com/office/drawing/2014/main" id="{870DA685-9014-3A48-929D-EF971EFBC33B}"/>
              </a:ext>
            </a:extLst>
          </p:cNvPr>
          <p:cNvSpPr txBox="1"/>
          <p:nvPr/>
        </p:nvSpPr>
        <p:spPr>
          <a:xfrm>
            <a:off x="7568329" y="5413661"/>
            <a:ext cx="1594661" cy="830997"/>
          </a:xfrm>
          <a:prstGeom prst="rect">
            <a:avLst/>
          </a:prstGeom>
          <a:solidFill>
            <a:schemeClr val="bg1">
              <a:lumMod val="95000"/>
            </a:schemeClr>
          </a:solidFill>
          <a:effectLst>
            <a:softEdge rad="63500"/>
          </a:effectLst>
        </p:spPr>
        <p:txBody>
          <a:bodyPr wrap="square" rtlCol="0">
            <a:spAutoFit/>
          </a:bodyPr>
          <a:lstStyle/>
          <a:p>
            <a:r>
              <a:rPr lang="en-US" sz="1200" b="1" dirty="0">
                <a:latin typeface="+mn-lt"/>
              </a:rPr>
              <a:t>Activation of T-cells and APC and pro-inflammatory cytokine secretion</a:t>
            </a:r>
          </a:p>
        </p:txBody>
      </p:sp>
    </p:spTree>
    <p:custDataLst>
      <p:tags r:id="rId1"/>
    </p:custDataLst>
    <p:extLst>
      <p:ext uri="{BB962C8B-B14F-4D97-AF65-F5344CB8AC3E}">
        <p14:creationId xmlns:p14="http://schemas.microsoft.com/office/powerpoint/2010/main" val="366597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D74A-5718-4F3E-8204-F79A70D665C3}"/>
              </a:ext>
            </a:extLst>
          </p:cNvPr>
          <p:cNvSpPr>
            <a:spLocks noGrp="1"/>
          </p:cNvSpPr>
          <p:nvPr>
            <p:ph type="title"/>
          </p:nvPr>
        </p:nvSpPr>
        <p:spPr/>
        <p:txBody>
          <a:bodyPr/>
          <a:lstStyle/>
          <a:p>
            <a:r>
              <a:rPr lang="en-US" dirty="0"/>
              <a:t>GVL and GVHD</a:t>
            </a:r>
          </a:p>
        </p:txBody>
      </p:sp>
      <p:sp>
        <p:nvSpPr>
          <p:cNvPr id="3" name="Content Placeholder 2">
            <a:extLst>
              <a:ext uri="{FF2B5EF4-FFF2-40B4-BE49-F238E27FC236}">
                <a16:creationId xmlns:a16="http://schemas.microsoft.com/office/drawing/2014/main" id="{FC6CF446-4239-4F9A-B54D-2F09BBDFF709}"/>
              </a:ext>
            </a:extLst>
          </p:cNvPr>
          <p:cNvSpPr>
            <a:spLocks noGrp="1"/>
          </p:cNvSpPr>
          <p:nvPr>
            <p:ph idx="1"/>
          </p:nvPr>
        </p:nvSpPr>
        <p:spPr>
          <a:xfrm>
            <a:off x="457200" y="1608260"/>
            <a:ext cx="7151914" cy="4060349"/>
          </a:xfrm>
        </p:spPr>
        <p:txBody>
          <a:bodyPr>
            <a:noAutofit/>
          </a:bodyPr>
          <a:lstStyle/>
          <a:p>
            <a:r>
              <a:rPr lang="en-US" dirty="0"/>
              <a:t>GVL is the hoped for curative response to </a:t>
            </a:r>
            <a:r>
              <a:rPr lang="en-US" dirty="0" err="1"/>
              <a:t>allo</a:t>
            </a:r>
            <a:r>
              <a:rPr lang="en-US" dirty="0"/>
              <a:t>-HSCT</a:t>
            </a:r>
          </a:p>
          <a:p>
            <a:pPr lvl="1"/>
            <a:r>
              <a:rPr lang="en-US" dirty="0"/>
              <a:t>Immunocompetent donor T-cells focus on malignant cells </a:t>
            </a:r>
          </a:p>
          <a:p>
            <a:r>
              <a:rPr lang="en-US" dirty="0"/>
              <a:t>GVHD the molecularly malevolent flip side</a:t>
            </a:r>
          </a:p>
          <a:p>
            <a:pPr lvl="1"/>
            <a:r>
              <a:rPr lang="en-US" dirty="0"/>
              <a:t>Donor immune cells don’t discriminate – healthy host cells are attacked in addition to diseased cells</a:t>
            </a:r>
          </a:p>
          <a:p>
            <a:pPr lvl="1"/>
            <a:endParaRPr lang="en-US" dirty="0"/>
          </a:p>
        </p:txBody>
      </p:sp>
      <p:sp>
        <p:nvSpPr>
          <p:cNvPr id="6" name="Text Placeholder 5">
            <a:extLst>
              <a:ext uri="{FF2B5EF4-FFF2-40B4-BE49-F238E27FC236}">
                <a16:creationId xmlns:a16="http://schemas.microsoft.com/office/drawing/2014/main" id="{43C2DAB7-C189-3944-9AA8-D1DE94FAACBE}"/>
              </a:ext>
            </a:extLst>
          </p:cNvPr>
          <p:cNvSpPr>
            <a:spLocks noGrp="1"/>
          </p:cNvSpPr>
          <p:nvPr>
            <p:ph type="body" sz="quarter" idx="10"/>
          </p:nvPr>
        </p:nvSpPr>
        <p:spPr/>
        <p:txBody>
          <a:bodyPr/>
          <a:lstStyle/>
          <a:p>
            <a:r>
              <a:rPr lang="en-US" dirty="0" err="1"/>
              <a:t>Negrin</a:t>
            </a:r>
            <a:r>
              <a:rPr lang="en-US" dirty="0"/>
              <a:t> RS, et al. </a:t>
            </a:r>
            <a:r>
              <a:rPr lang="en-US" i="1" dirty="0"/>
              <a:t>Hematology Am Soc </a:t>
            </a:r>
            <a:r>
              <a:rPr lang="en-US" i="1" dirty="0" err="1"/>
              <a:t>Hematol</a:t>
            </a:r>
            <a:r>
              <a:rPr lang="en-US" i="1" dirty="0"/>
              <a:t> Educ Program</a:t>
            </a:r>
            <a:r>
              <a:rPr lang="en-US" dirty="0"/>
              <a:t>. 2015;2015:225-230. </a:t>
            </a:r>
            <a:r>
              <a:rPr lang="en-US" dirty="0" err="1"/>
              <a:t>Zeiser</a:t>
            </a:r>
            <a:r>
              <a:rPr lang="en-US" dirty="0"/>
              <a:t> R, et al. </a:t>
            </a:r>
            <a:r>
              <a:rPr lang="en-US" i="1" dirty="0"/>
              <a:t>Br J </a:t>
            </a:r>
            <a:r>
              <a:rPr lang="en-US" i="1" dirty="0" err="1"/>
              <a:t>Haematology</a:t>
            </a:r>
            <a:r>
              <a:rPr lang="en-US" i="1" dirty="0"/>
              <a:t>. </a:t>
            </a:r>
            <a:r>
              <a:rPr lang="en-US" dirty="0"/>
              <a:t>2019;187:563-572.</a:t>
            </a:r>
          </a:p>
        </p:txBody>
      </p:sp>
    </p:spTree>
    <p:custDataLst>
      <p:tags r:id="rId1"/>
    </p:custDataLst>
    <p:extLst>
      <p:ext uri="{BB962C8B-B14F-4D97-AF65-F5344CB8AC3E}">
        <p14:creationId xmlns:p14="http://schemas.microsoft.com/office/powerpoint/2010/main" val="198997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62F5-603E-4106-990F-A2102A3EBACD}"/>
              </a:ext>
            </a:extLst>
          </p:cNvPr>
          <p:cNvSpPr>
            <a:spLocks noGrp="1"/>
          </p:cNvSpPr>
          <p:nvPr>
            <p:ph type="title"/>
          </p:nvPr>
        </p:nvSpPr>
        <p:spPr/>
        <p:txBody>
          <a:bodyPr/>
          <a:lstStyle/>
          <a:p>
            <a:r>
              <a:rPr lang="en-US" dirty="0"/>
              <a:t>GVHD</a:t>
            </a:r>
          </a:p>
        </p:txBody>
      </p:sp>
      <p:sp>
        <p:nvSpPr>
          <p:cNvPr id="25" name="TextBox 24">
            <a:extLst>
              <a:ext uri="{FF2B5EF4-FFF2-40B4-BE49-F238E27FC236}">
                <a16:creationId xmlns:a16="http://schemas.microsoft.com/office/drawing/2014/main" id="{92624030-A38D-446E-91A7-E68A9AD95327}"/>
              </a:ext>
            </a:extLst>
          </p:cNvPr>
          <p:cNvSpPr txBox="1"/>
          <p:nvPr/>
        </p:nvSpPr>
        <p:spPr>
          <a:xfrm>
            <a:off x="384940" y="1506049"/>
            <a:ext cx="6371460" cy="523220"/>
          </a:xfrm>
          <a:prstGeom prst="rect">
            <a:avLst/>
          </a:prstGeom>
          <a:noFill/>
        </p:spPr>
        <p:txBody>
          <a:bodyPr wrap="square" rtlCol="0">
            <a:spAutoFit/>
          </a:bodyPr>
          <a:lstStyle/>
          <a:p>
            <a:pPr algn="l"/>
            <a:r>
              <a:rPr lang="en-US" sz="2800" b="1" dirty="0">
                <a:effectLst>
                  <a:outerShdw blurRad="50800" dist="38100" dir="8100000" algn="tr" rotWithShape="0">
                    <a:prstClr val="black">
                      <a:alpha val="40000"/>
                    </a:prstClr>
                  </a:outerShdw>
                </a:effectLst>
                <a:latin typeface="+mn-lt"/>
              </a:rPr>
              <a:t>When </a:t>
            </a:r>
            <a:r>
              <a:rPr lang="en-US" sz="2800" b="1" dirty="0" err="1">
                <a:effectLst>
                  <a:outerShdw blurRad="50800" dist="38100" dir="8100000" algn="tr" rotWithShape="0">
                    <a:prstClr val="black">
                      <a:alpha val="40000"/>
                    </a:prstClr>
                  </a:outerShdw>
                </a:effectLst>
                <a:latin typeface="+mn-lt"/>
              </a:rPr>
              <a:t>allo</a:t>
            </a:r>
            <a:r>
              <a:rPr lang="en-US" sz="2800" b="1" dirty="0">
                <a:effectLst>
                  <a:outerShdw blurRad="50800" dist="38100" dir="8100000" algn="tr" rotWithShape="0">
                    <a:prstClr val="black">
                      <a:alpha val="40000"/>
                    </a:prstClr>
                  </a:outerShdw>
                </a:effectLst>
                <a:latin typeface="+mn-lt"/>
              </a:rPr>
              <a:t>-HSCT goes well: GVL </a:t>
            </a:r>
          </a:p>
        </p:txBody>
      </p:sp>
      <p:sp>
        <p:nvSpPr>
          <p:cNvPr id="12" name="Freeform: Shape 11">
            <a:extLst>
              <a:ext uri="{FF2B5EF4-FFF2-40B4-BE49-F238E27FC236}">
                <a16:creationId xmlns:a16="http://schemas.microsoft.com/office/drawing/2014/main" id="{90493AA1-4957-457C-B06F-98CBDE5189A4}"/>
              </a:ext>
            </a:extLst>
          </p:cNvPr>
          <p:cNvSpPr/>
          <p:nvPr/>
        </p:nvSpPr>
        <p:spPr>
          <a:xfrm flipH="1">
            <a:off x="970591" y="4815218"/>
            <a:ext cx="1546977" cy="671183"/>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marL="0" lvl="0" indent="0" algn="r" defTabSz="622300">
              <a:spcBef>
                <a:spcPct val="0"/>
              </a:spcBef>
              <a:spcAft>
                <a:spcPts val="0"/>
              </a:spcAft>
              <a:buNone/>
            </a:pPr>
            <a:r>
              <a:rPr lang="en-US" sz="1600" b="1" kern="1200" dirty="0"/>
              <a:t>Malignant cells </a:t>
            </a:r>
          </a:p>
          <a:p>
            <a:pPr marL="0" lvl="0" indent="0" algn="r" defTabSz="622300">
              <a:spcBef>
                <a:spcPct val="0"/>
              </a:spcBef>
              <a:spcAft>
                <a:spcPts val="0"/>
              </a:spcAft>
              <a:buNone/>
            </a:pPr>
            <a:r>
              <a:rPr lang="en-US" sz="1600" b="1" kern="1200" dirty="0"/>
              <a:t>are targeted</a:t>
            </a:r>
          </a:p>
        </p:txBody>
      </p:sp>
      <p:sp>
        <p:nvSpPr>
          <p:cNvPr id="13" name="Freeform: Shape 12">
            <a:extLst>
              <a:ext uri="{FF2B5EF4-FFF2-40B4-BE49-F238E27FC236}">
                <a16:creationId xmlns:a16="http://schemas.microsoft.com/office/drawing/2014/main" id="{D78498E7-3F4F-439A-84D4-533153C1AC0C}"/>
              </a:ext>
            </a:extLst>
          </p:cNvPr>
          <p:cNvSpPr/>
          <p:nvPr/>
        </p:nvSpPr>
        <p:spPr>
          <a:xfrm flipH="1">
            <a:off x="2615784" y="3696724"/>
            <a:ext cx="2193722" cy="691603"/>
          </a:xfrm>
          <a:custGeom>
            <a:avLst/>
            <a:gdLst>
              <a:gd name="connsiteX0" fmla="*/ 0 w 2838708"/>
              <a:gd name="connsiteY0" fmla="*/ 0 h 650240"/>
              <a:gd name="connsiteX1" fmla="*/ 2838708 w 2838708"/>
              <a:gd name="connsiteY1" fmla="*/ 0 h 650240"/>
              <a:gd name="connsiteX2" fmla="*/ 2838708 w 2838708"/>
              <a:gd name="connsiteY2" fmla="*/ 650240 h 650240"/>
              <a:gd name="connsiteX3" fmla="*/ 0 w 2838708"/>
              <a:gd name="connsiteY3" fmla="*/ 650240 h 650240"/>
              <a:gd name="connsiteX4" fmla="*/ 0 w 283870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708" h="650240">
                <a:moveTo>
                  <a:pt x="0" y="0"/>
                </a:moveTo>
                <a:lnTo>
                  <a:pt x="2838708" y="0"/>
                </a:lnTo>
                <a:lnTo>
                  <a:pt x="283870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n-US" b="1" kern="1200" dirty="0"/>
              <a:t>Reduced risk of relapse</a:t>
            </a:r>
          </a:p>
        </p:txBody>
      </p:sp>
      <p:sp>
        <p:nvSpPr>
          <p:cNvPr id="26" name="Freeform: Shape 25">
            <a:extLst>
              <a:ext uri="{FF2B5EF4-FFF2-40B4-BE49-F238E27FC236}">
                <a16:creationId xmlns:a16="http://schemas.microsoft.com/office/drawing/2014/main" id="{98CB44D1-593C-48F6-AE56-40351B71EA66}"/>
              </a:ext>
            </a:extLst>
          </p:cNvPr>
          <p:cNvSpPr/>
          <p:nvPr/>
        </p:nvSpPr>
        <p:spPr>
          <a:xfrm flipH="1">
            <a:off x="4370118" y="5087925"/>
            <a:ext cx="2244437" cy="691603"/>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marL="0" lvl="0" indent="0" algn="l" defTabSz="622300">
              <a:spcBef>
                <a:spcPct val="0"/>
              </a:spcBef>
              <a:spcAft>
                <a:spcPts val="0"/>
              </a:spcAft>
              <a:buNone/>
            </a:pPr>
            <a:r>
              <a:rPr lang="en-US" sz="1600" b="1" dirty="0"/>
              <a:t>Malignant cells </a:t>
            </a:r>
          </a:p>
          <a:p>
            <a:pPr marL="0" lvl="0" indent="0" algn="l" defTabSz="622300">
              <a:spcBef>
                <a:spcPct val="0"/>
              </a:spcBef>
              <a:spcAft>
                <a:spcPts val="0"/>
              </a:spcAft>
              <a:buNone/>
            </a:pPr>
            <a:r>
              <a:rPr lang="en-US" sz="1600" b="1" dirty="0"/>
              <a:t>are destroyed</a:t>
            </a:r>
            <a:endParaRPr lang="en-US" sz="1600" b="1" kern="1200" dirty="0"/>
          </a:p>
        </p:txBody>
      </p:sp>
      <p:sp>
        <p:nvSpPr>
          <p:cNvPr id="15" name="Freeform: Shape 14">
            <a:extLst>
              <a:ext uri="{FF2B5EF4-FFF2-40B4-BE49-F238E27FC236}">
                <a16:creationId xmlns:a16="http://schemas.microsoft.com/office/drawing/2014/main" id="{6BEE5375-A979-4DB3-B2E3-07ED119DF1F4}"/>
              </a:ext>
            </a:extLst>
          </p:cNvPr>
          <p:cNvSpPr/>
          <p:nvPr/>
        </p:nvSpPr>
        <p:spPr>
          <a:xfrm flipH="1">
            <a:off x="4995226" y="2189123"/>
            <a:ext cx="2531491" cy="691603"/>
          </a:xfrm>
          <a:custGeom>
            <a:avLst/>
            <a:gdLst>
              <a:gd name="connsiteX0" fmla="*/ 0 w 2235200"/>
              <a:gd name="connsiteY0" fmla="*/ 0 h 650240"/>
              <a:gd name="connsiteX1" fmla="*/ 2235200 w 2235200"/>
              <a:gd name="connsiteY1" fmla="*/ 0 h 650240"/>
              <a:gd name="connsiteX2" fmla="*/ 2235200 w 2235200"/>
              <a:gd name="connsiteY2" fmla="*/ 650240 h 650240"/>
              <a:gd name="connsiteX3" fmla="*/ 0 w 2235200"/>
              <a:gd name="connsiteY3" fmla="*/ 650240 h 650240"/>
              <a:gd name="connsiteX4" fmla="*/ 0 w 2235200"/>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50240">
                <a:moveTo>
                  <a:pt x="0" y="0"/>
                </a:moveTo>
                <a:lnTo>
                  <a:pt x="2235200" y="0"/>
                </a:lnTo>
                <a:lnTo>
                  <a:pt x="2235200"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scene3d>
              <a:camera prst="orthographicFront"/>
              <a:lightRig rig="threePt" dir="t"/>
            </a:scene3d>
            <a:sp3d extrusionH="57150">
              <a:bevelT w="82550" h="38100" prst="coolSlant"/>
            </a:sp3d>
          </a:bodyPr>
          <a:lstStyle/>
          <a:p>
            <a:pPr marL="0" lvl="0" indent="0" algn="ctr" defTabSz="1066800">
              <a:lnSpc>
                <a:spcPct val="90000"/>
              </a:lnSpc>
              <a:spcBef>
                <a:spcPct val="0"/>
              </a:spcBef>
              <a:spcAft>
                <a:spcPct val="35000"/>
              </a:spcAft>
              <a:buNone/>
            </a:pPr>
            <a:r>
              <a:rPr lang="en-US" sz="2800" b="1" kern="1200" dirty="0">
                <a:effectLst>
                  <a:glow rad="228600">
                    <a:schemeClr val="accent2">
                      <a:satMod val="175000"/>
                      <a:alpha val="40000"/>
                    </a:schemeClr>
                  </a:glow>
                </a:effectLst>
              </a:rPr>
              <a:t>Cure</a:t>
            </a:r>
          </a:p>
        </p:txBody>
      </p:sp>
      <p:sp>
        <p:nvSpPr>
          <p:cNvPr id="9" name="Shape 8">
            <a:extLst>
              <a:ext uri="{FF2B5EF4-FFF2-40B4-BE49-F238E27FC236}">
                <a16:creationId xmlns:a16="http://schemas.microsoft.com/office/drawing/2014/main" id="{395E0842-E642-4913-B822-377D4775489B}"/>
              </a:ext>
            </a:extLst>
          </p:cNvPr>
          <p:cNvSpPr/>
          <p:nvPr/>
        </p:nvSpPr>
        <p:spPr>
          <a:xfrm rot="6403626" flipH="1">
            <a:off x="2354669" y="2275793"/>
            <a:ext cx="4083026" cy="3926278"/>
          </a:xfrm>
          <a:prstGeom prst="swooshArrow">
            <a:avLst>
              <a:gd name="adj1" fmla="val 16310"/>
              <a:gd name="adj2" fmla="val 31370"/>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shade val="50000"/>
              <a:hueOff val="0"/>
              <a:satOff val="0"/>
              <a:lumOff val="0"/>
              <a:alphaOff val="0"/>
            </a:schemeClr>
          </a:fillRef>
          <a:effectRef idx="2">
            <a:schemeClr val="accent4">
              <a:shade val="50000"/>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871E0A2F-0ADA-4C98-9B1D-6C6D440FB182}"/>
              </a:ext>
            </a:extLst>
          </p:cNvPr>
          <p:cNvSpPr/>
          <p:nvPr/>
        </p:nvSpPr>
        <p:spPr>
          <a:xfrm rot="10800000" flipH="1">
            <a:off x="2838203" y="5367647"/>
            <a:ext cx="391886" cy="341238"/>
          </a:xfrm>
          <a:prstGeom prst="ellipse">
            <a:avLst/>
          </a:prstGeom>
          <a:solidFill>
            <a:schemeClr val="accent2">
              <a:lumMod val="7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11EE7FB0-FA40-4A1D-BC53-79FEA94C2E72}"/>
              </a:ext>
            </a:extLst>
          </p:cNvPr>
          <p:cNvSpPr/>
          <p:nvPr/>
        </p:nvSpPr>
        <p:spPr>
          <a:xfrm rot="10800000" flipH="1">
            <a:off x="3800104" y="4963885"/>
            <a:ext cx="570015" cy="498762"/>
          </a:xfrm>
          <a:prstGeom prst="ellipse">
            <a:avLst/>
          </a:prstGeom>
          <a:solidFill>
            <a:schemeClr val="accent2">
              <a:lumMod val="60000"/>
              <a:lumOff val="40000"/>
              <a:alpha val="8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7" name="Oval 26">
            <a:extLst>
              <a:ext uri="{FF2B5EF4-FFF2-40B4-BE49-F238E27FC236}">
                <a16:creationId xmlns:a16="http://schemas.microsoft.com/office/drawing/2014/main" id="{1E1EA21F-CE9D-4FD7-A933-D61D38EABF7C}"/>
              </a:ext>
            </a:extLst>
          </p:cNvPr>
          <p:cNvSpPr/>
          <p:nvPr/>
        </p:nvSpPr>
        <p:spPr>
          <a:xfrm rot="10800000" flipH="1">
            <a:off x="4868882" y="3906982"/>
            <a:ext cx="890649" cy="831272"/>
          </a:xfrm>
          <a:prstGeom prst="ellipse">
            <a:avLst/>
          </a:prstGeom>
          <a:solidFill>
            <a:srgbClr val="00FF99">
              <a:alpha val="6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Tree>
    <p:custDataLst>
      <p:tags r:id="rId1"/>
    </p:custDataLst>
    <p:extLst>
      <p:ext uri="{BB962C8B-B14F-4D97-AF65-F5344CB8AC3E}">
        <p14:creationId xmlns:p14="http://schemas.microsoft.com/office/powerpoint/2010/main" val="387554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2B66-E765-485D-8EF2-28C21948056F}"/>
              </a:ext>
            </a:extLst>
          </p:cNvPr>
          <p:cNvSpPr>
            <a:spLocks noGrp="1"/>
          </p:cNvSpPr>
          <p:nvPr>
            <p:ph type="title"/>
          </p:nvPr>
        </p:nvSpPr>
        <p:spPr>
          <a:xfrm>
            <a:off x="444500" y="114300"/>
            <a:ext cx="8242300" cy="1493960"/>
          </a:xfrm>
        </p:spPr>
        <p:txBody>
          <a:bodyPr>
            <a:normAutofit fontScale="90000"/>
          </a:bodyPr>
          <a:lstStyle/>
          <a:p>
            <a:pPr marL="0" marR="0">
              <a:lnSpc>
                <a:spcPct val="107000"/>
              </a:lnSpc>
              <a:spcBef>
                <a:spcPts val="0"/>
              </a:spcBef>
              <a:spcAft>
                <a:spcPts val="800"/>
              </a:spcAft>
            </a:pP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About These Slides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E05F7F7-4C5A-45FC-9557-6A72A0D4BBE0}"/>
              </a:ext>
            </a:extLst>
          </p:cNvPr>
          <p:cNvSpPr>
            <a:spLocks noGrp="1"/>
          </p:cNvSpPr>
          <p:nvPr>
            <p:ph idx="1"/>
          </p:nvPr>
        </p:nvSpPr>
        <p:spPr>
          <a:xfrm>
            <a:off x="139485" y="1317356"/>
            <a:ext cx="8865029" cy="5426344"/>
          </a:xfrm>
        </p:spPr>
        <p:txBody>
          <a:bodyPr>
            <a:normAutofit/>
          </a:bodyPr>
          <a:lstStyle/>
          <a:p>
            <a:pPr lvl="0">
              <a:lnSpc>
                <a:spcPct val="107000"/>
              </a:lnSpc>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rPr>
              <a:t>Please feel free to use and/or modify these slides in your noncommercial educational efforts.</a:t>
            </a:r>
          </a:p>
          <a:p>
            <a:pPr lvl="0">
              <a:lnSpc>
                <a:spcPct val="107000"/>
              </a:lnSpc>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rPr>
              <a:t>When using these slides, please retain the source attribution:</a:t>
            </a:r>
          </a:p>
          <a:p>
            <a:pPr lvl="1">
              <a:lnSpc>
                <a:spcPct val="107000"/>
              </a:lnSpc>
              <a:spcAft>
                <a:spcPts val="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rPr>
              <a:t>Slide credit: </a:t>
            </a:r>
          </a:p>
          <a:p>
            <a:pPr marL="0" lvl="0" indent="0">
              <a:lnSpc>
                <a:spcPct val="107000"/>
              </a:lnSpc>
              <a:spcAft>
                <a:spcPts val="0"/>
              </a:spcAft>
              <a:buNone/>
            </a:pPr>
            <a:endParaRPr lang="en-US" sz="1800" dirty="0">
              <a:latin typeface="Calibri" panose="020F0502020204030204" pitchFamily="34" charset="0"/>
              <a:ea typeface="Calibri" panose="020F0502020204030204" pitchFamily="34" charset="0"/>
            </a:endParaRPr>
          </a:p>
          <a:p>
            <a:pPr lvl="0">
              <a:lnSpc>
                <a:spcPct val="107000"/>
              </a:lnSpc>
              <a:spcAft>
                <a:spcPts val="0"/>
              </a:spcAft>
              <a:buFont typeface="Symbol" panose="05050102010706020507" pitchFamily="18" charset="2"/>
              <a:buChar char=""/>
            </a:pPr>
            <a:r>
              <a:rPr lang="en-US" sz="1800" dirty="0">
                <a:latin typeface="Calibri" panose="020F0502020204030204" pitchFamily="34" charset="0"/>
                <a:ea typeface="Times New Roman" panose="02020603050405020304" pitchFamily="18" charset="0"/>
              </a:rPr>
              <a:t>The University of Nebraska Medical Center, Center for Continuing Education </a:t>
            </a:r>
            <a:r>
              <a:rPr lang="en-US" sz="1800" dirty="0">
                <a:latin typeface="Calibri" panose="020F0502020204030204" pitchFamily="34" charset="0"/>
                <a:ea typeface="Calibri" panose="020F0502020204030204" pitchFamily="34" charset="0"/>
              </a:rPr>
              <a:t>and Integrity Continuing Education, Inc. (ICE) has designated this enduring material for a maximum of 1.0 </a:t>
            </a:r>
            <a:r>
              <a:rPr lang="en-US" sz="1800" i="1" dirty="0">
                <a:latin typeface="Calibri" panose="020F0502020204030204" pitchFamily="34" charset="0"/>
                <a:ea typeface="Calibri" panose="020F0502020204030204" pitchFamily="34" charset="0"/>
              </a:rPr>
              <a:t>AMA PRA Category 1 Credit(s)</a:t>
            </a:r>
            <a:r>
              <a:rPr lang="en-US" sz="1800" baseline="30000" dirty="0">
                <a:latin typeface="Calibri" panose="020F0502020204030204" pitchFamily="34" charset="0"/>
                <a:ea typeface="Calibri" panose="020F0502020204030204" pitchFamily="34" charset="0"/>
              </a:rPr>
              <a:t>TM</a:t>
            </a:r>
            <a:r>
              <a:rPr lang="en-US" sz="1800" dirty="0">
                <a:latin typeface="Calibri" panose="020F0502020204030204" pitchFamily="34" charset="0"/>
                <a:ea typeface="Calibri" panose="020F0502020204030204" pitchFamily="34" charset="0"/>
              </a:rPr>
              <a:t>.  However, use of these slides outside of the ICE or freeCME websites does not provide this credit. </a:t>
            </a:r>
          </a:p>
          <a:p>
            <a:pPr lvl="0">
              <a:lnSpc>
                <a:spcPct val="107000"/>
              </a:lnSpc>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rPr>
              <a:t>These slides may not be published, posted online, or used in commercial presentations without permission.   Please contact 855-835-4004 or </a:t>
            </a:r>
            <a:r>
              <a:rPr lang="en-US" sz="18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info@integrityce.com</a:t>
            </a:r>
            <a:r>
              <a:rPr lang="en-US" sz="1800" dirty="0">
                <a:latin typeface="Calibri" panose="020F0502020204030204" pitchFamily="34" charset="0"/>
                <a:ea typeface="Calibri" panose="020F0502020204030204" pitchFamily="34" charset="0"/>
              </a:rPr>
              <a:t> for details.</a:t>
            </a:r>
          </a:p>
          <a:p>
            <a:pPr marL="0">
              <a:lnSpc>
                <a:spcPct val="107000"/>
              </a:lnSpc>
              <a:spcAft>
                <a:spcPts val="800"/>
              </a:spcAft>
            </a:pPr>
            <a:r>
              <a:rPr lang="en-US" sz="1600" dirty="0">
                <a:latin typeface="Calibri" panose="020F0502020204030204" pitchFamily="34" charset="0"/>
                <a:ea typeface="Calibri" panose="020F0502020204030204" pitchFamily="34" charset="0"/>
              </a:rPr>
              <a:t>Disclaimer: The opinions expressed in this educational activity are those of the faculty and do not necessarily represent the views of any organization associated with this activity.  Please refer to the official prescribing information for each product for discussion of approved indications, contraindications, and warnings. </a:t>
            </a:r>
          </a:p>
          <a:p>
            <a:endParaRPr lang="en-US" dirty="0"/>
          </a:p>
        </p:txBody>
      </p:sp>
      <p:pic>
        <p:nvPicPr>
          <p:cNvPr id="4" name="Picture 3" descr="IntegritylogoStacked_color.png">
            <a:extLst>
              <a:ext uri="{FF2B5EF4-FFF2-40B4-BE49-F238E27FC236}">
                <a16:creationId xmlns:a16="http://schemas.microsoft.com/office/drawing/2014/main" id="{5D2A5609-D019-4DAD-AA9A-489C805286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68004" y="2263734"/>
            <a:ext cx="651347" cy="531934"/>
          </a:xfrm>
          <a:prstGeom prst="rect">
            <a:avLst/>
          </a:prstGeom>
        </p:spPr>
      </p:pic>
      <p:pic>
        <p:nvPicPr>
          <p:cNvPr id="5" name="image2.png">
            <a:extLst>
              <a:ext uri="{FF2B5EF4-FFF2-40B4-BE49-F238E27FC236}">
                <a16:creationId xmlns:a16="http://schemas.microsoft.com/office/drawing/2014/main" id="{7779E1DA-1160-4D8A-878E-83940B979037}"/>
              </a:ext>
            </a:extLst>
          </p:cNvPr>
          <p:cNvPicPr/>
          <p:nvPr/>
        </p:nvPicPr>
        <p:blipFill>
          <a:blip r:embed="rId5" cstate="print"/>
          <a:stretch>
            <a:fillRect/>
          </a:stretch>
        </p:blipFill>
        <p:spPr>
          <a:xfrm>
            <a:off x="3475928" y="2390975"/>
            <a:ext cx="1602940" cy="277452"/>
          </a:xfrm>
          <a:prstGeom prst="rect">
            <a:avLst/>
          </a:prstGeom>
        </p:spPr>
      </p:pic>
    </p:spTree>
    <p:custDataLst>
      <p:tags r:id="rId1"/>
    </p:custDataLst>
    <p:extLst>
      <p:ext uri="{BB962C8B-B14F-4D97-AF65-F5344CB8AC3E}">
        <p14:creationId xmlns:p14="http://schemas.microsoft.com/office/powerpoint/2010/main" val="96562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62F5-603E-4106-990F-A2102A3EBACD}"/>
              </a:ext>
            </a:extLst>
          </p:cNvPr>
          <p:cNvSpPr>
            <a:spLocks noGrp="1"/>
          </p:cNvSpPr>
          <p:nvPr>
            <p:ph type="title"/>
          </p:nvPr>
        </p:nvSpPr>
        <p:spPr/>
        <p:txBody>
          <a:bodyPr/>
          <a:lstStyle/>
          <a:p>
            <a:r>
              <a:rPr lang="en-US" dirty="0"/>
              <a:t>GVHD</a:t>
            </a:r>
          </a:p>
        </p:txBody>
      </p:sp>
      <p:sp>
        <p:nvSpPr>
          <p:cNvPr id="25" name="TextBox 24">
            <a:extLst>
              <a:ext uri="{FF2B5EF4-FFF2-40B4-BE49-F238E27FC236}">
                <a16:creationId xmlns:a16="http://schemas.microsoft.com/office/drawing/2014/main" id="{92624030-A38D-446E-91A7-E68A9AD95327}"/>
              </a:ext>
            </a:extLst>
          </p:cNvPr>
          <p:cNvSpPr txBox="1"/>
          <p:nvPr/>
        </p:nvSpPr>
        <p:spPr>
          <a:xfrm>
            <a:off x="384940" y="1506049"/>
            <a:ext cx="6371460" cy="523220"/>
          </a:xfrm>
          <a:prstGeom prst="rect">
            <a:avLst/>
          </a:prstGeom>
          <a:noFill/>
        </p:spPr>
        <p:txBody>
          <a:bodyPr wrap="square" rtlCol="0">
            <a:spAutoFit/>
          </a:bodyPr>
          <a:lstStyle/>
          <a:p>
            <a:pPr algn="l"/>
            <a:r>
              <a:rPr lang="en-US" sz="2800" b="1" dirty="0">
                <a:effectLst>
                  <a:outerShdw blurRad="50800" dist="38100" dir="8100000" algn="tr" rotWithShape="0">
                    <a:prstClr val="black">
                      <a:alpha val="40000"/>
                    </a:prstClr>
                  </a:outerShdw>
                </a:effectLst>
                <a:latin typeface="+mn-lt"/>
              </a:rPr>
              <a:t>When </a:t>
            </a:r>
            <a:r>
              <a:rPr lang="en-US" sz="2800" b="1" dirty="0" err="1">
                <a:effectLst>
                  <a:outerShdw blurRad="50800" dist="38100" dir="8100000" algn="tr" rotWithShape="0">
                    <a:prstClr val="black">
                      <a:alpha val="40000"/>
                    </a:prstClr>
                  </a:outerShdw>
                </a:effectLst>
                <a:latin typeface="+mn-lt"/>
              </a:rPr>
              <a:t>allo</a:t>
            </a:r>
            <a:r>
              <a:rPr lang="en-US" sz="2800" b="1" dirty="0">
                <a:effectLst>
                  <a:outerShdw blurRad="50800" dist="38100" dir="8100000" algn="tr" rotWithShape="0">
                    <a:prstClr val="black">
                      <a:alpha val="40000"/>
                    </a:prstClr>
                  </a:outerShdw>
                </a:effectLst>
                <a:latin typeface="+mn-lt"/>
              </a:rPr>
              <a:t>-HSCT goes bad: GVHD </a:t>
            </a:r>
          </a:p>
        </p:txBody>
      </p:sp>
      <p:grpSp>
        <p:nvGrpSpPr>
          <p:cNvPr id="4" name="Group 3">
            <a:extLst>
              <a:ext uri="{FF2B5EF4-FFF2-40B4-BE49-F238E27FC236}">
                <a16:creationId xmlns:a16="http://schemas.microsoft.com/office/drawing/2014/main" id="{F64393B1-F352-4FFB-947C-2C87BF2BF56B}"/>
              </a:ext>
            </a:extLst>
          </p:cNvPr>
          <p:cNvGrpSpPr/>
          <p:nvPr/>
        </p:nvGrpSpPr>
        <p:grpSpPr>
          <a:xfrm>
            <a:off x="736600" y="2038074"/>
            <a:ext cx="6878430" cy="4179955"/>
            <a:chOff x="736600" y="2038074"/>
            <a:chExt cx="6878430" cy="4179955"/>
          </a:xfrm>
        </p:grpSpPr>
        <p:sp>
          <p:nvSpPr>
            <p:cNvPr id="12" name="Freeform: Shape 11">
              <a:extLst>
                <a:ext uri="{FF2B5EF4-FFF2-40B4-BE49-F238E27FC236}">
                  <a16:creationId xmlns:a16="http://schemas.microsoft.com/office/drawing/2014/main" id="{90493AA1-4957-457C-B06F-98CBDE5189A4}"/>
                </a:ext>
              </a:extLst>
            </p:cNvPr>
            <p:cNvSpPr/>
            <p:nvPr/>
          </p:nvSpPr>
          <p:spPr>
            <a:xfrm>
              <a:off x="2610676" y="2038074"/>
              <a:ext cx="2253424" cy="650240"/>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marL="0" lvl="0" indent="0" algn="l" defTabSz="622300">
                <a:lnSpc>
                  <a:spcPct val="90000"/>
                </a:lnSpc>
                <a:spcBef>
                  <a:spcPct val="0"/>
                </a:spcBef>
                <a:spcAft>
                  <a:spcPct val="35000"/>
                </a:spcAft>
                <a:buNone/>
              </a:pPr>
              <a:r>
                <a:rPr lang="en-US" sz="1400" b="1" kern="1200" dirty="0"/>
                <a:t>Alloreactive T-cells infiltrate lymphoid organs</a:t>
              </a:r>
            </a:p>
          </p:txBody>
        </p:sp>
        <p:sp>
          <p:nvSpPr>
            <p:cNvPr id="13" name="Freeform: Shape 12">
              <a:extLst>
                <a:ext uri="{FF2B5EF4-FFF2-40B4-BE49-F238E27FC236}">
                  <a16:creationId xmlns:a16="http://schemas.microsoft.com/office/drawing/2014/main" id="{D78498E7-3F4F-439A-84D4-533153C1AC0C}"/>
                </a:ext>
              </a:extLst>
            </p:cNvPr>
            <p:cNvSpPr/>
            <p:nvPr/>
          </p:nvSpPr>
          <p:spPr>
            <a:xfrm>
              <a:off x="4776322" y="3056177"/>
              <a:ext cx="2838708" cy="650240"/>
            </a:xfrm>
            <a:custGeom>
              <a:avLst/>
              <a:gdLst>
                <a:gd name="connsiteX0" fmla="*/ 0 w 2838708"/>
                <a:gd name="connsiteY0" fmla="*/ 0 h 650240"/>
                <a:gd name="connsiteX1" fmla="*/ 2838708 w 2838708"/>
                <a:gd name="connsiteY1" fmla="*/ 0 h 650240"/>
                <a:gd name="connsiteX2" fmla="*/ 2838708 w 2838708"/>
                <a:gd name="connsiteY2" fmla="*/ 650240 h 650240"/>
                <a:gd name="connsiteX3" fmla="*/ 0 w 2838708"/>
                <a:gd name="connsiteY3" fmla="*/ 650240 h 650240"/>
                <a:gd name="connsiteX4" fmla="*/ 0 w 283870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708" h="650240">
                  <a:moveTo>
                    <a:pt x="0" y="0"/>
                  </a:moveTo>
                  <a:lnTo>
                    <a:pt x="2838708" y="0"/>
                  </a:lnTo>
                  <a:lnTo>
                    <a:pt x="283870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b="1" kern="1200" dirty="0"/>
                <a:t>Pro-inflammatory signaling cascades are activated</a:t>
              </a:r>
            </a:p>
          </p:txBody>
        </p:sp>
        <p:sp>
          <p:nvSpPr>
            <p:cNvPr id="14" name="Freeform: Shape 13">
              <a:extLst>
                <a:ext uri="{FF2B5EF4-FFF2-40B4-BE49-F238E27FC236}">
                  <a16:creationId xmlns:a16="http://schemas.microsoft.com/office/drawing/2014/main" id="{23B5DFFF-E719-4043-83F0-70EFCD0BE82C}"/>
                </a:ext>
              </a:extLst>
            </p:cNvPr>
            <p:cNvSpPr/>
            <p:nvPr/>
          </p:nvSpPr>
          <p:spPr>
            <a:xfrm>
              <a:off x="1764746" y="4289918"/>
              <a:ext cx="3035854" cy="758056"/>
            </a:xfrm>
            <a:custGeom>
              <a:avLst/>
              <a:gdLst>
                <a:gd name="connsiteX0" fmla="*/ 0 w 2235200"/>
                <a:gd name="connsiteY0" fmla="*/ 0 h 650240"/>
                <a:gd name="connsiteX1" fmla="*/ 2235200 w 2235200"/>
                <a:gd name="connsiteY1" fmla="*/ 0 h 650240"/>
                <a:gd name="connsiteX2" fmla="*/ 2235200 w 2235200"/>
                <a:gd name="connsiteY2" fmla="*/ 650240 h 650240"/>
                <a:gd name="connsiteX3" fmla="*/ 0 w 2235200"/>
                <a:gd name="connsiteY3" fmla="*/ 650240 h 650240"/>
                <a:gd name="connsiteX4" fmla="*/ 0 w 2235200"/>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50240">
                  <a:moveTo>
                    <a:pt x="0" y="0"/>
                  </a:moveTo>
                  <a:lnTo>
                    <a:pt x="2235200" y="0"/>
                  </a:lnTo>
                  <a:lnTo>
                    <a:pt x="2235200"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defTabSz="622300">
                <a:lnSpc>
                  <a:spcPct val="90000"/>
                </a:lnSpc>
                <a:spcBef>
                  <a:spcPct val="0"/>
                </a:spcBef>
                <a:spcAft>
                  <a:spcPct val="35000"/>
                </a:spcAft>
                <a:buNone/>
              </a:pPr>
              <a:r>
                <a:rPr lang="en-US" sz="2000" b="1" kern="1200" dirty="0"/>
                <a:t>Tissue damage accumulates</a:t>
              </a:r>
            </a:p>
          </p:txBody>
        </p:sp>
        <p:sp>
          <p:nvSpPr>
            <p:cNvPr id="26" name="Freeform: Shape 25">
              <a:extLst>
                <a:ext uri="{FF2B5EF4-FFF2-40B4-BE49-F238E27FC236}">
                  <a16:creationId xmlns:a16="http://schemas.microsoft.com/office/drawing/2014/main" id="{98CB44D1-593C-48F6-AE56-40351B71EA66}"/>
                </a:ext>
              </a:extLst>
            </p:cNvPr>
            <p:cNvSpPr/>
            <p:nvPr/>
          </p:nvSpPr>
          <p:spPr>
            <a:xfrm>
              <a:off x="736600" y="2965174"/>
              <a:ext cx="2451100" cy="650240"/>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marL="0" lvl="0" indent="0" algn="r" defTabSz="622300">
                <a:lnSpc>
                  <a:spcPct val="90000"/>
                </a:lnSpc>
                <a:spcBef>
                  <a:spcPct val="0"/>
                </a:spcBef>
                <a:spcAft>
                  <a:spcPct val="35000"/>
                </a:spcAft>
                <a:buNone/>
              </a:pPr>
              <a:r>
                <a:rPr lang="en-US" sz="1600" b="1" dirty="0"/>
                <a:t>C</a:t>
              </a:r>
              <a:r>
                <a:rPr lang="en-US" sz="1600" b="1" kern="1200" dirty="0"/>
                <a:t>ells proliferate and migrate to peripheral blood</a:t>
              </a:r>
            </a:p>
          </p:txBody>
        </p:sp>
        <p:sp>
          <p:nvSpPr>
            <p:cNvPr id="15" name="Freeform: Shape 14">
              <a:extLst>
                <a:ext uri="{FF2B5EF4-FFF2-40B4-BE49-F238E27FC236}">
                  <a16:creationId xmlns:a16="http://schemas.microsoft.com/office/drawing/2014/main" id="{6BEE5375-A979-4DB3-B2E3-07ED119DF1F4}"/>
                </a:ext>
              </a:extLst>
            </p:cNvPr>
            <p:cNvSpPr/>
            <p:nvPr/>
          </p:nvSpPr>
          <p:spPr>
            <a:xfrm>
              <a:off x="4811641" y="5567789"/>
              <a:ext cx="2235200" cy="650240"/>
            </a:xfrm>
            <a:custGeom>
              <a:avLst/>
              <a:gdLst>
                <a:gd name="connsiteX0" fmla="*/ 0 w 2235200"/>
                <a:gd name="connsiteY0" fmla="*/ 0 h 650240"/>
                <a:gd name="connsiteX1" fmla="*/ 2235200 w 2235200"/>
                <a:gd name="connsiteY1" fmla="*/ 0 h 650240"/>
                <a:gd name="connsiteX2" fmla="*/ 2235200 w 2235200"/>
                <a:gd name="connsiteY2" fmla="*/ 650240 h 650240"/>
                <a:gd name="connsiteX3" fmla="*/ 0 w 2235200"/>
                <a:gd name="connsiteY3" fmla="*/ 650240 h 650240"/>
                <a:gd name="connsiteX4" fmla="*/ 0 w 2235200"/>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650240">
                  <a:moveTo>
                    <a:pt x="0" y="0"/>
                  </a:moveTo>
                  <a:lnTo>
                    <a:pt x="2235200" y="0"/>
                  </a:lnTo>
                  <a:lnTo>
                    <a:pt x="2235200"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scene3d>
                <a:camera prst="orthographicFront"/>
                <a:lightRig rig="threePt" dir="t"/>
              </a:scene3d>
              <a:sp3d extrusionH="57150">
                <a:bevelT w="82550" h="38100" prst="coolSlant"/>
              </a:sp3d>
            </a:bodyPr>
            <a:lstStyle/>
            <a:p>
              <a:pPr marL="0" lvl="0" indent="0" algn="ctr" defTabSz="1066800">
                <a:lnSpc>
                  <a:spcPct val="90000"/>
                </a:lnSpc>
                <a:spcBef>
                  <a:spcPct val="0"/>
                </a:spcBef>
                <a:spcAft>
                  <a:spcPct val="35000"/>
                </a:spcAft>
                <a:buNone/>
              </a:pPr>
              <a:r>
                <a:rPr lang="en-US" sz="2800" b="1" kern="1200" dirty="0">
                  <a:effectLst>
                    <a:glow rad="228600">
                      <a:schemeClr val="accent4">
                        <a:satMod val="175000"/>
                        <a:alpha val="40000"/>
                      </a:schemeClr>
                    </a:glow>
                  </a:effectLst>
                </a:rPr>
                <a:t>Organ failure &amp; NRM</a:t>
              </a:r>
            </a:p>
          </p:txBody>
        </p:sp>
        <p:sp>
          <p:nvSpPr>
            <p:cNvPr id="9" name="Shape 8">
              <a:extLst>
                <a:ext uri="{FF2B5EF4-FFF2-40B4-BE49-F238E27FC236}">
                  <a16:creationId xmlns:a16="http://schemas.microsoft.com/office/drawing/2014/main" id="{395E0842-E642-4913-B822-377D4775489B}"/>
                </a:ext>
              </a:extLst>
            </p:cNvPr>
            <p:cNvSpPr/>
            <p:nvPr/>
          </p:nvSpPr>
          <p:spPr>
            <a:xfrm rot="4396374">
              <a:off x="2225212" y="2448756"/>
              <a:ext cx="3786681" cy="3336663"/>
            </a:xfrm>
            <a:prstGeom prst="swooshArrow">
              <a:avLst>
                <a:gd name="adj1" fmla="val 16310"/>
                <a:gd name="adj2" fmla="val 313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shade val="50000"/>
                <a:hueOff val="0"/>
                <a:satOff val="0"/>
                <a:lumOff val="0"/>
                <a:alphaOff val="0"/>
              </a:schemeClr>
            </a:fillRef>
            <a:effectRef idx="2">
              <a:schemeClr val="accent4">
                <a:shade val="50000"/>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871E0A2F-0ADA-4C98-9B1D-6C6D440FB182}"/>
                </a:ext>
              </a:extLst>
            </p:cNvPr>
            <p:cNvSpPr/>
            <p:nvPr/>
          </p:nvSpPr>
          <p:spPr>
            <a:xfrm>
              <a:off x="2550675" y="2763631"/>
              <a:ext cx="228417" cy="215716"/>
            </a:xfrm>
            <a:prstGeom prst="ellipse">
              <a:avLst/>
            </a:prstGeom>
            <a:solidFill>
              <a:schemeClr val="accent3">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7" name="Oval 16">
              <a:extLst>
                <a:ext uri="{FF2B5EF4-FFF2-40B4-BE49-F238E27FC236}">
                  <a16:creationId xmlns:a16="http://schemas.microsoft.com/office/drawing/2014/main" id="{11EE7FB0-FA40-4A1D-BC53-79FEA94C2E72}"/>
                </a:ext>
              </a:extLst>
            </p:cNvPr>
            <p:cNvSpPr/>
            <p:nvPr/>
          </p:nvSpPr>
          <p:spPr>
            <a:xfrm>
              <a:off x="3316357" y="2921000"/>
              <a:ext cx="379343" cy="363698"/>
            </a:xfrm>
            <a:prstGeom prst="ellipse">
              <a:avLst/>
            </a:prstGeom>
            <a:solidFill>
              <a:schemeClr val="accent3">
                <a:lumMod val="60000"/>
                <a:lumOff val="40000"/>
                <a:alpha val="8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8" name="Oval 17">
              <a:extLst>
                <a:ext uri="{FF2B5EF4-FFF2-40B4-BE49-F238E27FC236}">
                  <a16:creationId xmlns:a16="http://schemas.microsoft.com/office/drawing/2014/main" id="{7BC8B7C3-650A-48EA-950B-EA27882C3C91}"/>
                </a:ext>
              </a:extLst>
            </p:cNvPr>
            <p:cNvSpPr/>
            <p:nvPr/>
          </p:nvSpPr>
          <p:spPr>
            <a:xfrm>
              <a:off x="4943060" y="4267201"/>
              <a:ext cx="810039" cy="713960"/>
            </a:xfrm>
            <a:prstGeom prst="ellipse">
              <a:avLst/>
            </a:prstGeom>
            <a:solidFill>
              <a:schemeClr val="accent3">
                <a:lumMod val="7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7" name="Oval 26">
              <a:extLst>
                <a:ext uri="{FF2B5EF4-FFF2-40B4-BE49-F238E27FC236}">
                  <a16:creationId xmlns:a16="http://schemas.microsoft.com/office/drawing/2014/main" id="{1E1EA21F-CE9D-4FD7-A933-D61D38EABF7C}"/>
                </a:ext>
              </a:extLst>
            </p:cNvPr>
            <p:cNvSpPr/>
            <p:nvPr/>
          </p:nvSpPr>
          <p:spPr>
            <a:xfrm>
              <a:off x="4191001" y="3365500"/>
              <a:ext cx="571500" cy="520700"/>
            </a:xfrm>
            <a:prstGeom prst="ellipse">
              <a:avLst/>
            </a:prstGeom>
            <a:solidFill>
              <a:schemeClr val="accent4">
                <a:lumMod val="60000"/>
                <a:lumOff val="40000"/>
                <a:alpha val="8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grpSp>
    </p:spTree>
    <p:custDataLst>
      <p:tags r:id="rId1"/>
    </p:custDataLst>
    <p:extLst>
      <p:ext uri="{BB962C8B-B14F-4D97-AF65-F5344CB8AC3E}">
        <p14:creationId xmlns:p14="http://schemas.microsoft.com/office/powerpoint/2010/main" val="345303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D74A-5718-4F3E-8204-F79A70D665C3}"/>
              </a:ext>
            </a:extLst>
          </p:cNvPr>
          <p:cNvSpPr>
            <a:spLocks noGrp="1"/>
          </p:cNvSpPr>
          <p:nvPr>
            <p:ph type="title"/>
          </p:nvPr>
        </p:nvSpPr>
        <p:spPr/>
        <p:txBody>
          <a:bodyPr/>
          <a:lstStyle/>
          <a:p>
            <a:r>
              <a:rPr lang="en-US" dirty="0"/>
              <a:t>Unraveling GVL from GVHD</a:t>
            </a:r>
          </a:p>
        </p:txBody>
      </p:sp>
      <p:sp>
        <p:nvSpPr>
          <p:cNvPr id="3" name="Content Placeholder 2">
            <a:extLst>
              <a:ext uri="{FF2B5EF4-FFF2-40B4-BE49-F238E27FC236}">
                <a16:creationId xmlns:a16="http://schemas.microsoft.com/office/drawing/2014/main" id="{FC6CF446-4239-4F9A-B54D-2F09BBDFF709}"/>
              </a:ext>
            </a:extLst>
          </p:cNvPr>
          <p:cNvSpPr>
            <a:spLocks noGrp="1"/>
          </p:cNvSpPr>
          <p:nvPr>
            <p:ph idx="1"/>
          </p:nvPr>
        </p:nvSpPr>
        <p:spPr/>
        <p:txBody>
          <a:bodyPr>
            <a:noAutofit/>
          </a:bodyPr>
          <a:lstStyle/>
          <a:p>
            <a:r>
              <a:rPr lang="en-US" sz="2000" dirty="0"/>
              <a:t>GVL and GVHD integrally intertwined with T-cell effector functions</a:t>
            </a:r>
          </a:p>
          <a:p>
            <a:r>
              <a:rPr lang="en-US" sz="2000" dirty="0"/>
              <a:t>Translational science teasing apart these post-HSCT effects</a:t>
            </a:r>
            <a:r>
              <a:rPr lang="en-US" sz="2000" baseline="30000" dirty="0"/>
              <a:t>1</a:t>
            </a:r>
          </a:p>
          <a:p>
            <a:pPr lvl="1"/>
            <a:r>
              <a:rPr lang="en-US" sz="1800" dirty="0"/>
              <a:t>T-cell receptor high-throughput sequencing</a:t>
            </a:r>
          </a:p>
          <a:p>
            <a:r>
              <a:rPr lang="en-US" sz="2000" dirty="0">
                <a:latin typeface="Calibri" panose="020F0502020204030204" pitchFamily="34" charset="0"/>
              </a:rPr>
              <a:t>Efforts to ↑ GVL and ↓ GVHD</a:t>
            </a:r>
          </a:p>
          <a:p>
            <a:pPr lvl="1"/>
            <a:r>
              <a:rPr lang="en-US" sz="1800" dirty="0">
                <a:latin typeface="Calibri" panose="020F0502020204030204" pitchFamily="34" charset="0"/>
              </a:rPr>
              <a:t>Controlling T-cell proliferation with immunosuppressive drugs</a:t>
            </a:r>
            <a:r>
              <a:rPr lang="en-US" sz="1800" baseline="30000" dirty="0">
                <a:latin typeface="Calibri" panose="020F0502020204030204" pitchFamily="34" charset="0"/>
              </a:rPr>
              <a:t>3,4</a:t>
            </a:r>
          </a:p>
          <a:p>
            <a:pPr lvl="2"/>
            <a:r>
              <a:rPr lang="en-US" sz="1600" dirty="0">
                <a:latin typeface="Calibri" panose="020F0502020204030204" pitchFamily="34" charset="0"/>
              </a:rPr>
              <a:t>CNIs, MTX, MMF,  and sirolimus after </a:t>
            </a:r>
            <a:r>
              <a:rPr lang="en-US" sz="1600" dirty="0" err="1">
                <a:latin typeface="Calibri" panose="020F0502020204030204" pitchFamily="34" charset="0"/>
              </a:rPr>
              <a:t>myoablative</a:t>
            </a:r>
            <a:r>
              <a:rPr lang="en-US" sz="1600" dirty="0">
                <a:latin typeface="Calibri" panose="020F0502020204030204" pitchFamily="34" charset="0"/>
              </a:rPr>
              <a:t> conditioning </a:t>
            </a:r>
          </a:p>
          <a:p>
            <a:pPr lvl="2"/>
            <a:r>
              <a:rPr lang="en-US" sz="1600" dirty="0">
                <a:latin typeface="Calibri" panose="020F0502020204030204" pitchFamily="34" charset="0"/>
              </a:rPr>
              <a:t>Cyclophosphamide and MTX post-transplant</a:t>
            </a:r>
            <a:r>
              <a:rPr lang="en-US" sz="1600" baseline="30000" dirty="0">
                <a:latin typeface="Calibri" panose="020F0502020204030204" pitchFamily="34" charset="0"/>
              </a:rPr>
              <a:t>5</a:t>
            </a:r>
          </a:p>
          <a:p>
            <a:pPr lvl="1"/>
            <a:r>
              <a:rPr lang="en-US" sz="1800" dirty="0">
                <a:latin typeface="Calibri" panose="020F0502020204030204" pitchFamily="34" charset="0"/>
              </a:rPr>
              <a:t>Finding biomarkers to identify those at highest risk</a:t>
            </a:r>
            <a:r>
              <a:rPr lang="en-US" sz="1800" baseline="30000" dirty="0">
                <a:latin typeface="Calibri" panose="020F0502020204030204" pitchFamily="34" charset="0"/>
              </a:rPr>
              <a:t>6</a:t>
            </a:r>
          </a:p>
          <a:p>
            <a:pPr lvl="2"/>
            <a:r>
              <a:rPr lang="en-US" sz="1600" dirty="0">
                <a:latin typeface="Calibri" panose="020F0502020204030204" pitchFamily="34" charset="0"/>
              </a:rPr>
              <a:t>IL-2R</a:t>
            </a:r>
            <a:r>
              <a:rPr lang="el-GR" sz="1600" dirty="0">
                <a:latin typeface="Calibri" panose="020F0502020204030204" pitchFamily="34" charset="0"/>
              </a:rPr>
              <a:t>α</a:t>
            </a:r>
            <a:r>
              <a:rPr lang="en-US" sz="1600" dirty="0">
                <a:latin typeface="Calibri" panose="020F0502020204030204" pitchFamily="34" charset="0"/>
              </a:rPr>
              <a:t>, REG3α, ST2, TNF</a:t>
            </a:r>
            <a:r>
              <a:rPr lang="el-GR" sz="1600" dirty="0">
                <a:latin typeface="Calibri" panose="020F0502020204030204" pitchFamily="34" charset="0"/>
              </a:rPr>
              <a:t>α</a:t>
            </a:r>
            <a:r>
              <a:rPr lang="en-US" sz="1600" dirty="0">
                <a:latin typeface="Calibri" panose="020F0502020204030204" pitchFamily="34" charset="0"/>
              </a:rPr>
              <a:t>R1 – all associated with more-severe </a:t>
            </a:r>
            <a:r>
              <a:rPr lang="en-US" sz="1600" dirty="0" err="1">
                <a:latin typeface="Calibri" panose="020F0502020204030204" pitchFamily="34" charset="0"/>
              </a:rPr>
              <a:t>aGVHD</a:t>
            </a:r>
            <a:endParaRPr lang="en-US" sz="1600" dirty="0">
              <a:latin typeface="Calibri" panose="020F0502020204030204" pitchFamily="34" charset="0"/>
            </a:endParaRPr>
          </a:p>
          <a:p>
            <a:pPr lvl="1"/>
            <a:r>
              <a:rPr lang="en-US" sz="1800" dirty="0">
                <a:latin typeface="Calibri" panose="020F0502020204030204" pitchFamily="34" charset="0"/>
              </a:rPr>
              <a:t>Inhibiting T-cell and B-cell proliferation through downstream signaling</a:t>
            </a:r>
            <a:r>
              <a:rPr lang="en-US" sz="1800" baseline="30000" dirty="0">
                <a:latin typeface="Calibri" panose="020F0502020204030204" pitchFamily="34" charset="0"/>
              </a:rPr>
              <a:t>7</a:t>
            </a:r>
          </a:p>
          <a:p>
            <a:pPr lvl="2"/>
            <a:r>
              <a:rPr lang="en-US" sz="1600" dirty="0">
                <a:latin typeface="Calibri" panose="020F0502020204030204" pitchFamily="34" charset="0"/>
              </a:rPr>
              <a:t>JAK and BTK</a:t>
            </a:r>
          </a:p>
          <a:p>
            <a:pPr marL="914400" lvl="2" indent="0">
              <a:buNone/>
            </a:pPr>
            <a:r>
              <a:rPr lang="en-US" sz="1400" dirty="0">
                <a:latin typeface="Calibri" panose="020F0502020204030204" pitchFamily="34" charset="0"/>
              </a:rPr>
              <a:t> </a:t>
            </a:r>
            <a:endParaRPr lang="en-US" sz="1400" dirty="0"/>
          </a:p>
          <a:p>
            <a:pPr lvl="1"/>
            <a:endParaRPr lang="en-US" sz="1800" dirty="0"/>
          </a:p>
        </p:txBody>
      </p:sp>
      <p:sp>
        <p:nvSpPr>
          <p:cNvPr id="4" name="Text Placeholder 3">
            <a:extLst>
              <a:ext uri="{FF2B5EF4-FFF2-40B4-BE49-F238E27FC236}">
                <a16:creationId xmlns:a16="http://schemas.microsoft.com/office/drawing/2014/main" id="{E0C4DB64-4883-F149-8A6E-649D9CEC0490}"/>
              </a:ext>
            </a:extLst>
          </p:cNvPr>
          <p:cNvSpPr>
            <a:spLocks noGrp="1"/>
          </p:cNvSpPr>
          <p:nvPr>
            <p:ph type="body" sz="quarter" idx="10"/>
          </p:nvPr>
        </p:nvSpPr>
        <p:spPr>
          <a:xfrm>
            <a:off x="133350" y="5527221"/>
            <a:ext cx="5413375" cy="1278393"/>
          </a:xfrm>
        </p:spPr>
        <p:txBody>
          <a:bodyPr>
            <a:normAutofit fontScale="92500" lnSpcReduction="20000"/>
          </a:bodyPr>
          <a:lstStyle/>
          <a:p>
            <a:r>
              <a:rPr lang="en-US" dirty="0"/>
              <a:t>BTK, Bruton’s tyrosine kinase; CNIs, calcineurin inhibitors; IL-2Rα, interleukin 2 receptor alpha; JAK, Janus kinase; MMF, </a:t>
            </a:r>
            <a:r>
              <a:rPr lang="en-US" dirty="0" err="1"/>
              <a:t>mycofenolate</a:t>
            </a:r>
            <a:r>
              <a:rPr lang="en-US" dirty="0"/>
              <a:t> mofetil; MTX, methotrexate; REG3</a:t>
            </a:r>
            <a:r>
              <a:rPr lang="el-GR" dirty="0"/>
              <a:t>α</a:t>
            </a:r>
            <a:r>
              <a:rPr lang="en-US" dirty="0"/>
              <a:t>, regenerating family member 3 alpha; ST2, suppression of tumorigenicity 2; TNFαR1, tumor necrosis factor alpha receptor 1. </a:t>
            </a:r>
          </a:p>
          <a:p>
            <a:r>
              <a:rPr lang="en-US" dirty="0"/>
              <a:t>1. </a:t>
            </a:r>
            <a:r>
              <a:rPr lang="en-US" dirty="0" err="1"/>
              <a:t>Negrin</a:t>
            </a:r>
            <a:r>
              <a:rPr lang="en-US" dirty="0"/>
              <a:t> RS. </a:t>
            </a:r>
            <a:r>
              <a:rPr lang="en-US" i="1" dirty="0"/>
              <a:t>Hematology Am Soc </a:t>
            </a:r>
            <a:r>
              <a:rPr lang="en-US" i="1" dirty="0" err="1"/>
              <a:t>Hematol</a:t>
            </a:r>
            <a:r>
              <a:rPr lang="en-US" i="1" dirty="0"/>
              <a:t> Educ Program</a:t>
            </a:r>
            <a:r>
              <a:rPr lang="en-US" dirty="0"/>
              <a:t>. 2015;2015:225-230. 2. Chhabra S, et al. </a:t>
            </a:r>
            <a:r>
              <a:rPr lang="en-US" i="1" dirty="0"/>
              <a:t>Biol Blood Marrow Transplant. </a:t>
            </a:r>
            <a:r>
              <a:rPr lang="en-US" dirty="0"/>
              <a:t>2019;25:73-85. 3. </a:t>
            </a:r>
            <a:r>
              <a:rPr lang="en-US" dirty="0" err="1"/>
              <a:t>Ciurea</a:t>
            </a:r>
            <a:r>
              <a:rPr lang="en-US" dirty="0"/>
              <a:t> SO, et al. </a:t>
            </a:r>
            <a:r>
              <a:rPr lang="en-US" i="1" dirty="0"/>
              <a:t>Blood. </a:t>
            </a:r>
            <a:r>
              <a:rPr lang="en-US" dirty="0"/>
              <a:t>2015;126:1033-1040. 4. </a:t>
            </a:r>
            <a:r>
              <a:rPr lang="en-US" dirty="0" err="1"/>
              <a:t>Zeiser</a:t>
            </a:r>
            <a:r>
              <a:rPr lang="en-US" dirty="0"/>
              <a:t> R, et al. </a:t>
            </a:r>
            <a:r>
              <a:rPr lang="en-US" i="1" dirty="0"/>
              <a:t>N </a:t>
            </a:r>
            <a:r>
              <a:rPr lang="en-US" i="1" dirty="0" err="1"/>
              <a:t>Engl</a:t>
            </a:r>
            <a:r>
              <a:rPr lang="en-US" i="1" dirty="0"/>
              <a:t> J Med. </a:t>
            </a:r>
            <a:r>
              <a:rPr lang="en-US" dirty="0"/>
              <a:t>2017;377:2167-2179. 5. </a:t>
            </a:r>
            <a:r>
              <a:rPr lang="en-US" dirty="0" err="1"/>
              <a:t>Zeiser</a:t>
            </a:r>
            <a:r>
              <a:rPr lang="en-US" dirty="0"/>
              <a:t> R, et al. </a:t>
            </a:r>
            <a:r>
              <a:rPr lang="en-US" i="1" dirty="0"/>
              <a:t>Blood. </a:t>
            </a:r>
            <a:r>
              <a:rPr lang="en-US" dirty="0"/>
              <a:t>2018;131:1399-1405. </a:t>
            </a:r>
          </a:p>
        </p:txBody>
      </p:sp>
    </p:spTree>
    <p:custDataLst>
      <p:tags r:id="rId1"/>
    </p:custDataLst>
    <p:extLst>
      <p:ext uri="{BB962C8B-B14F-4D97-AF65-F5344CB8AC3E}">
        <p14:creationId xmlns:p14="http://schemas.microsoft.com/office/powerpoint/2010/main" val="30452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4E8F-5F49-46DA-8DED-B66B6A42010B}"/>
              </a:ext>
            </a:extLst>
          </p:cNvPr>
          <p:cNvSpPr>
            <a:spLocks noGrp="1"/>
          </p:cNvSpPr>
          <p:nvPr>
            <p:ph type="title"/>
          </p:nvPr>
        </p:nvSpPr>
        <p:spPr/>
        <p:txBody>
          <a:bodyPr/>
          <a:lstStyle/>
          <a:p>
            <a:r>
              <a:rPr lang="en-US" dirty="0"/>
              <a:t>JAK Pathway in </a:t>
            </a:r>
            <a:r>
              <a:rPr lang="en-US" dirty="0" err="1"/>
              <a:t>aGVHD</a:t>
            </a:r>
            <a:endParaRPr lang="en-US" dirty="0"/>
          </a:p>
        </p:txBody>
      </p:sp>
      <p:sp>
        <p:nvSpPr>
          <p:cNvPr id="3" name="Text Placeholder 2">
            <a:extLst>
              <a:ext uri="{FF2B5EF4-FFF2-40B4-BE49-F238E27FC236}">
                <a16:creationId xmlns:a16="http://schemas.microsoft.com/office/drawing/2014/main" id="{C15402AE-C319-0043-83C2-E1E4B5BD0AA0}"/>
              </a:ext>
            </a:extLst>
          </p:cNvPr>
          <p:cNvSpPr>
            <a:spLocks noGrp="1"/>
          </p:cNvSpPr>
          <p:nvPr>
            <p:ph type="body" sz="quarter" idx="10"/>
          </p:nvPr>
        </p:nvSpPr>
        <p:spPr>
          <a:xfrm>
            <a:off x="133350" y="6035370"/>
            <a:ext cx="4255829" cy="770244"/>
          </a:xfrm>
        </p:spPr>
        <p:txBody>
          <a:bodyPr>
            <a:normAutofit fontScale="85000" lnSpcReduction="10000"/>
          </a:bodyPr>
          <a:lstStyle/>
          <a:p>
            <a:r>
              <a:rPr lang="en-US" dirty="0"/>
              <a:t>JAK/STAT, Janus kinase/signal transducers and activators of transcription. </a:t>
            </a:r>
          </a:p>
          <a:p>
            <a:r>
              <a:rPr lang="en-US" dirty="0" err="1"/>
              <a:t>Jagasia</a:t>
            </a:r>
            <a:r>
              <a:rPr lang="en-US" dirty="0"/>
              <a:t> M, et al. </a:t>
            </a:r>
            <a:r>
              <a:rPr lang="en-US" i="1" dirty="0"/>
              <a:t>Immunotherapy</a:t>
            </a:r>
            <a:r>
              <a:rPr lang="en-US" dirty="0"/>
              <a:t>. 2018;10:391-402. </a:t>
            </a:r>
          </a:p>
          <a:p>
            <a:r>
              <a:rPr lang="en-US" dirty="0"/>
              <a:t>Adapted from: </a:t>
            </a:r>
            <a:r>
              <a:rPr lang="en-US" dirty="0" err="1"/>
              <a:t>Zeiser</a:t>
            </a:r>
            <a:r>
              <a:rPr lang="en-US" dirty="0"/>
              <a:t> R, Blazar BR. </a:t>
            </a:r>
            <a:r>
              <a:rPr lang="en-US" i="1" dirty="0">
                <a:latin typeface="Calibri" panose="020F0502020204030204" pitchFamily="34" charset="0"/>
              </a:rPr>
              <a:t>N </a:t>
            </a:r>
            <a:r>
              <a:rPr lang="en-US" i="1" dirty="0" err="1">
                <a:latin typeface="Calibri" panose="020F0502020204030204" pitchFamily="34" charset="0"/>
              </a:rPr>
              <a:t>Engl</a:t>
            </a:r>
            <a:r>
              <a:rPr lang="en-US" i="1" dirty="0">
                <a:latin typeface="Calibri" panose="020F0502020204030204" pitchFamily="34" charset="0"/>
              </a:rPr>
              <a:t> J Med. </a:t>
            </a:r>
            <a:r>
              <a:rPr lang="en-US" dirty="0">
                <a:latin typeface="Calibri" panose="020F0502020204030204" pitchFamily="34" charset="0"/>
              </a:rPr>
              <a:t>2017;377:2167-2179</a:t>
            </a:r>
            <a:r>
              <a:rPr lang="en-US" dirty="0"/>
              <a:t>. </a:t>
            </a:r>
          </a:p>
        </p:txBody>
      </p:sp>
      <p:sp>
        <p:nvSpPr>
          <p:cNvPr id="5" name="TextBox 4">
            <a:extLst>
              <a:ext uri="{FF2B5EF4-FFF2-40B4-BE49-F238E27FC236}">
                <a16:creationId xmlns:a16="http://schemas.microsoft.com/office/drawing/2014/main" id="{6C4D4EE6-A3E0-48D7-A603-E0EC6BA0F615}"/>
              </a:ext>
            </a:extLst>
          </p:cNvPr>
          <p:cNvSpPr txBox="1"/>
          <p:nvPr/>
        </p:nvSpPr>
        <p:spPr>
          <a:xfrm>
            <a:off x="591671" y="1559860"/>
            <a:ext cx="3657600" cy="4154984"/>
          </a:xfrm>
          <a:prstGeom prst="rect">
            <a:avLst/>
          </a:prstGeom>
          <a:noFill/>
        </p:spPr>
        <p:txBody>
          <a:bodyPr wrap="square" rtlCol="0">
            <a:spAutoFit/>
          </a:bodyPr>
          <a:lstStyle/>
          <a:p>
            <a:pPr algn="l"/>
            <a:r>
              <a:rPr lang="en-US" sz="2200" b="1" dirty="0">
                <a:latin typeface="+mn-lt"/>
              </a:rPr>
              <a:t>JAK is a family of intracellular non-receptor tyrosine kinase enzymes that play an integral role in T-cell proliferation and activation.</a:t>
            </a:r>
          </a:p>
          <a:p>
            <a:pPr algn="l"/>
            <a:endParaRPr lang="en-US" sz="2200" b="1" dirty="0">
              <a:latin typeface="+mn-lt"/>
            </a:endParaRPr>
          </a:p>
          <a:p>
            <a:pPr algn="l"/>
            <a:r>
              <a:rPr lang="en-US" sz="2200" b="1" dirty="0">
                <a:latin typeface="+mn-lt"/>
              </a:rPr>
              <a:t>Interleukins are known to be mediated through JAK signaling to increase the number of </a:t>
            </a:r>
            <a:r>
              <a:rPr lang="en-US" sz="2200" b="1" dirty="0" err="1">
                <a:latin typeface="+mn-lt"/>
              </a:rPr>
              <a:t>T</a:t>
            </a:r>
            <a:r>
              <a:rPr lang="en-US" sz="2200" b="1" baseline="-25000" dirty="0" err="1">
                <a:latin typeface="+mn-lt"/>
              </a:rPr>
              <a:t>Reg</a:t>
            </a:r>
            <a:r>
              <a:rPr lang="en-US" sz="2200" b="1" dirty="0">
                <a:latin typeface="+mn-lt"/>
              </a:rPr>
              <a:t> cells while </a:t>
            </a:r>
            <a:r>
              <a:rPr lang="en-US" sz="2200" b="1" dirty="0" err="1">
                <a:latin typeface="+mn-lt"/>
              </a:rPr>
              <a:t>IFNγ</a:t>
            </a:r>
            <a:r>
              <a:rPr lang="en-US" sz="2200" b="1" dirty="0">
                <a:latin typeface="+mn-lt"/>
              </a:rPr>
              <a:t> is involved in B-cell expansion</a:t>
            </a:r>
            <a:endParaRPr lang="en-US" sz="2200" b="1" baseline="30000" dirty="0">
              <a:latin typeface="+mn-lt"/>
            </a:endParaRPr>
          </a:p>
        </p:txBody>
      </p:sp>
      <p:sp>
        <p:nvSpPr>
          <p:cNvPr id="48" name="Arc 47">
            <a:extLst>
              <a:ext uri="{FF2B5EF4-FFF2-40B4-BE49-F238E27FC236}">
                <a16:creationId xmlns:a16="http://schemas.microsoft.com/office/drawing/2014/main" id="{5D74D53A-81EC-8A4A-B1D4-485556F25E9E}"/>
              </a:ext>
            </a:extLst>
          </p:cNvPr>
          <p:cNvSpPr/>
          <p:nvPr/>
        </p:nvSpPr>
        <p:spPr>
          <a:xfrm>
            <a:off x="4249271" y="2769915"/>
            <a:ext cx="4659837" cy="383171"/>
          </a:xfrm>
          <a:custGeom>
            <a:avLst/>
            <a:gdLst>
              <a:gd name="connsiteX0" fmla="*/ 282690 w 4659837"/>
              <a:gd name="connsiteY0" fmla="*/ 100117 h 383171"/>
              <a:gd name="connsiteX1" fmla="*/ 2330868 w 4659837"/>
              <a:gd name="connsiteY1" fmla="*/ 0 h 383171"/>
              <a:gd name="connsiteX2" fmla="*/ 4475922 w 4659837"/>
              <a:gd name="connsiteY2" fmla="*/ 116980 h 383171"/>
              <a:gd name="connsiteX3" fmla="*/ 2329919 w 4659837"/>
              <a:gd name="connsiteY3" fmla="*/ 191586 h 383171"/>
              <a:gd name="connsiteX4" fmla="*/ 282690 w 4659837"/>
              <a:gd name="connsiteY4" fmla="*/ 100117 h 383171"/>
              <a:gd name="connsiteX0" fmla="*/ 282690 w 4659837"/>
              <a:gd name="connsiteY0" fmla="*/ 100117 h 383171"/>
              <a:gd name="connsiteX1" fmla="*/ 2330868 w 4659837"/>
              <a:gd name="connsiteY1" fmla="*/ 0 h 383171"/>
              <a:gd name="connsiteX2" fmla="*/ 4475922 w 4659837"/>
              <a:gd name="connsiteY2" fmla="*/ 116980 h 383171"/>
            </a:gdLst>
            <a:ahLst/>
            <a:cxnLst>
              <a:cxn ang="0">
                <a:pos x="connsiteX0" y="connsiteY0"/>
              </a:cxn>
              <a:cxn ang="0">
                <a:pos x="connsiteX1" y="connsiteY1"/>
              </a:cxn>
              <a:cxn ang="0">
                <a:pos x="connsiteX2" y="connsiteY2"/>
              </a:cxn>
            </a:cxnLst>
            <a:rect l="l" t="t" r="r" b="b"/>
            <a:pathLst>
              <a:path w="4659837" h="383171" stroke="0" extrusionOk="0">
                <a:moveTo>
                  <a:pt x="282690" y="100117"/>
                </a:moveTo>
                <a:cubicBezTo>
                  <a:pt x="658659" y="18711"/>
                  <a:pt x="1445049" y="11796"/>
                  <a:pt x="2330868" y="0"/>
                </a:cubicBezTo>
                <a:cubicBezTo>
                  <a:pt x="3332585" y="13901"/>
                  <a:pt x="4072372" y="47346"/>
                  <a:pt x="4475922" y="116980"/>
                </a:cubicBezTo>
                <a:cubicBezTo>
                  <a:pt x="4014204" y="267713"/>
                  <a:pt x="2892267" y="14745"/>
                  <a:pt x="2329919" y="191586"/>
                </a:cubicBezTo>
                <a:cubicBezTo>
                  <a:pt x="1753084" y="186021"/>
                  <a:pt x="778376" y="274896"/>
                  <a:pt x="282690" y="100117"/>
                </a:cubicBezTo>
                <a:close/>
              </a:path>
              <a:path w="4659837" h="383171" fill="none" extrusionOk="0">
                <a:moveTo>
                  <a:pt x="282690" y="100117"/>
                </a:moveTo>
                <a:cubicBezTo>
                  <a:pt x="682212" y="-41253"/>
                  <a:pt x="1419331" y="79496"/>
                  <a:pt x="2330868" y="0"/>
                </a:cubicBezTo>
                <a:cubicBezTo>
                  <a:pt x="3323363" y="31752"/>
                  <a:pt x="4156848" y="57007"/>
                  <a:pt x="4475922" y="116980"/>
                </a:cubicBezTo>
              </a:path>
              <a:path w="4659837" h="383171" fill="none" stroke="0" extrusionOk="0">
                <a:moveTo>
                  <a:pt x="282690" y="100117"/>
                </a:moveTo>
                <a:cubicBezTo>
                  <a:pt x="801169" y="51512"/>
                  <a:pt x="1484431" y="-16238"/>
                  <a:pt x="2330868" y="0"/>
                </a:cubicBezTo>
                <a:cubicBezTo>
                  <a:pt x="3256437" y="-1541"/>
                  <a:pt x="4079641" y="76091"/>
                  <a:pt x="4475922" y="116980"/>
                </a:cubicBezTo>
              </a:path>
            </a:pathLst>
          </a:custGeom>
          <a:ln w="28575">
            <a:solidFill>
              <a:schemeClr val="tx1">
                <a:lumMod val="50000"/>
              </a:schemeClr>
            </a:solidFill>
            <a:extLst>
              <a:ext uri="{C807C97D-BFC1-408E-A445-0C87EB9F89A2}">
                <ask:lineSketchStyleProps xmlns="" xmlns:ask="http://schemas.microsoft.com/office/drawing/2018/sketchyshapes" sd="1219033472">
                  <a:prstGeom prst="arc">
                    <a:avLst>
                      <a:gd name="adj1" fmla="val 10953494"/>
                      <a:gd name="adj2" fmla="val 2148053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97DC3E75-E385-8948-BE97-0D440995005F}"/>
              </a:ext>
            </a:extLst>
          </p:cNvPr>
          <p:cNvSpPr/>
          <p:nvPr/>
        </p:nvSpPr>
        <p:spPr>
          <a:xfrm>
            <a:off x="4249270" y="2837994"/>
            <a:ext cx="4659837" cy="383171"/>
          </a:xfrm>
          <a:custGeom>
            <a:avLst/>
            <a:gdLst>
              <a:gd name="connsiteX0" fmla="*/ 282690 w 4659837"/>
              <a:gd name="connsiteY0" fmla="*/ 100117 h 383171"/>
              <a:gd name="connsiteX1" fmla="*/ 2330868 w 4659837"/>
              <a:gd name="connsiteY1" fmla="*/ 0 h 383171"/>
              <a:gd name="connsiteX2" fmla="*/ 4475922 w 4659837"/>
              <a:gd name="connsiteY2" fmla="*/ 116980 h 383171"/>
              <a:gd name="connsiteX3" fmla="*/ 2329919 w 4659837"/>
              <a:gd name="connsiteY3" fmla="*/ 191586 h 383171"/>
              <a:gd name="connsiteX4" fmla="*/ 282690 w 4659837"/>
              <a:gd name="connsiteY4" fmla="*/ 100117 h 383171"/>
              <a:gd name="connsiteX0" fmla="*/ 282690 w 4659837"/>
              <a:gd name="connsiteY0" fmla="*/ 100117 h 383171"/>
              <a:gd name="connsiteX1" fmla="*/ 2330868 w 4659837"/>
              <a:gd name="connsiteY1" fmla="*/ 0 h 383171"/>
              <a:gd name="connsiteX2" fmla="*/ 4475922 w 4659837"/>
              <a:gd name="connsiteY2" fmla="*/ 116980 h 383171"/>
            </a:gdLst>
            <a:ahLst/>
            <a:cxnLst>
              <a:cxn ang="0">
                <a:pos x="connsiteX0" y="connsiteY0"/>
              </a:cxn>
              <a:cxn ang="0">
                <a:pos x="connsiteX1" y="connsiteY1"/>
              </a:cxn>
              <a:cxn ang="0">
                <a:pos x="connsiteX2" y="connsiteY2"/>
              </a:cxn>
            </a:cxnLst>
            <a:rect l="l" t="t" r="r" b="b"/>
            <a:pathLst>
              <a:path w="4659837" h="383171" stroke="0" extrusionOk="0">
                <a:moveTo>
                  <a:pt x="282690" y="100117"/>
                </a:moveTo>
                <a:cubicBezTo>
                  <a:pt x="658659" y="18711"/>
                  <a:pt x="1445049" y="11796"/>
                  <a:pt x="2330868" y="0"/>
                </a:cubicBezTo>
                <a:cubicBezTo>
                  <a:pt x="3332585" y="13901"/>
                  <a:pt x="4072372" y="47346"/>
                  <a:pt x="4475922" y="116980"/>
                </a:cubicBezTo>
                <a:cubicBezTo>
                  <a:pt x="4014204" y="267713"/>
                  <a:pt x="2892267" y="14745"/>
                  <a:pt x="2329919" y="191586"/>
                </a:cubicBezTo>
                <a:cubicBezTo>
                  <a:pt x="1753084" y="186021"/>
                  <a:pt x="778376" y="274896"/>
                  <a:pt x="282690" y="100117"/>
                </a:cubicBezTo>
                <a:close/>
              </a:path>
              <a:path w="4659837" h="383171" fill="none" extrusionOk="0">
                <a:moveTo>
                  <a:pt x="282690" y="100117"/>
                </a:moveTo>
                <a:cubicBezTo>
                  <a:pt x="682212" y="-41253"/>
                  <a:pt x="1419331" y="79496"/>
                  <a:pt x="2330868" y="0"/>
                </a:cubicBezTo>
                <a:cubicBezTo>
                  <a:pt x="3323363" y="31752"/>
                  <a:pt x="4156848" y="57007"/>
                  <a:pt x="4475922" y="116980"/>
                </a:cubicBezTo>
              </a:path>
              <a:path w="4659837" h="383171" fill="none" stroke="0" extrusionOk="0">
                <a:moveTo>
                  <a:pt x="282690" y="100117"/>
                </a:moveTo>
                <a:cubicBezTo>
                  <a:pt x="801169" y="51512"/>
                  <a:pt x="1484431" y="-16238"/>
                  <a:pt x="2330868" y="0"/>
                </a:cubicBezTo>
                <a:cubicBezTo>
                  <a:pt x="3256437" y="-1541"/>
                  <a:pt x="4079641" y="76091"/>
                  <a:pt x="4475922" y="116980"/>
                </a:cubicBezTo>
              </a:path>
            </a:pathLst>
          </a:custGeom>
          <a:ln w="28575">
            <a:solidFill>
              <a:schemeClr val="tx1">
                <a:lumMod val="50000"/>
              </a:schemeClr>
            </a:solidFill>
            <a:extLst>
              <a:ext uri="{C807C97D-BFC1-408E-A445-0C87EB9F89A2}">
                <ask:lineSketchStyleProps xmlns="" xmlns:ask="http://schemas.microsoft.com/office/drawing/2018/sketchyshapes" sd="1219033472">
                  <a:prstGeom prst="arc">
                    <a:avLst>
                      <a:gd name="adj1" fmla="val 10953494"/>
                      <a:gd name="adj2" fmla="val 2148053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8F21B6EB-1A67-1F47-B6B2-D9B3C394BFCB}"/>
              </a:ext>
            </a:extLst>
          </p:cNvPr>
          <p:cNvSpPr/>
          <p:nvPr/>
        </p:nvSpPr>
        <p:spPr>
          <a:xfrm>
            <a:off x="4246688" y="5243877"/>
            <a:ext cx="4659837" cy="383171"/>
          </a:xfrm>
          <a:custGeom>
            <a:avLst/>
            <a:gdLst>
              <a:gd name="connsiteX0" fmla="*/ 282690 w 4659837"/>
              <a:gd name="connsiteY0" fmla="*/ 100117 h 383171"/>
              <a:gd name="connsiteX1" fmla="*/ 2330868 w 4659837"/>
              <a:gd name="connsiteY1" fmla="*/ 0 h 383171"/>
              <a:gd name="connsiteX2" fmla="*/ 4475922 w 4659837"/>
              <a:gd name="connsiteY2" fmla="*/ 116980 h 383171"/>
              <a:gd name="connsiteX3" fmla="*/ 2329919 w 4659837"/>
              <a:gd name="connsiteY3" fmla="*/ 191586 h 383171"/>
              <a:gd name="connsiteX4" fmla="*/ 282690 w 4659837"/>
              <a:gd name="connsiteY4" fmla="*/ 100117 h 383171"/>
              <a:gd name="connsiteX0" fmla="*/ 282690 w 4659837"/>
              <a:gd name="connsiteY0" fmla="*/ 100117 h 383171"/>
              <a:gd name="connsiteX1" fmla="*/ 2330868 w 4659837"/>
              <a:gd name="connsiteY1" fmla="*/ 0 h 383171"/>
              <a:gd name="connsiteX2" fmla="*/ 4475922 w 4659837"/>
              <a:gd name="connsiteY2" fmla="*/ 116980 h 383171"/>
            </a:gdLst>
            <a:ahLst/>
            <a:cxnLst>
              <a:cxn ang="0">
                <a:pos x="connsiteX0" y="connsiteY0"/>
              </a:cxn>
              <a:cxn ang="0">
                <a:pos x="connsiteX1" y="connsiteY1"/>
              </a:cxn>
              <a:cxn ang="0">
                <a:pos x="connsiteX2" y="connsiteY2"/>
              </a:cxn>
            </a:cxnLst>
            <a:rect l="l" t="t" r="r" b="b"/>
            <a:pathLst>
              <a:path w="4659837" h="383171" stroke="0" extrusionOk="0">
                <a:moveTo>
                  <a:pt x="282690" y="100117"/>
                </a:moveTo>
                <a:cubicBezTo>
                  <a:pt x="658659" y="18711"/>
                  <a:pt x="1445049" y="11796"/>
                  <a:pt x="2330868" y="0"/>
                </a:cubicBezTo>
                <a:cubicBezTo>
                  <a:pt x="3332585" y="13901"/>
                  <a:pt x="4072372" y="47346"/>
                  <a:pt x="4475922" y="116980"/>
                </a:cubicBezTo>
                <a:cubicBezTo>
                  <a:pt x="4014204" y="267713"/>
                  <a:pt x="2892267" y="14745"/>
                  <a:pt x="2329919" y="191586"/>
                </a:cubicBezTo>
                <a:cubicBezTo>
                  <a:pt x="1753084" y="186021"/>
                  <a:pt x="778376" y="274896"/>
                  <a:pt x="282690" y="100117"/>
                </a:cubicBezTo>
                <a:close/>
              </a:path>
              <a:path w="4659837" h="383171" fill="none" extrusionOk="0">
                <a:moveTo>
                  <a:pt x="282690" y="100117"/>
                </a:moveTo>
                <a:cubicBezTo>
                  <a:pt x="682212" y="-41253"/>
                  <a:pt x="1419331" y="79496"/>
                  <a:pt x="2330868" y="0"/>
                </a:cubicBezTo>
                <a:cubicBezTo>
                  <a:pt x="3323363" y="31752"/>
                  <a:pt x="4156848" y="57007"/>
                  <a:pt x="4475922" y="116980"/>
                </a:cubicBezTo>
              </a:path>
              <a:path w="4659837" h="383171" fill="none" stroke="0" extrusionOk="0">
                <a:moveTo>
                  <a:pt x="282690" y="100117"/>
                </a:moveTo>
                <a:cubicBezTo>
                  <a:pt x="801169" y="51512"/>
                  <a:pt x="1484431" y="-16238"/>
                  <a:pt x="2330868" y="0"/>
                </a:cubicBezTo>
                <a:cubicBezTo>
                  <a:pt x="3256437" y="-1541"/>
                  <a:pt x="4079641" y="76091"/>
                  <a:pt x="4475922" y="116980"/>
                </a:cubicBezTo>
              </a:path>
            </a:pathLst>
          </a:custGeom>
          <a:ln w="28575">
            <a:solidFill>
              <a:schemeClr val="tx1">
                <a:lumMod val="50000"/>
              </a:schemeClr>
            </a:solidFill>
            <a:extLst>
              <a:ext uri="{C807C97D-BFC1-408E-A445-0C87EB9F89A2}">
                <ask:lineSketchStyleProps xmlns="" xmlns:ask="http://schemas.microsoft.com/office/drawing/2018/sketchyshapes" sd="1219033472">
                  <a:prstGeom prst="arc">
                    <a:avLst>
                      <a:gd name="adj1" fmla="val 10953494"/>
                      <a:gd name="adj2" fmla="val 2148053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49DBB20D-9B4F-E04C-9880-E0B7FB7CA999}"/>
              </a:ext>
            </a:extLst>
          </p:cNvPr>
          <p:cNvSpPr/>
          <p:nvPr/>
        </p:nvSpPr>
        <p:spPr>
          <a:xfrm>
            <a:off x="4249270" y="5303567"/>
            <a:ext cx="4659837" cy="383171"/>
          </a:xfrm>
          <a:custGeom>
            <a:avLst/>
            <a:gdLst>
              <a:gd name="connsiteX0" fmla="*/ 282690 w 4659837"/>
              <a:gd name="connsiteY0" fmla="*/ 100117 h 383171"/>
              <a:gd name="connsiteX1" fmla="*/ 2330868 w 4659837"/>
              <a:gd name="connsiteY1" fmla="*/ 0 h 383171"/>
              <a:gd name="connsiteX2" fmla="*/ 4475922 w 4659837"/>
              <a:gd name="connsiteY2" fmla="*/ 116980 h 383171"/>
              <a:gd name="connsiteX3" fmla="*/ 2329919 w 4659837"/>
              <a:gd name="connsiteY3" fmla="*/ 191586 h 383171"/>
              <a:gd name="connsiteX4" fmla="*/ 282690 w 4659837"/>
              <a:gd name="connsiteY4" fmla="*/ 100117 h 383171"/>
              <a:gd name="connsiteX0" fmla="*/ 282690 w 4659837"/>
              <a:gd name="connsiteY0" fmla="*/ 100117 h 383171"/>
              <a:gd name="connsiteX1" fmla="*/ 2330868 w 4659837"/>
              <a:gd name="connsiteY1" fmla="*/ 0 h 383171"/>
              <a:gd name="connsiteX2" fmla="*/ 4475922 w 4659837"/>
              <a:gd name="connsiteY2" fmla="*/ 116980 h 383171"/>
            </a:gdLst>
            <a:ahLst/>
            <a:cxnLst>
              <a:cxn ang="0">
                <a:pos x="connsiteX0" y="connsiteY0"/>
              </a:cxn>
              <a:cxn ang="0">
                <a:pos x="connsiteX1" y="connsiteY1"/>
              </a:cxn>
              <a:cxn ang="0">
                <a:pos x="connsiteX2" y="connsiteY2"/>
              </a:cxn>
            </a:cxnLst>
            <a:rect l="l" t="t" r="r" b="b"/>
            <a:pathLst>
              <a:path w="4659837" h="383171" stroke="0" extrusionOk="0">
                <a:moveTo>
                  <a:pt x="282690" y="100117"/>
                </a:moveTo>
                <a:cubicBezTo>
                  <a:pt x="658659" y="18711"/>
                  <a:pt x="1445049" y="11796"/>
                  <a:pt x="2330868" y="0"/>
                </a:cubicBezTo>
                <a:cubicBezTo>
                  <a:pt x="3332585" y="13901"/>
                  <a:pt x="4072372" y="47346"/>
                  <a:pt x="4475922" y="116980"/>
                </a:cubicBezTo>
                <a:cubicBezTo>
                  <a:pt x="4014204" y="267713"/>
                  <a:pt x="2892267" y="14745"/>
                  <a:pt x="2329919" y="191586"/>
                </a:cubicBezTo>
                <a:cubicBezTo>
                  <a:pt x="1753084" y="186021"/>
                  <a:pt x="778376" y="274896"/>
                  <a:pt x="282690" y="100117"/>
                </a:cubicBezTo>
                <a:close/>
              </a:path>
              <a:path w="4659837" h="383171" fill="none" extrusionOk="0">
                <a:moveTo>
                  <a:pt x="282690" y="100117"/>
                </a:moveTo>
                <a:cubicBezTo>
                  <a:pt x="682212" y="-41253"/>
                  <a:pt x="1419331" y="79496"/>
                  <a:pt x="2330868" y="0"/>
                </a:cubicBezTo>
                <a:cubicBezTo>
                  <a:pt x="3323363" y="31752"/>
                  <a:pt x="4156848" y="57007"/>
                  <a:pt x="4475922" y="116980"/>
                </a:cubicBezTo>
              </a:path>
              <a:path w="4659837" h="383171" fill="none" stroke="0" extrusionOk="0">
                <a:moveTo>
                  <a:pt x="282690" y="100117"/>
                </a:moveTo>
                <a:cubicBezTo>
                  <a:pt x="801169" y="51512"/>
                  <a:pt x="1484431" y="-16238"/>
                  <a:pt x="2330868" y="0"/>
                </a:cubicBezTo>
                <a:cubicBezTo>
                  <a:pt x="3256437" y="-1541"/>
                  <a:pt x="4079641" y="76091"/>
                  <a:pt x="4475922" y="116980"/>
                </a:cubicBezTo>
              </a:path>
            </a:pathLst>
          </a:custGeom>
          <a:ln w="28575">
            <a:solidFill>
              <a:schemeClr val="tx1">
                <a:lumMod val="50000"/>
              </a:schemeClr>
            </a:solidFill>
            <a:extLst>
              <a:ext uri="{C807C97D-BFC1-408E-A445-0C87EB9F89A2}">
                <ask:lineSketchStyleProps xmlns="" xmlns:ask="http://schemas.microsoft.com/office/drawing/2018/sketchyshapes" sd="1219033472">
                  <a:prstGeom prst="arc">
                    <a:avLst>
                      <a:gd name="adj1" fmla="val 10953494"/>
                      <a:gd name="adj2" fmla="val 2148053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7F117CBC-CB73-9347-9B77-8AF5E3260F28}"/>
              </a:ext>
            </a:extLst>
          </p:cNvPr>
          <p:cNvSpPr txBox="1"/>
          <p:nvPr/>
        </p:nvSpPr>
        <p:spPr>
          <a:xfrm>
            <a:off x="4337105" y="1371468"/>
            <a:ext cx="898399" cy="523220"/>
          </a:xfrm>
          <a:prstGeom prst="rect">
            <a:avLst/>
          </a:prstGeom>
          <a:noFill/>
        </p:spPr>
        <p:txBody>
          <a:bodyPr wrap="square" rtlCol="0">
            <a:spAutoFit/>
          </a:bodyPr>
          <a:lstStyle/>
          <a:p>
            <a:r>
              <a:rPr lang="en-US" sz="1400" dirty="0">
                <a:solidFill>
                  <a:schemeClr val="tx1">
                    <a:lumMod val="50000"/>
                  </a:schemeClr>
                </a:solidFill>
                <a:latin typeface="+mn-lt"/>
              </a:rPr>
              <a:t>JAK inhibition</a:t>
            </a:r>
          </a:p>
        </p:txBody>
      </p:sp>
      <p:sp>
        <p:nvSpPr>
          <p:cNvPr id="53" name="TextBox 52">
            <a:extLst>
              <a:ext uri="{FF2B5EF4-FFF2-40B4-BE49-F238E27FC236}">
                <a16:creationId xmlns:a16="http://schemas.microsoft.com/office/drawing/2014/main" id="{CC6BB481-AEE4-1E42-BCA4-9113C3DE258D}"/>
              </a:ext>
            </a:extLst>
          </p:cNvPr>
          <p:cNvSpPr txBox="1"/>
          <p:nvPr/>
        </p:nvSpPr>
        <p:spPr>
          <a:xfrm>
            <a:off x="4542272" y="5385746"/>
            <a:ext cx="766557" cy="307777"/>
          </a:xfrm>
          <a:prstGeom prst="rect">
            <a:avLst/>
          </a:prstGeom>
          <a:noFill/>
        </p:spPr>
        <p:txBody>
          <a:bodyPr wrap="none" rtlCol="0">
            <a:spAutoFit/>
          </a:bodyPr>
          <a:lstStyle/>
          <a:p>
            <a:pPr algn="l"/>
            <a:r>
              <a:rPr lang="en-US" sz="1400" dirty="0">
                <a:solidFill>
                  <a:schemeClr val="tx1">
                    <a:lumMod val="50000"/>
                  </a:schemeClr>
                </a:solidFill>
                <a:latin typeface="+mn-lt"/>
              </a:rPr>
              <a:t>Nucleus</a:t>
            </a:r>
          </a:p>
        </p:txBody>
      </p:sp>
      <p:sp>
        <p:nvSpPr>
          <p:cNvPr id="54" name="Rounded Rectangle 53">
            <a:extLst>
              <a:ext uri="{FF2B5EF4-FFF2-40B4-BE49-F238E27FC236}">
                <a16:creationId xmlns:a16="http://schemas.microsoft.com/office/drawing/2014/main" id="{22F28083-0AE9-A140-8CB1-DB7A2AADE9CD}"/>
              </a:ext>
            </a:extLst>
          </p:cNvPr>
          <p:cNvSpPr/>
          <p:nvPr/>
        </p:nvSpPr>
        <p:spPr>
          <a:xfrm>
            <a:off x="4633726" y="2165655"/>
            <a:ext cx="812250" cy="434890"/>
          </a:xfrm>
          <a:prstGeom prst="roundRect">
            <a:avLst/>
          </a:prstGeom>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JAK 1, 2</a:t>
            </a:r>
          </a:p>
          <a:p>
            <a:pPr algn="ctr"/>
            <a:r>
              <a:rPr lang="en-US" sz="1200" dirty="0">
                <a:solidFill>
                  <a:schemeClr val="bg1"/>
                </a:solidFill>
              </a:rPr>
              <a:t>inhibitor</a:t>
            </a:r>
          </a:p>
        </p:txBody>
      </p:sp>
      <p:sp>
        <p:nvSpPr>
          <p:cNvPr id="55" name="Rounded Rectangle 54">
            <a:extLst>
              <a:ext uri="{FF2B5EF4-FFF2-40B4-BE49-F238E27FC236}">
                <a16:creationId xmlns:a16="http://schemas.microsoft.com/office/drawing/2014/main" id="{448AD289-1B1B-B641-8EA5-51D8908E7D4F}"/>
              </a:ext>
            </a:extLst>
          </p:cNvPr>
          <p:cNvSpPr/>
          <p:nvPr/>
        </p:nvSpPr>
        <p:spPr>
          <a:xfrm>
            <a:off x="7967522" y="2165655"/>
            <a:ext cx="812250" cy="434890"/>
          </a:xfrm>
          <a:prstGeom prst="roundRect">
            <a:avLst/>
          </a:prstGeom>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JAK 2, 3</a:t>
            </a:r>
          </a:p>
          <a:p>
            <a:pPr algn="ctr"/>
            <a:r>
              <a:rPr lang="en-US" sz="1200" dirty="0">
                <a:solidFill>
                  <a:schemeClr val="bg1"/>
                </a:solidFill>
              </a:rPr>
              <a:t>inhibitor</a:t>
            </a:r>
          </a:p>
        </p:txBody>
      </p:sp>
      <p:sp>
        <p:nvSpPr>
          <p:cNvPr id="56" name="Rounded Rectangle 55">
            <a:extLst>
              <a:ext uri="{FF2B5EF4-FFF2-40B4-BE49-F238E27FC236}">
                <a16:creationId xmlns:a16="http://schemas.microsoft.com/office/drawing/2014/main" id="{32BFD000-5602-054C-9735-450E7725D7B8}"/>
              </a:ext>
            </a:extLst>
          </p:cNvPr>
          <p:cNvSpPr/>
          <p:nvPr/>
        </p:nvSpPr>
        <p:spPr>
          <a:xfrm>
            <a:off x="5145661" y="1437814"/>
            <a:ext cx="1603528" cy="575445"/>
          </a:xfrm>
          <a:prstGeom prst="roundRect">
            <a:avLst/>
          </a:prstGeom>
          <a:solidFill>
            <a:schemeClr val="bg1"/>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50000"/>
                  </a:schemeClr>
                </a:solidFill>
              </a:rPr>
              <a:t>Interferon-</a:t>
            </a:r>
            <a:r>
              <a:rPr lang="el-GR" sz="1200" dirty="0">
                <a:solidFill>
                  <a:schemeClr val="tx1">
                    <a:lumMod val="50000"/>
                  </a:schemeClr>
                </a:solidFill>
              </a:rPr>
              <a:t>γ</a:t>
            </a:r>
            <a:r>
              <a:rPr lang="en-US" sz="1200" dirty="0">
                <a:solidFill>
                  <a:schemeClr val="tx1">
                    <a:lumMod val="50000"/>
                  </a:schemeClr>
                </a:solidFill>
              </a:rPr>
              <a:t> and interleukins 6, 11, 12, 23, and 27</a:t>
            </a:r>
          </a:p>
        </p:txBody>
      </p:sp>
      <p:sp>
        <p:nvSpPr>
          <p:cNvPr id="57" name="Rounded Rectangle 56">
            <a:extLst>
              <a:ext uri="{FF2B5EF4-FFF2-40B4-BE49-F238E27FC236}">
                <a16:creationId xmlns:a16="http://schemas.microsoft.com/office/drawing/2014/main" id="{A9B58E8D-FE5E-C14E-BD60-BD9A8746168F}"/>
              </a:ext>
            </a:extLst>
          </p:cNvPr>
          <p:cNvSpPr/>
          <p:nvPr/>
        </p:nvSpPr>
        <p:spPr>
          <a:xfrm>
            <a:off x="6796249" y="1437814"/>
            <a:ext cx="1294847" cy="575445"/>
          </a:xfrm>
          <a:prstGeom prst="roundRect">
            <a:avLst/>
          </a:prstGeom>
          <a:solidFill>
            <a:schemeClr val="bg1"/>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50000"/>
                  </a:schemeClr>
                </a:solidFill>
              </a:rPr>
              <a:t>Interleukins 2, 4, 7, 9, 15, and 21</a:t>
            </a:r>
          </a:p>
        </p:txBody>
      </p:sp>
      <p:sp>
        <p:nvSpPr>
          <p:cNvPr id="58" name="Rounded Rectangle 57">
            <a:extLst>
              <a:ext uri="{FF2B5EF4-FFF2-40B4-BE49-F238E27FC236}">
                <a16:creationId xmlns:a16="http://schemas.microsoft.com/office/drawing/2014/main" id="{68962C58-D7BB-6E41-84E9-4F7C6BEF1FB9}"/>
              </a:ext>
            </a:extLst>
          </p:cNvPr>
          <p:cNvSpPr/>
          <p:nvPr/>
        </p:nvSpPr>
        <p:spPr>
          <a:xfrm>
            <a:off x="5145661" y="1435886"/>
            <a:ext cx="1603528" cy="575445"/>
          </a:xfrm>
          <a:prstGeom prst="roundRect">
            <a:avLst/>
          </a:prstGeom>
          <a:solidFill>
            <a:schemeClr val="bg1"/>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50000"/>
                  </a:schemeClr>
                </a:solidFill>
              </a:rPr>
              <a:t>IFN</a:t>
            </a:r>
            <a:r>
              <a:rPr lang="el-GR" sz="1200" dirty="0">
                <a:solidFill>
                  <a:schemeClr val="tx1">
                    <a:lumMod val="50000"/>
                  </a:schemeClr>
                </a:solidFill>
              </a:rPr>
              <a:t>γ</a:t>
            </a:r>
            <a:r>
              <a:rPr lang="en-US" sz="1200" dirty="0">
                <a:solidFill>
                  <a:schemeClr val="tx1">
                    <a:lumMod val="50000"/>
                  </a:schemeClr>
                </a:solidFill>
              </a:rPr>
              <a:t> and interleukins 6, 11, 12, 23, and 27</a:t>
            </a:r>
          </a:p>
        </p:txBody>
      </p:sp>
      <p:sp>
        <p:nvSpPr>
          <p:cNvPr id="59" name="Rounded Rectangle 58">
            <a:extLst>
              <a:ext uri="{FF2B5EF4-FFF2-40B4-BE49-F238E27FC236}">
                <a16:creationId xmlns:a16="http://schemas.microsoft.com/office/drawing/2014/main" id="{B12CFEED-65B1-E54D-AD23-55BFB20DA212}"/>
              </a:ext>
            </a:extLst>
          </p:cNvPr>
          <p:cNvSpPr/>
          <p:nvPr/>
        </p:nvSpPr>
        <p:spPr>
          <a:xfrm>
            <a:off x="5891599" y="4071911"/>
            <a:ext cx="539957" cy="252486"/>
          </a:xfrm>
          <a:prstGeom prst="roundRect">
            <a:avLst/>
          </a:prstGeom>
          <a:solidFill>
            <a:schemeClr val="accent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STAT</a:t>
            </a:r>
          </a:p>
        </p:txBody>
      </p:sp>
      <p:sp>
        <p:nvSpPr>
          <p:cNvPr id="60" name="Rounded Rectangle 59">
            <a:extLst>
              <a:ext uri="{FF2B5EF4-FFF2-40B4-BE49-F238E27FC236}">
                <a16:creationId xmlns:a16="http://schemas.microsoft.com/office/drawing/2014/main" id="{B2988199-5311-3A43-B008-5D6EE05EBDC9}"/>
              </a:ext>
            </a:extLst>
          </p:cNvPr>
          <p:cNvSpPr/>
          <p:nvPr/>
        </p:nvSpPr>
        <p:spPr>
          <a:xfrm>
            <a:off x="7153269" y="4071911"/>
            <a:ext cx="539957" cy="252486"/>
          </a:xfrm>
          <a:prstGeom prst="roundRect">
            <a:avLst/>
          </a:prstGeom>
          <a:solidFill>
            <a:schemeClr val="accent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STAT</a:t>
            </a:r>
          </a:p>
        </p:txBody>
      </p:sp>
      <p:sp>
        <p:nvSpPr>
          <p:cNvPr id="61" name="Rounded Rectangle 60">
            <a:extLst>
              <a:ext uri="{FF2B5EF4-FFF2-40B4-BE49-F238E27FC236}">
                <a16:creationId xmlns:a16="http://schemas.microsoft.com/office/drawing/2014/main" id="{F46A5AE3-F504-4F4E-B595-0A41BA775DF3}"/>
              </a:ext>
            </a:extLst>
          </p:cNvPr>
          <p:cNvSpPr/>
          <p:nvPr/>
        </p:nvSpPr>
        <p:spPr>
          <a:xfrm>
            <a:off x="5849723" y="5570911"/>
            <a:ext cx="1729648" cy="464458"/>
          </a:xfrm>
          <a:prstGeom prst="roundRect">
            <a:avLst/>
          </a:prstGeom>
          <a:solidFill>
            <a:schemeClr val="accent6"/>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Transcription of proinflammatory genes</a:t>
            </a:r>
          </a:p>
        </p:txBody>
      </p:sp>
      <p:sp>
        <p:nvSpPr>
          <p:cNvPr id="62" name="Oval 61">
            <a:extLst>
              <a:ext uri="{FF2B5EF4-FFF2-40B4-BE49-F238E27FC236}">
                <a16:creationId xmlns:a16="http://schemas.microsoft.com/office/drawing/2014/main" id="{C250BCD2-3BB8-0644-B70F-666224DE39A9}"/>
              </a:ext>
            </a:extLst>
          </p:cNvPr>
          <p:cNvSpPr/>
          <p:nvPr/>
        </p:nvSpPr>
        <p:spPr>
          <a:xfrm>
            <a:off x="7619396" y="3910193"/>
            <a:ext cx="255641" cy="245747"/>
          </a:xfrm>
          <a:prstGeom prst="ellipse">
            <a:avLst/>
          </a:prstGeom>
          <a:solidFill>
            <a:schemeClr val="accent3"/>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t>
            </a:r>
          </a:p>
        </p:txBody>
      </p:sp>
      <p:sp>
        <p:nvSpPr>
          <p:cNvPr id="63" name="Oval 62">
            <a:extLst>
              <a:ext uri="{FF2B5EF4-FFF2-40B4-BE49-F238E27FC236}">
                <a16:creationId xmlns:a16="http://schemas.microsoft.com/office/drawing/2014/main" id="{B10FBEF2-BA74-D443-B592-BCFB98A69505}"/>
              </a:ext>
            </a:extLst>
          </p:cNvPr>
          <p:cNvSpPr/>
          <p:nvPr/>
        </p:nvSpPr>
        <p:spPr>
          <a:xfrm>
            <a:off x="6300687" y="4449441"/>
            <a:ext cx="255641" cy="245747"/>
          </a:xfrm>
          <a:prstGeom prst="ellipse">
            <a:avLst/>
          </a:prstGeom>
          <a:solidFill>
            <a:schemeClr val="accent3"/>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t>
            </a:r>
          </a:p>
        </p:txBody>
      </p:sp>
      <p:sp>
        <p:nvSpPr>
          <p:cNvPr id="64" name="Rounded Rectangle 63">
            <a:extLst>
              <a:ext uri="{FF2B5EF4-FFF2-40B4-BE49-F238E27FC236}">
                <a16:creationId xmlns:a16="http://schemas.microsoft.com/office/drawing/2014/main" id="{7596CEFD-6FBD-3442-B92D-5FA183C115C6}"/>
              </a:ext>
            </a:extLst>
          </p:cNvPr>
          <p:cNvSpPr/>
          <p:nvPr/>
        </p:nvSpPr>
        <p:spPr>
          <a:xfrm>
            <a:off x="5308829" y="3009294"/>
            <a:ext cx="563051" cy="252486"/>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JAK 1</a:t>
            </a:r>
          </a:p>
        </p:txBody>
      </p:sp>
      <p:sp>
        <p:nvSpPr>
          <p:cNvPr id="65" name="Rounded Rectangle 64">
            <a:extLst>
              <a:ext uri="{FF2B5EF4-FFF2-40B4-BE49-F238E27FC236}">
                <a16:creationId xmlns:a16="http://schemas.microsoft.com/office/drawing/2014/main" id="{CFD8D9C5-3B6E-334B-B444-16B84D685149}"/>
              </a:ext>
            </a:extLst>
          </p:cNvPr>
          <p:cNvSpPr/>
          <p:nvPr/>
        </p:nvSpPr>
        <p:spPr>
          <a:xfrm>
            <a:off x="6051044" y="3009294"/>
            <a:ext cx="563051" cy="252486"/>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JAK 2</a:t>
            </a:r>
          </a:p>
        </p:txBody>
      </p:sp>
      <p:sp>
        <p:nvSpPr>
          <p:cNvPr id="66" name="Rounded Rectangle 65">
            <a:extLst>
              <a:ext uri="{FF2B5EF4-FFF2-40B4-BE49-F238E27FC236}">
                <a16:creationId xmlns:a16="http://schemas.microsoft.com/office/drawing/2014/main" id="{AD9DF1C6-4869-0346-ADCB-F275934276F9}"/>
              </a:ext>
            </a:extLst>
          </p:cNvPr>
          <p:cNvSpPr/>
          <p:nvPr/>
        </p:nvSpPr>
        <p:spPr>
          <a:xfrm>
            <a:off x="6793259" y="3009294"/>
            <a:ext cx="563051" cy="252486"/>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JAK 2</a:t>
            </a:r>
          </a:p>
        </p:txBody>
      </p:sp>
      <p:sp>
        <p:nvSpPr>
          <p:cNvPr id="67" name="Rounded Rectangle 66">
            <a:extLst>
              <a:ext uri="{FF2B5EF4-FFF2-40B4-BE49-F238E27FC236}">
                <a16:creationId xmlns:a16="http://schemas.microsoft.com/office/drawing/2014/main" id="{DF62FEC5-F145-7244-B309-001187169797}"/>
              </a:ext>
            </a:extLst>
          </p:cNvPr>
          <p:cNvSpPr/>
          <p:nvPr/>
        </p:nvSpPr>
        <p:spPr>
          <a:xfrm>
            <a:off x="7535473" y="3009294"/>
            <a:ext cx="563051" cy="252486"/>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JAK 3</a:t>
            </a:r>
          </a:p>
        </p:txBody>
      </p:sp>
      <p:grpSp>
        <p:nvGrpSpPr>
          <p:cNvPr id="8" name="Group 7">
            <a:extLst>
              <a:ext uri="{FF2B5EF4-FFF2-40B4-BE49-F238E27FC236}">
                <a16:creationId xmlns:a16="http://schemas.microsoft.com/office/drawing/2014/main" id="{9295BBB8-8C27-1B4A-ABC5-1B88BFAA63F2}"/>
              </a:ext>
            </a:extLst>
          </p:cNvPr>
          <p:cNvGrpSpPr/>
          <p:nvPr/>
        </p:nvGrpSpPr>
        <p:grpSpPr>
          <a:xfrm>
            <a:off x="5685899" y="2245748"/>
            <a:ext cx="563899" cy="834075"/>
            <a:chOff x="2546566" y="3649589"/>
            <a:chExt cx="1631131" cy="2509771"/>
          </a:xfrm>
        </p:grpSpPr>
        <p:sp>
          <p:nvSpPr>
            <p:cNvPr id="9" name="Round Same Side Corner Rectangle 8">
              <a:extLst>
                <a:ext uri="{FF2B5EF4-FFF2-40B4-BE49-F238E27FC236}">
                  <a16:creationId xmlns:a16="http://schemas.microsoft.com/office/drawing/2014/main" id="{3FA54E89-A8F5-544F-9415-54EFAF67AADD}"/>
                </a:ext>
              </a:extLst>
            </p:cNvPr>
            <p:cNvSpPr/>
            <p:nvPr/>
          </p:nvSpPr>
          <p:spPr>
            <a:xfrm>
              <a:off x="3022435" y="4622888"/>
              <a:ext cx="286697" cy="1532526"/>
            </a:xfrm>
            <a:prstGeom prst="round2SameRect">
              <a:avLst>
                <a:gd name="adj1" fmla="val 0"/>
                <a:gd name="adj2" fmla="val 5000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9">
              <a:extLst>
                <a:ext uri="{FF2B5EF4-FFF2-40B4-BE49-F238E27FC236}">
                  <a16:creationId xmlns:a16="http://schemas.microsoft.com/office/drawing/2014/main" id="{610871A7-BF0B-B449-AE6B-4E25E2F08E30}"/>
                </a:ext>
              </a:extLst>
            </p:cNvPr>
            <p:cNvSpPr/>
            <p:nvPr/>
          </p:nvSpPr>
          <p:spPr>
            <a:xfrm rot="19800000">
              <a:off x="2761440" y="3649589"/>
              <a:ext cx="286697" cy="1121246"/>
            </a:xfrm>
            <a:prstGeom prst="round2SameRect">
              <a:avLst>
                <a:gd name="adj1" fmla="val 50000"/>
                <a:gd name="adj2" fmla="val 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E36E9CEF-7F02-0C44-9C7F-76C5258D5F30}"/>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F5C3C7-401C-5A48-9309-0D73CB182D7B}"/>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a:extLst>
                <a:ext uri="{FF2B5EF4-FFF2-40B4-BE49-F238E27FC236}">
                  <a16:creationId xmlns:a16="http://schemas.microsoft.com/office/drawing/2014/main" id="{C4763159-4889-C94D-9BA2-EA1905E693C8}"/>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2C62BE73-7B6D-964E-9471-17CEA120C0AC}"/>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0829EB81-AD16-184F-A019-BA7359F1C653}"/>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69C99CB-0823-4C4E-AD8A-42321C71C2C6}"/>
                </a:ext>
              </a:extLst>
            </p:cNvPr>
            <p:cNvGrpSpPr/>
            <p:nvPr/>
          </p:nvGrpSpPr>
          <p:grpSpPr>
            <a:xfrm flipH="1">
              <a:off x="3415130" y="3653535"/>
              <a:ext cx="762567" cy="2505825"/>
              <a:chOff x="3119251" y="3489150"/>
              <a:chExt cx="979618" cy="3219062"/>
            </a:xfrm>
          </p:grpSpPr>
          <p:sp>
            <p:nvSpPr>
              <p:cNvPr id="21" name="Round Same Side Corner Rectangle 20">
                <a:extLst>
                  <a:ext uri="{FF2B5EF4-FFF2-40B4-BE49-F238E27FC236}">
                    <a16:creationId xmlns:a16="http://schemas.microsoft.com/office/drawing/2014/main" id="{8F02CE25-4603-2C48-A117-09AD4B32723D}"/>
                  </a:ext>
                </a:extLst>
              </p:cNvPr>
              <p:cNvSpPr/>
              <p:nvPr/>
            </p:nvSpPr>
            <p:spPr>
              <a:xfrm>
                <a:off x="3730569" y="4739481"/>
                <a:ext cx="368300" cy="1968731"/>
              </a:xfrm>
              <a:prstGeom prst="round2SameRect">
                <a:avLst>
                  <a:gd name="adj1" fmla="val 0"/>
                  <a:gd name="adj2" fmla="val 5000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ame Side Corner Rectangle 21">
                <a:extLst>
                  <a:ext uri="{FF2B5EF4-FFF2-40B4-BE49-F238E27FC236}">
                    <a16:creationId xmlns:a16="http://schemas.microsoft.com/office/drawing/2014/main" id="{A503D5D1-4591-7847-9860-B84788BBFB5D}"/>
                  </a:ext>
                </a:extLst>
              </p:cNvPr>
              <p:cNvSpPr/>
              <p:nvPr/>
            </p:nvSpPr>
            <p:spPr>
              <a:xfrm rot="19800000">
                <a:off x="3395287" y="3489150"/>
                <a:ext cx="368300" cy="1440388"/>
              </a:xfrm>
              <a:prstGeom prst="round2SameRect">
                <a:avLst>
                  <a:gd name="adj1" fmla="val 50000"/>
                  <a:gd name="adj2" fmla="val 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Moon 22">
                <a:extLst>
                  <a:ext uri="{FF2B5EF4-FFF2-40B4-BE49-F238E27FC236}">
                    <a16:creationId xmlns:a16="http://schemas.microsoft.com/office/drawing/2014/main" id="{E8DBD1D4-0782-0E4C-9638-DD29F54361A5}"/>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B01971-0109-0942-BA8C-FDD1FF3FAB17}"/>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6FD2A3F1-43F1-0941-B96F-A5159AF75B8A}"/>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1DAF61C8-31B9-4448-BACD-59E814A1A8D8}"/>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50ACB2D7-2735-7A4B-8E7D-A7C2719BEEBD}"/>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riangle 16">
              <a:extLst>
                <a:ext uri="{FF2B5EF4-FFF2-40B4-BE49-F238E27FC236}">
                  <a16:creationId xmlns:a16="http://schemas.microsoft.com/office/drawing/2014/main" id="{FCD08B0B-A141-B448-A8B0-8E4896708681}"/>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7E066F04-8282-744D-9469-D44504C8A179}"/>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C6C999BC-61BD-F044-9140-64F5605BB0E2}"/>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828A7EC3-E678-0B45-984F-8E63B69C5745}"/>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5A10EC5-338E-1A44-A2B2-A780B814E41C}"/>
              </a:ext>
            </a:extLst>
          </p:cNvPr>
          <p:cNvGrpSpPr/>
          <p:nvPr/>
        </p:nvGrpSpPr>
        <p:grpSpPr>
          <a:xfrm>
            <a:off x="7161722" y="2254077"/>
            <a:ext cx="563899" cy="834075"/>
            <a:chOff x="2546566" y="3649589"/>
            <a:chExt cx="1631131" cy="2509771"/>
          </a:xfrm>
        </p:grpSpPr>
        <p:sp>
          <p:nvSpPr>
            <p:cNvPr id="29" name="Round Same Side Corner Rectangle 28">
              <a:extLst>
                <a:ext uri="{FF2B5EF4-FFF2-40B4-BE49-F238E27FC236}">
                  <a16:creationId xmlns:a16="http://schemas.microsoft.com/office/drawing/2014/main" id="{70947FAD-CE36-A448-9479-A657B4E06731}"/>
                </a:ext>
              </a:extLst>
            </p:cNvPr>
            <p:cNvSpPr/>
            <p:nvPr/>
          </p:nvSpPr>
          <p:spPr>
            <a:xfrm>
              <a:off x="3022435" y="4622888"/>
              <a:ext cx="286697" cy="1532526"/>
            </a:xfrm>
            <a:prstGeom prst="round2SameRect">
              <a:avLst>
                <a:gd name="adj1" fmla="val 0"/>
                <a:gd name="adj2" fmla="val 5000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a:extLst>
                <a:ext uri="{FF2B5EF4-FFF2-40B4-BE49-F238E27FC236}">
                  <a16:creationId xmlns:a16="http://schemas.microsoft.com/office/drawing/2014/main" id="{A10BDEED-DCF4-EF47-BAA6-6AC070976865}"/>
                </a:ext>
              </a:extLst>
            </p:cNvPr>
            <p:cNvSpPr/>
            <p:nvPr/>
          </p:nvSpPr>
          <p:spPr>
            <a:xfrm rot="19800000">
              <a:off x="2761440" y="3649589"/>
              <a:ext cx="286697" cy="1121246"/>
            </a:xfrm>
            <a:prstGeom prst="round2SameRect">
              <a:avLst>
                <a:gd name="adj1" fmla="val 50000"/>
                <a:gd name="adj2" fmla="val 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Moon 30">
              <a:extLst>
                <a:ext uri="{FF2B5EF4-FFF2-40B4-BE49-F238E27FC236}">
                  <a16:creationId xmlns:a16="http://schemas.microsoft.com/office/drawing/2014/main" id="{861CD6C6-B1DD-9A4D-BE3F-E7AC53134CC5}"/>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A54F50-5DB8-AE4F-B6EB-3A35E3B4CD66}"/>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A728A7A8-D450-BB4D-8DC8-7A819982C99D}"/>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1C890AB6-6C88-6340-9518-FAA089B2078D}"/>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73DABDA1-DF9C-6D4C-BBD4-34BF318639E2}"/>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ED1B7CF-72F7-144D-8C40-88D9227FE186}"/>
                </a:ext>
              </a:extLst>
            </p:cNvPr>
            <p:cNvGrpSpPr/>
            <p:nvPr/>
          </p:nvGrpSpPr>
          <p:grpSpPr>
            <a:xfrm flipH="1">
              <a:off x="3415130" y="3653535"/>
              <a:ext cx="762567" cy="2505825"/>
              <a:chOff x="3119251" y="3489150"/>
              <a:chExt cx="979618" cy="3219062"/>
            </a:xfrm>
          </p:grpSpPr>
          <p:sp>
            <p:nvSpPr>
              <p:cNvPr id="41" name="Round Same Side Corner Rectangle 40">
                <a:extLst>
                  <a:ext uri="{FF2B5EF4-FFF2-40B4-BE49-F238E27FC236}">
                    <a16:creationId xmlns:a16="http://schemas.microsoft.com/office/drawing/2014/main" id="{1E9120EE-660A-3E42-8586-AC0DEE4A7563}"/>
                  </a:ext>
                </a:extLst>
              </p:cNvPr>
              <p:cNvSpPr/>
              <p:nvPr/>
            </p:nvSpPr>
            <p:spPr>
              <a:xfrm>
                <a:off x="3730569" y="4739481"/>
                <a:ext cx="368300" cy="1968731"/>
              </a:xfrm>
              <a:prstGeom prst="round2SameRect">
                <a:avLst>
                  <a:gd name="adj1" fmla="val 0"/>
                  <a:gd name="adj2" fmla="val 5000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a:extLst>
                  <a:ext uri="{FF2B5EF4-FFF2-40B4-BE49-F238E27FC236}">
                    <a16:creationId xmlns:a16="http://schemas.microsoft.com/office/drawing/2014/main" id="{AAF8F74C-462B-BE4A-A5DA-71EBBA60A414}"/>
                  </a:ext>
                </a:extLst>
              </p:cNvPr>
              <p:cNvSpPr/>
              <p:nvPr/>
            </p:nvSpPr>
            <p:spPr>
              <a:xfrm rot="19800000">
                <a:off x="3395287" y="3489150"/>
                <a:ext cx="368300" cy="1440388"/>
              </a:xfrm>
              <a:prstGeom prst="round2SameRect">
                <a:avLst>
                  <a:gd name="adj1" fmla="val 50000"/>
                  <a:gd name="adj2" fmla="val 0"/>
                </a:avLst>
              </a:prstGeom>
              <a:solidFill>
                <a:srgbClr val="245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Moon 42">
                <a:extLst>
                  <a:ext uri="{FF2B5EF4-FFF2-40B4-BE49-F238E27FC236}">
                    <a16:creationId xmlns:a16="http://schemas.microsoft.com/office/drawing/2014/main" id="{06C35AC0-9B6D-C340-B14C-F17A99792805}"/>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57AAB63-1545-A844-BA5A-EC3AB7AA2F32}"/>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id="{987D7BDF-BE68-004D-A35F-2A361ACBE6DB}"/>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60E27D76-A7C6-764C-A63B-DE47E89B55F8}"/>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CE1B9590-4B4A-8743-8923-C1FE327970CC}"/>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riangle 36">
              <a:extLst>
                <a:ext uri="{FF2B5EF4-FFF2-40B4-BE49-F238E27FC236}">
                  <a16:creationId xmlns:a16="http://schemas.microsoft.com/office/drawing/2014/main" id="{C8AD6D25-2DC4-C34A-8A3A-9D76DF216AAF}"/>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8C8C0E85-F7E6-9344-B8FE-D80CE0601E13}"/>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D6DDAA82-42D2-2A46-B9B8-B87FC632E49F}"/>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C6D0C021-D2AB-234E-8166-5A15CFEDF608}"/>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Arrow Connector 68">
            <a:extLst>
              <a:ext uri="{FF2B5EF4-FFF2-40B4-BE49-F238E27FC236}">
                <a16:creationId xmlns:a16="http://schemas.microsoft.com/office/drawing/2014/main" id="{B53BCF76-A2B1-BF4F-A7CB-0428AD752C31}"/>
              </a:ext>
            </a:extLst>
          </p:cNvPr>
          <p:cNvCxnSpPr>
            <a:stCxn id="58" idx="2"/>
          </p:cNvCxnSpPr>
          <p:nvPr/>
        </p:nvCxnSpPr>
        <p:spPr>
          <a:xfrm>
            <a:off x="5947425" y="2011331"/>
            <a:ext cx="0" cy="325295"/>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C03139D-2D10-5F47-B717-6CA8B94D6707}"/>
              </a:ext>
            </a:extLst>
          </p:cNvPr>
          <p:cNvCxnSpPr>
            <a:cxnSpLocks/>
            <a:stCxn id="57" idx="2"/>
          </p:cNvCxnSpPr>
          <p:nvPr/>
        </p:nvCxnSpPr>
        <p:spPr>
          <a:xfrm>
            <a:off x="7443673" y="2013259"/>
            <a:ext cx="0" cy="329185"/>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30CCE56-F92E-1441-86C0-C9E624DABC55}"/>
              </a:ext>
            </a:extLst>
          </p:cNvPr>
          <p:cNvCxnSpPr>
            <a:cxnSpLocks/>
            <a:stCxn id="59" idx="3"/>
            <a:endCxn id="60" idx="1"/>
          </p:cNvCxnSpPr>
          <p:nvPr/>
        </p:nvCxnSpPr>
        <p:spPr>
          <a:xfrm>
            <a:off x="6431556" y="4198154"/>
            <a:ext cx="721713" cy="0"/>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0105B7E0-F40B-1240-83C4-204032767231}"/>
              </a:ext>
            </a:extLst>
          </p:cNvPr>
          <p:cNvGrpSpPr/>
          <p:nvPr/>
        </p:nvGrpSpPr>
        <p:grpSpPr>
          <a:xfrm>
            <a:off x="4719477" y="2308033"/>
            <a:ext cx="1211254" cy="927444"/>
            <a:chOff x="4719477" y="2458474"/>
            <a:chExt cx="1211254" cy="964782"/>
          </a:xfrm>
        </p:grpSpPr>
        <p:sp>
          <p:nvSpPr>
            <p:cNvPr id="76" name="Arc 75">
              <a:extLst>
                <a:ext uri="{FF2B5EF4-FFF2-40B4-BE49-F238E27FC236}">
                  <a16:creationId xmlns:a16="http://schemas.microsoft.com/office/drawing/2014/main" id="{BBAE8885-D654-2742-AD9A-56183294656E}"/>
                </a:ext>
              </a:extLst>
            </p:cNvPr>
            <p:cNvSpPr/>
            <p:nvPr/>
          </p:nvSpPr>
          <p:spPr>
            <a:xfrm rot="18754477" flipH="1">
              <a:off x="4909193" y="2268758"/>
              <a:ext cx="831822" cy="1211254"/>
            </a:xfrm>
            <a:prstGeom prst="arc">
              <a:avLst>
                <a:gd name="adj1" fmla="val 18192142"/>
                <a:gd name="adj2" fmla="val 2023068"/>
              </a:avLst>
            </a:prstGeom>
            <a:ln w="28575">
              <a:solidFill>
                <a:schemeClr val="tx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0DDE46B5-0BDC-F642-998F-878C8058E28E}"/>
                </a:ext>
              </a:extLst>
            </p:cNvPr>
            <p:cNvCxnSpPr/>
            <p:nvPr/>
          </p:nvCxnSpPr>
          <p:spPr>
            <a:xfrm>
              <a:off x="5257193" y="3214734"/>
              <a:ext cx="0" cy="208522"/>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3FC0E3E0-169C-924D-A648-BEAD848F1061}"/>
              </a:ext>
            </a:extLst>
          </p:cNvPr>
          <p:cNvGrpSpPr/>
          <p:nvPr/>
        </p:nvGrpSpPr>
        <p:grpSpPr>
          <a:xfrm flipH="1">
            <a:off x="7480991" y="2304229"/>
            <a:ext cx="1211254" cy="927444"/>
            <a:chOff x="4719477" y="2458474"/>
            <a:chExt cx="1211254" cy="964782"/>
          </a:xfrm>
        </p:grpSpPr>
        <p:sp>
          <p:nvSpPr>
            <p:cNvPr id="81" name="Arc 80">
              <a:extLst>
                <a:ext uri="{FF2B5EF4-FFF2-40B4-BE49-F238E27FC236}">
                  <a16:creationId xmlns:a16="http://schemas.microsoft.com/office/drawing/2014/main" id="{34CA93B5-394B-6849-90D2-9DEC34BEE20F}"/>
                </a:ext>
              </a:extLst>
            </p:cNvPr>
            <p:cNvSpPr/>
            <p:nvPr/>
          </p:nvSpPr>
          <p:spPr>
            <a:xfrm rot="18754477" flipH="1">
              <a:off x="4909193" y="2268758"/>
              <a:ext cx="831822" cy="1211254"/>
            </a:xfrm>
            <a:prstGeom prst="arc">
              <a:avLst>
                <a:gd name="adj1" fmla="val 18192142"/>
                <a:gd name="adj2" fmla="val 2023068"/>
              </a:avLst>
            </a:prstGeom>
            <a:ln w="28575">
              <a:solidFill>
                <a:schemeClr val="tx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460E9922-F107-A447-9E2D-1CBA09C74D40}"/>
                </a:ext>
              </a:extLst>
            </p:cNvPr>
            <p:cNvCxnSpPr/>
            <p:nvPr/>
          </p:nvCxnSpPr>
          <p:spPr>
            <a:xfrm>
              <a:off x="5257193" y="3214734"/>
              <a:ext cx="0" cy="208522"/>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3" name="Arc 82">
            <a:extLst>
              <a:ext uri="{FF2B5EF4-FFF2-40B4-BE49-F238E27FC236}">
                <a16:creationId xmlns:a16="http://schemas.microsoft.com/office/drawing/2014/main" id="{B44E5B31-DF19-0246-9A1E-B2880E670F46}"/>
              </a:ext>
            </a:extLst>
          </p:cNvPr>
          <p:cNvSpPr/>
          <p:nvPr/>
        </p:nvSpPr>
        <p:spPr>
          <a:xfrm rot="2185526" flipH="1">
            <a:off x="6487456" y="4169712"/>
            <a:ext cx="524862" cy="565133"/>
          </a:xfrm>
          <a:prstGeom prst="arc">
            <a:avLst>
              <a:gd name="adj1" fmla="val 19877509"/>
              <a:gd name="adj2" fmla="val 2023068"/>
            </a:avLst>
          </a:prstGeom>
          <a:ln w="28575">
            <a:solidFill>
              <a:schemeClr val="tx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a:extLst>
              <a:ext uri="{FF2B5EF4-FFF2-40B4-BE49-F238E27FC236}">
                <a16:creationId xmlns:a16="http://schemas.microsoft.com/office/drawing/2014/main" id="{55E48F26-CF90-3F45-9841-95D0BCEF49DE}"/>
              </a:ext>
            </a:extLst>
          </p:cNvPr>
          <p:cNvSpPr/>
          <p:nvPr/>
        </p:nvSpPr>
        <p:spPr>
          <a:xfrm>
            <a:off x="5946010" y="3303354"/>
            <a:ext cx="721712" cy="832442"/>
          </a:xfrm>
          <a:custGeom>
            <a:avLst/>
            <a:gdLst>
              <a:gd name="connsiteX0" fmla="*/ 0 w 557790"/>
              <a:gd name="connsiteY0" fmla="*/ 0 h 865955"/>
              <a:gd name="connsiteX1" fmla="*/ 133224 w 557790"/>
              <a:gd name="connsiteY1" fmla="*/ 405727 h 865955"/>
              <a:gd name="connsiteX2" fmla="*/ 490506 w 557790"/>
              <a:gd name="connsiteY2" fmla="*/ 666119 h 865955"/>
              <a:gd name="connsiteX3" fmla="*/ 557118 w 557790"/>
              <a:gd name="connsiteY3" fmla="*/ 865955 h 865955"/>
            </a:gdLst>
            <a:ahLst/>
            <a:cxnLst>
              <a:cxn ang="0">
                <a:pos x="connsiteX0" y="connsiteY0"/>
              </a:cxn>
              <a:cxn ang="0">
                <a:pos x="connsiteX1" y="connsiteY1"/>
              </a:cxn>
              <a:cxn ang="0">
                <a:pos x="connsiteX2" y="connsiteY2"/>
              </a:cxn>
              <a:cxn ang="0">
                <a:pos x="connsiteX3" y="connsiteY3"/>
              </a:cxn>
            </a:cxnLst>
            <a:rect l="l" t="t" r="r" b="b"/>
            <a:pathLst>
              <a:path w="557790" h="865955">
                <a:moveTo>
                  <a:pt x="0" y="0"/>
                </a:moveTo>
                <a:cubicBezTo>
                  <a:pt x="25736" y="147353"/>
                  <a:pt x="51473" y="294707"/>
                  <a:pt x="133224" y="405727"/>
                </a:cubicBezTo>
                <a:cubicBezTo>
                  <a:pt x="214975" y="516747"/>
                  <a:pt x="419857" y="589414"/>
                  <a:pt x="490506" y="666119"/>
                </a:cubicBezTo>
                <a:cubicBezTo>
                  <a:pt x="561155" y="742824"/>
                  <a:pt x="559136" y="804389"/>
                  <a:pt x="557118" y="865955"/>
                </a:cubicBezTo>
              </a:path>
            </a:pathLst>
          </a:custGeom>
          <a:noFill/>
          <a:ln>
            <a:solidFill>
              <a:schemeClr val="tx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a:extLst>
              <a:ext uri="{FF2B5EF4-FFF2-40B4-BE49-F238E27FC236}">
                <a16:creationId xmlns:a16="http://schemas.microsoft.com/office/drawing/2014/main" id="{4CDEC05F-171B-154B-B52C-E069E777A80A}"/>
              </a:ext>
            </a:extLst>
          </p:cNvPr>
          <p:cNvSpPr/>
          <p:nvPr/>
        </p:nvSpPr>
        <p:spPr>
          <a:xfrm flipH="1">
            <a:off x="6734858" y="3303354"/>
            <a:ext cx="721712" cy="832442"/>
          </a:xfrm>
          <a:custGeom>
            <a:avLst/>
            <a:gdLst>
              <a:gd name="connsiteX0" fmla="*/ 0 w 557790"/>
              <a:gd name="connsiteY0" fmla="*/ 0 h 865955"/>
              <a:gd name="connsiteX1" fmla="*/ 133224 w 557790"/>
              <a:gd name="connsiteY1" fmla="*/ 405727 h 865955"/>
              <a:gd name="connsiteX2" fmla="*/ 490506 w 557790"/>
              <a:gd name="connsiteY2" fmla="*/ 666119 h 865955"/>
              <a:gd name="connsiteX3" fmla="*/ 557118 w 557790"/>
              <a:gd name="connsiteY3" fmla="*/ 865955 h 865955"/>
            </a:gdLst>
            <a:ahLst/>
            <a:cxnLst>
              <a:cxn ang="0">
                <a:pos x="connsiteX0" y="connsiteY0"/>
              </a:cxn>
              <a:cxn ang="0">
                <a:pos x="connsiteX1" y="connsiteY1"/>
              </a:cxn>
              <a:cxn ang="0">
                <a:pos x="connsiteX2" y="connsiteY2"/>
              </a:cxn>
              <a:cxn ang="0">
                <a:pos x="connsiteX3" y="connsiteY3"/>
              </a:cxn>
            </a:cxnLst>
            <a:rect l="l" t="t" r="r" b="b"/>
            <a:pathLst>
              <a:path w="557790" h="865955">
                <a:moveTo>
                  <a:pt x="0" y="0"/>
                </a:moveTo>
                <a:cubicBezTo>
                  <a:pt x="25736" y="147353"/>
                  <a:pt x="51473" y="294707"/>
                  <a:pt x="133224" y="405727"/>
                </a:cubicBezTo>
                <a:cubicBezTo>
                  <a:pt x="214975" y="516747"/>
                  <a:pt x="419857" y="589414"/>
                  <a:pt x="490506" y="666119"/>
                </a:cubicBezTo>
                <a:cubicBezTo>
                  <a:pt x="561155" y="742824"/>
                  <a:pt x="559136" y="804389"/>
                  <a:pt x="557118" y="865955"/>
                </a:cubicBezTo>
              </a:path>
            </a:pathLst>
          </a:custGeom>
          <a:noFill/>
          <a:ln>
            <a:solidFill>
              <a:schemeClr val="tx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a:extLst>
              <a:ext uri="{FF2B5EF4-FFF2-40B4-BE49-F238E27FC236}">
                <a16:creationId xmlns:a16="http://schemas.microsoft.com/office/drawing/2014/main" id="{B447032C-82C7-444F-814D-9B092A483231}"/>
              </a:ext>
            </a:extLst>
          </p:cNvPr>
          <p:cNvSpPr/>
          <p:nvPr/>
        </p:nvSpPr>
        <p:spPr>
          <a:xfrm flipH="1">
            <a:off x="6626873" y="4433741"/>
            <a:ext cx="729435" cy="1064817"/>
          </a:xfrm>
          <a:custGeom>
            <a:avLst/>
            <a:gdLst>
              <a:gd name="connsiteX0" fmla="*/ 0 w 557790"/>
              <a:gd name="connsiteY0" fmla="*/ 0 h 865955"/>
              <a:gd name="connsiteX1" fmla="*/ 133224 w 557790"/>
              <a:gd name="connsiteY1" fmla="*/ 405727 h 865955"/>
              <a:gd name="connsiteX2" fmla="*/ 490506 w 557790"/>
              <a:gd name="connsiteY2" fmla="*/ 666119 h 865955"/>
              <a:gd name="connsiteX3" fmla="*/ 557118 w 557790"/>
              <a:gd name="connsiteY3" fmla="*/ 865955 h 865955"/>
            </a:gdLst>
            <a:ahLst/>
            <a:cxnLst>
              <a:cxn ang="0">
                <a:pos x="connsiteX0" y="connsiteY0"/>
              </a:cxn>
              <a:cxn ang="0">
                <a:pos x="connsiteX1" y="connsiteY1"/>
              </a:cxn>
              <a:cxn ang="0">
                <a:pos x="connsiteX2" y="connsiteY2"/>
              </a:cxn>
              <a:cxn ang="0">
                <a:pos x="connsiteX3" y="connsiteY3"/>
              </a:cxn>
            </a:cxnLst>
            <a:rect l="l" t="t" r="r" b="b"/>
            <a:pathLst>
              <a:path w="557790" h="865955">
                <a:moveTo>
                  <a:pt x="0" y="0"/>
                </a:moveTo>
                <a:cubicBezTo>
                  <a:pt x="25736" y="147353"/>
                  <a:pt x="51473" y="294707"/>
                  <a:pt x="133224" y="405727"/>
                </a:cubicBezTo>
                <a:cubicBezTo>
                  <a:pt x="214975" y="516747"/>
                  <a:pt x="419857" y="589414"/>
                  <a:pt x="490506" y="666119"/>
                </a:cubicBezTo>
                <a:cubicBezTo>
                  <a:pt x="561155" y="742824"/>
                  <a:pt x="559136" y="804389"/>
                  <a:pt x="557118" y="865955"/>
                </a:cubicBezTo>
              </a:path>
            </a:pathLst>
          </a:custGeom>
          <a:noFill/>
          <a:ln>
            <a:solidFill>
              <a:schemeClr val="tx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3468CB8-C308-2645-AFCC-BEDFDE616EBF}"/>
              </a:ext>
            </a:extLst>
          </p:cNvPr>
          <p:cNvSpPr/>
          <p:nvPr/>
        </p:nvSpPr>
        <p:spPr>
          <a:xfrm>
            <a:off x="4389179" y="1363435"/>
            <a:ext cx="4588566" cy="4803403"/>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162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4013-8A4B-4413-BEE5-C944C366A6FD}"/>
              </a:ext>
            </a:extLst>
          </p:cNvPr>
          <p:cNvSpPr>
            <a:spLocks noGrp="1"/>
          </p:cNvSpPr>
          <p:nvPr>
            <p:ph type="title"/>
          </p:nvPr>
        </p:nvSpPr>
        <p:spPr/>
        <p:txBody>
          <a:bodyPr/>
          <a:lstStyle/>
          <a:p>
            <a:r>
              <a:rPr lang="en-US" dirty="0"/>
              <a:t>BTK Pathway in cGVHD</a:t>
            </a:r>
          </a:p>
        </p:txBody>
      </p:sp>
      <p:sp>
        <p:nvSpPr>
          <p:cNvPr id="4" name="Text Placeholder 3">
            <a:extLst>
              <a:ext uri="{FF2B5EF4-FFF2-40B4-BE49-F238E27FC236}">
                <a16:creationId xmlns:a16="http://schemas.microsoft.com/office/drawing/2014/main" id="{F0FA45D8-4AA7-2C45-B993-CEE1E8FF0DF6}"/>
              </a:ext>
            </a:extLst>
          </p:cNvPr>
          <p:cNvSpPr>
            <a:spLocks noGrp="1"/>
          </p:cNvSpPr>
          <p:nvPr>
            <p:ph type="body" sz="quarter" idx="10"/>
          </p:nvPr>
        </p:nvSpPr>
        <p:spPr>
          <a:xfrm>
            <a:off x="133350" y="5796394"/>
            <a:ext cx="5413375" cy="1009219"/>
          </a:xfrm>
        </p:spPr>
        <p:txBody>
          <a:bodyPr>
            <a:normAutofit fontScale="92500" lnSpcReduction="20000"/>
          </a:bodyPr>
          <a:lstStyle/>
          <a:p>
            <a:r>
              <a:rPr lang="en-US" dirty="0"/>
              <a:t>AKT, acutely transforming retrovirus; BCL2, B-cell lymphoma 2 gene; BLNK, B-cell linker protein; BCR, B-cell receptor; DAG, diacylglycerol; IP3, inositol (1,4,5)-triphosphate; LYN, </a:t>
            </a:r>
            <a:r>
              <a:rPr lang="en-US" dirty="0" err="1"/>
              <a:t>Lck</a:t>
            </a:r>
            <a:r>
              <a:rPr lang="en-US" dirty="0"/>
              <a:t>/Yes novel tyrosine kinase; PI3K, phosphatidylinositol 3-kinase; PIP2/PIP3, phosphatidylinositol (4,5)-bisphosphate 2 or 3; PLCγ2 phosphoinositide-specific phospholipase C gamma 2; SYK, spleen tyrosine kinase. </a:t>
            </a:r>
          </a:p>
          <a:p>
            <a:r>
              <a:rPr lang="en-US" dirty="0"/>
              <a:t>Adapted from: </a:t>
            </a:r>
            <a:r>
              <a:rPr lang="en-US" dirty="0" err="1"/>
              <a:t>Jaglowski</a:t>
            </a:r>
            <a:r>
              <a:rPr lang="en-US" dirty="0"/>
              <a:t> SM, Blazar BR. </a:t>
            </a:r>
            <a:r>
              <a:rPr lang="en-US" i="1" dirty="0"/>
              <a:t>Blood Adv. </a:t>
            </a:r>
            <a:r>
              <a:rPr lang="en-US" dirty="0"/>
              <a:t>2018;2:2012-2019. </a:t>
            </a:r>
          </a:p>
        </p:txBody>
      </p:sp>
      <p:sp>
        <p:nvSpPr>
          <p:cNvPr id="8" name="TextBox 7">
            <a:extLst>
              <a:ext uri="{FF2B5EF4-FFF2-40B4-BE49-F238E27FC236}">
                <a16:creationId xmlns:a16="http://schemas.microsoft.com/office/drawing/2014/main" id="{487734D3-9467-4D68-8609-AC4F80C7A53D}"/>
              </a:ext>
            </a:extLst>
          </p:cNvPr>
          <p:cNvSpPr txBox="1"/>
          <p:nvPr/>
        </p:nvSpPr>
        <p:spPr>
          <a:xfrm>
            <a:off x="341820" y="1810042"/>
            <a:ext cx="2250832" cy="3693319"/>
          </a:xfrm>
          <a:prstGeom prst="rect">
            <a:avLst/>
          </a:prstGeom>
          <a:noFill/>
        </p:spPr>
        <p:txBody>
          <a:bodyPr wrap="square" rtlCol="0">
            <a:spAutoFit/>
          </a:bodyPr>
          <a:lstStyle/>
          <a:p>
            <a:pPr algn="l"/>
            <a:r>
              <a:rPr lang="en-US" b="1" dirty="0">
                <a:latin typeface="+mn-lt"/>
              </a:rPr>
              <a:t>BTK is a non-receptor tyrosine kinase produced downstream of BCR activation. </a:t>
            </a:r>
          </a:p>
          <a:p>
            <a:pPr algn="l"/>
            <a:endParaRPr lang="en-US" b="1" dirty="0">
              <a:latin typeface="+mn-lt"/>
            </a:endParaRPr>
          </a:p>
          <a:p>
            <a:pPr algn="l"/>
            <a:r>
              <a:rPr lang="en-US" b="1" dirty="0">
                <a:latin typeface="+mn-lt"/>
              </a:rPr>
              <a:t>BTK activation is critical for B-cell survival, proliferation, and migration and is  expressed almost exclusively in B-cells.  </a:t>
            </a:r>
          </a:p>
        </p:txBody>
      </p:sp>
      <p:sp>
        <p:nvSpPr>
          <p:cNvPr id="10" name="Arc 9">
            <a:extLst>
              <a:ext uri="{FF2B5EF4-FFF2-40B4-BE49-F238E27FC236}">
                <a16:creationId xmlns:a16="http://schemas.microsoft.com/office/drawing/2014/main" id="{74749F21-F09A-694D-AFCE-5F6474BE233B}"/>
              </a:ext>
            </a:extLst>
          </p:cNvPr>
          <p:cNvSpPr/>
          <p:nvPr/>
        </p:nvSpPr>
        <p:spPr>
          <a:xfrm>
            <a:off x="1936148" y="2969363"/>
            <a:ext cx="7605016" cy="396076"/>
          </a:xfrm>
          <a:custGeom>
            <a:avLst/>
            <a:gdLst>
              <a:gd name="connsiteX0" fmla="*/ 711722 w 7605016"/>
              <a:gd name="connsiteY0" fmla="*/ 82680 h 396076"/>
              <a:gd name="connsiteX1" fmla="*/ 3802760 w 7605016"/>
              <a:gd name="connsiteY1" fmla="*/ 0 h 396076"/>
              <a:gd name="connsiteX2" fmla="*/ 6965133 w 7605016"/>
              <a:gd name="connsiteY2" fmla="*/ 88089 h 396076"/>
              <a:gd name="connsiteX3" fmla="*/ 3802508 w 7605016"/>
              <a:gd name="connsiteY3" fmla="*/ 198038 h 396076"/>
              <a:gd name="connsiteX4" fmla="*/ 711722 w 7605016"/>
              <a:gd name="connsiteY4" fmla="*/ 82680 h 396076"/>
              <a:gd name="connsiteX0" fmla="*/ 711722 w 7605016"/>
              <a:gd name="connsiteY0" fmla="*/ 82680 h 396076"/>
              <a:gd name="connsiteX1" fmla="*/ 3802760 w 7605016"/>
              <a:gd name="connsiteY1" fmla="*/ 0 h 396076"/>
              <a:gd name="connsiteX2" fmla="*/ 6965133 w 7605016"/>
              <a:gd name="connsiteY2" fmla="*/ 88089 h 396076"/>
            </a:gdLst>
            <a:ahLst/>
            <a:cxnLst>
              <a:cxn ang="0">
                <a:pos x="connsiteX0" y="connsiteY0"/>
              </a:cxn>
              <a:cxn ang="0">
                <a:pos x="connsiteX1" y="connsiteY1"/>
              </a:cxn>
              <a:cxn ang="0">
                <a:pos x="connsiteX2" y="connsiteY2"/>
              </a:cxn>
            </a:cxnLst>
            <a:rect l="l" t="t" r="r" b="b"/>
            <a:pathLst>
              <a:path w="7605016" h="396076" stroke="0" extrusionOk="0">
                <a:moveTo>
                  <a:pt x="711722" y="82680"/>
                </a:moveTo>
                <a:cubicBezTo>
                  <a:pt x="1298095" y="-48046"/>
                  <a:pt x="2409130" y="62901"/>
                  <a:pt x="3802760" y="0"/>
                </a:cubicBezTo>
                <a:cubicBezTo>
                  <a:pt x="5169086" y="20179"/>
                  <a:pt x="6220296" y="34310"/>
                  <a:pt x="6965133" y="88089"/>
                </a:cubicBezTo>
                <a:cubicBezTo>
                  <a:pt x="6464005" y="240192"/>
                  <a:pt x="5334457" y="-12511"/>
                  <a:pt x="3802508" y="198038"/>
                </a:cubicBezTo>
                <a:cubicBezTo>
                  <a:pt x="2934463" y="185841"/>
                  <a:pt x="2017934" y="284018"/>
                  <a:pt x="711722" y="82680"/>
                </a:cubicBezTo>
                <a:close/>
              </a:path>
              <a:path w="7605016" h="396076" fill="none" extrusionOk="0">
                <a:moveTo>
                  <a:pt x="711722" y="82680"/>
                </a:moveTo>
                <a:cubicBezTo>
                  <a:pt x="1411848" y="-103093"/>
                  <a:pt x="2558726" y="25023"/>
                  <a:pt x="3802760" y="0"/>
                </a:cubicBezTo>
                <a:cubicBezTo>
                  <a:pt x="5166846" y="52402"/>
                  <a:pt x="6299400" y="42585"/>
                  <a:pt x="6965133" y="88089"/>
                </a:cubicBezTo>
              </a:path>
              <a:path w="7605016" h="396076" fill="none" stroke="0" extrusionOk="0">
                <a:moveTo>
                  <a:pt x="711722" y="82680"/>
                </a:moveTo>
                <a:cubicBezTo>
                  <a:pt x="1589453" y="50183"/>
                  <a:pt x="2672548" y="-197185"/>
                  <a:pt x="3802760" y="0"/>
                </a:cubicBezTo>
                <a:cubicBezTo>
                  <a:pt x="4934453" y="-21251"/>
                  <a:pt x="6167876" y="119567"/>
                  <a:pt x="6965133" y="88089"/>
                </a:cubicBezTo>
              </a:path>
            </a:pathLst>
          </a:custGeom>
          <a:ln w="28575">
            <a:solidFill>
              <a:schemeClr val="tx1">
                <a:lumMod val="50000"/>
              </a:schemeClr>
            </a:solidFill>
            <a:extLst>
              <a:ext uri="{C807C97D-BFC1-408E-A445-0C87EB9F89A2}">
                <ask:lineSketchStyleProps xmlns="" xmlns:ask="http://schemas.microsoft.com/office/drawing/2018/sketchyshapes" sd="1219033472">
                  <a:prstGeom prst="arc">
                    <a:avLst>
                      <a:gd name="adj1" fmla="val 10928248"/>
                      <a:gd name="adj2" fmla="val 2148053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0A0B680B-E1D5-5B48-873A-CE0A6177DC3C}"/>
              </a:ext>
            </a:extLst>
          </p:cNvPr>
          <p:cNvSpPr/>
          <p:nvPr/>
        </p:nvSpPr>
        <p:spPr>
          <a:xfrm>
            <a:off x="1950006" y="3060529"/>
            <a:ext cx="7605016" cy="396076"/>
          </a:xfrm>
          <a:custGeom>
            <a:avLst/>
            <a:gdLst>
              <a:gd name="connsiteX0" fmla="*/ 711722 w 7605016"/>
              <a:gd name="connsiteY0" fmla="*/ 82680 h 396076"/>
              <a:gd name="connsiteX1" fmla="*/ 3802760 w 7605016"/>
              <a:gd name="connsiteY1" fmla="*/ 0 h 396076"/>
              <a:gd name="connsiteX2" fmla="*/ 6965133 w 7605016"/>
              <a:gd name="connsiteY2" fmla="*/ 88089 h 396076"/>
              <a:gd name="connsiteX3" fmla="*/ 3802508 w 7605016"/>
              <a:gd name="connsiteY3" fmla="*/ 198038 h 396076"/>
              <a:gd name="connsiteX4" fmla="*/ 711722 w 7605016"/>
              <a:gd name="connsiteY4" fmla="*/ 82680 h 396076"/>
              <a:gd name="connsiteX0" fmla="*/ 711722 w 7605016"/>
              <a:gd name="connsiteY0" fmla="*/ 82680 h 396076"/>
              <a:gd name="connsiteX1" fmla="*/ 3802760 w 7605016"/>
              <a:gd name="connsiteY1" fmla="*/ 0 h 396076"/>
              <a:gd name="connsiteX2" fmla="*/ 6965133 w 7605016"/>
              <a:gd name="connsiteY2" fmla="*/ 88089 h 396076"/>
            </a:gdLst>
            <a:ahLst/>
            <a:cxnLst>
              <a:cxn ang="0">
                <a:pos x="connsiteX0" y="connsiteY0"/>
              </a:cxn>
              <a:cxn ang="0">
                <a:pos x="connsiteX1" y="connsiteY1"/>
              </a:cxn>
              <a:cxn ang="0">
                <a:pos x="connsiteX2" y="connsiteY2"/>
              </a:cxn>
            </a:cxnLst>
            <a:rect l="l" t="t" r="r" b="b"/>
            <a:pathLst>
              <a:path w="7605016" h="396076" stroke="0" extrusionOk="0">
                <a:moveTo>
                  <a:pt x="711722" y="82680"/>
                </a:moveTo>
                <a:cubicBezTo>
                  <a:pt x="1298095" y="-48046"/>
                  <a:pt x="2409130" y="62901"/>
                  <a:pt x="3802760" y="0"/>
                </a:cubicBezTo>
                <a:cubicBezTo>
                  <a:pt x="5169086" y="20179"/>
                  <a:pt x="6220296" y="34310"/>
                  <a:pt x="6965133" y="88089"/>
                </a:cubicBezTo>
                <a:cubicBezTo>
                  <a:pt x="6464005" y="240192"/>
                  <a:pt x="5334457" y="-12511"/>
                  <a:pt x="3802508" y="198038"/>
                </a:cubicBezTo>
                <a:cubicBezTo>
                  <a:pt x="2934463" y="185841"/>
                  <a:pt x="2017934" y="284018"/>
                  <a:pt x="711722" y="82680"/>
                </a:cubicBezTo>
                <a:close/>
              </a:path>
              <a:path w="7605016" h="396076" fill="none" extrusionOk="0">
                <a:moveTo>
                  <a:pt x="711722" y="82680"/>
                </a:moveTo>
                <a:cubicBezTo>
                  <a:pt x="1411848" y="-103093"/>
                  <a:pt x="2558726" y="25023"/>
                  <a:pt x="3802760" y="0"/>
                </a:cubicBezTo>
                <a:cubicBezTo>
                  <a:pt x="5166846" y="52402"/>
                  <a:pt x="6299400" y="42585"/>
                  <a:pt x="6965133" y="88089"/>
                </a:cubicBezTo>
              </a:path>
              <a:path w="7605016" h="396076" fill="none" stroke="0" extrusionOk="0">
                <a:moveTo>
                  <a:pt x="711722" y="82680"/>
                </a:moveTo>
                <a:cubicBezTo>
                  <a:pt x="1589453" y="50183"/>
                  <a:pt x="2672548" y="-197185"/>
                  <a:pt x="3802760" y="0"/>
                </a:cubicBezTo>
                <a:cubicBezTo>
                  <a:pt x="4934453" y="-21251"/>
                  <a:pt x="6167876" y="119567"/>
                  <a:pt x="6965133" y="88089"/>
                </a:cubicBezTo>
              </a:path>
            </a:pathLst>
          </a:custGeom>
          <a:ln w="28575">
            <a:solidFill>
              <a:schemeClr val="tx1">
                <a:lumMod val="50000"/>
              </a:schemeClr>
            </a:solidFill>
            <a:extLst>
              <a:ext uri="{C807C97D-BFC1-408E-A445-0C87EB9F89A2}">
                <ask:lineSketchStyleProps xmlns="" xmlns:ask="http://schemas.microsoft.com/office/drawing/2018/sketchyshapes" sd="1219033472">
                  <a:prstGeom prst="arc">
                    <a:avLst>
                      <a:gd name="adj1" fmla="val 10928248"/>
                      <a:gd name="adj2" fmla="val 2148053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8" name="Group 227">
            <a:extLst>
              <a:ext uri="{FF2B5EF4-FFF2-40B4-BE49-F238E27FC236}">
                <a16:creationId xmlns:a16="http://schemas.microsoft.com/office/drawing/2014/main" id="{1C4FB515-5662-8342-81EE-67F21C26B0CF}"/>
              </a:ext>
            </a:extLst>
          </p:cNvPr>
          <p:cNvGrpSpPr/>
          <p:nvPr/>
        </p:nvGrpSpPr>
        <p:grpSpPr>
          <a:xfrm>
            <a:off x="2592652" y="1662545"/>
            <a:ext cx="6385092" cy="3988352"/>
            <a:chOff x="2592652" y="1662545"/>
            <a:chExt cx="6385092" cy="3988352"/>
          </a:xfrm>
        </p:grpSpPr>
        <p:sp>
          <p:nvSpPr>
            <p:cNvPr id="11" name="Rectangle 10">
              <a:extLst>
                <a:ext uri="{FF2B5EF4-FFF2-40B4-BE49-F238E27FC236}">
                  <a16:creationId xmlns:a16="http://schemas.microsoft.com/office/drawing/2014/main" id="{EA5E97E5-5D13-FD4D-B33D-FD9C6AD095C8}"/>
                </a:ext>
              </a:extLst>
            </p:cNvPr>
            <p:cNvSpPr/>
            <p:nvPr/>
          </p:nvSpPr>
          <p:spPr>
            <a:xfrm>
              <a:off x="2592652" y="1662545"/>
              <a:ext cx="6385092" cy="398835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A9F321F-DB72-FC47-9A77-417152FD304E}"/>
                </a:ext>
              </a:extLst>
            </p:cNvPr>
            <p:cNvGrpSpPr/>
            <p:nvPr/>
          </p:nvGrpSpPr>
          <p:grpSpPr>
            <a:xfrm>
              <a:off x="5098588" y="1911927"/>
              <a:ext cx="1279078" cy="1636296"/>
              <a:chOff x="2364271" y="3649589"/>
              <a:chExt cx="1961866" cy="2509771"/>
            </a:xfrm>
          </p:grpSpPr>
          <p:grpSp>
            <p:nvGrpSpPr>
              <p:cNvPr id="14" name="Group 13">
                <a:extLst>
                  <a:ext uri="{FF2B5EF4-FFF2-40B4-BE49-F238E27FC236}">
                    <a16:creationId xmlns:a16="http://schemas.microsoft.com/office/drawing/2014/main" id="{B2A0CA6E-038D-3649-8A63-6070BD539016}"/>
                  </a:ext>
                </a:extLst>
              </p:cNvPr>
              <p:cNvGrpSpPr/>
              <p:nvPr/>
            </p:nvGrpSpPr>
            <p:grpSpPr>
              <a:xfrm>
                <a:off x="2546566" y="3649589"/>
                <a:ext cx="1631131" cy="2509771"/>
                <a:chOff x="2546566" y="3649589"/>
                <a:chExt cx="1631131" cy="2509771"/>
              </a:xfrm>
            </p:grpSpPr>
            <p:sp>
              <p:nvSpPr>
                <p:cNvPr id="23" name="Round Same Side Corner Rectangle 22">
                  <a:extLst>
                    <a:ext uri="{FF2B5EF4-FFF2-40B4-BE49-F238E27FC236}">
                      <a16:creationId xmlns:a16="http://schemas.microsoft.com/office/drawing/2014/main" id="{4CC623ED-204B-AD4C-BEE0-D6ADA572CD3C}"/>
                    </a:ext>
                  </a:extLst>
                </p:cNvPr>
                <p:cNvSpPr/>
                <p:nvPr/>
              </p:nvSpPr>
              <p:spPr>
                <a:xfrm>
                  <a:off x="3022435" y="4622888"/>
                  <a:ext cx="286697" cy="1532526"/>
                </a:xfrm>
                <a:prstGeom prst="round2SameRect">
                  <a:avLst>
                    <a:gd name="adj1" fmla="val 0"/>
                    <a:gd name="adj2" fmla="val 50000"/>
                  </a:avLst>
                </a:prstGeom>
                <a:solidFill>
                  <a:srgbClr val="24536C"/>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a:extLst>
                    <a:ext uri="{FF2B5EF4-FFF2-40B4-BE49-F238E27FC236}">
                      <a16:creationId xmlns:a16="http://schemas.microsoft.com/office/drawing/2014/main" id="{66218805-2E4C-E841-8607-4070EF9859BF}"/>
                    </a:ext>
                  </a:extLst>
                </p:cNvPr>
                <p:cNvSpPr/>
                <p:nvPr/>
              </p:nvSpPr>
              <p:spPr>
                <a:xfrm rot="19800000">
                  <a:off x="2761440" y="3649589"/>
                  <a:ext cx="286697" cy="1121246"/>
                </a:xfrm>
                <a:prstGeom prst="round2SameRect">
                  <a:avLst>
                    <a:gd name="adj1" fmla="val 50000"/>
                    <a:gd name="adj2" fmla="val 0"/>
                  </a:avLst>
                </a:prstGeom>
                <a:solidFill>
                  <a:srgbClr val="24536C"/>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oon 24">
                  <a:extLst>
                    <a:ext uri="{FF2B5EF4-FFF2-40B4-BE49-F238E27FC236}">
                      <a16:creationId xmlns:a16="http://schemas.microsoft.com/office/drawing/2014/main" id="{1C7E6418-A2E4-FB4A-A4D9-BF5C9365AC49}"/>
                    </a:ext>
                  </a:extLst>
                </p:cNvPr>
                <p:cNvSpPr/>
                <p:nvPr/>
              </p:nvSpPr>
              <p:spPr>
                <a:xfrm rot="3597668">
                  <a:off x="2587917" y="3686206"/>
                  <a:ext cx="180587" cy="263290"/>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B57B4AA-CD12-7C44-BD5A-2AA61ED3B4BC}"/>
                    </a:ext>
                  </a:extLst>
                </p:cNvPr>
                <p:cNvSpPr/>
                <p:nvPr/>
              </p:nvSpPr>
              <p:spPr>
                <a:xfrm>
                  <a:off x="3027378" y="4622888"/>
                  <a:ext cx="275675" cy="448374"/>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0649CC46-8987-0541-B51A-32FFA69178AD}"/>
                    </a:ext>
                  </a:extLst>
                </p:cNvPr>
                <p:cNvSpPr/>
                <p:nvPr/>
              </p:nvSpPr>
              <p:spPr>
                <a:xfrm rot="16200000">
                  <a:off x="3074922" y="5909481"/>
                  <a:ext cx="180587" cy="263290"/>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CA07026C-2834-B24E-8ECC-DA1760CD4BBC}"/>
                    </a:ext>
                  </a:extLst>
                </p:cNvPr>
                <p:cNvSpPr/>
                <p:nvPr/>
              </p:nvSpPr>
              <p:spPr>
                <a:xfrm rot="19762652">
                  <a:off x="2908747" y="4188636"/>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68DA1E5A-EE5C-5348-92CB-B8D5B69BB830}"/>
                    </a:ext>
                  </a:extLst>
                </p:cNvPr>
                <p:cNvSpPr/>
                <p:nvPr/>
              </p:nvSpPr>
              <p:spPr>
                <a:xfrm rot="10800000">
                  <a:off x="3041923" y="4672333"/>
                  <a:ext cx="45222" cy="535054"/>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92D2153-97AF-044D-AD56-D58B6ED6323C}"/>
                    </a:ext>
                  </a:extLst>
                </p:cNvPr>
                <p:cNvGrpSpPr/>
                <p:nvPr/>
              </p:nvGrpSpPr>
              <p:grpSpPr>
                <a:xfrm flipH="1">
                  <a:off x="3415130" y="3653535"/>
                  <a:ext cx="762567" cy="2505825"/>
                  <a:chOff x="3119251" y="3489150"/>
                  <a:chExt cx="979618" cy="3219062"/>
                </a:xfrm>
              </p:grpSpPr>
              <p:sp>
                <p:nvSpPr>
                  <p:cNvPr id="35" name="Round Same Side Corner Rectangle 34">
                    <a:extLst>
                      <a:ext uri="{FF2B5EF4-FFF2-40B4-BE49-F238E27FC236}">
                        <a16:creationId xmlns:a16="http://schemas.microsoft.com/office/drawing/2014/main" id="{F42BFF4D-042F-594E-9FF2-0227B58B6A76}"/>
                      </a:ext>
                    </a:extLst>
                  </p:cNvPr>
                  <p:cNvSpPr/>
                  <p:nvPr/>
                </p:nvSpPr>
                <p:spPr>
                  <a:xfrm>
                    <a:off x="3730569" y="4739481"/>
                    <a:ext cx="368300" cy="1968731"/>
                  </a:xfrm>
                  <a:prstGeom prst="round2SameRect">
                    <a:avLst>
                      <a:gd name="adj1" fmla="val 0"/>
                      <a:gd name="adj2" fmla="val 50000"/>
                    </a:avLst>
                  </a:prstGeom>
                  <a:solidFill>
                    <a:srgbClr val="24536C"/>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EA32AD49-67C8-C44A-AFFB-0C6CC17D473E}"/>
                      </a:ext>
                    </a:extLst>
                  </p:cNvPr>
                  <p:cNvSpPr/>
                  <p:nvPr/>
                </p:nvSpPr>
                <p:spPr>
                  <a:xfrm rot="19800000">
                    <a:off x="3395287" y="3489150"/>
                    <a:ext cx="368300" cy="1440388"/>
                  </a:xfrm>
                  <a:prstGeom prst="round2SameRect">
                    <a:avLst>
                      <a:gd name="adj1" fmla="val 50000"/>
                      <a:gd name="adj2" fmla="val 0"/>
                    </a:avLst>
                  </a:prstGeom>
                  <a:solidFill>
                    <a:srgbClr val="24536C"/>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Moon 36">
                    <a:extLst>
                      <a:ext uri="{FF2B5EF4-FFF2-40B4-BE49-F238E27FC236}">
                        <a16:creationId xmlns:a16="http://schemas.microsoft.com/office/drawing/2014/main" id="{40FF3C44-7F50-5F4D-93D3-F7C012DDE994}"/>
                      </a:ext>
                    </a:extLst>
                  </p:cNvPr>
                  <p:cNvSpPr/>
                  <p:nvPr/>
                </p:nvSpPr>
                <p:spPr>
                  <a:xfrm rot="3597668">
                    <a:off x="3172373" y="3536190"/>
                    <a:ext cx="231988" cy="338231"/>
                  </a:xfrm>
                  <a:prstGeom prst="moon">
                    <a:avLst>
                      <a:gd name="adj" fmla="val 31760"/>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7891C9D-5BDA-E94F-A19F-227EC821EAEF}"/>
                      </a:ext>
                    </a:extLst>
                  </p:cNvPr>
                  <p:cNvSpPr/>
                  <p:nvPr/>
                </p:nvSpPr>
                <p:spPr>
                  <a:xfrm>
                    <a:off x="3736919" y="4739481"/>
                    <a:ext cx="354141" cy="575995"/>
                  </a:xfrm>
                  <a:prstGeom prst="rect">
                    <a:avLst/>
                  </a:prstGeom>
                  <a:solidFill>
                    <a:srgbClr val="24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4A648417-E064-A744-8488-C494643144E8}"/>
                      </a:ext>
                    </a:extLst>
                  </p:cNvPr>
                  <p:cNvSpPr/>
                  <p:nvPr/>
                </p:nvSpPr>
                <p:spPr>
                  <a:xfrm rot="16200000">
                    <a:off x="3797995" y="6392279"/>
                    <a:ext cx="231988" cy="338231"/>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625FE5F2-3C11-8D40-8315-15568AA73D46}"/>
                      </a:ext>
                    </a:extLst>
                  </p:cNvPr>
                  <p:cNvSpPr/>
                  <p:nvPr/>
                </p:nvSpPr>
                <p:spPr>
                  <a:xfrm rot="19762652">
                    <a:off x="3833718" y="4122709"/>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2E68AC71-74D2-D14F-AE82-5B1FC4B502F0}"/>
                      </a:ext>
                    </a:extLst>
                  </p:cNvPr>
                  <p:cNvSpPr/>
                  <p:nvPr/>
                </p:nvSpPr>
                <p:spPr>
                  <a:xfrm rot="10800000">
                    <a:off x="4004800" y="4744081"/>
                    <a:ext cx="58093" cy="687347"/>
                  </a:xfrm>
                  <a:prstGeom prst="triangle">
                    <a:avLst/>
                  </a:prstGeom>
                  <a:solidFill>
                    <a:srgbClr val="37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riangle 30">
                  <a:extLst>
                    <a:ext uri="{FF2B5EF4-FFF2-40B4-BE49-F238E27FC236}">
                      <a16:creationId xmlns:a16="http://schemas.microsoft.com/office/drawing/2014/main" id="{DFD0FC6B-BC83-CB40-9204-8CC11906E1D0}"/>
                    </a:ext>
                  </a:extLst>
                </p:cNvPr>
                <p:cNvSpPr/>
                <p:nvPr/>
              </p:nvSpPr>
              <p:spPr>
                <a:xfrm rot="1837348" flipH="1">
                  <a:off x="3771609" y="4188635"/>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F110B49C-D3C2-644C-9688-91FB60F5F719}"/>
                    </a:ext>
                  </a:extLst>
                </p:cNvPr>
                <p:cNvSpPr/>
                <p:nvPr/>
              </p:nvSpPr>
              <p:spPr>
                <a:xfrm rot="10800000" flipH="1">
                  <a:off x="3638433" y="4672331"/>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ADEEDC5D-0E87-A749-BE00-06B495F84A38}"/>
                    </a:ext>
                  </a:extLst>
                </p:cNvPr>
                <p:cNvSpPr/>
                <p:nvPr/>
              </p:nvSpPr>
              <p:spPr>
                <a:xfrm rot="19762652">
                  <a:off x="3101129" y="4165113"/>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62F19139-46D1-874C-BF85-A2FFFCDB9D78}"/>
                    </a:ext>
                  </a:extLst>
                </p:cNvPr>
                <p:cNvSpPr/>
                <p:nvPr/>
              </p:nvSpPr>
              <p:spPr>
                <a:xfrm rot="10800000">
                  <a:off x="3234305" y="4648810"/>
                  <a:ext cx="45222" cy="535054"/>
                </a:xfrm>
                <a:prstGeom prst="triangle">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5249F7-C3CD-A040-BC96-0C26613B1730}"/>
                  </a:ext>
                </a:extLst>
              </p:cNvPr>
              <p:cNvGrpSpPr/>
              <p:nvPr/>
            </p:nvGrpSpPr>
            <p:grpSpPr>
              <a:xfrm>
                <a:off x="3752541" y="3824197"/>
                <a:ext cx="573596" cy="1070128"/>
                <a:chOff x="3752541" y="3824197"/>
                <a:chExt cx="573596" cy="1070128"/>
              </a:xfrm>
            </p:grpSpPr>
            <p:sp>
              <p:nvSpPr>
                <p:cNvPr id="20" name="Rounded Rectangle 19">
                  <a:extLst>
                    <a:ext uri="{FF2B5EF4-FFF2-40B4-BE49-F238E27FC236}">
                      <a16:creationId xmlns:a16="http://schemas.microsoft.com/office/drawing/2014/main" id="{14B9E470-99B0-4241-924D-BE74E56CFA7F}"/>
                    </a:ext>
                  </a:extLst>
                </p:cNvPr>
                <p:cNvSpPr/>
                <p:nvPr/>
              </p:nvSpPr>
              <p:spPr>
                <a:xfrm rot="1800000" flipH="1">
                  <a:off x="3957091" y="3824197"/>
                  <a:ext cx="161750" cy="1070128"/>
                </a:xfrm>
                <a:prstGeom prst="roundRect">
                  <a:avLst>
                    <a:gd name="adj" fmla="val 50000"/>
                  </a:avLst>
                </a:prstGeom>
                <a:solidFill>
                  <a:srgbClr val="24536C"/>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oon 20">
                  <a:extLst>
                    <a:ext uri="{FF2B5EF4-FFF2-40B4-BE49-F238E27FC236}">
                      <a16:creationId xmlns:a16="http://schemas.microsoft.com/office/drawing/2014/main" id="{FD405EA4-4319-E74E-B84D-039BE5AC7FD4}"/>
                    </a:ext>
                  </a:extLst>
                </p:cNvPr>
                <p:cNvSpPr/>
                <p:nvPr/>
              </p:nvSpPr>
              <p:spPr>
                <a:xfrm rot="18002332" flipH="1">
                  <a:off x="4161571" y="3918084"/>
                  <a:ext cx="180587" cy="148544"/>
                </a:xfrm>
                <a:prstGeom prst="moon">
                  <a:avLst>
                    <a:gd name="adj" fmla="val 31760"/>
                  </a:avLst>
                </a:prstGeom>
                <a:solidFill>
                  <a:srgbClr val="47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04F2F6FD-7B24-CB45-BE6C-ED9A2EC8CC3F}"/>
                    </a:ext>
                  </a:extLst>
                </p:cNvPr>
                <p:cNvSpPr/>
                <p:nvPr/>
              </p:nvSpPr>
              <p:spPr>
                <a:xfrm rot="7266228" flipH="1">
                  <a:off x="3736519" y="4657765"/>
                  <a:ext cx="180587" cy="148544"/>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0090940-D228-C44F-A7B3-A1E42845F14F}"/>
                  </a:ext>
                </a:extLst>
              </p:cNvPr>
              <p:cNvGrpSpPr/>
              <p:nvPr/>
            </p:nvGrpSpPr>
            <p:grpSpPr>
              <a:xfrm flipH="1">
                <a:off x="2364271" y="3805089"/>
                <a:ext cx="573596" cy="1070128"/>
                <a:chOff x="3752541" y="3824197"/>
                <a:chExt cx="573596" cy="1070128"/>
              </a:xfrm>
            </p:grpSpPr>
            <p:sp>
              <p:nvSpPr>
                <p:cNvPr id="17" name="Rounded Rectangle 16">
                  <a:extLst>
                    <a:ext uri="{FF2B5EF4-FFF2-40B4-BE49-F238E27FC236}">
                      <a16:creationId xmlns:a16="http://schemas.microsoft.com/office/drawing/2014/main" id="{3B13250D-5B93-F141-9F8E-679CCD8FA81F}"/>
                    </a:ext>
                  </a:extLst>
                </p:cNvPr>
                <p:cNvSpPr/>
                <p:nvPr/>
              </p:nvSpPr>
              <p:spPr>
                <a:xfrm rot="1800000" flipH="1">
                  <a:off x="3957091" y="3824197"/>
                  <a:ext cx="161750" cy="1070128"/>
                </a:xfrm>
                <a:prstGeom prst="roundRect">
                  <a:avLst>
                    <a:gd name="adj" fmla="val 50000"/>
                  </a:avLst>
                </a:prstGeom>
                <a:solidFill>
                  <a:srgbClr val="24536C"/>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Moon 17">
                  <a:extLst>
                    <a:ext uri="{FF2B5EF4-FFF2-40B4-BE49-F238E27FC236}">
                      <a16:creationId xmlns:a16="http://schemas.microsoft.com/office/drawing/2014/main" id="{29506636-82AB-F24A-B25B-AB160F1CDB6A}"/>
                    </a:ext>
                  </a:extLst>
                </p:cNvPr>
                <p:cNvSpPr/>
                <p:nvPr/>
              </p:nvSpPr>
              <p:spPr>
                <a:xfrm rot="18002332" flipH="1">
                  <a:off x="4161571" y="3918084"/>
                  <a:ext cx="180587" cy="148544"/>
                </a:xfrm>
                <a:prstGeom prst="moon">
                  <a:avLst>
                    <a:gd name="adj" fmla="val 31760"/>
                  </a:avLst>
                </a:prstGeom>
                <a:solidFill>
                  <a:srgbClr val="47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55AF83FE-AF26-FC43-8DEB-860D5D4D1629}"/>
                    </a:ext>
                  </a:extLst>
                </p:cNvPr>
                <p:cNvSpPr/>
                <p:nvPr/>
              </p:nvSpPr>
              <p:spPr>
                <a:xfrm rot="7266228" flipH="1">
                  <a:off x="3736519" y="4657765"/>
                  <a:ext cx="180587" cy="148544"/>
                </a:xfrm>
                <a:prstGeom prst="moon">
                  <a:avLst>
                    <a:gd name="adj" fmla="val 31760"/>
                  </a:avLst>
                </a:prstGeom>
                <a:solidFill>
                  <a:srgbClr val="1B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80AA6A80-D6AB-CE44-91A1-6D4BC164F51A}"/>
                </a:ext>
              </a:extLst>
            </p:cNvPr>
            <p:cNvGrpSpPr/>
            <p:nvPr/>
          </p:nvGrpSpPr>
          <p:grpSpPr>
            <a:xfrm rot="19898008">
              <a:off x="8241896" y="2494370"/>
              <a:ext cx="709386" cy="1179870"/>
              <a:chOff x="7607624" y="4425276"/>
              <a:chExt cx="940509" cy="1070128"/>
            </a:xfrm>
          </p:grpSpPr>
          <p:sp>
            <p:nvSpPr>
              <p:cNvPr id="43" name="Rounded Rectangle 42">
                <a:extLst>
                  <a:ext uri="{FF2B5EF4-FFF2-40B4-BE49-F238E27FC236}">
                    <a16:creationId xmlns:a16="http://schemas.microsoft.com/office/drawing/2014/main" id="{DD4817F4-FBB0-7344-97BC-254D4665A775}"/>
                  </a:ext>
                </a:extLst>
              </p:cNvPr>
              <p:cNvSpPr/>
              <p:nvPr/>
            </p:nvSpPr>
            <p:spPr>
              <a:xfrm rot="1800000" flipH="1">
                <a:off x="7930547" y="4425276"/>
                <a:ext cx="286697" cy="1070128"/>
              </a:xfrm>
              <a:prstGeom prst="roundRect">
                <a:avLst>
                  <a:gd name="adj" fmla="val 5000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Moon 43">
                <a:extLst>
                  <a:ext uri="{FF2B5EF4-FFF2-40B4-BE49-F238E27FC236}">
                    <a16:creationId xmlns:a16="http://schemas.microsoft.com/office/drawing/2014/main" id="{5ADE0EF2-5546-2F40-9D17-DF485D8BF74A}"/>
                  </a:ext>
                </a:extLst>
              </p:cNvPr>
              <p:cNvSpPr/>
              <p:nvPr/>
            </p:nvSpPr>
            <p:spPr>
              <a:xfrm rot="18002332" flipH="1">
                <a:off x="8360230" y="4424404"/>
                <a:ext cx="112516" cy="263291"/>
              </a:xfrm>
              <a:prstGeom prst="moon">
                <a:avLst>
                  <a:gd name="adj" fmla="val 3176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id="{9281E62B-D411-9D45-AD48-E44AEED915E1}"/>
                  </a:ext>
                </a:extLst>
              </p:cNvPr>
              <p:cNvSpPr/>
              <p:nvPr/>
            </p:nvSpPr>
            <p:spPr>
              <a:xfrm rot="7266228" flipH="1">
                <a:off x="7682360" y="5232947"/>
                <a:ext cx="113817" cy="263289"/>
              </a:xfrm>
              <a:prstGeom prst="moon">
                <a:avLst>
                  <a:gd name="adj" fmla="val 317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9B7866D-7DBD-AD44-906E-D0F5B480B63D}"/>
                </a:ext>
              </a:extLst>
            </p:cNvPr>
            <p:cNvGrpSpPr/>
            <p:nvPr/>
          </p:nvGrpSpPr>
          <p:grpSpPr>
            <a:xfrm rot="19898008">
              <a:off x="2639924" y="2520134"/>
              <a:ext cx="709386" cy="1179870"/>
              <a:chOff x="7607624" y="4425276"/>
              <a:chExt cx="940509" cy="1070128"/>
            </a:xfrm>
          </p:grpSpPr>
          <p:sp>
            <p:nvSpPr>
              <p:cNvPr id="47" name="Rounded Rectangle 46">
                <a:extLst>
                  <a:ext uri="{FF2B5EF4-FFF2-40B4-BE49-F238E27FC236}">
                    <a16:creationId xmlns:a16="http://schemas.microsoft.com/office/drawing/2014/main" id="{C3D3256C-F64F-5744-B87E-AA5DD87F2B71}"/>
                  </a:ext>
                </a:extLst>
              </p:cNvPr>
              <p:cNvSpPr/>
              <p:nvPr/>
            </p:nvSpPr>
            <p:spPr>
              <a:xfrm rot="1800000" flipH="1">
                <a:off x="7930547" y="4425276"/>
                <a:ext cx="286697" cy="1070128"/>
              </a:xfrm>
              <a:prstGeom prst="roundRect">
                <a:avLst>
                  <a:gd name="adj" fmla="val 5000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Moon 47">
                <a:extLst>
                  <a:ext uri="{FF2B5EF4-FFF2-40B4-BE49-F238E27FC236}">
                    <a16:creationId xmlns:a16="http://schemas.microsoft.com/office/drawing/2014/main" id="{0BF7DCC8-072F-F745-A353-CCE1AC5F7D39}"/>
                  </a:ext>
                </a:extLst>
              </p:cNvPr>
              <p:cNvSpPr/>
              <p:nvPr/>
            </p:nvSpPr>
            <p:spPr>
              <a:xfrm rot="18002332" flipH="1">
                <a:off x="8360230" y="4424404"/>
                <a:ext cx="112516" cy="263291"/>
              </a:xfrm>
              <a:prstGeom prst="moon">
                <a:avLst>
                  <a:gd name="adj" fmla="val 3176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41B763BD-A251-294F-997E-DA772AA7603C}"/>
                  </a:ext>
                </a:extLst>
              </p:cNvPr>
              <p:cNvSpPr/>
              <p:nvPr/>
            </p:nvSpPr>
            <p:spPr>
              <a:xfrm rot="7266228" flipH="1">
                <a:off x="7682360" y="5232947"/>
                <a:ext cx="113817" cy="263289"/>
              </a:xfrm>
              <a:prstGeom prst="moon">
                <a:avLst>
                  <a:gd name="adj" fmla="val 317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137D1A69-D79F-2C40-B923-C5BDD8A3EF7A}"/>
                </a:ext>
              </a:extLst>
            </p:cNvPr>
            <p:cNvGrpSpPr/>
            <p:nvPr/>
          </p:nvGrpSpPr>
          <p:grpSpPr>
            <a:xfrm rot="19898008">
              <a:off x="3249799" y="2447227"/>
              <a:ext cx="709386" cy="1179870"/>
              <a:chOff x="7607624" y="4425276"/>
              <a:chExt cx="940509" cy="1070128"/>
            </a:xfrm>
          </p:grpSpPr>
          <p:sp>
            <p:nvSpPr>
              <p:cNvPr id="51" name="Rounded Rectangle 50">
                <a:extLst>
                  <a:ext uri="{FF2B5EF4-FFF2-40B4-BE49-F238E27FC236}">
                    <a16:creationId xmlns:a16="http://schemas.microsoft.com/office/drawing/2014/main" id="{C9EAF026-3E93-5343-BDC9-572F23C6B071}"/>
                  </a:ext>
                </a:extLst>
              </p:cNvPr>
              <p:cNvSpPr/>
              <p:nvPr/>
            </p:nvSpPr>
            <p:spPr>
              <a:xfrm rot="1800000" flipH="1">
                <a:off x="7930547" y="4425276"/>
                <a:ext cx="286697" cy="1070128"/>
              </a:xfrm>
              <a:prstGeom prst="roundRect">
                <a:avLst>
                  <a:gd name="adj" fmla="val 5000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Moon 51">
                <a:extLst>
                  <a:ext uri="{FF2B5EF4-FFF2-40B4-BE49-F238E27FC236}">
                    <a16:creationId xmlns:a16="http://schemas.microsoft.com/office/drawing/2014/main" id="{0757ECA7-9A7F-DA41-9F2B-DED1555FD090}"/>
                  </a:ext>
                </a:extLst>
              </p:cNvPr>
              <p:cNvSpPr/>
              <p:nvPr/>
            </p:nvSpPr>
            <p:spPr>
              <a:xfrm rot="18002332" flipH="1">
                <a:off x="8360230" y="4424404"/>
                <a:ext cx="112516" cy="263291"/>
              </a:xfrm>
              <a:prstGeom prst="moon">
                <a:avLst>
                  <a:gd name="adj" fmla="val 3176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6BAB96FE-94F2-A84B-86FB-B0F188AF066A}"/>
                  </a:ext>
                </a:extLst>
              </p:cNvPr>
              <p:cNvSpPr/>
              <p:nvPr/>
            </p:nvSpPr>
            <p:spPr>
              <a:xfrm rot="7266228" flipH="1">
                <a:off x="7682360" y="5232947"/>
                <a:ext cx="113817" cy="263289"/>
              </a:xfrm>
              <a:prstGeom prst="moon">
                <a:avLst>
                  <a:gd name="adj" fmla="val 317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8219A75-7742-FF42-B6B8-0C5CFC0DD4A0}"/>
                </a:ext>
              </a:extLst>
            </p:cNvPr>
            <p:cNvGrpSpPr/>
            <p:nvPr/>
          </p:nvGrpSpPr>
          <p:grpSpPr>
            <a:xfrm rot="19848517">
              <a:off x="3625470" y="3109434"/>
              <a:ext cx="585952" cy="650197"/>
              <a:chOff x="7866767" y="4425276"/>
              <a:chExt cx="410786" cy="1070128"/>
            </a:xfrm>
          </p:grpSpPr>
          <p:sp>
            <p:nvSpPr>
              <p:cNvPr id="55" name="Rounded Rectangle 54">
                <a:extLst>
                  <a:ext uri="{FF2B5EF4-FFF2-40B4-BE49-F238E27FC236}">
                    <a16:creationId xmlns:a16="http://schemas.microsoft.com/office/drawing/2014/main" id="{BEE79481-EAB5-5F42-A93B-0978EAC518FB}"/>
                  </a:ext>
                </a:extLst>
              </p:cNvPr>
              <p:cNvSpPr/>
              <p:nvPr/>
            </p:nvSpPr>
            <p:spPr>
              <a:xfrm rot="1800000" flipH="1">
                <a:off x="7930547" y="4425276"/>
                <a:ext cx="286697" cy="1070128"/>
              </a:xfrm>
              <a:prstGeom prst="roundRect">
                <a:avLst>
                  <a:gd name="adj" fmla="val 5000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6" name="Moon 55">
                <a:extLst>
                  <a:ext uri="{FF2B5EF4-FFF2-40B4-BE49-F238E27FC236}">
                    <a16:creationId xmlns:a16="http://schemas.microsoft.com/office/drawing/2014/main" id="{4F8E9009-E77C-4242-9E68-B7DAC96FF0E6}"/>
                  </a:ext>
                </a:extLst>
              </p:cNvPr>
              <p:cNvSpPr/>
              <p:nvPr/>
            </p:nvSpPr>
            <p:spPr>
              <a:xfrm rot="18002332" flipH="1">
                <a:off x="8045817" y="4494241"/>
                <a:ext cx="222332" cy="241141"/>
              </a:xfrm>
              <a:prstGeom prst="moon">
                <a:avLst>
                  <a:gd name="adj" fmla="val 3176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2751A4DE-CB2B-C941-B50C-3B6E68425973}"/>
                  </a:ext>
                </a:extLst>
              </p:cNvPr>
              <p:cNvSpPr/>
              <p:nvPr/>
            </p:nvSpPr>
            <p:spPr>
              <a:xfrm rot="7266228" flipH="1">
                <a:off x="7874105" y="5171779"/>
                <a:ext cx="230007" cy="244684"/>
              </a:xfrm>
              <a:prstGeom prst="moon">
                <a:avLst>
                  <a:gd name="adj" fmla="val 317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9DEE5FD-316D-FD4E-AAC0-C6259030A6A3}"/>
                </a:ext>
              </a:extLst>
            </p:cNvPr>
            <p:cNvGrpSpPr/>
            <p:nvPr/>
          </p:nvGrpSpPr>
          <p:grpSpPr>
            <a:xfrm rot="3641065">
              <a:off x="4215063" y="2977359"/>
              <a:ext cx="334498" cy="428953"/>
              <a:chOff x="7818257" y="4425276"/>
              <a:chExt cx="511412" cy="1070128"/>
            </a:xfrm>
          </p:grpSpPr>
          <p:sp>
            <p:nvSpPr>
              <p:cNvPr id="79" name="Rounded Rectangle 78">
                <a:extLst>
                  <a:ext uri="{FF2B5EF4-FFF2-40B4-BE49-F238E27FC236}">
                    <a16:creationId xmlns:a16="http://schemas.microsoft.com/office/drawing/2014/main" id="{066E0CDD-9E39-C84A-A578-2CF384D3B507}"/>
                  </a:ext>
                </a:extLst>
              </p:cNvPr>
              <p:cNvSpPr/>
              <p:nvPr/>
            </p:nvSpPr>
            <p:spPr>
              <a:xfrm rot="1800000" flipH="1">
                <a:off x="7930547" y="4425276"/>
                <a:ext cx="286697" cy="1070128"/>
              </a:xfrm>
              <a:prstGeom prst="roundRect">
                <a:avLst>
                  <a:gd name="adj" fmla="val 5000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0" name="Moon 79">
                <a:extLst>
                  <a:ext uri="{FF2B5EF4-FFF2-40B4-BE49-F238E27FC236}">
                    <a16:creationId xmlns:a16="http://schemas.microsoft.com/office/drawing/2014/main" id="{BB602796-B093-DD42-B94E-88549872A8D0}"/>
                  </a:ext>
                </a:extLst>
              </p:cNvPr>
              <p:cNvSpPr/>
              <p:nvPr/>
            </p:nvSpPr>
            <p:spPr>
              <a:xfrm rot="18002332" flipH="1">
                <a:off x="8085388" y="4485303"/>
                <a:ext cx="222334" cy="266228"/>
              </a:xfrm>
              <a:prstGeom prst="moon">
                <a:avLst>
                  <a:gd name="adj" fmla="val 31760"/>
                </a:avLst>
              </a:prstGeom>
              <a:solidFill>
                <a:srgbClr val="FF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BDE51AB5-528B-8B4A-ADEA-8FE6CFCD4E7A}"/>
                  </a:ext>
                </a:extLst>
              </p:cNvPr>
              <p:cNvSpPr/>
              <p:nvPr/>
            </p:nvSpPr>
            <p:spPr>
              <a:xfrm rot="7266228" flipH="1">
                <a:off x="7838324" y="5175619"/>
                <a:ext cx="230008" cy="270141"/>
              </a:xfrm>
              <a:prstGeom prst="moon">
                <a:avLst>
                  <a:gd name="adj" fmla="val 3176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6FF0014B-5EC3-F94C-BFC0-D97AA68B8D3E}"/>
                </a:ext>
              </a:extLst>
            </p:cNvPr>
            <p:cNvGrpSpPr/>
            <p:nvPr/>
          </p:nvGrpSpPr>
          <p:grpSpPr>
            <a:xfrm rot="3641065">
              <a:off x="4837317" y="2977359"/>
              <a:ext cx="334498" cy="428953"/>
              <a:chOff x="7818257" y="4425276"/>
              <a:chExt cx="511412" cy="1070128"/>
            </a:xfrm>
          </p:grpSpPr>
          <p:sp>
            <p:nvSpPr>
              <p:cNvPr id="83" name="Rounded Rectangle 82">
                <a:extLst>
                  <a:ext uri="{FF2B5EF4-FFF2-40B4-BE49-F238E27FC236}">
                    <a16:creationId xmlns:a16="http://schemas.microsoft.com/office/drawing/2014/main" id="{BAEBEE62-1ED6-7148-BBB3-F3BD2C225CC6}"/>
                  </a:ext>
                </a:extLst>
              </p:cNvPr>
              <p:cNvSpPr/>
              <p:nvPr/>
            </p:nvSpPr>
            <p:spPr>
              <a:xfrm rot="1800000" flipH="1">
                <a:off x="7930547" y="4425276"/>
                <a:ext cx="286697" cy="1070128"/>
              </a:xfrm>
              <a:prstGeom prst="roundRect">
                <a:avLst>
                  <a:gd name="adj" fmla="val 5000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4" name="Moon 83">
                <a:extLst>
                  <a:ext uri="{FF2B5EF4-FFF2-40B4-BE49-F238E27FC236}">
                    <a16:creationId xmlns:a16="http://schemas.microsoft.com/office/drawing/2014/main" id="{24E63815-E647-DA41-ADB9-956361F6D5A4}"/>
                  </a:ext>
                </a:extLst>
              </p:cNvPr>
              <p:cNvSpPr/>
              <p:nvPr/>
            </p:nvSpPr>
            <p:spPr>
              <a:xfrm rot="18002332" flipH="1">
                <a:off x="8085388" y="4485303"/>
                <a:ext cx="222334" cy="266228"/>
              </a:xfrm>
              <a:prstGeom prst="moon">
                <a:avLst>
                  <a:gd name="adj" fmla="val 31760"/>
                </a:avLst>
              </a:prstGeom>
              <a:solidFill>
                <a:srgbClr val="FF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1BB8B684-468F-CB41-8C7B-8FF2DF23A123}"/>
                  </a:ext>
                </a:extLst>
              </p:cNvPr>
              <p:cNvSpPr/>
              <p:nvPr/>
            </p:nvSpPr>
            <p:spPr>
              <a:xfrm rot="7266228" flipH="1">
                <a:off x="7838324" y="5175619"/>
                <a:ext cx="230008" cy="270141"/>
              </a:xfrm>
              <a:prstGeom prst="moon">
                <a:avLst>
                  <a:gd name="adj" fmla="val 3176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F9FB42B1-F512-B24B-B73B-7C83C51C2B42}"/>
                </a:ext>
              </a:extLst>
            </p:cNvPr>
            <p:cNvGrpSpPr/>
            <p:nvPr/>
          </p:nvGrpSpPr>
          <p:grpSpPr>
            <a:xfrm rot="3641065">
              <a:off x="3678850" y="4276705"/>
              <a:ext cx="459641" cy="524098"/>
              <a:chOff x="7844439" y="4425276"/>
              <a:chExt cx="458676" cy="1070128"/>
            </a:xfrm>
          </p:grpSpPr>
          <p:sp>
            <p:nvSpPr>
              <p:cNvPr id="87" name="Rounded Rectangle 86">
                <a:extLst>
                  <a:ext uri="{FF2B5EF4-FFF2-40B4-BE49-F238E27FC236}">
                    <a16:creationId xmlns:a16="http://schemas.microsoft.com/office/drawing/2014/main" id="{EC73FDA7-C28A-304A-BAA9-BC54307A7FC3}"/>
                  </a:ext>
                </a:extLst>
              </p:cNvPr>
              <p:cNvSpPr/>
              <p:nvPr/>
            </p:nvSpPr>
            <p:spPr>
              <a:xfrm rot="1800000" flipH="1">
                <a:off x="7930547" y="4425276"/>
                <a:ext cx="286697" cy="1070128"/>
              </a:xfrm>
              <a:prstGeom prst="roundRect">
                <a:avLst>
                  <a:gd name="adj" fmla="val 50000"/>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8" name="Moon 87">
                <a:extLst>
                  <a:ext uri="{FF2B5EF4-FFF2-40B4-BE49-F238E27FC236}">
                    <a16:creationId xmlns:a16="http://schemas.microsoft.com/office/drawing/2014/main" id="{38441ACA-485A-4C4B-94F5-FCDD2BE33423}"/>
                  </a:ext>
                </a:extLst>
              </p:cNvPr>
              <p:cNvSpPr/>
              <p:nvPr/>
            </p:nvSpPr>
            <p:spPr>
              <a:xfrm rot="18002332" flipH="1">
                <a:off x="8062214" y="4484703"/>
                <a:ext cx="222333" cy="259468"/>
              </a:xfrm>
              <a:prstGeom prst="moon">
                <a:avLst>
                  <a:gd name="adj" fmla="val 3176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16D7613B-DBF9-E94B-83BD-24D061C2F527}"/>
                  </a:ext>
                </a:extLst>
              </p:cNvPr>
              <p:cNvSpPr/>
              <p:nvPr/>
            </p:nvSpPr>
            <p:spPr>
              <a:xfrm rot="7266228" flipH="1">
                <a:off x="7859300" y="5177136"/>
                <a:ext cx="230008" cy="259729"/>
              </a:xfrm>
              <a:prstGeom prst="moon">
                <a:avLst>
                  <a:gd name="adj" fmla="val 3176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7DD2651F-2E65-8942-8516-B1CD847DC303}"/>
                </a:ext>
              </a:extLst>
            </p:cNvPr>
            <p:cNvGrpSpPr/>
            <p:nvPr/>
          </p:nvGrpSpPr>
          <p:grpSpPr>
            <a:xfrm rot="3641065">
              <a:off x="3381440" y="5004640"/>
              <a:ext cx="459641" cy="524098"/>
              <a:chOff x="7844439" y="4425276"/>
              <a:chExt cx="458676" cy="1070128"/>
            </a:xfrm>
          </p:grpSpPr>
          <p:sp>
            <p:nvSpPr>
              <p:cNvPr id="91" name="Rounded Rectangle 90">
                <a:extLst>
                  <a:ext uri="{FF2B5EF4-FFF2-40B4-BE49-F238E27FC236}">
                    <a16:creationId xmlns:a16="http://schemas.microsoft.com/office/drawing/2014/main" id="{2499C0E8-4786-754E-92CE-2014AAB56B6F}"/>
                  </a:ext>
                </a:extLst>
              </p:cNvPr>
              <p:cNvSpPr/>
              <p:nvPr/>
            </p:nvSpPr>
            <p:spPr>
              <a:xfrm rot="1800000" flipH="1">
                <a:off x="7930547" y="4425276"/>
                <a:ext cx="286697" cy="1070128"/>
              </a:xfrm>
              <a:prstGeom prst="roundRect">
                <a:avLst>
                  <a:gd name="adj" fmla="val 50000"/>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2" name="Moon 91">
                <a:extLst>
                  <a:ext uri="{FF2B5EF4-FFF2-40B4-BE49-F238E27FC236}">
                    <a16:creationId xmlns:a16="http://schemas.microsoft.com/office/drawing/2014/main" id="{4CED3281-E81B-1345-8C12-41EB05454870}"/>
                  </a:ext>
                </a:extLst>
              </p:cNvPr>
              <p:cNvSpPr/>
              <p:nvPr/>
            </p:nvSpPr>
            <p:spPr>
              <a:xfrm rot="18002332" flipH="1">
                <a:off x="8062214" y="4484703"/>
                <a:ext cx="222333" cy="259468"/>
              </a:xfrm>
              <a:prstGeom prst="moon">
                <a:avLst>
                  <a:gd name="adj" fmla="val 3176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a:extLst>
                  <a:ext uri="{FF2B5EF4-FFF2-40B4-BE49-F238E27FC236}">
                    <a16:creationId xmlns:a16="http://schemas.microsoft.com/office/drawing/2014/main" id="{ED000166-11DF-7D43-B108-D3F28540AAF9}"/>
                  </a:ext>
                </a:extLst>
              </p:cNvPr>
              <p:cNvSpPr/>
              <p:nvPr/>
            </p:nvSpPr>
            <p:spPr>
              <a:xfrm rot="7266228" flipH="1">
                <a:off x="7859300" y="5177136"/>
                <a:ext cx="230008" cy="259729"/>
              </a:xfrm>
              <a:prstGeom prst="moon">
                <a:avLst>
                  <a:gd name="adj" fmla="val 3176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07685E9F-36AC-5B4B-91B7-595303250049}"/>
                </a:ext>
              </a:extLst>
            </p:cNvPr>
            <p:cNvSpPr/>
            <p:nvPr/>
          </p:nvSpPr>
          <p:spPr>
            <a:xfrm>
              <a:off x="5135475" y="4456197"/>
              <a:ext cx="1362481" cy="696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168275" algn="l">
                <a:buFont typeface="Arial" panose="020B0604020202020204" pitchFamily="34" charset="0"/>
                <a:buChar char="•"/>
              </a:pPr>
              <a:r>
                <a:rPr lang="en-US" sz="1200" dirty="0"/>
                <a:t>Cell survival</a:t>
              </a:r>
            </a:p>
            <a:p>
              <a:pPr marL="285750" indent="-168275" algn="l">
                <a:buFont typeface="Arial" panose="020B0604020202020204" pitchFamily="34" charset="0"/>
                <a:buChar char="•"/>
              </a:pPr>
              <a:r>
                <a:rPr lang="en-US" sz="1200" dirty="0"/>
                <a:t>Proliferation</a:t>
              </a:r>
            </a:p>
            <a:p>
              <a:pPr marL="285750" indent="-168275" algn="l">
                <a:buFont typeface="Arial" panose="020B0604020202020204" pitchFamily="34" charset="0"/>
                <a:buChar char="•"/>
              </a:pPr>
              <a:r>
                <a:rPr lang="en-US" sz="1200" dirty="0"/>
                <a:t>Migration</a:t>
              </a:r>
            </a:p>
          </p:txBody>
        </p:sp>
        <p:grpSp>
          <p:nvGrpSpPr>
            <p:cNvPr id="94" name="Group 93">
              <a:extLst>
                <a:ext uri="{FF2B5EF4-FFF2-40B4-BE49-F238E27FC236}">
                  <a16:creationId xmlns:a16="http://schemas.microsoft.com/office/drawing/2014/main" id="{FBA2D226-B80B-C444-84F8-FC64F1655EE1}"/>
                </a:ext>
              </a:extLst>
            </p:cNvPr>
            <p:cNvGrpSpPr/>
            <p:nvPr/>
          </p:nvGrpSpPr>
          <p:grpSpPr>
            <a:xfrm rot="3641065">
              <a:off x="6941202" y="3101082"/>
              <a:ext cx="398695" cy="524098"/>
              <a:chOff x="7871879" y="4425276"/>
              <a:chExt cx="397858" cy="1070128"/>
            </a:xfrm>
          </p:grpSpPr>
          <p:sp>
            <p:nvSpPr>
              <p:cNvPr id="95" name="Rounded Rectangle 94">
                <a:extLst>
                  <a:ext uri="{FF2B5EF4-FFF2-40B4-BE49-F238E27FC236}">
                    <a16:creationId xmlns:a16="http://schemas.microsoft.com/office/drawing/2014/main" id="{831E67DB-6145-C946-800C-AA6587053710}"/>
                  </a:ext>
                </a:extLst>
              </p:cNvPr>
              <p:cNvSpPr/>
              <p:nvPr/>
            </p:nvSpPr>
            <p:spPr>
              <a:xfrm rot="1800000" flipH="1">
                <a:off x="7930547" y="4425276"/>
                <a:ext cx="286697" cy="1070128"/>
              </a:xfrm>
              <a:prstGeom prst="roundRect">
                <a:avLst>
                  <a:gd name="adj" fmla="val 25137"/>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6" name="Moon 95">
                <a:extLst>
                  <a:ext uri="{FF2B5EF4-FFF2-40B4-BE49-F238E27FC236}">
                    <a16:creationId xmlns:a16="http://schemas.microsoft.com/office/drawing/2014/main" id="{476FA575-7E4D-774F-8142-8246BC6A72C0}"/>
                  </a:ext>
                </a:extLst>
              </p:cNvPr>
              <p:cNvSpPr/>
              <p:nvPr/>
            </p:nvSpPr>
            <p:spPr>
              <a:xfrm rot="19875023" flipH="1">
                <a:off x="8205813" y="4490496"/>
                <a:ext cx="63924" cy="340172"/>
              </a:xfrm>
              <a:prstGeom prst="moon">
                <a:avLst>
                  <a:gd name="adj" fmla="val 3176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a:extLst>
                  <a:ext uri="{FF2B5EF4-FFF2-40B4-BE49-F238E27FC236}">
                    <a16:creationId xmlns:a16="http://schemas.microsoft.com/office/drawing/2014/main" id="{9D52768A-0D79-044A-854F-21867169B962}"/>
                  </a:ext>
                </a:extLst>
              </p:cNvPr>
              <p:cNvSpPr/>
              <p:nvPr/>
            </p:nvSpPr>
            <p:spPr>
              <a:xfrm rot="10404791" flipH="1">
                <a:off x="7871879" y="5038832"/>
                <a:ext cx="71368" cy="350079"/>
              </a:xfrm>
              <a:prstGeom prst="moon">
                <a:avLst>
                  <a:gd name="adj" fmla="val 4576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D4CDD23D-07C4-4943-9373-81BC13CF1FD6}"/>
                </a:ext>
              </a:extLst>
            </p:cNvPr>
            <p:cNvGrpSpPr/>
            <p:nvPr/>
          </p:nvGrpSpPr>
          <p:grpSpPr>
            <a:xfrm rot="3641065">
              <a:off x="7660434" y="3109604"/>
              <a:ext cx="398695" cy="524098"/>
              <a:chOff x="7871879" y="4425276"/>
              <a:chExt cx="397858" cy="1070128"/>
            </a:xfrm>
          </p:grpSpPr>
          <p:sp>
            <p:nvSpPr>
              <p:cNvPr id="99" name="Rounded Rectangle 98">
                <a:extLst>
                  <a:ext uri="{FF2B5EF4-FFF2-40B4-BE49-F238E27FC236}">
                    <a16:creationId xmlns:a16="http://schemas.microsoft.com/office/drawing/2014/main" id="{68FA371C-B1B5-D748-BF3D-8D38AA55C507}"/>
                  </a:ext>
                </a:extLst>
              </p:cNvPr>
              <p:cNvSpPr/>
              <p:nvPr/>
            </p:nvSpPr>
            <p:spPr>
              <a:xfrm rot="1800000" flipH="1">
                <a:off x="7930547" y="4425276"/>
                <a:ext cx="286697" cy="1070128"/>
              </a:xfrm>
              <a:prstGeom prst="roundRect">
                <a:avLst>
                  <a:gd name="adj" fmla="val 25137"/>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0" name="Moon 99">
                <a:extLst>
                  <a:ext uri="{FF2B5EF4-FFF2-40B4-BE49-F238E27FC236}">
                    <a16:creationId xmlns:a16="http://schemas.microsoft.com/office/drawing/2014/main" id="{A632F769-6155-DF4D-B07D-F830B1DAC556}"/>
                  </a:ext>
                </a:extLst>
              </p:cNvPr>
              <p:cNvSpPr/>
              <p:nvPr/>
            </p:nvSpPr>
            <p:spPr>
              <a:xfrm rot="19875023" flipH="1">
                <a:off x="8205813" y="4490496"/>
                <a:ext cx="63924" cy="340172"/>
              </a:xfrm>
              <a:prstGeom prst="moon">
                <a:avLst>
                  <a:gd name="adj" fmla="val 3176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a:extLst>
                  <a:ext uri="{FF2B5EF4-FFF2-40B4-BE49-F238E27FC236}">
                    <a16:creationId xmlns:a16="http://schemas.microsoft.com/office/drawing/2014/main" id="{2BF90A65-8BE3-5C4E-BA83-0923DCE71A29}"/>
                  </a:ext>
                </a:extLst>
              </p:cNvPr>
              <p:cNvSpPr/>
              <p:nvPr/>
            </p:nvSpPr>
            <p:spPr>
              <a:xfrm rot="10404791" flipH="1">
                <a:off x="7871879" y="5038832"/>
                <a:ext cx="71368" cy="350079"/>
              </a:xfrm>
              <a:prstGeom prst="moon">
                <a:avLst>
                  <a:gd name="adj" fmla="val 4576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75DB8900-5E66-CC43-B8A4-134353EC8228}"/>
                </a:ext>
              </a:extLst>
            </p:cNvPr>
            <p:cNvGrpSpPr/>
            <p:nvPr/>
          </p:nvGrpSpPr>
          <p:grpSpPr>
            <a:xfrm rot="3610736">
              <a:off x="7119350" y="3040304"/>
              <a:ext cx="709386" cy="1179870"/>
              <a:chOff x="7607624" y="4425276"/>
              <a:chExt cx="940509" cy="1070128"/>
            </a:xfrm>
          </p:grpSpPr>
          <p:sp>
            <p:nvSpPr>
              <p:cNvPr id="107" name="Rounded Rectangle 106">
                <a:extLst>
                  <a:ext uri="{FF2B5EF4-FFF2-40B4-BE49-F238E27FC236}">
                    <a16:creationId xmlns:a16="http://schemas.microsoft.com/office/drawing/2014/main" id="{BEC3BAC0-9A24-FC45-80EF-905B3B4C3BE1}"/>
                  </a:ext>
                </a:extLst>
              </p:cNvPr>
              <p:cNvSpPr/>
              <p:nvPr/>
            </p:nvSpPr>
            <p:spPr>
              <a:xfrm rot="1800000" flipH="1">
                <a:off x="7930547" y="4425276"/>
                <a:ext cx="286697" cy="1070128"/>
              </a:xfrm>
              <a:prstGeom prst="roundRect">
                <a:avLst>
                  <a:gd name="adj" fmla="val 5000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Moon 107">
                <a:extLst>
                  <a:ext uri="{FF2B5EF4-FFF2-40B4-BE49-F238E27FC236}">
                    <a16:creationId xmlns:a16="http://schemas.microsoft.com/office/drawing/2014/main" id="{69F050F6-EFF6-2643-B73F-ACF3758B27B5}"/>
                  </a:ext>
                </a:extLst>
              </p:cNvPr>
              <p:cNvSpPr/>
              <p:nvPr/>
            </p:nvSpPr>
            <p:spPr>
              <a:xfrm rot="18002332" flipH="1">
                <a:off x="8360230" y="4424404"/>
                <a:ext cx="112516" cy="263291"/>
              </a:xfrm>
              <a:prstGeom prst="moon">
                <a:avLst>
                  <a:gd name="adj" fmla="val 31760"/>
                </a:avLst>
              </a:prstGeom>
              <a:solidFill>
                <a:srgbClr val="FF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a:extLst>
                  <a:ext uri="{FF2B5EF4-FFF2-40B4-BE49-F238E27FC236}">
                    <a16:creationId xmlns:a16="http://schemas.microsoft.com/office/drawing/2014/main" id="{B3984E53-0121-9548-9EB3-5CCD4B2E64F0}"/>
                  </a:ext>
                </a:extLst>
              </p:cNvPr>
              <p:cNvSpPr/>
              <p:nvPr/>
            </p:nvSpPr>
            <p:spPr>
              <a:xfrm rot="7266228" flipH="1">
                <a:off x="7682360" y="5232947"/>
                <a:ext cx="113817" cy="263289"/>
              </a:xfrm>
              <a:prstGeom prst="moon">
                <a:avLst>
                  <a:gd name="adj" fmla="val 3176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701270BD-1109-0C40-BD7C-560A999DD999}"/>
                </a:ext>
              </a:extLst>
            </p:cNvPr>
            <p:cNvGrpSpPr/>
            <p:nvPr/>
          </p:nvGrpSpPr>
          <p:grpSpPr>
            <a:xfrm>
              <a:off x="5189334" y="2871053"/>
              <a:ext cx="651191" cy="1179870"/>
              <a:chOff x="5137859" y="2666747"/>
              <a:chExt cx="651191" cy="1179870"/>
            </a:xfrm>
          </p:grpSpPr>
          <p:grpSp>
            <p:nvGrpSpPr>
              <p:cNvPr id="110" name="Group 109">
                <a:extLst>
                  <a:ext uri="{FF2B5EF4-FFF2-40B4-BE49-F238E27FC236}">
                    <a16:creationId xmlns:a16="http://schemas.microsoft.com/office/drawing/2014/main" id="{46AF2BF5-F9D7-7244-AEA9-4D7A5006098C}"/>
                  </a:ext>
                </a:extLst>
              </p:cNvPr>
              <p:cNvGrpSpPr/>
              <p:nvPr/>
            </p:nvGrpSpPr>
            <p:grpSpPr>
              <a:xfrm rot="19818455">
                <a:off x="5137859" y="2666747"/>
                <a:ext cx="651191" cy="1179870"/>
                <a:chOff x="7264901" y="4425276"/>
                <a:chExt cx="1625305" cy="1070128"/>
              </a:xfrm>
            </p:grpSpPr>
            <p:sp>
              <p:nvSpPr>
                <p:cNvPr id="111" name="Rounded Rectangle 110">
                  <a:extLst>
                    <a:ext uri="{FF2B5EF4-FFF2-40B4-BE49-F238E27FC236}">
                      <a16:creationId xmlns:a16="http://schemas.microsoft.com/office/drawing/2014/main" id="{9D8B1AC2-1604-AA45-88FB-33D625942DAD}"/>
                    </a:ext>
                  </a:extLst>
                </p:cNvPr>
                <p:cNvSpPr/>
                <p:nvPr/>
              </p:nvSpPr>
              <p:spPr>
                <a:xfrm rot="1800000" flipH="1">
                  <a:off x="7930547" y="4425276"/>
                  <a:ext cx="286697" cy="1070128"/>
                </a:xfrm>
                <a:prstGeom prst="roundRect">
                  <a:avLst>
                    <a:gd name="adj" fmla="val 50000"/>
                  </a:avLst>
                </a:prstGeom>
                <a:solidFill>
                  <a:schemeClr val="tx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Moon 111">
                  <a:extLst>
                    <a:ext uri="{FF2B5EF4-FFF2-40B4-BE49-F238E27FC236}">
                      <a16:creationId xmlns:a16="http://schemas.microsoft.com/office/drawing/2014/main" id="{7E96D2BB-C1D6-0C4F-B712-BCAB94262311}"/>
                    </a:ext>
                  </a:extLst>
                </p:cNvPr>
                <p:cNvSpPr/>
                <p:nvPr/>
              </p:nvSpPr>
              <p:spPr>
                <a:xfrm rot="18002332" flipH="1">
                  <a:off x="8724588" y="4400882"/>
                  <a:ext cx="67943" cy="263292"/>
                </a:xfrm>
                <a:prstGeom prst="moon">
                  <a:avLst>
                    <a:gd name="adj" fmla="val 3176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a:extLst>
                    <a:ext uri="{FF2B5EF4-FFF2-40B4-BE49-F238E27FC236}">
                      <a16:creationId xmlns:a16="http://schemas.microsoft.com/office/drawing/2014/main" id="{6817CE72-FE6E-894D-A06D-70F5374FC7FE}"/>
                    </a:ext>
                  </a:extLst>
                </p:cNvPr>
                <p:cNvSpPr/>
                <p:nvPr/>
              </p:nvSpPr>
              <p:spPr>
                <a:xfrm rot="7266228" flipH="1">
                  <a:off x="7360972" y="5256433"/>
                  <a:ext cx="71148" cy="263290"/>
                </a:xfrm>
                <a:prstGeom prst="moon">
                  <a:avLst>
                    <a:gd name="adj" fmla="val 3176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Stored Data 114">
                <a:extLst>
                  <a:ext uri="{FF2B5EF4-FFF2-40B4-BE49-F238E27FC236}">
                    <a16:creationId xmlns:a16="http://schemas.microsoft.com/office/drawing/2014/main" id="{3608EE45-D463-E745-9037-F365788FD4C8}"/>
                  </a:ext>
                </a:extLst>
              </p:cNvPr>
              <p:cNvSpPr/>
              <p:nvPr/>
            </p:nvSpPr>
            <p:spPr>
              <a:xfrm rot="16200000">
                <a:off x="5360828" y="3537026"/>
                <a:ext cx="197723" cy="114498"/>
              </a:xfrm>
              <a:prstGeom prst="flowChartOnlineStorage">
                <a:avLst/>
              </a:prstGeom>
              <a:solidFill>
                <a:schemeClr val="bg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E9CC9D86-F631-174A-ADE0-A505161331A6}"/>
                </a:ext>
              </a:extLst>
            </p:cNvPr>
            <p:cNvGrpSpPr/>
            <p:nvPr/>
          </p:nvGrpSpPr>
          <p:grpSpPr>
            <a:xfrm>
              <a:off x="5668133" y="2878192"/>
              <a:ext cx="651191" cy="1179870"/>
              <a:chOff x="5137859" y="2666747"/>
              <a:chExt cx="651191" cy="1179870"/>
            </a:xfrm>
          </p:grpSpPr>
          <p:grpSp>
            <p:nvGrpSpPr>
              <p:cNvPr id="118" name="Group 117">
                <a:extLst>
                  <a:ext uri="{FF2B5EF4-FFF2-40B4-BE49-F238E27FC236}">
                    <a16:creationId xmlns:a16="http://schemas.microsoft.com/office/drawing/2014/main" id="{AF476A28-353E-9E42-A23B-3DE9C839C8FD}"/>
                  </a:ext>
                </a:extLst>
              </p:cNvPr>
              <p:cNvGrpSpPr/>
              <p:nvPr/>
            </p:nvGrpSpPr>
            <p:grpSpPr>
              <a:xfrm rot="19818455">
                <a:off x="5137859" y="2666747"/>
                <a:ext cx="651191" cy="1179870"/>
                <a:chOff x="7264901" y="4425276"/>
                <a:chExt cx="1625305" cy="1070128"/>
              </a:xfrm>
            </p:grpSpPr>
            <p:sp>
              <p:nvSpPr>
                <p:cNvPr id="120" name="Rounded Rectangle 119">
                  <a:extLst>
                    <a:ext uri="{FF2B5EF4-FFF2-40B4-BE49-F238E27FC236}">
                      <a16:creationId xmlns:a16="http://schemas.microsoft.com/office/drawing/2014/main" id="{6E567E13-E3FA-694F-A5F1-E5F7A41C2550}"/>
                    </a:ext>
                  </a:extLst>
                </p:cNvPr>
                <p:cNvSpPr/>
                <p:nvPr/>
              </p:nvSpPr>
              <p:spPr>
                <a:xfrm rot="1800000" flipH="1">
                  <a:off x="7930547" y="4425276"/>
                  <a:ext cx="286697" cy="1070128"/>
                </a:xfrm>
                <a:prstGeom prst="roundRect">
                  <a:avLst>
                    <a:gd name="adj" fmla="val 50000"/>
                  </a:avLst>
                </a:prstGeom>
                <a:solidFill>
                  <a:schemeClr val="tx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Moon 120">
                  <a:extLst>
                    <a:ext uri="{FF2B5EF4-FFF2-40B4-BE49-F238E27FC236}">
                      <a16:creationId xmlns:a16="http://schemas.microsoft.com/office/drawing/2014/main" id="{833E63B6-3AB6-1E4C-BED0-2A608A1E1B81}"/>
                    </a:ext>
                  </a:extLst>
                </p:cNvPr>
                <p:cNvSpPr/>
                <p:nvPr/>
              </p:nvSpPr>
              <p:spPr>
                <a:xfrm rot="18002332" flipH="1">
                  <a:off x="8724588" y="4400882"/>
                  <a:ext cx="67943" cy="263292"/>
                </a:xfrm>
                <a:prstGeom prst="moon">
                  <a:avLst>
                    <a:gd name="adj" fmla="val 3176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a:extLst>
                    <a:ext uri="{FF2B5EF4-FFF2-40B4-BE49-F238E27FC236}">
                      <a16:creationId xmlns:a16="http://schemas.microsoft.com/office/drawing/2014/main" id="{DF47930B-C499-EB46-8CAE-3CF2B862AB21}"/>
                    </a:ext>
                  </a:extLst>
                </p:cNvPr>
                <p:cNvSpPr/>
                <p:nvPr/>
              </p:nvSpPr>
              <p:spPr>
                <a:xfrm rot="7266228" flipH="1">
                  <a:off x="7360972" y="5256433"/>
                  <a:ext cx="71148" cy="263290"/>
                </a:xfrm>
                <a:prstGeom prst="moon">
                  <a:avLst>
                    <a:gd name="adj" fmla="val 3176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Stored Data 118">
                <a:extLst>
                  <a:ext uri="{FF2B5EF4-FFF2-40B4-BE49-F238E27FC236}">
                    <a16:creationId xmlns:a16="http://schemas.microsoft.com/office/drawing/2014/main" id="{2A1F53C3-E538-1B41-8898-4061677E24E9}"/>
                  </a:ext>
                </a:extLst>
              </p:cNvPr>
              <p:cNvSpPr/>
              <p:nvPr/>
            </p:nvSpPr>
            <p:spPr>
              <a:xfrm rot="16200000">
                <a:off x="5360828" y="3537026"/>
                <a:ext cx="197723" cy="114498"/>
              </a:xfrm>
              <a:prstGeom prst="flowChartOnlineStorage">
                <a:avLst/>
              </a:prstGeom>
              <a:solidFill>
                <a:schemeClr val="bg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B9EAE972-BD2F-5344-8B4F-7E3674698BA9}"/>
                </a:ext>
              </a:extLst>
            </p:cNvPr>
            <p:cNvGrpSpPr/>
            <p:nvPr/>
          </p:nvGrpSpPr>
          <p:grpSpPr>
            <a:xfrm>
              <a:off x="5098366" y="2969667"/>
              <a:ext cx="651191" cy="1179870"/>
              <a:chOff x="5137859" y="2666747"/>
              <a:chExt cx="651191" cy="1179870"/>
            </a:xfrm>
          </p:grpSpPr>
          <p:grpSp>
            <p:nvGrpSpPr>
              <p:cNvPr id="124" name="Group 123">
                <a:extLst>
                  <a:ext uri="{FF2B5EF4-FFF2-40B4-BE49-F238E27FC236}">
                    <a16:creationId xmlns:a16="http://schemas.microsoft.com/office/drawing/2014/main" id="{E358FE50-BDD0-6E42-B637-1EAB4A254665}"/>
                  </a:ext>
                </a:extLst>
              </p:cNvPr>
              <p:cNvGrpSpPr/>
              <p:nvPr/>
            </p:nvGrpSpPr>
            <p:grpSpPr>
              <a:xfrm rot="19818455">
                <a:off x="5137859" y="2666747"/>
                <a:ext cx="651191" cy="1179870"/>
                <a:chOff x="7264901" y="4425276"/>
                <a:chExt cx="1625305" cy="1070128"/>
              </a:xfrm>
            </p:grpSpPr>
            <p:sp>
              <p:nvSpPr>
                <p:cNvPr id="126" name="Rounded Rectangle 125">
                  <a:extLst>
                    <a:ext uri="{FF2B5EF4-FFF2-40B4-BE49-F238E27FC236}">
                      <a16:creationId xmlns:a16="http://schemas.microsoft.com/office/drawing/2014/main" id="{8B2A82AB-3980-0349-9000-4B3CB4119637}"/>
                    </a:ext>
                  </a:extLst>
                </p:cNvPr>
                <p:cNvSpPr/>
                <p:nvPr/>
              </p:nvSpPr>
              <p:spPr>
                <a:xfrm rot="1800000" flipH="1">
                  <a:off x="7930547" y="4425276"/>
                  <a:ext cx="286697" cy="1070128"/>
                </a:xfrm>
                <a:prstGeom prst="roundRect">
                  <a:avLst>
                    <a:gd name="adj" fmla="val 50000"/>
                  </a:avLst>
                </a:prstGeom>
                <a:solidFill>
                  <a:schemeClr val="accent1"/>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Moon 126">
                  <a:extLst>
                    <a:ext uri="{FF2B5EF4-FFF2-40B4-BE49-F238E27FC236}">
                      <a16:creationId xmlns:a16="http://schemas.microsoft.com/office/drawing/2014/main" id="{CCD5FACF-3722-EA4A-B63A-A6FCA2182A50}"/>
                    </a:ext>
                  </a:extLst>
                </p:cNvPr>
                <p:cNvSpPr/>
                <p:nvPr/>
              </p:nvSpPr>
              <p:spPr>
                <a:xfrm rot="18002332" flipH="1">
                  <a:off x="8724588" y="4400882"/>
                  <a:ext cx="67943" cy="263292"/>
                </a:xfrm>
                <a:prstGeom prst="moon">
                  <a:avLst>
                    <a:gd name="adj" fmla="val 317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a:extLst>
                    <a:ext uri="{FF2B5EF4-FFF2-40B4-BE49-F238E27FC236}">
                      <a16:creationId xmlns:a16="http://schemas.microsoft.com/office/drawing/2014/main" id="{A76A1B95-572F-B14E-9CA1-215CFF5B52DF}"/>
                    </a:ext>
                  </a:extLst>
                </p:cNvPr>
                <p:cNvSpPr/>
                <p:nvPr/>
              </p:nvSpPr>
              <p:spPr>
                <a:xfrm rot="7266228" flipH="1">
                  <a:off x="7360972" y="5256433"/>
                  <a:ext cx="71148" cy="263290"/>
                </a:xfrm>
                <a:prstGeom prst="moon">
                  <a:avLst>
                    <a:gd name="adj" fmla="val 3176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Stored Data 124">
                <a:extLst>
                  <a:ext uri="{FF2B5EF4-FFF2-40B4-BE49-F238E27FC236}">
                    <a16:creationId xmlns:a16="http://schemas.microsoft.com/office/drawing/2014/main" id="{6EA3C4C4-A356-9240-A7A4-B278DD8C52F4}"/>
                  </a:ext>
                </a:extLst>
              </p:cNvPr>
              <p:cNvSpPr/>
              <p:nvPr/>
            </p:nvSpPr>
            <p:spPr>
              <a:xfrm rot="16200000">
                <a:off x="5360828" y="3537026"/>
                <a:ext cx="197723" cy="114498"/>
              </a:xfrm>
              <a:prstGeom prst="flowChartOnlineStorage">
                <a:avLst/>
              </a:prstGeom>
              <a:solidFill>
                <a:schemeClr val="bg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37294F67-922E-D84E-8A37-E4092C9E1339}"/>
                </a:ext>
              </a:extLst>
            </p:cNvPr>
            <p:cNvGrpSpPr/>
            <p:nvPr/>
          </p:nvGrpSpPr>
          <p:grpSpPr>
            <a:xfrm>
              <a:off x="5757337" y="2981815"/>
              <a:ext cx="651191" cy="1179870"/>
              <a:chOff x="5137859" y="2666747"/>
              <a:chExt cx="651191" cy="1179870"/>
            </a:xfrm>
          </p:grpSpPr>
          <p:grpSp>
            <p:nvGrpSpPr>
              <p:cNvPr id="130" name="Group 129">
                <a:extLst>
                  <a:ext uri="{FF2B5EF4-FFF2-40B4-BE49-F238E27FC236}">
                    <a16:creationId xmlns:a16="http://schemas.microsoft.com/office/drawing/2014/main" id="{FA1AD16D-C905-3F42-A3D0-FF3F967D5FF9}"/>
                  </a:ext>
                </a:extLst>
              </p:cNvPr>
              <p:cNvGrpSpPr/>
              <p:nvPr/>
            </p:nvGrpSpPr>
            <p:grpSpPr>
              <a:xfrm rot="19818455">
                <a:off x="5137859" y="2666747"/>
                <a:ext cx="651191" cy="1179870"/>
                <a:chOff x="7264901" y="4425276"/>
                <a:chExt cx="1625305" cy="1070128"/>
              </a:xfrm>
            </p:grpSpPr>
            <p:sp>
              <p:nvSpPr>
                <p:cNvPr id="132" name="Rounded Rectangle 131">
                  <a:extLst>
                    <a:ext uri="{FF2B5EF4-FFF2-40B4-BE49-F238E27FC236}">
                      <a16:creationId xmlns:a16="http://schemas.microsoft.com/office/drawing/2014/main" id="{23C621D9-C662-C84F-A94D-7D2E3C34C972}"/>
                    </a:ext>
                  </a:extLst>
                </p:cNvPr>
                <p:cNvSpPr/>
                <p:nvPr/>
              </p:nvSpPr>
              <p:spPr>
                <a:xfrm rot="1800000" flipH="1">
                  <a:off x="7930547" y="4425276"/>
                  <a:ext cx="286697" cy="1070128"/>
                </a:xfrm>
                <a:prstGeom prst="roundRect">
                  <a:avLst>
                    <a:gd name="adj" fmla="val 50000"/>
                  </a:avLst>
                </a:prstGeom>
                <a:solidFill>
                  <a:schemeClr val="accent1"/>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oon 132">
                  <a:extLst>
                    <a:ext uri="{FF2B5EF4-FFF2-40B4-BE49-F238E27FC236}">
                      <a16:creationId xmlns:a16="http://schemas.microsoft.com/office/drawing/2014/main" id="{BCEA965A-A1DA-BC49-833E-77370B6DF1CE}"/>
                    </a:ext>
                  </a:extLst>
                </p:cNvPr>
                <p:cNvSpPr/>
                <p:nvPr/>
              </p:nvSpPr>
              <p:spPr>
                <a:xfrm rot="18002332" flipH="1">
                  <a:off x="8724588" y="4400882"/>
                  <a:ext cx="67943" cy="263292"/>
                </a:xfrm>
                <a:prstGeom prst="moon">
                  <a:avLst>
                    <a:gd name="adj" fmla="val 317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a:extLst>
                    <a:ext uri="{FF2B5EF4-FFF2-40B4-BE49-F238E27FC236}">
                      <a16:creationId xmlns:a16="http://schemas.microsoft.com/office/drawing/2014/main" id="{7F84D585-DA63-CE4C-B3D1-F44856A36B3A}"/>
                    </a:ext>
                  </a:extLst>
                </p:cNvPr>
                <p:cNvSpPr/>
                <p:nvPr/>
              </p:nvSpPr>
              <p:spPr>
                <a:xfrm rot="7266228" flipH="1">
                  <a:off x="7360972" y="5256433"/>
                  <a:ext cx="71148" cy="263290"/>
                </a:xfrm>
                <a:prstGeom prst="moon">
                  <a:avLst>
                    <a:gd name="adj" fmla="val 3176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Stored Data 130">
                <a:extLst>
                  <a:ext uri="{FF2B5EF4-FFF2-40B4-BE49-F238E27FC236}">
                    <a16:creationId xmlns:a16="http://schemas.microsoft.com/office/drawing/2014/main" id="{6EB7F6DD-9E39-D04E-BFA2-B50B37E08D38}"/>
                  </a:ext>
                </a:extLst>
              </p:cNvPr>
              <p:cNvSpPr/>
              <p:nvPr/>
            </p:nvSpPr>
            <p:spPr>
              <a:xfrm rot="16200000">
                <a:off x="5360828" y="3537026"/>
                <a:ext cx="197723" cy="114498"/>
              </a:xfrm>
              <a:prstGeom prst="flowChartOnlineStorage">
                <a:avLst/>
              </a:prstGeom>
              <a:solidFill>
                <a:schemeClr val="bg2"/>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CE7BD69C-1E1D-F842-BEC6-ADFBB28865FC}"/>
                </a:ext>
              </a:extLst>
            </p:cNvPr>
            <p:cNvGrpSpPr/>
            <p:nvPr/>
          </p:nvGrpSpPr>
          <p:grpSpPr>
            <a:xfrm rot="3641065">
              <a:off x="6181564" y="3310646"/>
              <a:ext cx="380124" cy="524098"/>
              <a:chOff x="7802900" y="4425276"/>
              <a:chExt cx="546386" cy="1070128"/>
            </a:xfrm>
          </p:grpSpPr>
          <p:sp>
            <p:nvSpPr>
              <p:cNvPr id="63" name="Rounded Rectangle 62">
                <a:extLst>
                  <a:ext uri="{FF2B5EF4-FFF2-40B4-BE49-F238E27FC236}">
                    <a16:creationId xmlns:a16="http://schemas.microsoft.com/office/drawing/2014/main" id="{A344A61B-5B63-7C4A-B6F6-C7FE0A3A8A92}"/>
                  </a:ext>
                </a:extLst>
              </p:cNvPr>
              <p:cNvSpPr/>
              <p:nvPr/>
            </p:nvSpPr>
            <p:spPr>
              <a:xfrm rot="1800000" flipH="1">
                <a:off x="7930547" y="4425276"/>
                <a:ext cx="286697" cy="1070128"/>
              </a:xfrm>
              <a:prstGeom prst="roundRect">
                <a:avLst>
                  <a:gd name="adj" fmla="val 5000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4" name="Moon 63">
                <a:extLst>
                  <a:ext uri="{FF2B5EF4-FFF2-40B4-BE49-F238E27FC236}">
                    <a16:creationId xmlns:a16="http://schemas.microsoft.com/office/drawing/2014/main" id="{B8C67680-4E56-EC42-BB11-BC57CA0368A4}"/>
                  </a:ext>
                </a:extLst>
              </p:cNvPr>
              <p:cNvSpPr/>
              <p:nvPr/>
            </p:nvSpPr>
            <p:spPr>
              <a:xfrm rot="18002332" flipH="1">
                <a:off x="8105006" y="4484280"/>
                <a:ext cx="222333" cy="266227"/>
              </a:xfrm>
              <a:prstGeom prst="moon">
                <a:avLst>
                  <a:gd name="adj" fmla="val 3176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311091CF-F862-6E4D-AE14-C7AC29373222}"/>
                  </a:ext>
                </a:extLst>
              </p:cNvPr>
              <p:cNvSpPr/>
              <p:nvPr/>
            </p:nvSpPr>
            <p:spPr>
              <a:xfrm rot="7266228" flipH="1">
                <a:off x="7822967" y="5168009"/>
                <a:ext cx="230008" cy="270141"/>
              </a:xfrm>
              <a:prstGeom prst="moon">
                <a:avLst>
                  <a:gd name="adj" fmla="val 317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062086C2-0344-A647-B408-EEB2503A565C}"/>
                </a:ext>
              </a:extLst>
            </p:cNvPr>
            <p:cNvGrpSpPr/>
            <p:nvPr/>
          </p:nvGrpSpPr>
          <p:grpSpPr>
            <a:xfrm rot="3641065">
              <a:off x="6228907" y="3565886"/>
              <a:ext cx="459641" cy="524098"/>
              <a:chOff x="7844439" y="4425276"/>
              <a:chExt cx="458676" cy="1070128"/>
            </a:xfrm>
          </p:grpSpPr>
          <p:sp>
            <p:nvSpPr>
              <p:cNvPr id="71" name="Rounded Rectangle 70">
                <a:extLst>
                  <a:ext uri="{FF2B5EF4-FFF2-40B4-BE49-F238E27FC236}">
                    <a16:creationId xmlns:a16="http://schemas.microsoft.com/office/drawing/2014/main" id="{2E1BE105-B17C-424A-8A4F-1C6B9D951F76}"/>
                  </a:ext>
                </a:extLst>
              </p:cNvPr>
              <p:cNvSpPr/>
              <p:nvPr/>
            </p:nvSpPr>
            <p:spPr>
              <a:xfrm rot="1800000" flipH="1">
                <a:off x="7930547" y="4425276"/>
                <a:ext cx="286697" cy="1070128"/>
              </a:xfrm>
              <a:prstGeom prst="roundRect">
                <a:avLst>
                  <a:gd name="adj" fmla="val 50000"/>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2" name="Moon 71">
                <a:extLst>
                  <a:ext uri="{FF2B5EF4-FFF2-40B4-BE49-F238E27FC236}">
                    <a16:creationId xmlns:a16="http://schemas.microsoft.com/office/drawing/2014/main" id="{8E007BEE-12DB-FC4C-949D-B7346A8A7857}"/>
                  </a:ext>
                </a:extLst>
              </p:cNvPr>
              <p:cNvSpPr/>
              <p:nvPr/>
            </p:nvSpPr>
            <p:spPr>
              <a:xfrm rot="18002332" flipH="1">
                <a:off x="8062214" y="4484703"/>
                <a:ext cx="222333" cy="259468"/>
              </a:xfrm>
              <a:prstGeom prst="moon">
                <a:avLst>
                  <a:gd name="adj" fmla="val 3176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7EE7DE56-6290-AB4E-9854-0EBDC9705F8E}"/>
                  </a:ext>
                </a:extLst>
              </p:cNvPr>
              <p:cNvSpPr/>
              <p:nvPr/>
            </p:nvSpPr>
            <p:spPr>
              <a:xfrm rot="7266228" flipH="1">
                <a:off x="7859300" y="5177136"/>
                <a:ext cx="230008" cy="259729"/>
              </a:xfrm>
              <a:prstGeom prst="moon">
                <a:avLst>
                  <a:gd name="adj" fmla="val 3176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77FF5474-E9B5-B049-BFB7-E4BB4B40141F}"/>
                </a:ext>
              </a:extLst>
            </p:cNvPr>
            <p:cNvGrpSpPr/>
            <p:nvPr/>
          </p:nvGrpSpPr>
          <p:grpSpPr>
            <a:xfrm rot="3641065">
              <a:off x="4819541" y="3544802"/>
              <a:ext cx="459641" cy="524098"/>
              <a:chOff x="7844439" y="4425276"/>
              <a:chExt cx="458676" cy="1070128"/>
            </a:xfrm>
          </p:grpSpPr>
          <p:sp>
            <p:nvSpPr>
              <p:cNvPr id="67" name="Rounded Rectangle 66">
                <a:extLst>
                  <a:ext uri="{FF2B5EF4-FFF2-40B4-BE49-F238E27FC236}">
                    <a16:creationId xmlns:a16="http://schemas.microsoft.com/office/drawing/2014/main" id="{90933198-A089-254C-8C3B-9520501BBABE}"/>
                  </a:ext>
                </a:extLst>
              </p:cNvPr>
              <p:cNvSpPr/>
              <p:nvPr/>
            </p:nvSpPr>
            <p:spPr>
              <a:xfrm rot="1800000" flipH="1">
                <a:off x="7930547" y="4425276"/>
                <a:ext cx="286697" cy="1070128"/>
              </a:xfrm>
              <a:prstGeom prst="roundRect">
                <a:avLst>
                  <a:gd name="adj" fmla="val 50000"/>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8" name="Moon 67">
                <a:extLst>
                  <a:ext uri="{FF2B5EF4-FFF2-40B4-BE49-F238E27FC236}">
                    <a16:creationId xmlns:a16="http://schemas.microsoft.com/office/drawing/2014/main" id="{4D2FFB17-4B01-354D-B99B-78343C2C7928}"/>
                  </a:ext>
                </a:extLst>
              </p:cNvPr>
              <p:cNvSpPr/>
              <p:nvPr/>
            </p:nvSpPr>
            <p:spPr>
              <a:xfrm rot="18002332" flipH="1">
                <a:off x="8062214" y="4484703"/>
                <a:ext cx="222333" cy="259468"/>
              </a:xfrm>
              <a:prstGeom prst="moon">
                <a:avLst>
                  <a:gd name="adj" fmla="val 3176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FF6EE981-B587-F44E-A056-E2641A8F7CF4}"/>
                  </a:ext>
                </a:extLst>
              </p:cNvPr>
              <p:cNvSpPr/>
              <p:nvPr/>
            </p:nvSpPr>
            <p:spPr>
              <a:xfrm rot="7266228" flipH="1">
                <a:off x="7859300" y="5177136"/>
                <a:ext cx="230008" cy="259729"/>
              </a:xfrm>
              <a:prstGeom prst="moon">
                <a:avLst>
                  <a:gd name="adj" fmla="val 3176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a:extLst>
                <a:ext uri="{FF2B5EF4-FFF2-40B4-BE49-F238E27FC236}">
                  <a16:creationId xmlns:a16="http://schemas.microsoft.com/office/drawing/2014/main" id="{2D653320-2A6F-2C43-BFDD-F84C1679E7A3}"/>
                </a:ext>
              </a:extLst>
            </p:cNvPr>
            <p:cNvSpPr txBox="1"/>
            <p:nvPr/>
          </p:nvSpPr>
          <p:spPr>
            <a:xfrm>
              <a:off x="2729270" y="2239435"/>
              <a:ext cx="574196" cy="307777"/>
            </a:xfrm>
            <a:prstGeom prst="rect">
              <a:avLst/>
            </a:prstGeom>
            <a:noFill/>
          </p:spPr>
          <p:txBody>
            <a:bodyPr wrap="none" rtlCol="0">
              <a:spAutoFit/>
            </a:bodyPr>
            <a:lstStyle/>
            <a:p>
              <a:pPr algn="l"/>
              <a:r>
                <a:rPr lang="en-US" sz="1400" dirty="0">
                  <a:solidFill>
                    <a:schemeClr val="tx1">
                      <a:lumMod val="50000"/>
                    </a:schemeClr>
                  </a:solidFill>
                  <a:latin typeface="+mn-lt"/>
                </a:rPr>
                <a:t>CD37</a:t>
              </a:r>
            </a:p>
          </p:txBody>
        </p:sp>
        <p:sp>
          <p:nvSpPr>
            <p:cNvPr id="136" name="TextBox 135">
              <a:extLst>
                <a:ext uri="{FF2B5EF4-FFF2-40B4-BE49-F238E27FC236}">
                  <a16:creationId xmlns:a16="http://schemas.microsoft.com/office/drawing/2014/main" id="{222DDC9B-8038-EF47-B71E-D19D0C20139F}"/>
                </a:ext>
              </a:extLst>
            </p:cNvPr>
            <p:cNvSpPr txBox="1"/>
            <p:nvPr/>
          </p:nvSpPr>
          <p:spPr>
            <a:xfrm>
              <a:off x="3336327" y="2146164"/>
              <a:ext cx="574196" cy="307777"/>
            </a:xfrm>
            <a:prstGeom prst="rect">
              <a:avLst/>
            </a:prstGeom>
            <a:noFill/>
          </p:spPr>
          <p:txBody>
            <a:bodyPr wrap="none" rtlCol="0">
              <a:spAutoFit/>
            </a:bodyPr>
            <a:lstStyle/>
            <a:p>
              <a:pPr algn="l"/>
              <a:r>
                <a:rPr lang="en-US" sz="1400" dirty="0">
                  <a:solidFill>
                    <a:schemeClr val="tx1">
                      <a:lumMod val="50000"/>
                    </a:schemeClr>
                  </a:solidFill>
                  <a:latin typeface="+mn-lt"/>
                </a:rPr>
                <a:t>CD19</a:t>
              </a:r>
            </a:p>
          </p:txBody>
        </p:sp>
        <p:sp>
          <p:nvSpPr>
            <p:cNvPr id="137" name="TextBox 136">
              <a:extLst>
                <a:ext uri="{FF2B5EF4-FFF2-40B4-BE49-F238E27FC236}">
                  <a16:creationId xmlns:a16="http://schemas.microsoft.com/office/drawing/2014/main" id="{9201ACB3-8426-D247-8856-0CD87B66BF31}"/>
                </a:ext>
              </a:extLst>
            </p:cNvPr>
            <p:cNvSpPr txBox="1"/>
            <p:nvPr/>
          </p:nvSpPr>
          <p:spPr>
            <a:xfrm>
              <a:off x="8317903" y="2237954"/>
              <a:ext cx="574196" cy="307777"/>
            </a:xfrm>
            <a:prstGeom prst="rect">
              <a:avLst/>
            </a:prstGeom>
            <a:noFill/>
          </p:spPr>
          <p:txBody>
            <a:bodyPr wrap="none" rtlCol="0">
              <a:spAutoFit/>
            </a:bodyPr>
            <a:lstStyle/>
            <a:p>
              <a:pPr algn="l"/>
              <a:r>
                <a:rPr lang="en-US" sz="1400" dirty="0">
                  <a:solidFill>
                    <a:schemeClr val="tx1">
                      <a:lumMod val="50000"/>
                    </a:schemeClr>
                  </a:solidFill>
                  <a:latin typeface="+mn-lt"/>
                </a:rPr>
                <a:t>CD20</a:t>
              </a:r>
            </a:p>
          </p:txBody>
        </p:sp>
        <p:sp>
          <p:nvSpPr>
            <p:cNvPr id="138" name="TextBox 137">
              <a:extLst>
                <a:ext uri="{FF2B5EF4-FFF2-40B4-BE49-F238E27FC236}">
                  <a16:creationId xmlns:a16="http://schemas.microsoft.com/office/drawing/2014/main" id="{4A2BFE3E-69C3-5447-AD75-F49D0334119F}"/>
                </a:ext>
              </a:extLst>
            </p:cNvPr>
            <p:cNvSpPr txBox="1"/>
            <p:nvPr/>
          </p:nvSpPr>
          <p:spPr>
            <a:xfrm>
              <a:off x="3673992" y="3275126"/>
              <a:ext cx="506870" cy="307777"/>
            </a:xfrm>
            <a:prstGeom prst="rect">
              <a:avLst/>
            </a:prstGeom>
            <a:noFill/>
          </p:spPr>
          <p:txBody>
            <a:bodyPr wrap="none" rtlCol="0">
              <a:spAutoFit/>
            </a:bodyPr>
            <a:lstStyle/>
            <a:p>
              <a:pPr algn="l"/>
              <a:r>
                <a:rPr lang="en-US" sz="1400" dirty="0">
                  <a:solidFill>
                    <a:schemeClr val="bg1"/>
                  </a:solidFill>
                  <a:latin typeface="+mn-lt"/>
                </a:rPr>
                <a:t>PI3K</a:t>
              </a:r>
            </a:p>
          </p:txBody>
        </p:sp>
        <p:sp>
          <p:nvSpPr>
            <p:cNvPr id="139" name="TextBox 138">
              <a:extLst>
                <a:ext uri="{FF2B5EF4-FFF2-40B4-BE49-F238E27FC236}">
                  <a16:creationId xmlns:a16="http://schemas.microsoft.com/office/drawing/2014/main" id="{35F9B58D-37CE-7A40-A2CB-9F298E456A5C}"/>
                </a:ext>
              </a:extLst>
            </p:cNvPr>
            <p:cNvSpPr txBox="1"/>
            <p:nvPr/>
          </p:nvSpPr>
          <p:spPr>
            <a:xfrm>
              <a:off x="4153325" y="3044335"/>
              <a:ext cx="484428" cy="292388"/>
            </a:xfrm>
            <a:prstGeom prst="rect">
              <a:avLst/>
            </a:prstGeom>
            <a:noFill/>
          </p:spPr>
          <p:txBody>
            <a:bodyPr wrap="none" rtlCol="0">
              <a:spAutoFit/>
            </a:bodyPr>
            <a:lstStyle/>
            <a:p>
              <a:pPr algn="l"/>
              <a:r>
                <a:rPr lang="en-US" sz="1300" dirty="0">
                  <a:solidFill>
                    <a:schemeClr val="bg1"/>
                  </a:solidFill>
                  <a:latin typeface="+mn-lt"/>
                </a:rPr>
                <a:t>PIP2</a:t>
              </a:r>
            </a:p>
          </p:txBody>
        </p:sp>
        <p:sp>
          <p:nvSpPr>
            <p:cNvPr id="140" name="TextBox 139">
              <a:extLst>
                <a:ext uri="{FF2B5EF4-FFF2-40B4-BE49-F238E27FC236}">
                  <a16:creationId xmlns:a16="http://schemas.microsoft.com/office/drawing/2014/main" id="{8E634D19-03DE-1E4F-A486-7296875C94B5}"/>
                </a:ext>
              </a:extLst>
            </p:cNvPr>
            <p:cNvSpPr txBox="1"/>
            <p:nvPr/>
          </p:nvSpPr>
          <p:spPr>
            <a:xfrm>
              <a:off x="4775078" y="3041244"/>
              <a:ext cx="484428" cy="292388"/>
            </a:xfrm>
            <a:prstGeom prst="rect">
              <a:avLst/>
            </a:prstGeom>
            <a:noFill/>
          </p:spPr>
          <p:txBody>
            <a:bodyPr wrap="none" rtlCol="0">
              <a:spAutoFit/>
            </a:bodyPr>
            <a:lstStyle/>
            <a:p>
              <a:pPr algn="l"/>
              <a:r>
                <a:rPr lang="en-US" sz="1300" dirty="0">
                  <a:solidFill>
                    <a:schemeClr val="bg1"/>
                  </a:solidFill>
                  <a:latin typeface="+mn-lt"/>
                </a:rPr>
                <a:t>PIP3</a:t>
              </a:r>
            </a:p>
          </p:txBody>
        </p:sp>
        <p:sp>
          <p:nvSpPr>
            <p:cNvPr id="142" name="TextBox 141">
              <a:extLst>
                <a:ext uri="{FF2B5EF4-FFF2-40B4-BE49-F238E27FC236}">
                  <a16:creationId xmlns:a16="http://schemas.microsoft.com/office/drawing/2014/main" id="{058CC70F-7EE1-A941-9E54-74F648DCE45A}"/>
                </a:ext>
              </a:extLst>
            </p:cNvPr>
            <p:cNvSpPr txBox="1"/>
            <p:nvPr/>
          </p:nvSpPr>
          <p:spPr>
            <a:xfrm>
              <a:off x="4848521" y="3658047"/>
              <a:ext cx="428322" cy="292388"/>
            </a:xfrm>
            <a:prstGeom prst="rect">
              <a:avLst/>
            </a:prstGeom>
            <a:noFill/>
          </p:spPr>
          <p:txBody>
            <a:bodyPr wrap="none" rtlCol="0">
              <a:spAutoFit/>
            </a:bodyPr>
            <a:lstStyle/>
            <a:p>
              <a:pPr algn="l"/>
              <a:r>
                <a:rPr lang="en-US" sz="1300" dirty="0">
                  <a:solidFill>
                    <a:schemeClr val="bg1"/>
                  </a:solidFill>
                  <a:latin typeface="+mn-lt"/>
                </a:rPr>
                <a:t>SYK</a:t>
              </a:r>
            </a:p>
          </p:txBody>
        </p:sp>
        <p:sp>
          <p:nvSpPr>
            <p:cNvPr id="143" name="TextBox 142">
              <a:extLst>
                <a:ext uri="{FF2B5EF4-FFF2-40B4-BE49-F238E27FC236}">
                  <a16:creationId xmlns:a16="http://schemas.microsoft.com/office/drawing/2014/main" id="{5C2BDBB6-9CF3-E243-882F-0C09E3CBE2EE}"/>
                </a:ext>
              </a:extLst>
            </p:cNvPr>
            <p:cNvSpPr txBox="1"/>
            <p:nvPr/>
          </p:nvSpPr>
          <p:spPr>
            <a:xfrm>
              <a:off x="6157359" y="3434550"/>
              <a:ext cx="430759" cy="292388"/>
            </a:xfrm>
            <a:prstGeom prst="rect">
              <a:avLst/>
            </a:prstGeom>
            <a:noFill/>
          </p:spPr>
          <p:txBody>
            <a:bodyPr wrap="none" rtlCol="0">
              <a:spAutoFit/>
            </a:bodyPr>
            <a:lstStyle/>
            <a:p>
              <a:pPr algn="l"/>
              <a:r>
                <a:rPr lang="en-US" sz="1300" dirty="0">
                  <a:solidFill>
                    <a:schemeClr val="bg1"/>
                  </a:solidFill>
                  <a:latin typeface="+mn-lt"/>
                </a:rPr>
                <a:t>LYN</a:t>
              </a:r>
            </a:p>
          </p:txBody>
        </p:sp>
        <p:sp>
          <p:nvSpPr>
            <p:cNvPr id="144" name="TextBox 143">
              <a:extLst>
                <a:ext uri="{FF2B5EF4-FFF2-40B4-BE49-F238E27FC236}">
                  <a16:creationId xmlns:a16="http://schemas.microsoft.com/office/drawing/2014/main" id="{F03AA61A-1BA0-7240-9CCB-3F51E0EDC8C1}"/>
                </a:ext>
              </a:extLst>
            </p:cNvPr>
            <p:cNvSpPr txBox="1"/>
            <p:nvPr/>
          </p:nvSpPr>
          <p:spPr>
            <a:xfrm>
              <a:off x="6265817" y="3684679"/>
              <a:ext cx="428322" cy="292388"/>
            </a:xfrm>
            <a:prstGeom prst="rect">
              <a:avLst/>
            </a:prstGeom>
            <a:noFill/>
          </p:spPr>
          <p:txBody>
            <a:bodyPr wrap="none" rtlCol="0">
              <a:spAutoFit/>
            </a:bodyPr>
            <a:lstStyle/>
            <a:p>
              <a:pPr algn="l"/>
              <a:r>
                <a:rPr lang="en-US" sz="1300" dirty="0">
                  <a:solidFill>
                    <a:schemeClr val="bg1"/>
                  </a:solidFill>
                  <a:latin typeface="+mn-lt"/>
                </a:rPr>
                <a:t>SYK</a:t>
              </a:r>
            </a:p>
          </p:txBody>
        </p:sp>
        <p:sp>
          <p:nvSpPr>
            <p:cNvPr id="147" name="TextBox 146">
              <a:extLst>
                <a:ext uri="{FF2B5EF4-FFF2-40B4-BE49-F238E27FC236}">
                  <a16:creationId xmlns:a16="http://schemas.microsoft.com/office/drawing/2014/main" id="{B4D502C2-5F30-F14A-85E4-ECBD2DCBCF8C}"/>
                </a:ext>
              </a:extLst>
            </p:cNvPr>
            <p:cNvSpPr txBox="1"/>
            <p:nvPr/>
          </p:nvSpPr>
          <p:spPr>
            <a:xfrm>
              <a:off x="7152305" y="3483276"/>
              <a:ext cx="540533" cy="292388"/>
            </a:xfrm>
            <a:prstGeom prst="rect">
              <a:avLst/>
            </a:prstGeom>
            <a:noFill/>
          </p:spPr>
          <p:txBody>
            <a:bodyPr wrap="none" rtlCol="0">
              <a:spAutoFit/>
            </a:bodyPr>
            <a:lstStyle/>
            <a:p>
              <a:pPr algn="l"/>
              <a:r>
                <a:rPr lang="en-US" sz="1300" dirty="0">
                  <a:solidFill>
                    <a:schemeClr val="bg1"/>
                  </a:solidFill>
                  <a:latin typeface="+mn-lt"/>
                </a:rPr>
                <a:t>BLNK</a:t>
              </a:r>
            </a:p>
          </p:txBody>
        </p:sp>
        <p:sp>
          <p:nvSpPr>
            <p:cNvPr id="148" name="TextBox 147">
              <a:extLst>
                <a:ext uri="{FF2B5EF4-FFF2-40B4-BE49-F238E27FC236}">
                  <a16:creationId xmlns:a16="http://schemas.microsoft.com/office/drawing/2014/main" id="{472C6A31-5D2D-BE4A-996F-23FE6FEB784D}"/>
                </a:ext>
              </a:extLst>
            </p:cNvPr>
            <p:cNvSpPr txBox="1"/>
            <p:nvPr/>
          </p:nvSpPr>
          <p:spPr>
            <a:xfrm>
              <a:off x="6918226" y="3226566"/>
              <a:ext cx="440442" cy="292388"/>
            </a:xfrm>
            <a:prstGeom prst="rect">
              <a:avLst/>
            </a:prstGeom>
            <a:noFill/>
          </p:spPr>
          <p:txBody>
            <a:bodyPr wrap="none" rtlCol="0">
              <a:spAutoFit/>
            </a:bodyPr>
            <a:lstStyle/>
            <a:p>
              <a:pPr algn="l"/>
              <a:r>
                <a:rPr lang="en-US" sz="1300" dirty="0">
                  <a:solidFill>
                    <a:schemeClr val="bg1"/>
                  </a:solidFill>
                  <a:latin typeface="+mn-lt"/>
                </a:rPr>
                <a:t>BTK</a:t>
              </a:r>
            </a:p>
          </p:txBody>
        </p:sp>
        <p:sp>
          <p:nvSpPr>
            <p:cNvPr id="149" name="TextBox 148">
              <a:extLst>
                <a:ext uri="{FF2B5EF4-FFF2-40B4-BE49-F238E27FC236}">
                  <a16:creationId xmlns:a16="http://schemas.microsoft.com/office/drawing/2014/main" id="{81165F4F-29A0-ED41-99F9-76FEA2771CDD}"/>
                </a:ext>
              </a:extLst>
            </p:cNvPr>
            <p:cNvSpPr txBox="1"/>
            <p:nvPr/>
          </p:nvSpPr>
          <p:spPr>
            <a:xfrm>
              <a:off x="7610642" y="3255937"/>
              <a:ext cx="520294" cy="246221"/>
            </a:xfrm>
            <a:prstGeom prst="rect">
              <a:avLst/>
            </a:prstGeom>
            <a:noFill/>
          </p:spPr>
          <p:txBody>
            <a:bodyPr wrap="square" rtlCol="0">
              <a:spAutoFit/>
            </a:bodyPr>
            <a:lstStyle/>
            <a:p>
              <a:r>
                <a:rPr lang="en-US" sz="1000" dirty="0">
                  <a:solidFill>
                    <a:schemeClr val="bg1"/>
                  </a:solidFill>
                  <a:latin typeface="+mn-lt"/>
                </a:rPr>
                <a:t>PLC</a:t>
              </a:r>
              <a:r>
                <a:rPr lang="el-GR" sz="1000" dirty="0">
                  <a:solidFill>
                    <a:schemeClr val="bg1"/>
                  </a:solidFill>
                  <a:latin typeface="+mn-lt"/>
                </a:rPr>
                <a:t>γ</a:t>
              </a:r>
              <a:r>
                <a:rPr lang="en-US" sz="1000" dirty="0">
                  <a:solidFill>
                    <a:schemeClr val="bg1"/>
                  </a:solidFill>
                  <a:latin typeface="+mn-lt"/>
                </a:rPr>
                <a:t>2</a:t>
              </a:r>
            </a:p>
          </p:txBody>
        </p:sp>
        <p:sp>
          <p:nvSpPr>
            <p:cNvPr id="151" name="TextBox 150">
              <a:extLst>
                <a:ext uri="{FF2B5EF4-FFF2-40B4-BE49-F238E27FC236}">
                  <a16:creationId xmlns:a16="http://schemas.microsoft.com/office/drawing/2014/main" id="{B74BDB8F-CB15-E244-BD80-73B32D9A54A1}"/>
                </a:ext>
              </a:extLst>
            </p:cNvPr>
            <p:cNvSpPr txBox="1"/>
            <p:nvPr/>
          </p:nvSpPr>
          <p:spPr>
            <a:xfrm>
              <a:off x="7534849" y="2554456"/>
              <a:ext cx="814647" cy="307777"/>
            </a:xfrm>
            <a:prstGeom prst="rect">
              <a:avLst/>
            </a:prstGeom>
            <a:noFill/>
          </p:spPr>
          <p:txBody>
            <a:bodyPr wrap="none" rtlCol="0">
              <a:spAutoFit/>
            </a:bodyPr>
            <a:lstStyle/>
            <a:p>
              <a:pPr algn="l"/>
              <a:r>
                <a:rPr lang="en-US" sz="1400" dirty="0">
                  <a:solidFill>
                    <a:schemeClr val="tx1">
                      <a:lumMod val="50000"/>
                    </a:schemeClr>
                  </a:solidFill>
                  <a:latin typeface="+mn-lt"/>
                </a:rPr>
                <a:t>Ibrutinib</a:t>
              </a:r>
            </a:p>
          </p:txBody>
        </p:sp>
        <p:sp>
          <p:nvSpPr>
            <p:cNvPr id="152" name="TextBox 151">
              <a:extLst>
                <a:ext uri="{FF2B5EF4-FFF2-40B4-BE49-F238E27FC236}">
                  <a16:creationId xmlns:a16="http://schemas.microsoft.com/office/drawing/2014/main" id="{75447767-78B5-2D4B-8D88-10A9B2431BA4}"/>
                </a:ext>
              </a:extLst>
            </p:cNvPr>
            <p:cNvSpPr txBox="1"/>
            <p:nvPr/>
          </p:nvSpPr>
          <p:spPr>
            <a:xfrm>
              <a:off x="3677086" y="4397143"/>
              <a:ext cx="449162" cy="292388"/>
            </a:xfrm>
            <a:prstGeom prst="rect">
              <a:avLst/>
            </a:prstGeom>
            <a:noFill/>
          </p:spPr>
          <p:txBody>
            <a:bodyPr wrap="none" rtlCol="0">
              <a:spAutoFit/>
            </a:bodyPr>
            <a:lstStyle/>
            <a:p>
              <a:pPr algn="l"/>
              <a:r>
                <a:rPr lang="en-US" sz="1300" dirty="0">
                  <a:solidFill>
                    <a:schemeClr val="bg1"/>
                  </a:solidFill>
                  <a:latin typeface="+mn-lt"/>
                </a:rPr>
                <a:t>AKT</a:t>
              </a:r>
            </a:p>
          </p:txBody>
        </p:sp>
        <p:sp>
          <p:nvSpPr>
            <p:cNvPr id="153" name="TextBox 152">
              <a:extLst>
                <a:ext uri="{FF2B5EF4-FFF2-40B4-BE49-F238E27FC236}">
                  <a16:creationId xmlns:a16="http://schemas.microsoft.com/office/drawing/2014/main" id="{94901594-A630-8A43-8291-B9CB4D1F8926}"/>
                </a:ext>
              </a:extLst>
            </p:cNvPr>
            <p:cNvSpPr txBox="1"/>
            <p:nvPr/>
          </p:nvSpPr>
          <p:spPr>
            <a:xfrm>
              <a:off x="3363578" y="5116704"/>
              <a:ext cx="519694" cy="292388"/>
            </a:xfrm>
            <a:prstGeom prst="rect">
              <a:avLst/>
            </a:prstGeom>
            <a:noFill/>
          </p:spPr>
          <p:txBody>
            <a:bodyPr wrap="none" rtlCol="0">
              <a:spAutoFit/>
            </a:bodyPr>
            <a:lstStyle/>
            <a:p>
              <a:pPr algn="l"/>
              <a:r>
                <a:rPr lang="en-US" sz="1300" dirty="0">
                  <a:solidFill>
                    <a:schemeClr val="bg1"/>
                  </a:solidFill>
                  <a:latin typeface="+mn-lt"/>
                </a:rPr>
                <a:t>BCL2</a:t>
              </a:r>
            </a:p>
          </p:txBody>
        </p:sp>
        <p:sp>
          <p:nvSpPr>
            <p:cNvPr id="154" name="Rectangle 153">
              <a:extLst>
                <a:ext uri="{FF2B5EF4-FFF2-40B4-BE49-F238E27FC236}">
                  <a16:creationId xmlns:a16="http://schemas.microsoft.com/office/drawing/2014/main" id="{4BB3D5C7-5A8D-F140-97B2-167A749A456D}"/>
                </a:ext>
              </a:extLst>
            </p:cNvPr>
            <p:cNvSpPr/>
            <p:nvPr/>
          </p:nvSpPr>
          <p:spPr>
            <a:xfrm>
              <a:off x="3853061" y="2781858"/>
              <a:ext cx="155465" cy="165169"/>
            </a:xfrm>
            <a:prstGeom prst="rect">
              <a:avLst/>
            </a:prstGeom>
            <a:solidFill>
              <a:schemeClr val="tx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Curved Connector 155">
              <a:extLst>
                <a:ext uri="{FF2B5EF4-FFF2-40B4-BE49-F238E27FC236}">
                  <a16:creationId xmlns:a16="http://schemas.microsoft.com/office/drawing/2014/main" id="{69E42E9C-C956-7F44-BD79-C0FE10E054E3}"/>
                </a:ext>
              </a:extLst>
            </p:cNvPr>
            <p:cNvCxnSpPr>
              <a:cxnSpLocks/>
            </p:cNvCxnSpPr>
            <p:nvPr/>
          </p:nvCxnSpPr>
          <p:spPr>
            <a:xfrm rot="16200000" flipH="1">
              <a:off x="3367868" y="3246255"/>
              <a:ext cx="52918" cy="932958"/>
            </a:xfrm>
            <a:prstGeom prst="curvedConnector3">
              <a:avLst>
                <a:gd name="adj1" fmla="val 729793"/>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D4800949-86A3-6647-AC8C-C39948D2A80F}"/>
                </a:ext>
              </a:extLst>
            </p:cNvPr>
            <p:cNvCxnSpPr>
              <a:cxnSpLocks/>
              <a:stCxn id="55" idx="1"/>
              <a:endCxn id="140" idx="1"/>
            </p:cNvCxnSpPr>
            <p:nvPr/>
          </p:nvCxnSpPr>
          <p:spPr>
            <a:xfrm flipV="1">
              <a:off x="4125061" y="3187438"/>
              <a:ext cx="650017" cy="248774"/>
            </a:xfrm>
            <a:prstGeom prst="curvedConnector3">
              <a:avLst>
                <a:gd name="adj1" fmla="val 74322"/>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C9FC1A6A-ABC2-A449-B58F-8B0A170FB3BF}"/>
                </a:ext>
              </a:extLst>
            </p:cNvPr>
            <p:cNvCxnSpPr>
              <a:cxnSpLocks/>
              <a:endCxn id="140" idx="1"/>
            </p:cNvCxnSpPr>
            <p:nvPr/>
          </p:nvCxnSpPr>
          <p:spPr>
            <a:xfrm flipV="1">
              <a:off x="4607842" y="3187438"/>
              <a:ext cx="16723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0" name="Curved Connector 169">
              <a:extLst>
                <a:ext uri="{FF2B5EF4-FFF2-40B4-BE49-F238E27FC236}">
                  <a16:creationId xmlns:a16="http://schemas.microsoft.com/office/drawing/2014/main" id="{A0233353-2065-7044-A0AA-46590095ED93}"/>
                </a:ext>
              </a:extLst>
            </p:cNvPr>
            <p:cNvCxnSpPr>
              <a:cxnSpLocks/>
              <a:stCxn id="141" idx="1"/>
            </p:cNvCxnSpPr>
            <p:nvPr/>
          </p:nvCxnSpPr>
          <p:spPr>
            <a:xfrm rot="10800000">
              <a:off x="4111820" y="3552265"/>
              <a:ext cx="800737" cy="3177"/>
            </a:xfrm>
            <a:prstGeom prst="curvedConnector3">
              <a:avLst>
                <a:gd name="adj1" fmla="val 50000"/>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BDD07CE0-4901-0341-B3DB-83E44F5C8CAD}"/>
                </a:ext>
              </a:extLst>
            </p:cNvPr>
            <p:cNvGrpSpPr/>
            <p:nvPr/>
          </p:nvGrpSpPr>
          <p:grpSpPr>
            <a:xfrm rot="3641065">
              <a:off x="4934327" y="3300818"/>
              <a:ext cx="380124" cy="524098"/>
              <a:chOff x="7802900" y="4425276"/>
              <a:chExt cx="546386" cy="1070128"/>
            </a:xfrm>
          </p:grpSpPr>
          <p:sp>
            <p:nvSpPr>
              <p:cNvPr id="59" name="Rounded Rectangle 58">
                <a:extLst>
                  <a:ext uri="{FF2B5EF4-FFF2-40B4-BE49-F238E27FC236}">
                    <a16:creationId xmlns:a16="http://schemas.microsoft.com/office/drawing/2014/main" id="{D32EAA6E-4572-BC4F-9B50-E92FC23A5047}"/>
                  </a:ext>
                </a:extLst>
              </p:cNvPr>
              <p:cNvSpPr/>
              <p:nvPr/>
            </p:nvSpPr>
            <p:spPr>
              <a:xfrm rot="1800000" flipH="1">
                <a:off x="7930547" y="4425276"/>
                <a:ext cx="286697" cy="1070128"/>
              </a:xfrm>
              <a:prstGeom prst="roundRect">
                <a:avLst>
                  <a:gd name="adj" fmla="val 5000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0" name="Moon 59">
                <a:extLst>
                  <a:ext uri="{FF2B5EF4-FFF2-40B4-BE49-F238E27FC236}">
                    <a16:creationId xmlns:a16="http://schemas.microsoft.com/office/drawing/2014/main" id="{4ADC824D-B101-7546-9D7A-D68F6E17C74C}"/>
                  </a:ext>
                </a:extLst>
              </p:cNvPr>
              <p:cNvSpPr/>
              <p:nvPr/>
            </p:nvSpPr>
            <p:spPr>
              <a:xfrm rot="18002332" flipH="1">
                <a:off x="8105006" y="4484280"/>
                <a:ext cx="222333" cy="266227"/>
              </a:xfrm>
              <a:prstGeom prst="moon">
                <a:avLst>
                  <a:gd name="adj" fmla="val 3176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F01030E5-F29B-2841-9026-21E9F685F1C0}"/>
                  </a:ext>
                </a:extLst>
              </p:cNvPr>
              <p:cNvSpPr/>
              <p:nvPr/>
            </p:nvSpPr>
            <p:spPr>
              <a:xfrm rot="7266228" flipH="1">
                <a:off x="7822967" y="5168009"/>
                <a:ext cx="230008" cy="270141"/>
              </a:xfrm>
              <a:prstGeom prst="moon">
                <a:avLst>
                  <a:gd name="adj" fmla="val 317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TextBox 140">
              <a:extLst>
                <a:ext uri="{FF2B5EF4-FFF2-40B4-BE49-F238E27FC236}">
                  <a16:creationId xmlns:a16="http://schemas.microsoft.com/office/drawing/2014/main" id="{CAE122CC-A233-A143-BD3D-A79F31545520}"/>
                </a:ext>
              </a:extLst>
            </p:cNvPr>
            <p:cNvSpPr txBox="1"/>
            <p:nvPr/>
          </p:nvSpPr>
          <p:spPr>
            <a:xfrm>
              <a:off x="4912556" y="3409247"/>
              <a:ext cx="430759" cy="292388"/>
            </a:xfrm>
            <a:prstGeom prst="rect">
              <a:avLst/>
            </a:prstGeom>
            <a:noFill/>
          </p:spPr>
          <p:txBody>
            <a:bodyPr wrap="none" rtlCol="0">
              <a:spAutoFit/>
            </a:bodyPr>
            <a:lstStyle/>
            <a:p>
              <a:pPr algn="l"/>
              <a:r>
                <a:rPr lang="en-US" sz="1300" dirty="0">
                  <a:solidFill>
                    <a:schemeClr val="bg1"/>
                  </a:solidFill>
                  <a:latin typeface="+mn-lt"/>
                </a:rPr>
                <a:t>LYN</a:t>
              </a:r>
            </a:p>
          </p:txBody>
        </p:sp>
        <p:cxnSp>
          <p:nvCxnSpPr>
            <p:cNvPr id="181" name="Curved Connector 180">
              <a:extLst>
                <a:ext uri="{FF2B5EF4-FFF2-40B4-BE49-F238E27FC236}">
                  <a16:creationId xmlns:a16="http://schemas.microsoft.com/office/drawing/2014/main" id="{7DB1487F-E6F2-7745-A60E-9A8ED4567750}"/>
                </a:ext>
              </a:extLst>
            </p:cNvPr>
            <p:cNvCxnSpPr>
              <a:cxnSpLocks/>
              <a:stCxn id="57" idx="1"/>
              <a:endCxn id="87" idx="3"/>
            </p:cNvCxnSpPr>
            <p:nvPr/>
          </p:nvCxnSpPr>
          <p:spPr>
            <a:xfrm rot="5400000">
              <a:off x="3583014" y="4066625"/>
              <a:ext cx="656025" cy="1161"/>
            </a:xfrm>
            <a:prstGeom prst="curvedConnector3">
              <a:avLst>
                <a:gd name="adj1" fmla="val 50000"/>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9C243E8B-8E45-B142-98AE-DE89E34781F5}"/>
                </a:ext>
              </a:extLst>
            </p:cNvPr>
            <p:cNvCxnSpPr>
              <a:cxnSpLocks/>
              <a:stCxn id="63" idx="0"/>
              <a:endCxn id="95" idx="2"/>
            </p:cNvCxnSpPr>
            <p:nvPr/>
          </p:nvCxnSpPr>
          <p:spPr>
            <a:xfrm flipV="1">
              <a:off x="6632908" y="3362699"/>
              <a:ext cx="247126" cy="211793"/>
            </a:xfrm>
            <a:prstGeom prst="curvedConnector3">
              <a:avLst>
                <a:gd name="adj1" fmla="val 50000"/>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urved Connector 188">
              <a:extLst>
                <a:ext uri="{FF2B5EF4-FFF2-40B4-BE49-F238E27FC236}">
                  <a16:creationId xmlns:a16="http://schemas.microsoft.com/office/drawing/2014/main" id="{2A0BA801-942A-AF41-8980-84AC8E2637F2}"/>
                </a:ext>
              </a:extLst>
            </p:cNvPr>
            <p:cNvCxnSpPr>
              <a:cxnSpLocks/>
              <a:stCxn id="71" idx="0"/>
              <a:endCxn id="95" idx="2"/>
            </p:cNvCxnSpPr>
            <p:nvPr/>
          </p:nvCxnSpPr>
          <p:spPr>
            <a:xfrm flipV="1">
              <a:off x="6720816" y="3362699"/>
              <a:ext cx="159218" cy="468470"/>
            </a:xfrm>
            <a:prstGeom prst="curvedConnector3">
              <a:avLst>
                <a:gd name="adj1" fmla="val 50000"/>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urved Connector 191">
              <a:extLst>
                <a:ext uri="{FF2B5EF4-FFF2-40B4-BE49-F238E27FC236}">
                  <a16:creationId xmlns:a16="http://schemas.microsoft.com/office/drawing/2014/main" id="{7FE073D4-A3B5-9B45-99E3-2EA48D443F0F}"/>
                </a:ext>
              </a:extLst>
            </p:cNvPr>
            <p:cNvCxnSpPr>
              <a:cxnSpLocks/>
              <a:stCxn id="95" idx="0"/>
              <a:endCxn id="149" idx="1"/>
            </p:cNvCxnSpPr>
            <p:nvPr/>
          </p:nvCxnSpPr>
          <p:spPr>
            <a:xfrm>
              <a:off x="7404094" y="3368959"/>
              <a:ext cx="206548" cy="10089"/>
            </a:xfrm>
            <a:prstGeom prst="curvedConnector3">
              <a:avLst>
                <a:gd name="adj1" fmla="val 50000"/>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Curved Connector 196">
              <a:extLst>
                <a:ext uri="{FF2B5EF4-FFF2-40B4-BE49-F238E27FC236}">
                  <a16:creationId xmlns:a16="http://schemas.microsoft.com/office/drawing/2014/main" id="{696678DA-C419-814C-89D0-81BCB8834382}"/>
                </a:ext>
              </a:extLst>
            </p:cNvPr>
            <p:cNvCxnSpPr>
              <a:cxnSpLocks/>
              <a:stCxn id="87" idx="0"/>
              <a:endCxn id="3" idx="1"/>
            </p:cNvCxnSpPr>
            <p:nvPr/>
          </p:nvCxnSpPr>
          <p:spPr>
            <a:xfrm>
              <a:off x="4170759" y="4541988"/>
              <a:ext cx="964716" cy="262549"/>
            </a:xfrm>
            <a:prstGeom prst="curvedConnector3">
              <a:avLst>
                <a:gd name="adj1" fmla="val 50000"/>
              </a:avLst>
            </a:prstGeom>
            <a:ln w="19050">
              <a:solidFill>
                <a:schemeClr val="tx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0" name="Curved Connector 199">
              <a:extLst>
                <a:ext uri="{FF2B5EF4-FFF2-40B4-BE49-F238E27FC236}">
                  <a16:creationId xmlns:a16="http://schemas.microsoft.com/office/drawing/2014/main" id="{37DE1748-CF4B-9648-A613-4B0B78581E23}"/>
                </a:ext>
              </a:extLst>
            </p:cNvPr>
            <p:cNvCxnSpPr>
              <a:cxnSpLocks/>
              <a:stCxn id="153" idx="3"/>
            </p:cNvCxnSpPr>
            <p:nvPr/>
          </p:nvCxnSpPr>
          <p:spPr>
            <a:xfrm flipV="1">
              <a:off x="3883272" y="4921438"/>
              <a:ext cx="1252203" cy="341460"/>
            </a:xfrm>
            <a:prstGeom prst="curvedConnector3">
              <a:avLst>
                <a:gd name="adj1" fmla="val 50000"/>
              </a:avLst>
            </a:prstGeom>
            <a:ln w="19050">
              <a:solidFill>
                <a:schemeClr val="tx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C157690D-36FF-6E4E-B76D-0DAB506B1C15}"/>
                </a:ext>
              </a:extLst>
            </p:cNvPr>
            <p:cNvSpPr txBox="1"/>
            <p:nvPr/>
          </p:nvSpPr>
          <p:spPr>
            <a:xfrm>
              <a:off x="7485952" y="4325094"/>
              <a:ext cx="509307" cy="307777"/>
            </a:xfrm>
            <a:prstGeom prst="rect">
              <a:avLst/>
            </a:prstGeom>
            <a:noFill/>
          </p:spPr>
          <p:txBody>
            <a:bodyPr wrap="square" rtlCol="0">
              <a:spAutoFit/>
            </a:bodyPr>
            <a:lstStyle/>
            <a:p>
              <a:pPr algn="l"/>
              <a:r>
                <a:rPr lang="en-US" sz="1400" dirty="0">
                  <a:solidFill>
                    <a:schemeClr val="tx1">
                      <a:lumMod val="50000"/>
                    </a:schemeClr>
                  </a:solidFill>
                  <a:latin typeface="+mn-lt"/>
                </a:rPr>
                <a:t>DAG</a:t>
              </a:r>
            </a:p>
          </p:txBody>
        </p:sp>
        <p:sp>
          <p:nvSpPr>
            <p:cNvPr id="205" name="TextBox 204">
              <a:extLst>
                <a:ext uri="{FF2B5EF4-FFF2-40B4-BE49-F238E27FC236}">
                  <a16:creationId xmlns:a16="http://schemas.microsoft.com/office/drawing/2014/main" id="{B16DD779-07AC-6F42-B180-F819F7FB2DE8}"/>
                </a:ext>
              </a:extLst>
            </p:cNvPr>
            <p:cNvSpPr txBox="1"/>
            <p:nvPr/>
          </p:nvSpPr>
          <p:spPr>
            <a:xfrm>
              <a:off x="8447322" y="5041566"/>
              <a:ext cx="413896" cy="307777"/>
            </a:xfrm>
            <a:prstGeom prst="rect">
              <a:avLst/>
            </a:prstGeom>
            <a:noFill/>
          </p:spPr>
          <p:txBody>
            <a:bodyPr wrap="none" rtlCol="0">
              <a:spAutoFit/>
            </a:bodyPr>
            <a:lstStyle/>
            <a:p>
              <a:pPr algn="l"/>
              <a:r>
                <a:rPr lang="en-US" sz="1400" dirty="0">
                  <a:solidFill>
                    <a:schemeClr val="tx1">
                      <a:lumMod val="50000"/>
                    </a:schemeClr>
                  </a:solidFill>
                  <a:latin typeface="+mn-lt"/>
                </a:rPr>
                <a:t>IP3</a:t>
              </a:r>
            </a:p>
          </p:txBody>
        </p:sp>
        <p:cxnSp>
          <p:nvCxnSpPr>
            <p:cNvPr id="206" name="Curved Connector 205">
              <a:extLst>
                <a:ext uri="{FF2B5EF4-FFF2-40B4-BE49-F238E27FC236}">
                  <a16:creationId xmlns:a16="http://schemas.microsoft.com/office/drawing/2014/main" id="{79724603-2BDC-9047-A9E6-F3D1D5CBE21C}"/>
                </a:ext>
              </a:extLst>
            </p:cNvPr>
            <p:cNvCxnSpPr>
              <a:cxnSpLocks/>
              <a:stCxn id="149" idx="3"/>
              <a:endCxn id="205" idx="0"/>
            </p:cNvCxnSpPr>
            <p:nvPr/>
          </p:nvCxnSpPr>
          <p:spPr>
            <a:xfrm>
              <a:off x="8130936" y="3379048"/>
              <a:ext cx="523334" cy="1662518"/>
            </a:xfrm>
            <a:prstGeom prst="curvedConnector2">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Curved Connector 211">
              <a:extLst>
                <a:ext uri="{FF2B5EF4-FFF2-40B4-BE49-F238E27FC236}">
                  <a16:creationId xmlns:a16="http://schemas.microsoft.com/office/drawing/2014/main" id="{2E13E98E-D15F-4745-8423-336C9DEA2B8A}"/>
                </a:ext>
              </a:extLst>
            </p:cNvPr>
            <p:cNvCxnSpPr>
              <a:cxnSpLocks/>
              <a:stCxn id="149" idx="3"/>
              <a:endCxn id="204" idx="0"/>
            </p:cNvCxnSpPr>
            <p:nvPr/>
          </p:nvCxnSpPr>
          <p:spPr>
            <a:xfrm flipH="1">
              <a:off x="7740606" y="3379048"/>
              <a:ext cx="390330" cy="946046"/>
            </a:xfrm>
            <a:prstGeom prst="curvedConnector4">
              <a:avLst>
                <a:gd name="adj1" fmla="val -58566"/>
                <a:gd name="adj2" fmla="val 56507"/>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Curved Connector 214">
              <a:extLst>
                <a:ext uri="{FF2B5EF4-FFF2-40B4-BE49-F238E27FC236}">
                  <a16:creationId xmlns:a16="http://schemas.microsoft.com/office/drawing/2014/main" id="{68F4662E-2803-A145-B15D-C553B59992AC}"/>
                </a:ext>
              </a:extLst>
            </p:cNvPr>
            <p:cNvCxnSpPr>
              <a:cxnSpLocks/>
              <a:stCxn id="204" idx="1"/>
              <a:endCxn id="3" idx="3"/>
            </p:cNvCxnSpPr>
            <p:nvPr/>
          </p:nvCxnSpPr>
          <p:spPr>
            <a:xfrm rot="10800000" flipV="1">
              <a:off x="6497956" y="4478983"/>
              <a:ext cx="987996" cy="325554"/>
            </a:xfrm>
            <a:prstGeom prst="curvedConnector3">
              <a:avLst>
                <a:gd name="adj1" fmla="val 50000"/>
              </a:avLst>
            </a:prstGeom>
            <a:ln w="19050">
              <a:solidFill>
                <a:schemeClr val="tx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9" name="Curved Connector 218">
              <a:extLst>
                <a:ext uri="{FF2B5EF4-FFF2-40B4-BE49-F238E27FC236}">
                  <a16:creationId xmlns:a16="http://schemas.microsoft.com/office/drawing/2014/main" id="{C98ADBCC-8CDF-6042-B182-F52AE9438233}"/>
                </a:ext>
              </a:extLst>
            </p:cNvPr>
            <p:cNvCxnSpPr>
              <a:cxnSpLocks/>
              <a:stCxn id="205" idx="1"/>
            </p:cNvCxnSpPr>
            <p:nvPr/>
          </p:nvCxnSpPr>
          <p:spPr>
            <a:xfrm rot="10800000">
              <a:off x="6497956" y="4943647"/>
              <a:ext cx="1949367" cy="251809"/>
            </a:xfrm>
            <a:prstGeom prst="curvedConnector3">
              <a:avLst>
                <a:gd name="adj1" fmla="val 50000"/>
              </a:avLst>
            </a:prstGeom>
            <a:ln w="19050">
              <a:solidFill>
                <a:schemeClr val="tx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25" name="Group 224">
              <a:extLst>
                <a:ext uri="{FF2B5EF4-FFF2-40B4-BE49-F238E27FC236}">
                  <a16:creationId xmlns:a16="http://schemas.microsoft.com/office/drawing/2014/main" id="{7AE02155-167A-0A43-91B5-B0C116B81ED3}"/>
                </a:ext>
              </a:extLst>
            </p:cNvPr>
            <p:cNvGrpSpPr/>
            <p:nvPr/>
          </p:nvGrpSpPr>
          <p:grpSpPr>
            <a:xfrm rot="5400000">
              <a:off x="6841821" y="2749680"/>
              <a:ext cx="1211254" cy="964782"/>
              <a:chOff x="4719477" y="2458474"/>
              <a:chExt cx="1211254" cy="964782"/>
            </a:xfrm>
          </p:grpSpPr>
          <p:sp>
            <p:nvSpPr>
              <p:cNvPr id="226" name="Arc 225">
                <a:extLst>
                  <a:ext uri="{FF2B5EF4-FFF2-40B4-BE49-F238E27FC236}">
                    <a16:creationId xmlns:a16="http://schemas.microsoft.com/office/drawing/2014/main" id="{A53346ED-ECDE-3145-8428-BBFAC90C6AA1}"/>
                  </a:ext>
                </a:extLst>
              </p:cNvPr>
              <p:cNvSpPr/>
              <p:nvPr/>
            </p:nvSpPr>
            <p:spPr>
              <a:xfrm rot="18754477" flipH="1">
                <a:off x="4909193" y="2268758"/>
                <a:ext cx="831822" cy="1211254"/>
              </a:xfrm>
              <a:prstGeom prst="arc">
                <a:avLst>
                  <a:gd name="adj1" fmla="val 18192142"/>
                  <a:gd name="adj2" fmla="val 2023068"/>
                </a:avLst>
              </a:prstGeom>
              <a:ln w="28575">
                <a:solidFill>
                  <a:schemeClr val="tx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2D5E1DA6-22C3-3549-A031-2627D2E33E67}"/>
                  </a:ext>
                </a:extLst>
              </p:cNvPr>
              <p:cNvCxnSpPr/>
              <p:nvPr/>
            </p:nvCxnSpPr>
            <p:spPr>
              <a:xfrm>
                <a:off x="5257193" y="3214734"/>
                <a:ext cx="0" cy="208522"/>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336618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C32-96F5-4079-BF36-B1539765D144}"/>
              </a:ext>
            </a:extLst>
          </p:cNvPr>
          <p:cNvSpPr>
            <a:spLocks noGrp="1"/>
          </p:cNvSpPr>
          <p:nvPr>
            <p:ph type="title"/>
          </p:nvPr>
        </p:nvSpPr>
        <p:spPr>
          <a:xfrm>
            <a:off x="180982" y="4079419"/>
            <a:ext cx="8782044" cy="1362075"/>
          </a:xfrm>
        </p:spPr>
        <p:txBody>
          <a:bodyPr/>
          <a:lstStyle/>
          <a:p>
            <a:r>
              <a:rPr lang="en-US" dirty="0"/>
              <a:t>Differentiating, Classifying, </a:t>
            </a:r>
            <a:br>
              <a:rPr lang="en-US" dirty="0"/>
            </a:br>
            <a:r>
              <a:rPr lang="en-US" dirty="0"/>
              <a:t>Grading/Staging </a:t>
            </a:r>
          </a:p>
        </p:txBody>
      </p:sp>
    </p:spTree>
    <p:custDataLst>
      <p:tags r:id="rId1"/>
    </p:custDataLst>
    <p:extLst>
      <p:ext uri="{BB962C8B-B14F-4D97-AF65-F5344CB8AC3E}">
        <p14:creationId xmlns:p14="http://schemas.microsoft.com/office/powerpoint/2010/main" val="364855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25EA-94E9-42EE-88B1-9C54030FF8A0}"/>
              </a:ext>
            </a:extLst>
          </p:cNvPr>
          <p:cNvSpPr>
            <a:spLocks noGrp="1"/>
          </p:cNvSpPr>
          <p:nvPr>
            <p:ph type="title"/>
          </p:nvPr>
        </p:nvSpPr>
        <p:spPr/>
        <p:txBody>
          <a:bodyPr/>
          <a:lstStyle/>
          <a:p>
            <a:r>
              <a:rPr lang="en-US" dirty="0"/>
              <a:t>NIH Consensus Criteria </a:t>
            </a:r>
          </a:p>
        </p:txBody>
      </p:sp>
      <p:sp>
        <p:nvSpPr>
          <p:cNvPr id="4" name="Text Placeholder 3">
            <a:extLst>
              <a:ext uri="{FF2B5EF4-FFF2-40B4-BE49-F238E27FC236}">
                <a16:creationId xmlns:a16="http://schemas.microsoft.com/office/drawing/2014/main" id="{149C5123-C591-484E-BE8D-9CEEE43AF6FB}"/>
              </a:ext>
            </a:extLst>
          </p:cNvPr>
          <p:cNvSpPr>
            <a:spLocks noGrp="1"/>
          </p:cNvSpPr>
          <p:nvPr>
            <p:ph type="body" sz="quarter" idx="10"/>
          </p:nvPr>
        </p:nvSpPr>
        <p:spPr/>
        <p:txBody>
          <a:bodyPr/>
          <a:lstStyle/>
          <a:p>
            <a:r>
              <a:rPr lang="en-US" dirty="0"/>
              <a:t>1. </a:t>
            </a:r>
            <a:r>
              <a:rPr lang="en-US" dirty="0" err="1"/>
              <a:t>Filipovich</a:t>
            </a:r>
            <a:r>
              <a:rPr lang="en-US" dirty="0"/>
              <a:t> AH, et al. </a:t>
            </a:r>
            <a:r>
              <a:rPr lang="en-US" i="1" dirty="0"/>
              <a:t>Biol Blood Marrow Transplant.</a:t>
            </a:r>
            <a:r>
              <a:rPr lang="en-US" dirty="0"/>
              <a:t> 2005;11:945. 2. </a:t>
            </a:r>
            <a:r>
              <a:rPr lang="en-US" dirty="0" err="1"/>
              <a:t>Jagasia</a:t>
            </a:r>
            <a:r>
              <a:rPr lang="en-US" dirty="0"/>
              <a:t> MH, et al. </a:t>
            </a:r>
            <a:r>
              <a:rPr lang="en-US" i="1" dirty="0"/>
              <a:t>Blood Marrow Transplant. </a:t>
            </a:r>
            <a:r>
              <a:rPr lang="en-US" dirty="0"/>
              <a:t>2015;21:389-401. </a:t>
            </a:r>
          </a:p>
        </p:txBody>
      </p:sp>
      <p:sp>
        <p:nvSpPr>
          <p:cNvPr id="10" name="Content Placeholder 2">
            <a:extLst>
              <a:ext uri="{FF2B5EF4-FFF2-40B4-BE49-F238E27FC236}">
                <a16:creationId xmlns:a16="http://schemas.microsoft.com/office/drawing/2014/main" id="{F5DA16FF-78A0-440F-B9DB-F54E5FA7C129}"/>
              </a:ext>
            </a:extLst>
          </p:cNvPr>
          <p:cNvSpPr txBox="1">
            <a:spLocks/>
          </p:cNvSpPr>
          <p:nvPr/>
        </p:nvSpPr>
        <p:spPr>
          <a:xfrm>
            <a:off x="453452" y="1642789"/>
            <a:ext cx="8229600" cy="45294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6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600" dirty="0"/>
              <a:t>Diagnosing GVHD complicated by overlapping clinical manifestations</a:t>
            </a:r>
          </a:p>
          <a:p>
            <a:pPr lvl="1" fontAlgn="auto"/>
            <a:r>
              <a:rPr lang="en-US" sz="2200" dirty="0" err="1"/>
              <a:t>aGVHD</a:t>
            </a:r>
            <a:r>
              <a:rPr lang="en-US" sz="2200" dirty="0"/>
              <a:t> signs can present </a:t>
            </a:r>
            <a:r>
              <a:rPr lang="en-US" sz="2200" b="1" i="1" dirty="0"/>
              <a:t>after</a:t>
            </a:r>
            <a:r>
              <a:rPr lang="en-US" sz="2200" dirty="0"/>
              <a:t> 100 days post-transplant</a:t>
            </a:r>
          </a:p>
          <a:p>
            <a:pPr lvl="1" fontAlgn="auto"/>
            <a:r>
              <a:rPr lang="en-US" sz="2200" dirty="0"/>
              <a:t>cGVHD manifestations can present any time post-transplant</a:t>
            </a:r>
          </a:p>
          <a:p>
            <a:pPr lvl="1" fontAlgn="auto"/>
            <a:r>
              <a:rPr lang="en-US" sz="2200" dirty="0"/>
              <a:t>Some signs/symptoms are diagnostic/distinctive only for cGVHD</a:t>
            </a:r>
          </a:p>
          <a:p>
            <a:pPr lvl="1" fontAlgn="auto"/>
            <a:r>
              <a:rPr lang="en-US" sz="2200" dirty="0"/>
              <a:t>Other signs/symptoms overlap aGVHD and cGVHD</a:t>
            </a:r>
          </a:p>
          <a:p>
            <a:pPr fontAlgn="auto"/>
            <a:r>
              <a:rPr lang="en-US" sz="2600" dirty="0"/>
              <a:t> NIH consensus criteria for diagnosing aGVHD and cGVHD originally released in 2005</a:t>
            </a:r>
            <a:r>
              <a:rPr lang="en-US" sz="2600" baseline="30000" dirty="0"/>
              <a:t>1</a:t>
            </a:r>
          </a:p>
          <a:p>
            <a:pPr fontAlgn="auto"/>
            <a:r>
              <a:rPr lang="en-US" sz="2600" dirty="0"/>
              <a:t>Criteria further refined in 2015</a:t>
            </a:r>
            <a:r>
              <a:rPr lang="en-US" sz="2600" baseline="30000" dirty="0"/>
              <a:t>2</a:t>
            </a:r>
          </a:p>
          <a:p>
            <a:pPr fontAlgn="auto"/>
            <a:r>
              <a:rPr lang="en-US" sz="2600" dirty="0"/>
              <a:t>Consensus criteria now use 4 subclasses based</a:t>
            </a:r>
          </a:p>
          <a:p>
            <a:pPr lvl="1" fontAlgn="auto"/>
            <a:r>
              <a:rPr lang="en-US" sz="2200" dirty="0"/>
              <a:t>Timing </a:t>
            </a:r>
            <a:r>
              <a:rPr lang="en-US" sz="2200" b="1" i="1" dirty="0"/>
              <a:t>and</a:t>
            </a:r>
            <a:r>
              <a:rPr lang="en-US" sz="2200" dirty="0"/>
              <a:t> clinical features</a:t>
            </a:r>
          </a:p>
        </p:txBody>
      </p:sp>
    </p:spTree>
    <p:custDataLst>
      <p:tags r:id="rId1"/>
    </p:custDataLst>
    <p:extLst>
      <p:ext uri="{BB962C8B-B14F-4D97-AF65-F5344CB8AC3E}">
        <p14:creationId xmlns:p14="http://schemas.microsoft.com/office/powerpoint/2010/main" val="91793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2C15-801F-43ED-8CFA-2CB04F6DA8B9}"/>
              </a:ext>
            </a:extLst>
          </p:cNvPr>
          <p:cNvSpPr>
            <a:spLocks noGrp="1"/>
          </p:cNvSpPr>
          <p:nvPr>
            <p:ph type="title"/>
          </p:nvPr>
        </p:nvSpPr>
        <p:spPr/>
        <p:txBody>
          <a:bodyPr/>
          <a:lstStyle/>
          <a:p>
            <a:r>
              <a:rPr lang="en-US" dirty="0"/>
              <a:t>NIH GVHD Classification Categories</a:t>
            </a:r>
          </a:p>
        </p:txBody>
      </p:sp>
      <p:sp>
        <p:nvSpPr>
          <p:cNvPr id="3" name="Text Placeholder 2">
            <a:extLst>
              <a:ext uri="{FF2B5EF4-FFF2-40B4-BE49-F238E27FC236}">
                <a16:creationId xmlns:a16="http://schemas.microsoft.com/office/drawing/2014/main" id="{F62D49DF-6AF2-E048-A71D-2F1995A8ABAB}"/>
              </a:ext>
            </a:extLst>
          </p:cNvPr>
          <p:cNvSpPr>
            <a:spLocks noGrp="1"/>
          </p:cNvSpPr>
          <p:nvPr>
            <p:ph type="body" sz="quarter" idx="10"/>
          </p:nvPr>
        </p:nvSpPr>
        <p:spPr/>
        <p:txBody>
          <a:bodyPr/>
          <a:lstStyle/>
          <a:p>
            <a:r>
              <a:rPr lang="en-US" dirty="0"/>
              <a:t>D/D, diagnostic/distinctive. </a:t>
            </a:r>
          </a:p>
          <a:p>
            <a:r>
              <a:rPr lang="en-US" dirty="0" err="1"/>
              <a:t>Filipovich</a:t>
            </a:r>
            <a:r>
              <a:rPr lang="en-US" dirty="0"/>
              <a:t> AH, et al. </a:t>
            </a:r>
            <a:r>
              <a:rPr lang="en-US" i="1" dirty="0"/>
              <a:t>Biol Blood Marrow Transplant.</a:t>
            </a:r>
            <a:r>
              <a:rPr lang="en-US" dirty="0"/>
              <a:t> 2005;11:945. </a:t>
            </a:r>
            <a:r>
              <a:rPr lang="en-US" dirty="0" err="1"/>
              <a:t>Jagasia</a:t>
            </a:r>
            <a:r>
              <a:rPr lang="en-US" dirty="0"/>
              <a:t> MH, et al. </a:t>
            </a:r>
            <a:r>
              <a:rPr lang="en-US" i="1" dirty="0"/>
              <a:t>Blood Marrow Transplant. </a:t>
            </a:r>
            <a:r>
              <a:rPr lang="en-US" dirty="0"/>
              <a:t>2015;21:389-401. </a:t>
            </a:r>
          </a:p>
        </p:txBody>
      </p:sp>
      <p:sp>
        <p:nvSpPr>
          <p:cNvPr id="5" name="Freeform: Shape 4">
            <a:extLst>
              <a:ext uri="{FF2B5EF4-FFF2-40B4-BE49-F238E27FC236}">
                <a16:creationId xmlns:a16="http://schemas.microsoft.com/office/drawing/2014/main" id="{B198A595-56A3-4ED5-AE18-6FE9437DCD87}"/>
              </a:ext>
            </a:extLst>
          </p:cNvPr>
          <p:cNvSpPr/>
          <p:nvPr/>
        </p:nvSpPr>
        <p:spPr>
          <a:xfrm>
            <a:off x="5568931" y="4556985"/>
            <a:ext cx="3281558" cy="1651903"/>
          </a:xfrm>
          <a:custGeom>
            <a:avLst/>
            <a:gdLst>
              <a:gd name="connsiteX0" fmla="*/ 0 w 2301787"/>
              <a:gd name="connsiteY0" fmla="*/ 149104 h 1491036"/>
              <a:gd name="connsiteX1" fmla="*/ 149104 w 2301787"/>
              <a:gd name="connsiteY1" fmla="*/ 0 h 1491036"/>
              <a:gd name="connsiteX2" fmla="*/ 2152683 w 2301787"/>
              <a:gd name="connsiteY2" fmla="*/ 0 h 1491036"/>
              <a:gd name="connsiteX3" fmla="*/ 2301787 w 2301787"/>
              <a:gd name="connsiteY3" fmla="*/ 149104 h 1491036"/>
              <a:gd name="connsiteX4" fmla="*/ 2301787 w 2301787"/>
              <a:gd name="connsiteY4" fmla="*/ 1341932 h 1491036"/>
              <a:gd name="connsiteX5" fmla="*/ 2152683 w 2301787"/>
              <a:gd name="connsiteY5" fmla="*/ 1491036 h 1491036"/>
              <a:gd name="connsiteX6" fmla="*/ 149104 w 2301787"/>
              <a:gd name="connsiteY6" fmla="*/ 1491036 h 1491036"/>
              <a:gd name="connsiteX7" fmla="*/ 0 w 2301787"/>
              <a:gd name="connsiteY7" fmla="*/ 1341932 h 1491036"/>
              <a:gd name="connsiteX8" fmla="*/ 0 w 2301787"/>
              <a:gd name="connsiteY8" fmla="*/ 149104 h 149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787" h="1491036">
                <a:moveTo>
                  <a:pt x="0" y="149104"/>
                </a:moveTo>
                <a:cubicBezTo>
                  <a:pt x="0" y="66756"/>
                  <a:pt x="66756" y="0"/>
                  <a:pt x="149104" y="0"/>
                </a:cubicBezTo>
                <a:lnTo>
                  <a:pt x="2152683" y="0"/>
                </a:lnTo>
                <a:cubicBezTo>
                  <a:pt x="2235031" y="0"/>
                  <a:pt x="2301787" y="66756"/>
                  <a:pt x="2301787" y="149104"/>
                </a:cubicBezTo>
                <a:lnTo>
                  <a:pt x="2301787" y="1341932"/>
                </a:lnTo>
                <a:cubicBezTo>
                  <a:pt x="2301787" y="1424280"/>
                  <a:pt x="2235031" y="1491036"/>
                  <a:pt x="2152683" y="1491036"/>
                </a:cubicBezTo>
                <a:lnTo>
                  <a:pt x="149104" y="1491036"/>
                </a:lnTo>
                <a:cubicBezTo>
                  <a:pt x="66756" y="1491036"/>
                  <a:pt x="0" y="1424280"/>
                  <a:pt x="0" y="1341932"/>
                </a:cubicBezTo>
                <a:lnTo>
                  <a:pt x="0" y="149104"/>
                </a:lnTo>
                <a:close/>
              </a:path>
            </a:pathLst>
          </a:custGeom>
          <a:gradFill flip="none" rotWithShape="1">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3500000" scaled="1"/>
            <a:tileRect/>
          </a:gradFill>
          <a:ln>
            <a:no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9500" tIns="561722" rIns="188962" bIns="188963"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p>
        </p:txBody>
      </p:sp>
      <p:sp>
        <p:nvSpPr>
          <p:cNvPr id="6" name="Freeform: Shape 5">
            <a:extLst>
              <a:ext uri="{FF2B5EF4-FFF2-40B4-BE49-F238E27FC236}">
                <a16:creationId xmlns:a16="http://schemas.microsoft.com/office/drawing/2014/main" id="{E62AB176-A92A-459E-BBC7-A5D9F921FC03}"/>
              </a:ext>
            </a:extLst>
          </p:cNvPr>
          <p:cNvSpPr/>
          <p:nvPr/>
        </p:nvSpPr>
        <p:spPr>
          <a:xfrm>
            <a:off x="405990" y="4614046"/>
            <a:ext cx="3154135" cy="1437414"/>
          </a:xfrm>
          <a:custGeom>
            <a:avLst/>
            <a:gdLst>
              <a:gd name="connsiteX0" fmla="*/ 0 w 2301787"/>
              <a:gd name="connsiteY0" fmla="*/ 149104 h 1491036"/>
              <a:gd name="connsiteX1" fmla="*/ 149104 w 2301787"/>
              <a:gd name="connsiteY1" fmla="*/ 0 h 1491036"/>
              <a:gd name="connsiteX2" fmla="*/ 2152683 w 2301787"/>
              <a:gd name="connsiteY2" fmla="*/ 0 h 1491036"/>
              <a:gd name="connsiteX3" fmla="*/ 2301787 w 2301787"/>
              <a:gd name="connsiteY3" fmla="*/ 149104 h 1491036"/>
              <a:gd name="connsiteX4" fmla="*/ 2301787 w 2301787"/>
              <a:gd name="connsiteY4" fmla="*/ 1341932 h 1491036"/>
              <a:gd name="connsiteX5" fmla="*/ 2152683 w 2301787"/>
              <a:gd name="connsiteY5" fmla="*/ 1491036 h 1491036"/>
              <a:gd name="connsiteX6" fmla="*/ 149104 w 2301787"/>
              <a:gd name="connsiteY6" fmla="*/ 1491036 h 1491036"/>
              <a:gd name="connsiteX7" fmla="*/ 0 w 2301787"/>
              <a:gd name="connsiteY7" fmla="*/ 1341932 h 1491036"/>
              <a:gd name="connsiteX8" fmla="*/ 0 w 2301787"/>
              <a:gd name="connsiteY8" fmla="*/ 149104 h 149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787" h="1491036">
                <a:moveTo>
                  <a:pt x="0" y="149104"/>
                </a:moveTo>
                <a:cubicBezTo>
                  <a:pt x="0" y="66756"/>
                  <a:pt x="66756" y="0"/>
                  <a:pt x="149104" y="0"/>
                </a:cubicBezTo>
                <a:lnTo>
                  <a:pt x="2152683" y="0"/>
                </a:lnTo>
                <a:cubicBezTo>
                  <a:pt x="2235031" y="0"/>
                  <a:pt x="2301787" y="66756"/>
                  <a:pt x="2301787" y="149104"/>
                </a:cubicBezTo>
                <a:lnTo>
                  <a:pt x="2301787" y="1341932"/>
                </a:lnTo>
                <a:cubicBezTo>
                  <a:pt x="2301787" y="1424280"/>
                  <a:pt x="2235031" y="1491036"/>
                  <a:pt x="2152683" y="1491036"/>
                </a:cubicBezTo>
                <a:lnTo>
                  <a:pt x="149104" y="1491036"/>
                </a:lnTo>
                <a:cubicBezTo>
                  <a:pt x="66756" y="1491036"/>
                  <a:pt x="0" y="1424280"/>
                  <a:pt x="0" y="1341932"/>
                </a:cubicBezTo>
                <a:lnTo>
                  <a:pt x="0" y="149104"/>
                </a:lnTo>
                <a:close/>
              </a:path>
            </a:pathLst>
          </a:custGeom>
          <a:gradFill flip="none" rotWithShape="1">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8900000" scaled="1"/>
            <a:tileRect/>
          </a:gradFill>
          <a:ln>
            <a:no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8963" tIns="561722" rIns="879499" bIns="188963"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p>
        </p:txBody>
      </p:sp>
      <p:sp>
        <p:nvSpPr>
          <p:cNvPr id="7" name="Freeform: Shape 6">
            <a:extLst>
              <a:ext uri="{FF2B5EF4-FFF2-40B4-BE49-F238E27FC236}">
                <a16:creationId xmlns:a16="http://schemas.microsoft.com/office/drawing/2014/main" id="{72239F16-87DF-4A6F-B1CC-7BC476DCCAE8}"/>
              </a:ext>
            </a:extLst>
          </p:cNvPr>
          <p:cNvSpPr/>
          <p:nvPr/>
        </p:nvSpPr>
        <p:spPr>
          <a:xfrm>
            <a:off x="5805997" y="1411110"/>
            <a:ext cx="3155123" cy="1557867"/>
          </a:xfrm>
          <a:custGeom>
            <a:avLst/>
            <a:gdLst>
              <a:gd name="connsiteX0" fmla="*/ 0 w 2301787"/>
              <a:gd name="connsiteY0" fmla="*/ 149104 h 1491036"/>
              <a:gd name="connsiteX1" fmla="*/ 149104 w 2301787"/>
              <a:gd name="connsiteY1" fmla="*/ 0 h 1491036"/>
              <a:gd name="connsiteX2" fmla="*/ 2152683 w 2301787"/>
              <a:gd name="connsiteY2" fmla="*/ 0 h 1491036"/>
              <a:gd name="connsiteX3" fmla="*/ 2301787 w 2301787"/>
              <a:gd name="connsiteY3" fmla="*/ 149104 h 1491036"/>
              <a:gd name="connsiteX4" fmla="*/ 2301787 w 2301787"/>
              <a:gd name="connsiteY4" fmla="*/ 1341932 h 1491036"/>
              <a:gd name="connsiteX5" fmla="*/ 2152683 w 2301787"/>
              <a:gd name="connsiteY5" fmla="*/ 1491036 h 1491036"/>
              <a:gd name="connsiteX6" fmla="*/ 149104 w 2301787"/>
              <a:gd name="connsiteY6" fmla="*/ 1491036 h 1491036"/>
              <a:gd name="connsiteX7" fmla="*/ 0 w 2301787"/>
              <a:gd name="connsiteY7" fmla="*/ 1341932 h 1491036"/>
              <a:gd name="connsiteX8" fmla="*/ 0 w 2301787"/>
              <a:gd name="connsiteY8" fmla="*/ 149104 h 149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787" h="1491036">
                <a:moveTo>
                  <a:pt x="0" y="149104"/>
                </a:moveTo>
                <a:cubicBezTo>
                  <a:pt x="0" y="66756"/>
                  <a:pt x="66756" y="0"/>
                  <a:pt x="149104" y="0"/>
                </a:cubicBezTo>
                <a:lnTo>
                  <a:pt x="2152683" y="0"/>
                </a:lnTo>
                <a:cubicBezTo>
                  <a:pt x="2235031" y="0"/>
                  <a:pt x="2301787" y="66756"/>
                  <a:pt x="2301787" y="149104"/>
                </a:cubicBezTo>
                <a:lnTo>
                  <a:pt x="2301787" y="1341932"/>
                </a:lnTo>
                <a:cubicBezTo>
                  <a:pt x="2301787" y="1424280"/>
                  <a:pt x="2235031" y="1491036"/>
                  <a:pt x="2152683" y="1491036"/>
                </a:cubicBezTo>
                <a:lnTo>
                  <a:pt x="149104" y="1491036"/>
                </a:lnTo>
                <a:cubicBezTo>
                  <a:pt x="66756" y="1491036"/>
                  <a:pt x="0" y="1424280"/>
                  <a:pt x="0" y="1341932"/>
                </a:cubicBezTo>
                <a:lnTo>
                  <a:pt x="0" y="149104"/>
                </a:lnTo>
                <a:close/>
              </a:path>
            </a:pathLst>
          </a:custGeom>
          <a:gradFill flip="none" rotWithShape="1">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8100000" scaled="1"/>
            <a:tileRect/>
          </a:gradFill>
          <a:ln>
            <a:no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9500" tIns="188963" rIns="188962" bIns="561722" numCol="1" spcCol="1270" anchor="t" anchorCtr="0">
            <a:noAutofit/>
          </a:bodyPr>
          <a:lstStyle/>
          <a:p>
            <a:pPr marL="0" lvl="1" algn="l" defTabSz="1422400">
              <a:lnSpc>
                <a:spcPct val="90000"/>
              </a:lnSpc>
              <a:spcBef>
                <a:spcPct val="0"/>
              </a:spcBef>
              <a:spcAft>
                <a:spcPct val="15000"/>
              </a:spcAft>
            </a:pPr>
            <a:endParaRPr lang="en-US" sz="3200" kern="1200" dirty="0"/>
          </a:p>
        </p:txBody>
      </p:sp>
      <p:sp>
        <p:nvSpPr>
          <p:cNvPr id="8" name="Freeform: Shape 7">
            <a:extLst>
              <a:ext uri="{FF2B5EF4-FFF2-40B4-BE49-F238E27FC236}">
                <a16:creationId xmlns:a16="http://schemas.microsoft.com/office/drawing/2014/main" id="{5D9693F1-5093-4AE0-846C-EC8BC8C3B865}"/>
              </a:ext>
            </a:extLst>
          </p:cNvPr>
          <p:cNvSpPr/>
          <p:nvPr/>
        </p:nvSpPr>
        <p:spPr>
          <a:xfrm>
            <a:off x="432262" y="1405775"/>
            <a:ext cx="3343993" cy="1547481"/>
          </a:xfrm>
          <a:custGeom>
            <a:avLst/>
            <a:gdLst>
              <a:gd name="connsiteX0" fmla="*/ 0 w 2301787"/>
              <a:gd name="connsiteY0" fmla="*/ 149104 h 1491036"/>
              <a:gd name="connsiteX1" fmla="*/ 149104 w 2301787"/>
              <a:gd name="connsiteY1" fmla="*/ 0 h 1491036"/>
              <a:gd name="connsiteX2" fmla="*/ 2152683 w 2301787"/>
              <a:gd name="connsiteY2" fmla="*/ 0 h 1491036"/>
              <a:gd name="connsiteX3" fmla="*/ 2301787 w 2301787"/>
              <a:gd name="connsiteY3" fmla="*/ 149104 h 1491036"/>
              <a:gd name="connsiteX4" fmla="*/ 2301787 w 2301787"/>
              <a:gd name="connsiteY4" fmla="*/ 1341932 h 1491036"/>
              <a:gd name="connsiteX5" fmla="*/ 2152683 w 2301787"/>
              <a:gd name="connsiteY5" fmla="*/ 1491036 h 1491036"/>
              <a:gd name="connsiteX6" fmla="*/ 149104 w 2301787"/>
              <a:gd name="connsiteY6" fmla="*/ 1491036 h 1491036"/>
              <a:gd name="connsiteX7" fmla="*/ 0 w 2301787"/>
              <a:gd name="connsiteY7" fmla="*/ 1341932 h 1491036"/>
              <a:gd name="connsiteX8" fmla="*/ 0 w 2301787"/>
              <a:gd name="connsiteY8" fmla="*/ 149104 h 149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787" h="1491036">
                <a:moveTo>
                  <a:pt x="0" y="149104"/>
                </a:moveTo>
                <a:cubicBezTo>
                  <a:pt x="0" y="66756"/>
                  <a:pt x="66756" y="0"/>
                  <a:pt x="149104" y="0"/>
                </a:cubicBezTo>
                <a:lnTo>
                  <a:pt x="2152683" y="0"/>
                </a:lnTo>
                <a:cubicBezTo>
                  <a:pt x="2235031" y="0"/>
                  <a:pt x="2301787" y="66756"/>
                  <a:pt x="2301787" y="149104"/>
                </a:cubicBezTo>
                <a:lnTo>
                  <a:pt x="2301787" y="1341932"/>
                </a:lnTo>
                <a:cubicBezTo>
                  <a:pt x="2301787" y="1424280"/>
                  <a:pt x="2235031" y="1491036"/>
                  <a:pt x="2152683" y="1491036"/>
                </a:cubicBezTo>
                <a:lnTo>
                  <a:pt x="149104" y="1491036"/>
                </a:lnTo>
                <a:cubicBezTo>
                  <a:pt x="66756" y="1491036"/>
                  <a:pt x="0" y="1424280"/>
                  <a:pt x="0" y="1341932"/>
                </a:cubicBezTo>
                <a:lnTo>
                  <a:pt x="0" y="149104"/>
                </a:lnTo>
                <a:close/>
              </a:path>
            </a:pathLst>
          </a:custGeom>
          <a:gradFill flip="none" rotWithShape="1">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2700000" scaled="1"/>
            <a:tileRect/>
          </a:gradFill>
          <a:ln>
            <a:no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8963" tIns="188963" rIns="879499" bIns="561722"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p>
        </p:txBody>
      </p:sp>
      <p:sp>
        <p:nvSpPr>
          <p:cNvPr id="9" name="Freeform: Shape 8">
            <a:extLst>
              <a:ext uri="{FF2B5EF4-FFF2-40B4-BE49-F238E27FC236}">
                <a16:creationId xmlns:a16="http://schemas.microsoft.com/office/drawing/2014/main" id="{661DB610-52BB-462B-9D0E-77F02B783A69}"/>
              </a:ext>
            </a:extLst>
          </p:cNvPr>
          <p:cNvSpPr/>
          <p:nvPr/>
        </p:nvSpPr>
        <p:spPr>
          <a:xfrm>
            <a:off x="2493739" y="1744435"/>
            <a:ext cx="2035278" cy="2017558"/>
          </a:xfrm>
          <a:custGeom>
            <a:avLst/>
            <a:gdLst>
              <a:gd name="connsiteX0" fmla="*/ 0 w 2017558"/>
              <a:gd name="connsiteY0" fmla="*/ 2017558 h 2017558"/>
              <a:gd name="connsiteX1" fmla="*/ 2017558 w 2017558"/>
              <a:gd name="connsiteY1" fmla="*/ 0 h 2017558"/>
              <a:gd name="connsiteX2" fmla="*/ 2017558 w 2017558"/>
              <a:gd name="connsiteY2" fmla="*/ 2017558 h 2017558"/>
              <a:gd name="connsiteX3" fmla="*/ 0 w 2017558"/>
              <a:gd name="connsiteY3" fmla="*/ 2017558 h 2017558"/>
            </a:gdLst>
            <a:ahLst/>
            <a:cxnLst>
              <a:cxn ang="0">
                <a:pos x="connsiteX0" y="connsiteY0"/>
              </a:cxn>
              <a:cxn ang="0">
                <a:pos x="connsiteX1" y="connsiteY1"/>
              </a:cxn>
              <a:cxn ang="0">
                <a:pos x="connsiteX2" y="connsiteY2"/>
              </a:cxn>
              <a:cxn ang="0">
                <a:pos x="connsiteX3" y="connsiteY3"/>
              </a:cxn>
            </a:cxnLst>
            <a:rect l="l" t="t" r="r" b="b"/>
            <a:pathLst>
              <a:path w="2017558" h="2017558">
                <a:moveTo>
                  <a:pt x="0" y="2017558"/>
                </a:moveTo>
                <a:cubicBezTo>
                  <a:pt x="0" y="903291"/>
                  <a:pt x="903291" y="0"/>
                  <a:pt x="2017558" y="0"/>
                </a:cubicBezTo>
                <a:lnTo>
                  <a:pt x="2017558" y="2017558"/>
                </a:lnTo>
                <a:lnTo>
                  <a:pt x="0" y="201755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25625" tIns="825625"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p:txBody>
      </p:sp>
      <p:sp>
        <p:nvSpPr>
          <p:cNvPr id="10" name="Freeform: Shape 9">
            <a:extLst>
              <a:ext uri="{FF2B5EF4-FFF2-40B4-BE49-F238E27FC236}">
                <a16:creationId xmlns:a16="http://schemas.microsoft.com/office/drawing/2014/main" id="{EB77E6C1-7FE4-4ABF-A6FD-7E9DF6A60E3C}"/>
              </a:ext>
            </a:extLst>
          </p:cNvPr>
          <p:cNvSpPr/>
          <p:nvPr/>
        </p:nvSpPr>
        <p:spPr>
          <a:xfrm>
            <a:off x="4623026" y="1744435"/>
            <a:ext cx="2035278" cy="2017558"/>
          </a:xfrm>
          <a:custGeom>
            <a:avLst/>
            <a:gdLst>
              <a:gd name="connsiteX0" fmla="*/ 0 w 2017558"/>
              <a:gd name="connsiteY0" fmla="*/ 2017558 h 2017558"/>
              <a:gd name="connsiteX1" fmla="*/ 2017558 w 2017558"/>
              <a:gd name="connsiteY1" fmla="*/ 0 h 2017558"/>
              <a:gd name="connsiteX2" fmla="*/ 2017558 w 2017558"/>
              <a:gd name="connsiteY2" fmla="*/ 2017558 h 2017558"/>
              <a:gd name="connsiteX3" fmla="*/ 0 w 2017558"/>
              <a:gd name="connsiteY3" fmla="*/ 2017558 h 2017558"/>
            </a:gdLst>
            <a:ahLst/>
            <a:cxnLst>
              <a:cxn ang="0">
                <a:pos x="connsiteX0" y="connsiteY0"/>
              </a:cxn>
              <a:cxn ang="0">
                <a:pos x="connsiteX1" y="connsiteY1"/>
              </a:cxn>
              <a:cxn ang="0">
                <a:pos x="connsiteX2" y="connsiteY2"/>
              </a:cxn>
              <a:cxn ang="0">
                <a:pos x="connsiteX3" y="connsiteY3"/>
              </a:cxn>
            </a:cxnLst>
            <a:rect l="l" t="t" r="r" b="b"/>
            <a:pathLst>
              <a:path w="2017558" h="2017558">
                <a:moveTo>
                  <a:pt x="0" y="0"/>
                </a:moveTo>
                <a:cubicBezTo>
                  <a:pt x="1114267" y="0"/>
                  <a:pt x="2017558" y="903291"/>
                  <a:pt x="2017558" y="2017558"/>
                </a:cubicBezTo>
                <a:lnTo>
                  <a:pt x="0" y="2017558"/>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4696" tIns="825625" rIns="825625"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p:txBody>
      </p:sp>
      <p:sp>
        <p:nvSpPr>
          <p:cNvPr id="11" name="Freeform: Shape 10">
            <a:extLst>
              <a:ext uri="{FF2B5EF4-FFF2-40B4-BE49-F238E27FC236}">
                <a16:creationId xmlns:a16="http://schemas.microsoft.com/office/drawing/2014/main" id="{BC2D4156-71F4-4C06-B081-0FC924D0ECD2}"/>
              </a:ext>
            </a:extLst>
          </p:cNvPr>
          <p:cNvSpPr/>
          <p:nvPr/>
        </p:nvSpPr>
        <p:spPr>
          <a:xfrm>
            <a:off x="4606401" y="3855183"/>
            <a:ext cx="2035278" cy="2017559"/>
          </a:xfrm>
          <a:custGeom>
            <a:avLst/>
            <a:gdLst>
              <a:gd name="connsiteX0" fmla="*/ 0 w 2017558"/>
              <a:gd name="connsiteY0" fmla="*/ 2017558 h 2017558"/>
              <a:gd name="connsiteX1" fmla="*/ 2017558 w 2017558"/>
              <a:gd name="connsiteY1" fmla="*/ 0 h 2017558"/>
              <a:gd name="connsiteX2" fmla="*/ 2017558 w 2017558"/>
              <a:gd name="connsiteY2" fmla="*/ 2017558 h 2017558"/>
              <a:gd name="connsiteX3" fmla="*/ 0 w 2017558"/>
              <a:gd name="connsiteY3" fmla="*/ 2017558 h 2017558"/>
            </a:gdLst>
            <a:ahLst/>
            <a:cxnLst>
              <a:cxn ang="0">
                <a:pos x="connsiteX0" y="connsiteY0"/>
              </a:cxn>
              <a:cxn ang="0">
                <a:pos x="connsiteX1" y="connsiteY1"/>
              </a:cxn>
              <a:cxn ang="0">
                <a:pos x="connsiteX2" y="connsiteY2"/>
              </a:cxn>
              <a:cxn ang="0">
                <a:pos x="connsiteX3" y="connsiteY3"/>
              </a:cxn>
            </a:cxnLst>
            <a:rect l="l" t="t" r="r" b="b"/>
            <a:pathLst>
              <a:path w="2017558" h="2017558">
                <a:moveTo>
                  <a:pt x="2017558" y="0"/>
                </a:moveTo>
                <a:cubicBezTo>
                  <a:pt x="2017558" y="1114267"/>
                  <a:pt x="1114267" y="2017558"/>
                  <a:pt x="0" y="2017558"/>
                </a:cubicBezTo>
                <a:lnTo>
                  <a:pt x="0" y="0"/>
                </a:lnTo>
                <a:lnTo>
                  <a:pt x="2017558"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4696" tIns="234696" rIns="825625" bIns="825625" numCol="1" spcCol="1270" anchor="ctr" anchorCtr="0">
            <a:noAutofit/>
          </a:bodyPr>
          <a:lstStyle/>
          <a:p>
            <a:pPr marL="0" lvl="0" indent="0" algn="ctr" defTabSz="1466850">
              <a:lnSpc>
                <a:spcPct val="90000"/>
              </a:lnSpc>
              <a:spcBef>
                <a:spcPct val="0"/>
              </a:spcBef>
              <a:spcAft>
                <a:spcPct val="35000"/>
              </a:spcAft>
              <a:buNone/>
            </a:pPr>
            <a:endParaRPr lang="en-US" sz="3300" kern="1200" dirty="0"/>
          </a:p>
        </p:txBody>
      </p:sp>
      <p:sp>
        <p:nvSpPr>
          <p:cNvPr id="12" name="Freeform: Shape 11">
            <a:extLst>
              <a:ext uri="{FF2B5EF4-FFF2-40B4-BE49-F238E27FC236}">
                <a16:creationId xmlns:a16="http://schemas.microsoft.com/office/drawing/2014/main" id="{38FA8C76-CC9E-403E-8529-409FF4EB2F96}"/>
              </a:ext>
            </a:extLst>
          </p:cNvPr>
          <p:cNvSpPr/>
          <p:nvPr/>
        </p:nvSpPr>
        <p:spPr>
          <a:xfrm>
            <a:off x="2471161" y="3849231"/>
            <a:ext cx="2035278" cy="2017558"/>
          </a:xfrm>
          <a:custGeom>
            <a:avLst/>
            <a:gdLst>
              <a:gd name="connsiteX0" fmla="*/ 0 w 2017558"/>
              <a:gd name="connsiteY0" fmla="*/ 2017558 h 2017558"/>
              <a:gd name="connsiteX1" fmla="*/ 2017558 w 2017558"/>
              <a:gd name="connsiteY1" fmla="*/ 0 h 2017558"/>
              <a:gd name="connsiteX2" fmla="*/ 2017558 w 2017558"/>
              <a:gd name="connsiteY2" fmla="*/ 2017558 h 2017558"/>
              <a:gd name="connsiteX3" fmla="*/ 0 w 2017558"/>
              <a:gd name="connsiteY3" fmla="*/ 2017558 h 2017558"/>
            </a:gdLst>
            <a:ahLst/>
            <a:cxnLst>
              <a:cxn ang="0">
                <a:pos x="connsiteX0" y="connsiteY0"/>
              </a:cxn>
              <a:cxn ang="0">
                <a:pos x="connsiteX1" y="connsiteY1"/>
              </a:cxn>
              <a:cxn ang="0">
                <a:pos x="connsiteX2" y="connsiteY2"/>
              </a:cxn>
              <a:cxn ang="0">
                <a:pos x="connsiteX3" y="connsiteY3"/>
              </a:cxn>
            </a:cxnLst>
            <a:rect l="l" t="t" r="r" b="b"/>
            <a:pathLst>
              <a:path w="2017558" h="2017558">
                <a:moveTo>
                  <a:pt x="2017558" y="2017558"/>
                </a:moveTo>
                <a:cubicBezTo>
                  <a:pt x="903291" y="2017558"/>
                  <a:pt x="0" y="1114267"/>
                  <a:pt x="0" y="0"/>
                </a:cubicBezTo>
                <a:lnTo>
                  <a:pt x="2017558" y="0"/>
                </a:lnTo>
                <a:lnTo>
                  <a:pt x="2017558" y="201755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25625" tIns="234696" rIns="234696" bIns="825624" numCol="1" spcCol="1270" anchor="ctr" anchorCtr="0">
            <a:noAutofit/>
          </a:bodyPr>
          <a:lstStyle/>
          <a:p>
            <a:pPr marL="0" lvl="0" indent="0" algn="ctr" defTabSz="1466850">
              <a:lnSpc>
                <a:spcPct val="90000"/>
              </a:lnSpc>
              <a:spcBef>
                <a:spcPct val="0"/>
              </a:spcBef>
              <a:spcAft>
                <a:spcPct val="35000"/>
              </a:spcAft>
              <a:buNone/>
            </a:pPr>
            <a:endParaRPr lang="en-US" sz="3300" kern="1200" dirty="0"/>
          </a:p>
        </p:txBody>
      </p:sp>
      <p:sp>
        <p:nvSpPr>
          <p:cNvPr id="16" name="TextBox 15">
            <a:extLst>
              <a:ext uri="{FF2B5EF4-FFF2-40B4-BE49-F238E27FC236}">
                <a16:creationId xmlns:a16="http://schemas.microsoft.com/office/drawing/2014/main" id="{01F86FD9-7AC4-4DF4-9AE8-7F7B3426BA60}"/>
              </a:ext>
            </a:extLst>
          </p:cNvPr>
          <p:cNvSpPr txBox="1"/>
          <p:nvPr/>
        </p:nvSpPr>
        <p:spPr>
          <a:xfrm rot="18462814">
            <a:off x="2838704" y="2550410"/>
            <a:ext cx="1494228" cy="707886"/>
          </a:xfrm>
          <a:prstGeom prst="rect">
            <a:avLst/>
          </a:prstGeom>
          <a:noFill/>
        </p:spPr>
        <p:txBody>
          <a:bodyPr wrap="square" rtlCol="0">
            <a:spAutoFit/>
          </a:bodyPr>
          <a:lstStyle/>
          <a:p>
            <a:r>
              <a:rPr lang="en-US" sz="2000" b="1" dirty="0">
                <a:solidFill>
                  <a:schemeClr val="bg1"/>
                </a:solidFill>
                <a:latin typeface="+mn-lt"/>
              </a:rPr>
              <a:t>Classic acute GVHD</a:t>
            </a:r>
          </a:p>
        </p:txBody>
      </p:sp>
      <p:sp>
        <p:nvSpPr>
          <p:cNvPr id="26" name="TextBox 25">
            <a:extLst>
              <a:ext uri="{FF2B5EF4-FFF2-40B4-BE49-F238E27FC236}">
                <a16:creationId xmlns:a16="http://schemas.microsoft.com/office/drawing/2014/main" id="{937A611C-BFE1-4EF1-9D66-7936A54AAF3A}"/>
              </a:ext>
            </a:extLst>
          </p:cNvPr>
          <p:cNvSpPr txBox="1"/>
          <p:nvPr/>
        </p:nvSpPr>
        <p:spPr>
          <a:xfrm rot="3248995">
            <a:off x="4663470" y="2348834"/>
            <a:ext cx="1645066" cy="1200329"/>
          </a:xfrm>
          <a:prstGeom prst="rect">
            <a:avLst/>
          </a:prstGeom>
          <a:noFill/>
        </p:spPr>
        <p:txBody>
          <a:bodyPr wrap="square" rtlCol="0">
            <a:spAutoFit/>
          </a:bodyPr>
          <a:lstStyle/>
          <a:p>
            <a:r>
              <a:rPr lang="en-US" b="1" dirty="0">
                <a:solidFill>
                  <a:schemeClr val="bg1"/>
                </a:solidFill>
                <a:latin typeface="+mn-lt"/>
              </a:rPr>
              <a:t>Persistent, recurrent, late-onset acute GVHD</a:t>
            </a:r>
          </a:p>
        </p:txBody>
      </p:sp>
      <p:sp>
        <p:nvSpPr>
          <p:cNvPr id="27" name="TextBox 26">
            <a:extLst>
              <a:ext uri="{FF2B5EF4-FFF2-40B4-BE49-F238E27FC236}">
                <a16:creationId xmlns:a16="http://schemas.microsoft.com/office/drawing/2014/main" id="{AD7403D7-EAA9-4F87-874B-580730E7AEC9}"/>
              </a:ext>
            </a:extLst>
          </p:cNvPr>
          <p:cNvSpPr txBox="1"/>
          <p:nvPr/>
        </p:nvSpPr>
        <p:spPr>
          <a:xfrm rot="18462814">
            <a:off x="4523710" y="4301734"/>
            <a:ext cx="1852094" cy="707886"/>
          </a:xfrm>
          <a:prstGeom prst="rect">
            <a:avLst/>
          </a:prstGeom>
          <a:noFill/>
        </p:spPr>
        <p:txBody>
          <a:bodyPr wrap="square" rtlCol="0">
            <a:spAutoFit/>
          </a:bodyPr>
          <a:lstStyle/>
          <a:p>
            <a:r>
              <a:rPr lang="en-US" sz="2000" b="1" dirty="0">
                <a:solidFill>
                  <a:schemeClr val="bg1"/>
                </a:solidFill>
                <a:latin typeface="+mn-lt"/>
              </a:rPr>
              <a:t>Overlap syndrome</a:t>
            </a:r>
          </a:p>
        </p:txBody>
      </p:sp>
      <p:sp>
        <p:nvSpPr>
          <p:cNvPr id="28" name="TextBox 27">
            <a:extLst>
              <a:ext uri="{FF2B5EF4-FFF2-40B4-BE49-F238E27FC236}">
                <a16:creationId xmlns:a16="http://schemas.microsoft.com/office/drawing/2014/main" id="{31A46C95-2240-4823-93A1-2AB5FAFBE9B9}"/>
              </a:ext>
            </a:extLst>
          </p:cNvPr>
          <p:cNvSpPr txBox="1"/>
          <p:nvPr/>
        </p:nvSpPr>
        <p:spPr>
          <a:xfrm rot="2582921">
            <a:off x="2605524" y="4353150"/>
            <a:ext cx="1852094" cy="707886"/>
          </a:xfrm>
          <a:prstGeom prst="rect">
            <a:avLst/>
          </a:prstGeom>
          <a:noFill/>
        </p:spPr>
        <p:txBody>
          <a:bodyPr wrap="square" rtlCol="0">
            <a:spAutoFit/>
          </a:bodyPr>
          <a:lstStyle/>
          <a:p>
            <a:r>
              <a:rPr lang="en-US" sz="2000" b="1" dirty="0">
                <a:solidFill>
                  <a:schemeClr val="bg1"/>
                </a:solidFill>
                <a:latin typeface="+mn-lt"/>
              </a:rPr>
              <a:t>Classic chronic GVHD</a:t>
            </a:r>
          </a:p>
        </p:txBody>
      </p:sp>
      <p:sp>
        <p:nvSpPr>
          <p:cNvPr id="29" name="Rectangle 28">
            <a:extLst>
              <a:ext uri="{FF2B5EF4-FFF2-40B4-BE49-F238E27FC236}">
                <a16:creationId xmlns:a16="http://schemas.microsoft.com/office/drawing/2014/main" id="{24CB7486-43FB-4085-86AE-16BCFB771ECD}"/>
              </a:ext>
            </a:extLst>
          </p:cNvPr>
          <p:cNvSpPr/>
          <p:nvPr/>
        </p:nvSpPr>
        <p:spPr>
          <a:xfrm>
            <a:off x="6134895" y="1547543"/>
            <a:ext cx="2626720" cy="1200329"/>
          </a:xfrm>
          <a:prstGeom prst="rect">
            <a:avLst/>
          </a:prstGeom>
        </p:spPr>
        <p:txBody>
          <a:bodyPr wrap="square">
            <a:spAutoFit/>
          </a:bodyPr>
          <a:lstStyle/>
          <a:p>
            <a:pPr lvl="0">
              <a:spcAft>
                <a:spcPts val="0"/>
              </a:spcAft>
            </a:pPr>
            <a:r>
              <a:rPr lang="en-US" b="1" dirty="0">
                <a:solidFill>
                  <a:srgbClr val="020202"/>
                </a:solidFill>
                <a:latin typeface="+mn-lt"/>
              </a:rPr>
              <a:t>Signs appear &gt;100 days after HSCT with features of </a:t>
            </a:r>
            <a:r>
              <a:rPr lang="en-US" b="1" dirty="0" err="1">
                <a:solidFill>
                  <a:srgbClr val="020202"/>
                </a:solidFill>
                <a:latin typeface="+mn-lt"/>
              </a:rPr>
              <a:t>aGVHD</a:t>
            </a:r>
            <a:r>
              <a:rPr lang="en-US" b="1" dirty="0">
                <a:solidFill>
                  <a:srgbClr val="020202"/>
                </a:solidFill>
                <a:latin typeface="+mn-lt"/>
              </a:rPr>
              <a:t>. No D/D features of cGVHD</a:t>
            </a:r>
          </a:p>
        </p:txBody>
      </p:sp>
      <p:sp>
        <p:nvSpPr>
          <p:cNvPr id="30" name="Rectangle 29">
            <a:extLst>
              <a:ext uri="{FF2B5EF4-FFF2-40B4-BE49-F238E27FC236}">
                <a16:creationId xmlns:a16="http://schemas.microsoft.com/office/drawing/2014/main" id="{62227E89-B498-443F-AB2A-0542AEF3F522}"/>
              </a:ext>
            </a:extLst>
          </p:cNvPr>
          <p:cNvSpPr/>
          <p:nvPr/>
        </p:nvSpPr>
        <p:spPr>
          <a:xfrm>
            <a:off x="6154909" y="4740962"/>
            <a:ext cx="2240945" cy="1200329"/>
          </a:xfrm>
          <a:prstGeom prst="rect">
            <a:avLst/>
          </a:prstGeom>
        </p:spPr>
        <p:txBody>
          <a:bodyPr wrap="square">
            <a:spAutoFit/>
          </a:bodyPr>
          <a:lstStyle/>
          <a:p>
            <a:r>
              <a:rPr lang="en-US" b="1" dirty="0">
                <a:latin typeface="+mn-lt"/>
              </a:rPr>
              <a:t>Signs appear any time after HSCT with features of </a:t>
            </a:r>
            <a:r>
              <a:rPr lang="en-US" b="1" i="1" dirty="0">
                <a:latin typeface="+mn-lt"/>
              </a:rPr>
              <a:t>both</a:t>
            </a:r>
            <a:r>
              <a:rPr lang="en-US" b="1" dirty="0">
                <a:latin typeface="+mn-lt"/>
              </a:rPr>
              <a:t> cGVHD and aGVHD</a:t>
            </a:r>
          </a:p>
        </p:txBody>
      </p:sp>
      <p:sp>
        <p:nvSpPr>
          <p:cNvPr id="31" name="Rectangle 30">
            <a:extLst>
              <a:ext uri="{FF2B5EF4-FFF2-40B4-BE49-F238E27FC236}">
                <a16:creationId xmlns:a16="http://schemas.microsoft.com/office/drawing/2014/main" id="{2E271B66-4913-4103-882B-94AE0DEF11B2}"/>
              </a:ext>
            </a:extLst>
          </p:cNvPr>
          <p:cNvSpPr/>
          <p:nvPr/>
        </p:nvSpPr>
        <p:spPr>
          <a:xfrm>
            <a:off x="399012" y="1453436"/>
            <a:ext cx="2803239" cy="1477328"/>
          </a:xfrm>
          <a:prstGeom prst="rect">
            <a:avLst/>
          </a:prstGeom>
        </p:spPr>
        <p:txBody>
          <a:bodyPr wrap="square">
            <a:spAutoFit/>
          </a:bodyPr>
          <a:lstStyle/>
          <a:p>
            <a:pPr lvl="0">
              <a:spcAft>
                <a:spcPts val="0"/>
              </a:spcAft>
            </a:pPr>
            <a:r>
              <a:rPr lang="en-US" b="1" dirty="0">
                <a:solidFill>
                  <a:srgbClr val="020202"/>
                </a:solidFill>
                <a:latin typeface="+mn-lt"/>
              </a:rPr>
              <a:t>Signs appear </a:t>
            </a:r>
            <a:r>
              <a:rPr lang="en-US" b="1" dirty="0">
                <a:solidFill>
                  <a:srgbClr val="020202"/>
                </a:solidFill>
                <a:latin typeface="+mn-lt"/>
                <a:cs typeface="Calibri" panose="020F0502020204030204" pitchFamily="34" charset="0"/>
              </a:rPr>
              <a:t>≤</a:t>
            </a:r>
            <a:r>
              <a:rPr lang="en-US" b="1" dirty="0">
                <a:solidFill>
                  <a:srgbClr val="020202"/>
                </a:solidFill>
                <a:latin typeface="+mn-lt"/>
              </a:rPr>
              <a:t>100 days after HSCT and display features of </a:t>
            </a:r>
            <a:r>
              <a:rPr lang="en-US" b="1" dirty="0" err="1">
                <a:solidFill>
                  <a:srgbClr val="020202"/>
                </a:solidFill>
                <a:latin typeface="+mn-lt"/>
              </a:rPr>
              <a:t>aGVHD</a:t>
            </a:r>
            <a:r>
              <a:rPr lang="en-US" b="1" dirty="0">
                <a:solidFill>
                  <a:srgbClr val="020202"/>
                </a:solidFill>
                <a:latin typeface="+mn-lt"/>
              </a:rPr>
              <a:t>. </a:t>
            </a:r>
            <a:br>
              <a:rPr lang="en-US" b="1" dirty="0">
                <a:solidFill>
                  <a:srgbClr val="020202"/>
                </a:solidFill>
                <a:latin typeface="+mn-lt"/>
              </a:rPr>
            </a:br>
            <a:r>
              <a:rPr lang="en-US" b="1" dirty="0">
                <a:solidFill>
                  <a:srgbClr val="020202"/>
                </a:solidFill>
                <a:latin typeface="+mn-lt"/>
              </a:rPr>
              <a:t>No D/D features </a:t>
            </a:r>
            <a:br>
              <a:rPr lang="en-US" b="1" dirty="0">
                <a:solidFill>
                  <a:srgbClr val="020202"/>
                </a:solidFill>
                <a:latin typeface="+mn-lt"/>
              </a:rPr>
            </a:br>
            <a:r>
              <a:rPr lang="en-US" b="1" dirty="0">
                <a:solidFill>
                  <a:srgbClr val="020202"/>
                </a:solidFill>
                <a:latin typeface="+mn-lt"/>
              </a:rPr>
              <a:t>of cGVHD</a:t>
            </a:r>
          </a:p>
        </p:txBody>
      </p:sp>
      <p:sp>
        <p:nvSpPr>
          <p:cNvPr id="32" name="Rectangle 31">
            <a:extLst>
              <a:ext uri="{FF2B5EF4-FFF2-40B4-BE49-F238E27FC236}">
                <a16:creationId xmlns:a16="http://schemas.microsoft.com/office/drawing/2014/main" id="{E7CE2C15-1985-437D-9EF8-145C3D446239}"/>
              </a:ext>
            </a:extLst>
          </p:cNvPr>
          <p:cNvSpPr/>
          <p:nvPr/>
        </p:nvSpPr>
        <p:spPr>
          <a:xfrm>
            <a:off x="465514" y="4738806"/>
            <a:ext cx="2376412" cy="1200329"/>
          </a:xfrm>
          <a:prstGeom prst="rect">
            <a:avLst/>
          </a:prstGeom>
        </p:spPr>
        <p:txBody>
          <a:bodyPr wrap="square">
            <a:spAutoFit/>
          </a:bodyPr>
          <a:lstStyle/>
          <a:p>
            <a:pPr lvl="0">
              <a:spcAft>
                <a:spcPts val="0"/>
              </a:spcAft>
            </a:pPr>
            <a:r>
              <a:rPr lang="en-US" b="1" dirty="0">
                <a:solidFill>
                  <a:srgbClr val="020202"/>
                </a:solidFill>
                <a:latin typeface="+mn-lt"/>
              </a:rPr>
              <a:t>Signs appear any             time after HSCT with features of cGVHD. No features of </a:t>
            </a:r>
            <a:r>
              <a:rPr lang="en-US" b="1" dirty="0" err="1">
                <a:solidFill>
                  <a:srgbClr val="020202"/>
                </a:solidFill>
                <a:latin typeface="+mn-lt"/>
              </a:rPr>
              <a:t>aGVHD</a:t>
            </a:r>
            <a:r>
              <a:rPr lang="en-US" b="1" dirty="0">
                <a:solidFill>
                  <a:srgbClr val="020202"/>
                </a:solidFill>
                <a:latin typeface="+mn-lt"/>
              </a:rPr>
              <a:t> </a:t>
            </a:r>
          </a:p>
        </p:txBody>
      </p:sp>
    </p:spTree>
    <p:custDataLst>
      <p:tags r:id="rId1"/>
    </p:custDataLst>
    <p:extLst>
      <p:ext uri="{BB962C8B-B14F-4D97-AF65-F5344CB8AC3E}">
        <p14:creationId xmlns:p14="http://schemas.microsoft.com/office/powerpoint/2010/main" val="257424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FA89-6DA2-406C-9D4B-99CE08B717F5}"/>
              </a:ext>
            </a:extLst>
          </p:cNvPr>
          <p:cNvSpPr>
            <a:spLocks noGrp="1"/>
          </p:cNvSpPr>
          <p:nvPr>
            <p:ph type="title"/>
          </p:nvPr>
        </p:nvSpPr>
        <p:spPr/>
        <p:txBody>
          <a:bodyPr/>
          <a:lstStyle/>
          <a:p>
            <a:r>
              <a:rPr lang="en-US" dirty="0"/>
              <a:t>aGVHD MAGIC Staging by Organ Involvement </a:t>
            </a:r>
          </a:p>
        </p:txBody>
      </p:sp>
      <p:sp>
        <p:nvSpPr>
          <p:cNvPr id="4" name="Text Placeholder 3">
            <a:extLst>
              <a:ext uri="{FF2B5EF4-FFF2-40B4-BE49-F238E27FC236}">
                <a16:creationId xmlns:a16="http://schemas.microsoft.com/office/drawing/2014/main" id="{D967FA34-99B8-2A4C-B659-31519AD0D348}"/>
              </a:ext>
            </a:extLst>
          </p:cNvPr>
          <p:cNvSpPr>
            <a:spLocks noGrp="1"/>
          </p:cNvSpPr>
          <p:nvPr>
            <p:ph type="body" sz="quarter" idx="10"/>
          </p:nvPr>
        </p:nvSpPr>
        <p:spPr/>
        <p:txBody>
          <a:bodyPr/>
          <a:lstStyle/>
          <a:p>
            <a:r>
              <a:rPr lang="en-US" dirty="0"/>
              <a:t>Harris AC, et al. </a:t>
            </a:r>
            <a:r>
              <a:rPr lang="en-US" i="1" dirty="0"/>
              <a:t>Biol Blood Marrow Transplant. </a:t>
            </a:r>
            <a:r>
              <a:rPr lang="en-US" dirty="0"/>
              <a:t>2016;22:4-10. . </a:t>
            </a:r>
          </a:p>
        </p:txBody>
      </p:sp>
      <p:graphicFrame>
        <p:nvGraphicFramePr>
          <p:cNvPr id="6" name="Table 6">
            <a:extLst>
              <a:ext uri="{FF2B5EF4-FFF2-40B4-BE49-F238E27FC236}">
                <a16:creationId xmlns:a16="http://schemas.microsoft.com/office/drawing/2014/main" id="{52CDF228-3C26-4F2C-BF04-F7C6016BEF01}"/>
              </a:ext>
            </a:extLst>
          </p:cNvPr>
          <p:cNvGraphicFramePr>
            <a:graphicFrameLocks noGrp="1"/>
          </p:cNvGraphicFramePr>
          <p:nvPr>
            <p:ph idx="4294967295"/>
            <p:extLst>
              <p:ext uri="{D42A27DB-BD31-4B8C-83A1-F6EECF244321}">
                <p14:modId xmlns:p14="http://schemas.microsoft.com/office/powerpoint/2010/main" val="1914432091"/>
              </p:ext>
            </p:extLst>
          </p:nvPr>
        </p:nvGraphicFramePr>
        <p:xfrm>
          <a:off x="457200" y="1411288"/>
          <a:ext cx="8229600" cy="48209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808892">
                  <a:extLst>
                    <a:ext uri="{9D8B030D-6E8A-4147-A177-3AD203B41FA5}">
                      <a16:colId xmlns:a16="http://schemas.microsoft.com/office/drawing/2014/main" val="4218903539"/>
                    </a:ext>
                  </a:extLst>
                </a:gridCol>
                <a:gridCol w="731520">
                  <a:extLst>
                    <a:ext uri="{9D8B030D-6E8A-4147-A177-3AD203B41FA5}">
                      <a16:colId xmlns:a16="http://schemas.microsoft.com/office/drawing/2014/main" val="3402858461"/>
                    </a:ext>
                  </a:extLst>
                </a:gridCol>
                <a:gridCol w="6689188">
                  <a:extLst>
                    <a:ext uri="{9D8B030D-6E8A-4147-A177-3AD203B41FA5}">
                      <a16:colId xmlns:a16="http://schemas.microsoft.com/office/drawing/2014/main" val="3662542484"/>
                    </a:ext>
                  </a:extLst>
                </a:gridCol>
              </a:tblGrid>
              <a:tr h="370840">
                <a:tc>
                  <a:txBody>
                    <a:bodyPr/>
                    <a:lstStyle/>
                    <a:p>
                      <a:r>
                        <a:rPr lang="en-US" sz="1600" dirty="0"/>
                        <a:t>Organ</a:t>
                      </a:r>
                    </a:p>
                  </a:txBody>
                  <a:tcPr/>
                </a:tc>
                <a:tc>
                  <a:txBody>
                    <a:bodyPr/>
                    <a:lstStyle/>
                    <a:p>
                      <a:r>
                        <a:rPr lang="en-US" sz="1600" dirty="0"/>
                        <a:t>Stage</a:t>
                      </a:r>
                    </a:p>
                  </a:txBody>
                  <a:tcPr/>
                </a:tc>
                <a:tc>
                  <a:txBody>
                    <a:bodyPr/>
                    <a:lstStyle/>
                    <a:p>
                      <a:r>
                        <a:rPr lang="en-US" sz="1600" dirty="0"/>
                        <a:t>Description</a:t>
                      </a:r>
                    </a:p>
                  </a:txBody>
                  <a:tcPr/>
                </a:tc>
                <a:extLst>
                  <a:ext uri="{0D108BD9-81ED-4DB2-BD59-A6C34878D82A}">
                    <a16:rowId xmlns:a16="http://schemas.microsoft.com/office/drawing/2014/main" val="3917988514"/>
                  </a:ext>
                </a:extLst>
              </a:tr>
              <a:tr h="370840">
                <a:tc rowSpan="4">
                  <a:txBody>
                    <a:bodyPr/>
                    <a:lstStyle/>
                    <a:p>
                      <a:r>
                        <a:rPr lang="en-US" sz="1600" b="1" dirty="0"/>
                        <a:t>Skin</a:t>
                      </a:r>
                    </a:p>
                  </a:txBody>
                  <a:tcPr>
                    <a:solidFill>
                      <a:schemeClr val="tx2">
                        <a:lumMod val="20000"/>
                        <a:lumOff val="80000"/>
                      </a:schemeClr>
                    </a:solidFill>
                  </a:tcPr>
                </a:tc>
                <a:tc>
                  <a:txBody>
                    <a:bodyPr/>
                    <a:lstStyle/>
                    <a:p>
                      <a:pPr algn="ctr"/>
                      <a:r>
                        <a:rPr lang="en-US" sz="1600" b="1" dirty="0"/>
                        <a:t>1</a:t>
                      </a:r>
                    </a:p>
                  </a:txBody>
                  <a:tcPr/>
                </a:tc>
                <a:tc>
                  <a:txBody>
                    <a:bodyPr/>
                    <a:lstStyle/>
                    <a:p>
                      <a:r>
                        <a:rPr lang="en-US" sz="1600" dirty="0">
                          <a:latin typeface="+mn-lt"/>
                        </a:rPr>
                        <a:t>Maculopapular rash over &lt;25% of body</a:t>
                      </a:r>
                    </a:p>
                  </a:txBody>
                  <a:tcPr/>
                </a:tc>
                <a:extLst>
                  <a:ext uri="{0D108BD9-81ED-4DB2-BD59-A6C34878D82A}">
                    <a16:rowId xmlns:a16="http://schemas.microsoft.com/office/drawing/2014/main" val="840273575"/>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Maculopapular rash over &lt;25%</a:t>
                      </a:r>
                      <a:r>
                        <a:rPr lang="en-US" sz="1600" dirty="0">
                          <a:latin typeface="+mn-lt"/>
                          <a:cs typeface="Calibri" panose="020F0502020204030204" pitchFamily="34" charset="0"/>
                        </a:rPr>
                        <a:t>–50%</a:t>
                      </a:r>
                      <a:r>
                        <a:rPr lang="en-US" sz="1600" dirty="0">
                          <a:latin typeface="+mn-lt"/>
                        </a:rPr>
                        <a:t> of body</a:t>
                      </a:r>
                    </a:p>
                  </a:txBody>
                  <a:tcPr/>
                </a:tc>
                <a:extLst>
                  <a:ext uri="{0D108BD9-81ED-4DB2-BD59-A6C34878D82A}">
                    <a16:rowId xmlns:a16="http://schemas.microsoft.com/office/drawing/2014/main" val="3669248649"/>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3</a:t>
                      </a:r>
                    </a:p>
                  </a:txBody>
                  <a:tcPr/>
                </a:tc>
                <a:tc>
                  <a:txBody>
                    <a:bodyPr/>
                    <a:lstStyle/>
                    <a:p>
                      <a:r>
                        <a:rPr lang="en-US" sz="1600" dirty="0">
                          <a:latin typeface="+mn-lt"/>
                        </a:rPr>
                        <a:t>Generalized erythroderma</a:t>
                      </a:r>
                    </a:p>
                  </a:txBody>
                  <a:tcPr/>
                </a:tc>
                <a:extLst>
                  <a:ext uri="{0D108BD9-81ED-4DB2-BD59-A6C34878D82A}">
                    <a16:rowId xmlns:a16="http://schemas.microsoft.com/office/drawing/2014/main" val="2934899879"/>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4</a:t>
                      </a:r>
                    </a:p>
                  </a:txBody>
                  <a:tcPr/>
                </a:tc>
                <a:tc>
                  <a:txBody>
                    <a:bodyPr/>
                    <a:lstStyle/>
                    <a:p>
                      <a:r>
                        <a:rPr lang="en-US" sz="1600" dirty="0">
                          <a:latin typeface="+mn-lt"/>
                        </a:rPr>
                        <a:t>Generalized erythroderma with bullae and often desquamation</a:t>
                      </a:r>
                    </a:p>
                  </a:txBody>
                  <a:tcPr/>
                </a:tc>
                <a:extLst>
                  <a:ext uri="{0D108BD9-81ED-4DB2-BD59-A6C34878D82A}">
                    <a16:rowId xmlns:a16="http://schemas.microsoft.com/office/drawing/2014/main" val="339928388"/>
                  </a:ext>
                </a:extLst>
              </a:tr>
              <a:tr h="370840">
                <a:tc rowSpan="4">
                  <a:txBody>
                    <a:bodyPr/>
                    <a:lstStyle/>
                    <a:p>
                      <a:r>
                        <a:rPr lang="en-US" sz="1600" b="1" dirty="0"/>
                        <a:t>Liver</a:t>
                      </a:r>
                    </a:p>
                  </a:txBody>
                  <a:tcPr>
                    <a:solidFill>
                      <a:schemeClr val="tx2">
                        <a:lumMod val="20000"/>
                        <a:lumOff val="80000"/>
                      </a:schemeClr>
                    </a:solidFill>
                  </a:tcPr>
                </a:tc>
                <a:tc>
                  <a:txBody>
                    <a:bodyPr/>
                    <a:lstStyle/>
                    <a:p>
                      <a:pPr algn="ctr"/>
                      <a:r>
                        <a:rPr lang="en-US" sz="1600" b="1" dirty="0"/>
                        <a:t>1</a:t>
                      </a:r>
                    </a:p>
                  </a:txBody>
                  <a:tcPr/>
                </a:tc>
                <a:tc>
                  <a:txBody>
                    <a:bodyPr/>
                    <a:lstStyle/>
                    <a:p>
                      <a:r>
                        <a:rPr lang="en-US" sz="1600" dirty="0">
                          <a:latin typeface="+mn-lt"/>
                        </a:rPr>
                        <a:t>Bilirubin 2.0</a:t>
                      </a:r>
                      <a:r>
                        <a:rPr lang="en-US" sz="1600" dirty="0">
                          <a:latin typeface="+mn-lt"/>
                          <a:cs typeface="Calibri" panose="020F0502020204030204" pitchFamily="34" charset="0"/>
                        </a:rPr>
                        <a:t>–3.0 mg/dL; AST 150–750 IU</a:t>
                      </a:r>
                      <a:endParaRPr lang="en-US" sz="1600" dirty="0">
                        <a:latin typeface="+mn-lt"/>
                      </a:endParaRPr>
                    </a:p>
                  </a:txBody>
                  <a:tcPr/>
                </a:tc>
                <a:extLst>
                  <a:ext uri="{0D108BD9-81ED-4DB2-BD59-A6C34878D82A}">
                    <a16:rowId xmlns:a16="http://schemas.microsoft.com/office/drawing/2014/main" val="3453017183"/>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2</a:t>
                      </a:r>
                    </a:p>
                  </a:txBody>
                  <a:tcPr/>
                </a:tc>
                <a:tc>
                  <a:txBody>
                    <a:bodyPr/>
                    <a:lstStyle/>
                    <a:p>
                      <a:r>
                        <a:rPr lang="en-US" sz="1600" dirty="0">
                          <a:latin typeface="+mn-lt"/>
                        </a:rPr>
                        <a:t>Bilirubin 3.1</a:t>
                      </a:r>
                      <a:r>
                        <a:rPr lang="en-US" sz="1600" dirty="0">
                          <a:latin typeface="+mn-lt"/>
                          <a:cs typeface="Calibri" panose="020F0502020204030204" pitchFamily="34" charset="0"/>
                        </a:rPr>
                        <a:t>–6.0 mg/dL</a:t>
                      </a:r>
                      <a:endParaRPr lang="en-US" sz="1600" dirty="0">
                        <a:latin typeface="+mn-lt"/>
                      </a:endParaRPr>
                    </a:p>
                  </a:txBody>
                  <a:tcPr/>
                </a:tc>
                <a:extLst>
                  <a:ext uri="{0D108BD9-81ED-4DB2-BD59-A6C34878D82A}">
                    <a16:rowId xmlns:a16="http://schemas.microsoft.com/office/drawing/2014/main" val="2008389898"/>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3</a:t>
                      </a:r>
                    </a:p>
                  </a:txBody>
                  <a:tcPr/>
                </a:tc>
                <a:tc>
                  <a:txBody>
                    <a:bodyPr/>
                    <a:lstStyle/>
                    <a:p>
                      <a:r>
                        <a:rPr lang="en-US" sz="1600" dirty="0">
                          <a:latin typeface="+mn-lt"/>
                        </a:rPr>
                        <a:t>Bilirubin 6.1</a:t>
                      </a:r>
                      <a:r>
                        <a:rPr lang="en-US" sz="1600" dirty="0">
                          <a:latin typeface="+mn-lt"/>
                          <a:cs typeface="Calibri" panose="020F0502020204030204" pitchFamily="34" charset="0"/>
                        </a:rPr>
                        <a:t>–15.0 mg/dL</a:t>
                      </a:r>
                      <a:endParaRPr lang="en-US" sz="1600" dirty="0">
                        <a:latin typeface="+mn-lt"/>
                      </a:endParaRPr>
                    </a:p>
                  </a:txBody>
                  <a:tcPr/>
                </a:tc>
                <a:extLst>
                  <a:ext uri="{0D108BD9-81ED-4DB2-BD59-A6C34878D82A}">
                    <a16:rowId xmlns:a16="http://schemas.microsoft.com/office/drawing/2014/main" val="3569123624"/>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4</a:t>
                      </a:r>
                    </a:p>
                  </a:txBody>
                  <a:tcPr/>
                </a:tc>
                <a:tc>
                  <a:txBody>
                    <a:bodyPr/>
                    <a:lstStyle/>
                    <a:p>
                      <a:r>
                        <a:rPr lang="en-US" sz="1600" dirty="0">
                          <a:latin typeface="+mn-lt"/>
                        </a:rPr>
                        <a:t>Bilirubin &gt;15.0</a:t>
                      </a:r>
                      <a:r>
                        <a:rPr lang="en-US" sz="1600" dirty="0">
                          <a:latin typeface="+mn-lt"/>
                          <a:cs typeface="Calibri" panose="020F0502020204030204" pitchFamily="34" charset="0"/>
                        </a:rPr>
                        <a:t> mg/dL</a:t>
                      </a:r>
                      <a:endParaRPr lang="en-US" sz="1600" dirty="0">
                        <a:latin typeface="+mn-lt"/>
                      </a:endParaRPr>
                    </a:p>
                  </a:txBody>
                  <a:tcPr/>
                </a:tc>
                <a:extLst>
                  <a:ext uri="{0D108BD9-81ED-4DB2-BD59-A6C34878D82A}">
                    <a16:rowId xmlns:a16="http://schemas.microsoft.com/office/drawing/2014/main" val="3051612816"/>
                  </a:ext>
                </a:extLst>
              </a:tr>
              <a:tr h="370840">
                <a:tc rowSpan="4">
                  <a:txBody>
                    <a:bodyPr/>
                    <a:lstStyle/>
                    <a:p>
                      <a:r>
                        <a:rPr lang="en-US" sz="1600" b="1" dirty="0"/>
                        <a:t>Gut</a:t>
                      </a:r>
                    </a:p>
                  </a:txBody>
                  <a:tcPr>
                    <a:solidFill>
                      <a:schemeClr val="tx2">
                        <a:lumMod val="20000"/>
                        <a:lumOff val="80000"/>
                      </a:schemeClr>
                    </a:solidFill>
                  </a:tcPr>
                </a:tc>
                <a:tc>
                  <a:txBody>
                    <a:bodyPr/>
                    <a:lstStyle/>
                    <a:p>
                      <a:pPr algn="ctr"/>
                      <a:r>
                        <a:rPr lang="en-US" sz="1600" b="1" dirty="0"/>
                        <a:t>1</a:t>
                      </a:r>
                    </a:p>
                  </a:txBody>
                  <a:tcPr/>
                </a:tc>
                <a:tc>
                  <a:txBody>
                    <a:bodyPr/>
                    <a:lstStyle/>
                    <a:p>
                      <a:r>
                        <a:rPr lang="en-US" sz="1600" dirty="0">
                          <a:latin typeface="+mn-lt"/>
                        </a:rPr>
                        <a:t>Diarrhea &gt;30 mL/kg or &gt;500 mL/day</a:t>
                      </a:r>
                    </a:p>
                  </a:txBody>
                  <a:tcPr/>
                </a:tc>
                <a:extLst>
                  <a:ext uri="{0D108BD9-81ED-4DB2-BD59-A6C34878D82A}">
                    <a16:rowId xmlns:a16="http://schemas.microsoft.com/office/drawing/2014/main" val="3711748678"/>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2</a:t>
                      </a:r>
                    </a:p>
                  </a:txBody>
                  <a:tcPr/>
                </a:tc>
                <a:tc>
                  <a:txBody>
                    <a:bodyPr/>
                    <a:lstStyle/>
                    <a:p>
                      <a:r>
                        <a:rPr lang="en-US" sz="1600" dirty="0">
                          <a:latin typeface="+mn-lt"/>
                        </a:rPr>
                        <a:t>Diarrhea &gt;60 mL/kg or &gt;1000 mL/day</a:t>
                      </a:r>
                    </a:p>
                  </a:txBody>
                  <a:tcPr/>
                </a:tc>
                <a:extLst>
                  <a:ext uri="{0D108BD9-81ED-4DB2-BD59-A6C34878D82A}">
                    <a16:rowId xmlns:a16="http://schemas.microsoft.com/office/drawing/2014/main" val="3569686949"/>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3</a:t>
                      </a:r>
                    </a:p>
                  </a:txBody>
                  <a:tcPr/>
                </a:tc>
                <a:tc>
                  <a:txBody>
                    <a:bodyPr/>
                    <a:lstStyle/>
                    <a:p>
                      <a:r>
                        <a:rPr lang="en-US" sz="1600" dirty="0">
                          <a:latin typeface="+mn-lt"/>
                        </a:rPr>
                        <a:t>Diarrhea &gt;90 mL/kg or &gt;1500 mL/day</a:t>
                      </a:r>
                    </a:p>
                  </a:txBody>
                  <a:tcPr/>
                </a:tc>
                <a:extLst>
                  <a:ext uri="{0D108BD9-81ED-4DB2-BD59-A6C34878D82A}">
                    <a16:rowId xmlns:a16="http://schemas.microsoft.com/office/drawing/2014/main" val="3603556599"/>
                  </a:ext>
                </a:extLst>
              </a:tr>
              <a:tr h="370840">
                <a:tc vMerge="1">
                  <a:txBody>
                    <a:bodyPr/>
                    <a:lstStyle/>
                    <a:p>
                      <a:endParaRPr lang="en-US" dirty="0"/>
                    </a:p>
                  </a:txBody>
                  <a:tcPr>
                    <a:solidFill>
                      <a:schemeClr val="tx2">
                        <a:lumMod val="20000"/>
                        <a:lumOff val="80000"/>
                      </a:schemeClr>
                    </a:solidFill>
                  </a:tcPr>
                </a:tc>
                <a:tc>
                  <a:txBody>
                    <a:bodyPr/>
                    <a:lstStyle/>
                    <a:p>
                      <a:pPr algn="ctr"/>
                      <a:r>
                        <a:rPr lang="en-US" sz="1600" b="1" dirty="0"/>
                        <a:t>4</a:t>
                      </a:r>
                    </a:p>
                  </a:txBody>
                  <a:tcPr/>
                </a:tc>
                <a:tc>
                  <a:txBody>
                    <a:bodyPr/>
                    <a:lstStyle/>
                    <a:p>
                      <a:r>
                        <a:rPr lang="en-US" sz="1600" dirty="0">
                          <a:latin typeface="+mn-lt"/>
                        </a:rPr>
                        <a:t>Diarrhea &gt;90 mL/kg or &gt;2000 mL/day; or severe pain with or without ileus</a:t>
                      </a:r>
                    </a:p>
                  </a:txBody>
                  <a:tcPr/>
                </a:tc>
                <a:extLst>
                  <a:ext uri="{0D108BD9-81ED-4DB2-BD59-A6C34878D82A}">
                    <a16:rowId xmlns:a16="http://schemas.microsoft.com/office/drawing/2014/main" val="665021962"/>
                  </a:ext>
                </a:extLst>
              </a:tr>
            </a:tbl>
          </a:graphicData>
        </a:graphic>
      </p:graphicFrame>
      <p:sp>
        <p:nvSpPr>
          <p:cNvPr id="8" name="TextBox 7">
            <a:extLst>
              <a:ext uri="{FF2B5EF4-FFF2-40B4-BE49-F238E27FC236}">
                <a16:creationId xmlns:a16="http://schemas.microsoft.com/office/drawing/2014/main" id="{8BAB882C-AB88-4A78-AE3F-4113B84FD19E}"/>
              </a:ext>
            </a:extLst>
          </p:cNvPr>
          <p:cNvSpPr txBox="1"/>
          <p:nvPr/>
        </p:nvSpPr>
        <p:spPr>
          <a:xfrm>
            <a:off x="323556" y="6226892"/>
            <a:ext cx="7969544" cy="276999"/>
          </a:xfrm>
          <a:prstGeom prst="rect">
            <a:avLst/>
          </a:prstGeom>
          <a:noFill/>
        </p:spPr>
        <p:txBody>
          <a:bodyPr wrap="square" rtlCol="0">
            <a:spAutoFit/>
          </a:bodyPr>
          <a:lstStyle/>
          <a:p>
            <a:pPr algn="l"/>
            <a:r>
              <a:rPr lang="en-US" sz="1200" dirty="0">
                <a:latin typeface="+mn-lt"/>
              </a:rPr>
              <a:t>AST, aspartate aminotransferase; MAGIC, Mount Sinai Acute GVHD International Consortium. </a:t>
            </a:r>
          </a:p>
        </p:txBody>
      </p:sp>
    </p:spTree>
    <p:custDataLst>
      <p:tags r:id="rId1"/>
    </p:custDataLst>
    <p:extLst>
      <p:ext uri="{BB962C8B-B14F-4D97-AF65-F5344CB8AC3E}">
        <p14:creationId xmlns:p14="http://schemas.microsoft.com/office/powerpoint/2010/main" val="116433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9E04-72CF-4437-90B0-795E59BBFDA4}"/>
              </a:ext>
            </a:extLst>
          </p:cNvPr>
          <p:cNvSpPr>
            <a:spLocks noGrp="1"/>
          </p:cNvSpPr>
          <p:nvPr>
            <p:ph type="title"/>
          </p:nvPr>
        </p:nvSpPr>
        <p:spPr/>
        <p:txBody>
          <a:bodyPr/>
          <a:lstStyle/>
          <a:p>
            <a:r>
              <a:rPr lang="en-US" dirty="0" err="1"/>
              <a:t>aGVHD</a:t>
            </a:r>
            <a:r>
              <a:rPr lang="en-US" dirty="0"/>
              <a:t> Most Common Grading Systems</a:t>
            </a:r>
          </a:p>
        </p:txBody>
      </p:sp>
      <p:sp>
        <p:nvSpPr>
          <p:cNvPr id="7" name="Text Placeholder 6">
            <a:extLst>
              <a:ext uri="{FF2B5EF4-FFF2-40B4-BE49-F238E27FC236}">
                <a16:creationId xmlns:a16="http://schemas.microsoft.com/office/drawing/2014/main" id="{1338B730-DFD6-CE40-A0D4-F0532C0F64CC}"/>
              </a:ext>
            </a:extLst>
          </p:cNvPr>
          <p:cNvSpPr>
            <a:spLocks noGrp="1"/>
          </p:cNvSpPr>
          <p:nvPr>
            <p:ph type="body" sz="quarter" idx="10"/>
          </p:nvPr>
        </p:nvSpPr>
        <p:spPr/>
        <p:txBody>
          <a:bodyPr/>
          <a:lstStyle/>
          <a:p>
            <a:r>
              <a:rPr lang="en-US" dirty="0"/>
              <a:t>1. Glucksberg H, et al. </a:t>
            </a:r>
            <a:r>
              <a:rPr lang="en-US" i="1" dirty="0"/>
              <a:t>Transplantation</a:t>
            </a:r>
            <a:r>
              <a:rPr lang="en-US" dirty="0"/>
              <a:t>. 1974;18:295-304. 2. </a:t>
            </a:r>
            <a:r>
              <a:rPr lang="en-US" dirty="0" err="1"/>
              <a:t>Rowlings</a:t>
            </a:r>
            <a:r>
              <a:rPr lang="en-US" dirty="0"/>
              <a:t> PA, et al. </a:t>
            </a:r>
            <a:r>
              <a:rPr lang="en-US" i="1" dirty="0"/>
              <a:t>Br J </a:t>
            </a:r>
            <a:r>
              <a:rPr lang="en-US" i="1" dirty="0" err="1"/>
              <a:t>Haematol</a:t>
            </a:r>
            <a:r>
              <a:rPr lang="en-US" i="1" dirty="0"/>
              <a:t>.</a:t>
            </a:r>
            <a:r>
              <a:rPr lang="en-US" dirty="0"/>
              <a:t> 1997;97:855-864. </a:t>
            </a:r>
          </a:p>
        </p:txBody>
      </p:sp>
      <p:graphicFrame>
        <p:nvGraphicFramePr>
          <p:cNvPr id="3" name="Table 2">
            <a:extLst>
              <a:ext uri="{FF2B5EF4-FFF2-40B4-BE49-F238E27FC236}">
                <a16:creationId xmlns:a16="http://schemas.microsoft.com/office/drawing/2014/main" id="{B2D995C5-1166-4EED-BCFD-3FF7250DA2DD}"/>
              </a:ext>
            </a:extLst>
          </p:cNvPr>
          <p:cNvGraphicFramePr>
            <a:graphicFrameLocks noGrp="1"/>
          </p:cNvGraphicFramePr>
          <p:nvPr>
            <p:extLst>
              <p:ext uri="{D42A27DB-BD31-4B8C-83A1-F6EECF244321}">
                <p14:modId xmlns:p14="http://schemas.microsoft.com/office/powerpoint/2010/main" val="2017676155"/>
              </p:ext>
            </p:extLst>
          </p:nvPr>
        </p:nvGraphicFramePr>
        <p:xfrm>
          <a:off x="534567" y="1856934"/>
          <a:ext cx="7920112" cy="3938956"/>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1372332">
                  <a:extLst>
                    <a:ext uri="{9D8B030D-6E8A-4147-A177-3AD203B41FA5}">
                      <a16:colId xmlns:a16="http://schemas.microsoft.com/office/drawing/2014/main" val="619700346"/>
                    </a:ext>
                  </a:extLst>
                </a:gridCol>
                <a:gridCol w="400197">
                  <a:extLst>
                    <a:ext uri="{9D8B030D-6E8A-4147-A177-3AD203B41FA5}">
                      <a16:colId xmlns:a16="http://schemas.microsoft.com/office/drawing/2014/main" val="4058374514"/>
                    </a:ext>
                  </a:extLst>
                </a:gridCol>
                <a:gridCol w="3016040">
                  <a:extLst>
                    <a:ext uri="{9D8B030D-6E8A-4147-A177-3AD203B41FA5}">
                      <a16:colId xmlns:a16="http://schemas.microsoft.com/office/drawing/2014/main" val="662164281"/>
                    </a:ext>
                  </a:extLst>
                </a:gridCol>
                <a:gridCol w="374274">
                  <a:extLst>
                    <a:ext uri="{9D8B030D-6E8A-4147-A177-3AD203B41FA5}">
                      <a16:colId xmlns:a16="http://schemas.microsoft.com/office/drawing/2014/main" val="3719257960"/>
                    </a:ext>
                  </a:extLst>
                </a:gridCol>
                <a:gridCol w="2757269">
                  <a:extLst>
                    <a:ext uri="{9D8B030D-6E8A-4147-A177-3AD203B41FA5}">
                      <a16:colId xmlns:a16="http://schemas.microsoft.com/office/drawing/2014/main" val="3414986928"/>
                    </a:ext>
                  </a:extLst>
                </a:gridCol>
              </a:tblGrid>
              <a:tr h="303723">
                <a:tc gridSpan="5">
                  <a:txBody>
                    <a:bodyPr/>
                    <a:lstStyle/>
                    <a:p>
                      <a:pPr marL="0" marR="0" algn="l">
                        <a:lnSpc>
                          <a:spcPts val="1800"/>
                        </a:lnSpc>
                        <a:spcBef>
                          <a:spcPts val="0"/>
                        </a:spcBef>
                        <a:spcAft>
                          <a:spcPts val="0"/>
                        </a:spcAft>
                      </a:pPr>
                      <a:r>
                        <a:rPr lang="en-US" sz="1800" dirty="0">
                          <a:effectLst/>
                        </a:rPr>
                        <a:t>Most Widely Used Severity Grading Systems</a:t>
                      </a:r>
                      <a:endParaRPr lang="en-US" sz="1800" b="1" dirty="0">
                        <a:effectLst/>
                        <a:latin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tc>
                <a:tc hMerge="1">
                  <a:txBody>
                    <a:bodyPr/>
                    <a:lstStyle/>
                    <a:p>
                      <a:pPr marL="0" marR="0" algn="l">
                        <a:lnSpc>
                          <a:spcPts val="1800"/>
                        </a:lnSpc>
                        <a:spcBef>
                          <a:spcPts val="0"/>
                        </a:spcBef>
                        <a:spcAft>
                          <a:spcPts val="0"/>
                        </a:spcAft>
                      </a:pPr>
                      <a:endParaRPr lang="en-US" sz="1800" b="1">
                        <a:effectLst/>
                        <a:latin typeface="Times New Roman" panose="02020603050405020304" pitchFamily="18" charset="0"/>
                      </a:endParaRPr>
                    </a:p>
                  </a:txBody>
                  <a:tcPr marL="68580" marR="68580" marT="0" marB="0"/>
                </a:tc>
                <a:extLst>
                  <a:ext uri="{0D108BD9-81ED-4DB2-BD59-A6C34878D82A}">
                    <a16:rowId xmlns:a16="http://schemas.microsoft.com/office/drawing/2014/main" val="3824260596"/>
                  </a:ext>
                </a:extLst>
              </a:tr>
              <a:tr h="398851">
                <a:tc>
                  <a:txBody>
                    <a:bodyPr/>
                    <a:lstStyle/>
                    <a:p>
                      <a:pPr marL="0" marR="0" algn="l">
                        <a:lnSpc>
                          <a:spcPts val="1900"/>
                        </a:lnSpc>
                        <a:spcBef>
                          <a:spcPts val="0"/>
                        </a:spcBef>
                        <a:spcAft>
                          <a:spcPts val="0"/>
                        </a:spcAft>
                      </a:pPr>
                      <a:r>
                        <a:rPr lang="en-US" sz="1800" dirty="0">
                          <a:solidFill>
                            <a:schemeClr val="tx1"/>
                          </a:solidFill>
                          <a:effectLst/>
                        </a:rPr>
                        <a:t>Severity</a:t>
                      </a:r>
                      <a:endParaRPr lang="en-US" sz="1800" b="1" dirty="0">
                        <a:solidFill>
                          <a:schemeClr val="tx1"/>
                        </a:solidFill>
                        <a:effectLst/>
                        <a:latin typeface="Times New Roman" panose="02020603050405020304" pitchFamily="18" charset="0"/>
                      </a:endParaRPr>
                    </a:p>
                  </a:txBody>
                  <a:tcPr marL="68580" marR="68580" marT="0" marB="0" anchor="ctr">
                    <a:solidFill>
                      <a:schemeClr val="accent5">
                        <a:lumMod val="40000"/>
                        <a:lumOff val="60000"/>
                      </a:schemeClr>
                    </a:solidFill>
                  </a:tcPr>
                </a:tc>
                <a:tc gridSpan="2">
                  <a:txBody>
                    <a:bodyPr/>
                    <a:lstStyle/>
                    <a:p>
                      <a:pPr marL="0" marR="0" algn="l">
                        <a:lnSpc>
                          <a:spcPts val="1900"/>
                        </a:lnSpc>
                        <a:spcBef>
                          <a:spcPts val="0"/>
                        </a:spcBef>
                        <a:spcAft>
                          <a:spcPts val="0"/>
                        </a:spcAft>
                      </a:pPr>
                      <a:r>
                        <a:rPr lang="en-US" sz="1800" b="1" dirty="0">
                          <a:effectLst/>
                        </a:rPr>
                        <a:t>Glucksberg</a:t>
                      </a:r>
                      <a:r>
                        <a:rPr lang="en-US" sz="1800" b="1" baseline="30000" dirty="0">
                          <a:effectLst/>
                        </a:rPr>
                        <a:t>1</a:t>
                      </a:r>
                      <a:endParaRPr lang="en-US" sz="1800" b="1" baseline="30000" dirty="0">
                        <a:effectLst/>
                        <a:latin typeface="Times New Roman" panose="02020603050405020304" pitchFamily="18" charset="0"/>
                      </a:endParaRPr>
                    </a:p>
                  </a:txBody>
                  <a:tcPr marL="68580" marR="68580" marT="0" marB="0" anchor="ctr">
                    <a:solidFill>
                      <a:schemeClr val="accent5">
                        <a:lumMod val="40000"/>
                        <a:lumOff val="60000"/>
                      </a:schemeClr>
                    </a:solidFill>
                  </a:tcPr>
                </a:tc>
                <a:tc hMerge="1">
                  <a:txBody>
                    <a:bodyPr/>
                    <a:lstStyle/>
                    <a:p>
                      <a:endParaRPr lang="en-US"/>
                    </a:p>
                  </a:txBody>
                  <a:tcPr/>
                </a:tc>
                <a:tc gridSpan="2">
                  <a:txBody>
                    <a:bodyPr/>
                    <a:lstStyle/>
                    <a:p>
                      <a:pPr marL="0" marR="0" algn="l">
                        <a:lnSpc>
                          <a:spcPts val="1900"/>
                        </a:lnSpc>
                        <a:spcBef>
                          <a:spcPts val="0"/>
                        </a:spcBef>
                        <a:spcAft>
                          <a:spcPts val="0"/>
                        </a:spcAft>
                      </a:pPr>
                      <a:r>
                        <a:rPr lang="en-US" sz="1800" b="1" dirty="0">
                          <a:effectLst/>
                        </a:rPr>
                        <a:t>CIBMTR</a:t>
                      </a:r>
                      <a:r>
                        <a:rPr lang="en-US" sz="1800" b="1" baseline="30000" dirty="0">
                          <a:effectLst/>
                        </a:rPr>
                        <a:t>2</a:t>
                      </a:r>
                      <a:endParaRPr lang="en-US" sz="1800" b="1" baseline="30000" dirty="0">
                        <a:effectLst/>
                        <a:latin typeface="Times New Roman" panose="02020603050405020304" pitchFamily="18" charset="0"/>
                      </a:endParaRPr>
                    </a:p>
                  </a:txBody>
                  <a:tcPr marL="68580" marR="68580" marT="0" marB="0" anchor="ctr">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512702202"/>
                  </a:ext>
                </a:extLst>
              </a:tr>
              <a:tr h="779219">
                <a:tc>
                  <a:txBody>
                    <a:bodyPr/>
                    <a:lstStyle/>
                    <a:p>
                      <a:pPr marL="0" marR="0" algn="l">
                        <a:lnSpc>
                          <a:spcPts val="1900"/>
                        </a:lnSpc>
                        <a:spcBef>
                          <a:spcPts val="0"/>
                        </a:spcBef>
                        <a:spcAft>
                          <a:spcPts val="0"/>
                        </a:spcAft>
                      </a:pPr>
                      <a:r>
                        <a:rPr lang="en-US" sz="1800" dirty="0">
                          <a:solidFill>
                            <a:schemeClr val="tx1"/>
                          </a:solidFill>
                          <a:effectLst/>
                        </a:rPr>
                        <a:t>Mild </a:t>
                      </a:r>
                      <a:endParaRPr lang="en-US" sz="1800" b="1" dirty="0">
                        <a:solidFill>
                          <a:schemeClr val="tx1"/>
                        </a:solidFill>
                        <a:effectLst/>
                        <a:latin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lgn="ctr">
                        <a:lnSpc>
                          <a:spcPts val="1900"/>
                        </a:lnSpc>
                        <a:spcBef>
                          <a:spcPts val="0"/>
                        </a:spcBef>
                        <a:spcAft>
                          <a:spcPts val="0"/>
                        </a:spcAft>
                      </a:pPr>
                      <a:r>
                        <a:rPr lang="en-US" sz="1800">
                          <a:effectLst/>
                        </a:rPr>
                        <a:t>I</a:t>
                      </a:r>
                      <a:endParaRPr lang="en-US" sz="1800" b="1">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1–2 skin involvement; no liver or gut involvement; ECOG PS 0</a:t>
                      </a:r>
                      <a:endParaRPr lang="en-US" sz="1800" b="1" dirty="0">
                        <a:effectLst/>
                        <a:latin typeface="Times New Roman" panose="02020603050405020304" pitchFamily="18" charset="0"/>
                      </a:endParaRPr>
                    </a:p>
                  </a:txBody>
                  <a:tcPr marL="68580" marR="68580" marT="0" marB="0" anchor="ctr"/>
                </a:tc>
                <a:tc>
                  <a:txBody>
                    <a:bodyPr/>
                    <a:lstStyle/>
                    <a:p>
                      <a:pPr marL="0" marR="0" algn="ctr">
                        <a:lnSpc>
                          <a:spcPts val="1900"/>
                        </a:lnSpc>
                        <a:spcBef>
                          <a:spcPts val="0"/>
                        </a:spcBef>
                        <a:spcAft>
                          <a:spcPts val="0"/>
                        </a:spcAft>
                      </a:pPr>
                      <a:r>
                        <a:rPr lang="en-US" sz="1800">
                          <a:effectLst/>
                        </a:rPr>
                        <a:t>A</a:t>
                      </a:r>
                      <a:endParaRPr lang="en-US" sz="1800" b="1">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1 skin involvement; no liver or gut involvement</a:t>
                      </a:r>
                      <a:endParaRPr lang="en-US" sz="1800" b="1"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655073610"/>
                  </a:ext>
                </a:extLst>
              </a:tr>
              <a:tr h="855864">
                <a:tc>
                  <a:txBody>
                    <a:bodyPr/>
                    <a:lstStyle/>
                    <a:p>
                      <a:pPr marL="0" marR="0" algn="l">
                        <a:lnSpc>
                          <a:spcPts val="1900"/>
                        </a:lnSpc>
                        <a:spcBef>
                          <a:spcPts val="0"/>
                        </a:spcBef>
                        <a:spcAft>
                          <a:spcPts val="0"/>
                        </a:spcAft>
                      </a:pPr>
                      <a:r>
                        <a:rPr lang="en-US" sz="1800" dirty="0">
                          <a:solidFill>
                            <a:schemeClr val="tx1"/>
                          </a:solidFill>
                          <a:effectLst/>
                        </a:rPr>
                        <a:t>Moderate</a:t>
                      </a:r>
                      <a:endParaRPr lang="en-US" sz="1800" b="1" dirty="0">
                        <a:solidFill>
                          <a:schemeClr val="tx1"/>
                        </a:solidFill>
                        <a:effectLst/>
                        <a:latin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lgn="ctr">
                        <a:lnSpc>
                          <a:spcPts val="1900"/>
                        </a:lnSpc>
                        <a:spcBef>
                          <a:spcPts val="0"/>
                        </a:spcBef>
                        <a:spcAft>
                          <a:spcPts val="0"/>
                        </a:spcAft>
                      </a:pPr>
                      <a:r>
                        <a:rPr lang="en-US" sz="1800" dirty="0">
                          <a:effectLst/>
                        </a:rPr>
                        <a:t>II</a:t>
                      </a:r>
                      <a:endParaRPr lang="en-US" sz="1800" b="1" dirty="0">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1–2 skin involvement; Grade 1 liver or gut involvement; ECOG PS 1</a:t>
                      </a:r>
                      <a:endParaRPr lang="en-US" sz="1800" b="1" dirty="0">
                        <a:effectLst/>
                        <a:latin typeface="Times New Roman" panose="02020603050405020304" pitchFamily="18" charset="0"/>
                      </a:endParaRPr>
                    </a:p>
                  </a:txBody>
                  <a:tcPr marL="68580" marR="68580" marT="0" marB="0" anchor="ctr"/>
                </a:tc>
                <a:tc>
                  <a:txBody>
                    <a:bodyPr/>
                    <a:lstStyle/>
                    <a:p>
                      <a:pPr marL="0" marR="0" algn="ctr">
                        <a:lnSpc>
                          <a:spcPts val="1900"/>
                        </a:lnSpc>
                        <a:spcBef>
                          <a:spcPts val="0"/>
                        </a:spcBef>
                        <a:spcAft>
                          <a:spcPts val="0"/>
                        </a:spcAft>
                      </a:pPr>
                      <a:r>
                        <a:rPr lang="en-US" sz="1800" dirty="0">
                          <a:effectLst/>
                        </a:rPr>
                        <a:t>B</a:t>
                      </a:r>
                      <a:endParaRPr lang="en-US" sz="1800" b="1" dirty="0">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a:effectLst/>
                        </a:rPr>
                        <a:t>Stage 2 skin involvement; Stage 1–2 gut or liver involvement</a:t>
                      </a:r>
                      <a:endParaRPr lang="en-US" sz="1800" b="1">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392253746"/>
                  </a:ext>
                </a:extLst>
              </a:tr>
              <a:tr h="613155">
                <a:tc>
                  <a:txBody>
                    <a:bodyPr/>
                    <a:lstStyle/>
                    <a:p>
                      <a:pPr marL="0" marR="0" algn="l">
                        <a:lnSpc>
                          <a:spcPts val="1900"/>
                        </a:lnSpc>
                        <a:spcBef>
                          <a:spcPts val="0"/>
                        </a:spcBef>
                        <a:spcAft>
                          <a:spcPts val="0"/>
                        </a:spcAft>
                      </a:pPr>
                      <a:r>
                        <a:rPr lang="en-US" sz="1800" dirty="0">
                          <a:solidFill>
                            <a:schemeClr val="tx1"/>
                          </a:solidFill>
                          <a:effectLst/>
                        </a:rPr>
                        <a:t>Severe</a:t>
                      </a:r>
                      <a:endParaRPr lang="en-US" sz="1800" b="1" dirty="0">
                        <a:solidFill>
                          <a:schemeClr val="tx1"/>
                        </a:solidFill>
                        <a:effectLst/>
                        <a:latin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lgn="ctr">
                        <a:lnSpc>
                          <a:spcPts val="1900"/>
                        </a:lnSpc>
                        <a:spcBef>
                          <a:spcPts val="0"/>
                        </a:spcBef>
                        <a:spcAft>
                          <a:spcPts val="0"/>
                        </a:spcAft>
                      </a:pPr>
                      <a:r>
                        <a:rPr lang="en-US" sz="1800">
                          <a:effectLst/>
                        </a:rPr>
                        <a:t>III</a:t>
                      </a:r>
                      <a:endParaRPr lang="en-US" sz="1800" b="1">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2–3 skin, liver, or gut involvement; ECOG PS 2</a:t>
                      </a:r>
                      <a:endParaRPr lang="en-US" sz="1800" b="1" dirty="0">
                        <a:effectLst/>
                        <a:latin typeface="Times New Roman" panose="02020603050405020304" pitchFamily="18" charset="0"/>
                      </a:endParaRPr>
                    </a:p>
                  </a:txBody>
                  <a:tcPr marL="68580" marR="68580" marT="0" marB="0" anchor="ctr"/>
                </a:tc>
                <a:tc>
                  <a:txBody>
                    <a:bodyPr/>
                    <a:lstStyle/>
                    <a:p>
                      <a:pPr marL="0" marR="0" algn="ctr">
                        <a:lnSpc>
                          <a:spcPts val="1900"/>
                        </a:lnSpc>
                        <a:spcBef>
                          <a:spcPts val="0"/>
                        </a:spcBef>
                        <a:spcAft>
                          <a:spcPts val="0"/>
                        </a:spcAft>
                      </a:pPr>
                      <a:r>
                        <a:rPr lang="en-US" sz="1800" dirty="0">
                          <a:effectLst/>
                        </a:rPr>
                        <a:t>C</a:t>
                      </a:r>
                      <a:endParaRPr lang="en-US" sz="1800" b="1" dirty="0">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3 skin, liver, or gut involvement</a:t>
                      </a:r>
                      <a:endParaRPr lang="en-US" sz="1800" b="1"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81271918"/>
                  </a:ext>
                </a:extLst>
              </a:tr>
              <a:tr h="988144">
                <a:tc>
                  <a:txBody>
                    <a:bodyPr/>
                    <a:lstStyle/>
                    <a:p>
                      <a:pPr marL="0" marR="0" algn="l">
                        <a:lnSpc>
                          <a:spcPts val="1900"/>
                        </a:lnSpc>
                        <a:spcBef>
                          <a:spcPts val="0"/>
                        </a:spcBef>
                        <a:spcAft>
                          <a:spcPts val="0"/>
                        </a:spcAft>
                      </a:pPr>
                      <a:r>
                        <a:rPr lang="en-US" sz="1800" dirty="0">
                          <a:solidFill>
                            <a:schemeClr val="tx1"/>
                          </a:solidFill>
                          <a:effectLst/>
                        </a:rPr>
                        <a:t>Life-threatening</a:t>
                      </a:r>
                      <a:endParaRPr lang="en-US" sz="1800" b="1" dirty="0">
                        <a:solidFill>
                          <a:schemeClr val="tx1"/>
                        </a:solidFill>
                        <a:effectLst/>
                        <a:latin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lgn="ctr">
                        <a:lnSpc>
                          <a:spcPts val="1900"/>
                        </a:lnSpc>
                        <a:spcBef>
                          <a:spcPts val="0"/>
                        </a:spcBef>
                        <a:spcAft>
                          <a:spcPts val="0"/>
                        </a:spcAft>
                      </a:pPr>
                      <a:r>
                        <a:rPr lang="en-US" sz="1800">
                          <a:effectLst/>
                        </a:rPr>
                        <a:t>IV</a:t>
                      </a:r>
                      <a:endParaRPr lang="en-US" sz="1800" b="1">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1–4 skin involvement, Stage 2–4 liver or gut involvement; ECOG PS 3</a:t>
                      </a:r>
                      <a:endParaRPr lang="en-US" sz="1800" b="1" dirty="0">
                        <a:effectLst/>
                        <a:latin typeface="Times New Roman" panose="02020603050405020304" pitchFamily="18" charset="0"/>
                      </a:endParaRPr>
                    </a:p>
                  </a:txBody>
                  <a:tcPr marL="68580" marR="68580" marT="0" marB="0" anchor="ctr"/>
                </a:tc>
                <a:tc>
                  <a:txBody>
                    <a:bodyPr/>
                    <a:lstStyle/>
                    <a:p>
                      <a:pPr marL="0" marR="0" algn="ctr">
                        <a:lnSpc>
                          <a:spcPts val="1900"/>
                        </a:lnSpc>
                        <a:spcBef>
                          <a:spcPts val="0"/>
                        </a:spcBef>
                        <a:spcAft>
                          <a:spcPts val="0"/>
                        </a:spcAft>
                      </a:pPr>
                      <a:r>
                        <a:rPr lang="en-US" sz="1800">
                          <a:effectLst/>
                        </a:rPr>
                        <a:t>D</a:t>
                      </a:r>
                      <a:endParaRPr lang="en-US" sz="1800" b="1">
                        <a:effectLst/>
                        <a:latin typeface="Times New Roman" panose="02020603050405020304" pitchFamily="18" charset="0"/>
                      </a:endParaRPr>
                    </a:p>
                  </a:txBody>
                  <a:tcPr marL="68580" marR="68580" marT="0" marB="0" anchor="ctr"/>
                </a:tc>
                <a:tc>
                  <a:txBody>
                    <a:bodyPr/>
                    <a:lstStyle/>
                    <a:p>
                      <a:pPr marL="0" marR="0" algn="l">
                        <a:lnSpc>
                          <a:spcPts val="1900"/>
                        </a:lnSpc>
                        <a:spcBef>
                          <a:spcPts val="0"/>
                        </a:spcBef>
                        <a:spcAft>
                          <a:spcPts val="0"/>
                        </a:spcAft>
                      </a:pPr>
                      <a:r>
                        <a:rPr lang="en-US" sz="1800" dirty="0">
                          <a:effectLst/>
                        </a:rPr>
                        <a:t>Stage 4 skin, liver, or gut involvement</a:t>
                      </a:r>
                      <a:endParaRPr lang="en-US" sz="1800" b="1"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406275717"/>
                  </a:ext>
                </a:extLst>
              </a:tr>
            </a:tbl>
          </a:graphicData>
        </a:graphic>
      </p:graphicFrame>
      <p:sp>
        <p:nvSpPr>
          <p:cNvPr id="4" name="TextBox 3">
            <a:extLst>
              <a:ext uri="{FF2B5EF4-FFF2-40B4-BE49-F238E27FC236}">
                <a16:creationId xmlns:a16="http://schemas.microsoft.com/office/drawing/2014/main" id="{3A2F09DD-BA0E-4497-A1E0-E0F024D81BE6}"/>
              </a:ext>
            </a:extLst>
          </p:cNvPr>
          <p:cNvSpPr txBox="1"/>
          <p:nvPr/>
        </p:nvSpPr>
        <p:spPr>
          <a:xfrm>
            <a:off x="478295" y="1378633"/>
            <a:ext cx="7849772" cy="400110"/>
          </a:xfrm>
          <a:prstGeom prst="rect">
            <a:avLst/>
          </a:prstGeom>
          <a:noFill/>
        </p:spPr>
        <p:txBody>
          <a:bodyPr wrap="square" rtlCol="0">
            <a:spAutoFit/>
          </a:bodyPr>
          <a:lstStyle/>
          <a:p>
            <a:pPr algn="l"/>
            <a:r>
              <a:rPr lang="en-US" sz="2000" b="1" dirty="0">
                <a:latin typeface="+mn-lt"/>
              </a:rPr>
              <a:t>aGVHD MAGIC organ staging is paired with severity grading systems. </a:t>
            </a:r>
          </a:p>
        </p:txBody>
      </p:sp>
      <p:sp>
        <p:nvSpPr>
          <p:cNvPr id="5" name="TextBox 4">
            <a:extLst>
              <a:ext uri="{FF2B5EF4-FFF2-40B4-BE49-F238E27FC236}">
                <a16:creationId xmlns:a16="http://schemas.microsoft.com/office/drawing/2014/main" id="{72076DB0-B2C7-42D1-BBA4-E4DEA89A11F7}"/>
              </a:ext>
            </a:extLst>
          </p:cNvPr>
          <p:cNvSpPr txBox="1"/>
          <p:nvPr/>
        </p:nvSpPr>
        <p:spPr>
          <a:xfrm>
            <a:off x="436099" y="5804861"/>
            <a:ext cx="7877907" cy="523220"/>
          </a:xfrm>
          <a:prstGeom prst="rect">
            <a:avLst/>
          </a:prstGeom>
          <a:noFill/>
        </p:spPr>
        <p:txBody>
          <a:bodyPr wrap="square" rtlCol="0">
            <a:spAutoFit/>
          </a:bodyPr>
          <a:lstStyle/>
          <a:p>
            <a:pPr algn="l"/>
            <a:r>
              <a:rPr lang="en-US" sz="1400" dirty="0">
                <a:latin typeface="+mn-lt"/>
              </a:rPr>
              <a:t>CIBMTR, Center for Blood and Marrow Transplant Research; ECOG PS, Eastern Cooperative Oncology Group Performance Status.</a:t>
            </a:r>
          </a:p>
        </p:txBody>
      </p:sp>
    </p:spTree>
    <p:custDataLst>
      <p:tags r:id="rId1"/>
    </p:custDataLst>
    <p:extLst>
      <p:ext uri="{BB962C8B-B14F-4D97-AF65-F5344CB8AC3E}">
        <p14:creationId xmlns:p14="http://schemas.microsoft.com/office/powerpoint/2010/main" val="3297078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059442E-32E5-384A-9DBC-905C61F88E4D}"/>
              </a:ext>
            </a:extLst>
          </p:cNvPr>
          <p:cNvGrpSpPr/>
          <p:nvPr/>
        </p:nvGrpSpPr>
        <p:grpSpPr>
          <a:xfrm>
            <a:off x="6879920" y="3511213"/>
            <a:ext cx="2245578" cy="2245578"/>
            <a:chOff x="5698670" y="3886136"/>
            <a:chExt cx="2245578" cy="2245578"/>
          </a:xfrm>
        </p:grpSpPr>
        <p:grpSp>
          <p:nvGrpSpPr>
            <p:cNvPr id="28" name="Group 27">
              <a:extLst>
                <a:ext uri="{FF2B5EF4-FFF2-40B4-BE49-F238E27FC236}">
                  <a16:creationId xmlns:a16="http://schemas.microsoft.com/office/drawing/2014/main" id="{90D83068-2ABA-C244-8EC8-0A313CD8544D}"/>
                </a:ext>
              </a:extLst>
            </p:cNvPr>
            <p:cNvGrpSpPr/>
            <p:nvPr/>
          </p:nvGrpSpPr>
          <p:grpSpPr>
            <a:xfrm>
              <a:off x="5698670" y="3886136"/>
              <a:ext cx="2245578" cy="2245578"/>
              <a:chOff x="1855938" y="3922177"/>
              <a:chExt cx="2245578" cy="2245578"/>
            </a:xfrm>
          </p:grpSpPr>
          <p:pic>
            <p:nvPicPr>
              <p:cNvPr id="31" name="Picture 30">
                <a:extLst>
                  <a:ext uri="{FF2B5EF4-FFF2-40B4-BE49-F238E27FC236}">
                    <a16:creationId xmlns:a16="http://schemas.microsoft.com/office/drawing/2014/main" id="{947DD980-E8E4-3F45-87BC-491B0FF296DC}"/>
                  </a:ext>
                </a:extLst>
              </p:cNvPr>
              <p:cNvPicPr>
                <a:picLocks/>
              </p:cNvPicPr>
              <p:nvPr/>
            </p:nvPicPr>
            <p:blipFill>
              <a:blip r:embed="rId4"/>
              <a:stretch>
                <a:fillRect/>
              </a:stretch>
            </p:blipFill>
            <p:spPr>
              <a:xfrm>
                <a:off x="1855938" y="3922177"/>
                <a:ext cx="2245578" cy="2245578"/>
              </a:xfrm>
              <a:prstGeom prst="rect">
                <a:avLst/>
              </a:prstGeom>
            </p:spPr>
          </p:pic>
          <p:pic>
            <p:nvPicPr>
              <p:cNvPr id="32" name="Picture 31">
                <a:extLst>
                  <a:ext uri="{FF2B5EF4-FFF2-40B4-BE49-F238E27FC236}">
                    <a16:creationId xmlns:a16="http://schemas.microsoft.com/office/drawing/2014/main" id="{8CA7E72D-38DF-5943-A7A1-99D0D31E6356}"/>
                  </a:ext>
                </a:extLst>
              </p:cNvPr>
              <p:cNvPicPr>
                <a:picLocks/>
              </p:cNvPicPr>
              <p:nvPr/>
            </p:nvPicPr>
            <p:blipFill rotWithShape="1">
              <a:blip r:embed="rId5">
                <a:extLst>
                  <a:ext uri="{28A0092B-C50C-407E-A947-70E740481C1C}">
                    <a14:useLocalDpi xmlns:a14="http://schemas.microsoft.com/office/drawing/2010/main"/>
                  </a:ext>
                </a:extLst>
              </a:blip>
              <a:srcRect/>
              <a:stretch/>
            </p:blipFill>
            <p:spPr>
              <a:xfrm>
                <a:off x="2717800" y="4362275"/>
                <a:ext cx="284842" cy="1805480"/>
              </a:xfrm>
              <a:prstGeom prst="rect">
                <a:avLst/>
              </a:prstGeom>
            </p:spPr>
          </p:pic>
          <p:pic>
            <p:nvPicPr>
              <p:cNvPr id="33" name="Picture 32">
                <a:extLst>
                  <a:ext uri="{FF2B5EF4-FFF2-40B4-BE49-F238E27FC236}">
                    <a16:creationId xmlns:a16="http://schemas.microsoft.com/office/drawing/2014/main" id="{1DF42B6F-D588-A141-AE01-7CC82DB57449}"/>
                  </a:ext>
                </a:extLst>
              </p:cNvPr>
              <p:cNvPicPr>
                <a:picLocks/>
              </p:cNvPicPr>
              <p:nvPr/>
            </p:nvPicPr>
            <p:blipFill rotWithShape="1">
              <a:blip r:embed="rId6">
                <a:extLst>
                  <a:ext uri="{28A0092B-C50C-407E-A947-70E740481C1C}">
                    <a14:useLocalDpi xmlns:a14="http://schemas.microsoft.com/office/drawing/2010/main"/>
                  </a:ext>
                </a:extLst>
              </a:blip>
              <a:srcRect/>
              <a:stretch/>
            </p:blipFill>
            <p:spPr>
              <a:xfrm>
                <a:off x="2717801" y="4362275"/>
                <a:ext cx="520700" cy="830645"/>
              </a:xfrm>
              <a:prstGeom prst="rect">
                <a:avLst/>
              </a:prstGeom>
            </p:spPr>
          </p:pic>
          <p:pic>
            <p:nvPicPr>
              <p:cNvPr id="34" name="Picture 33">
                <a:extLst>
                  <a:ext uri="{FF2B5EF4-FFF2-40B4-BE49-F238E27FC236}">
                    <a16:creationId xmlns:a16="http://schemas.microsoft.com/office/drawing/2014/main" id="{26E384CC-EAFD-4049-A029-B4AE3092DB82}"/>
                  </a:ext>
                </a:extLst>
              </p:cNvPr>
              <p:cNvPicPr>
                <a:picLocks/>
              </p:cNvPicPr>
              <p:nvPr/>
            </p:nvPicPr>
            <p:blipFill>
              <a:blip r:embed="rId7"/>
              <a:stretch>
                <a:fillRect/>
              </a:stretch>
            </p:blipFill>
            <p:spPr>
              <a:xfrm>
                <a:off x="2809978" y="4807594"/>
                <a:ext cx="385326" cy="385326"/>
              </a:xfrm>
              <a:prstGeom prst="rect">
                <a:avLst/>
              </a:prstGeom>
            </p:spPr>
          </p:pic>
          <p:pic>
            <p:nvPicPr>
              <p:cNvPr id="35" name="Picture 34">
                <a:extLst>
                  <a:ext uri="{FF2B5EF4-FFF2-40B4-BE49-F238E27FC236}">
                    <a16:creationId xmlns:a16="http://schemas.microsoft.com/office/drawing/2014/main" id="{A91EB8E9-363D-3244-AF62-F7EE2F9B16A3}"/>
                  </a:ext>
                </a:extLst>
              </p:cNvPr>
              <p:cNvPicPr>
                <a:picLocks/>
              </p:cNvPicPr>
              <p:nvPr/>
            </p:nvPicPr>
            <p:blipFill>
              <a:blip r:embed="rId8"/>
              <a:stretch>
                <a:fillRect/>
              </a:stretch>
            </p:blipFill>
            <p:spPr>
              <a:xfrm>
                <a:off x="2745062" y="4700907"/>
                <a:ext cx="257579" cy="257579"/>
              </a:xfrm>
              <a:prstGeom prst="rect">
                <a:avLst/>
              </a:prstGeom>
            </p:spPr>
          </p:pic>
        </p:grpSp>
        <p:sp>
          <p:nvSpPr>
            <p:cNvPr id="29" name="Rectangle 28">
              <a:extLst>
                <a:ext uri="{FF2B5EF4-FFF2-40B4-BE49-F238E27FC236}">
                  <a16:creationId xmlns:a16="http://schemas.microsoft.com/office/drawing/2014/main" id="{A3D0B0BA-99DC-1B4E-8F17-D0D3F04A911B}"/>
                </a:ext>
              </a:extLst>
            </p:cNvPr>
            <p:cNvSpPr/>
            <p:nvPr/>
          </p:nvSpPr>
          <p:spPr>
            <a:xfrm>
              <a:off x="6586207" y="4591708"/>
              <a:ext cx="217814" cy="148284"/>
            </a:xfrm>
            <a:prstGeom prst="rect">
              <a:avLst/>
            </a:prstGeom>
            <a:solidFill>
              <a:schemeClr val="tx1">
                <a:lumMod val="50000"/>
                <a:alpha val="5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E41192E-CD1E-544B-959F-12781DBC30C4}"/>
                </a:ext>
              </a:extLst>
            </p:cNvPr>
            <p:cNvSpPr txBox="1"/>
            <p:nvPr/>
          </p:nvSpPr>
          <p:spPr>
            <a:xfrm>
              <a:off x="6520272" y="4541682"/>
              <a:ext cx="354584" cy="246221"/>
            </a:xfrm>
            <a:prstGeom prst="rect">
              <a:avLst/>
            </a:prstGeom>
            <a:noFill/>
          </p:spPr>
          <p:txBody>
            <a:bodyPr wrap="none" rtlCol="0">
              <a:spAutoFit/>
            </a:bodyPr>
            <a:lstStyle/>
            <a:p>
              <a:pPr algn="l"/>
              <a:r>
                <a:rPr lang="en-US" sz="1000" b="1" dirty="0">
                  <a:solidFill>
                    <a:schemeClr val="bg1"/>
                  </a:solidFill>
                  <a:latin typeface="+mn-lt"/>
                </a:rPr>
                <a:t>1-4</a:t>
              </a:r>
            </a:p>
          </p:txBody>
        </p:sp>
      </p:grpSp>
      <p:sp>
        <p:nvSpPr>
          <p:cNvPr id="2" name="Title 1">
            <a:extLst>
              <a:ext uri="{FF2B5EF4-FFF2-40B4-BE49-F238E27FC236}">
                <a16:creationId xmlns:a16="http://schemas.microsoft.com/office/drawing/2014/main" id="{6ABF1462-CE9F-409E-B455-A6A8C82188E5}"/>
              </a:ext>
            </a:extLst>
          </p:cNvPr>
          <p:cNvSpPr>
            <a:spLocks noGrp="1"/>
          </p:cNvSpPr>
          <p:nvPr>
            <p:ph type="title"/>
          </p:nvPr>
        </p:nvSpPr>
        <p:spPr/>
        <p:txBody>
          <a:bodyPr/>
          <a:lstStyle/>
          <a:p>
            <a:r>
              <a:rPr lang="en-US" dirty="0"/>
              <a:t>New </a:t>
            </a:r>
            <a:r>
              <a:rPr lang="en-US" dirty="0" err="1"/>
              <a:t>aGVHD</a:t>
            </a:r>
            <a:r>
              <a:rPr lang="en-US" dirty="0"/>
              <a:t> Risk Scoring System </a:t>
            </a:r>
          </a:p>
        </p:txBody>
      </p:sp>
      <p:sp>
        <p:nvSpPr>
          <p:cNvPr id="3" name="Content Placeholder 2">
            <a:extLst>
              <a:ext uri="{FF2B5EF4-FFF2-40B4-BE49-F238E27FC236}">
                <a16:creationId xmlns:a16="http://schemas.microsoft.com/office/drawing/2014/main" id="{9A6976AE-87E3-4E41-9D04-115A82926DEC}"/>
              </a:ext>
            </a:extLst>
          </p:cNvPr>
          <p:cNvSpPr>
            <a:spLocks noGrp="1"/>
          </p:cNvSpPr>
          <p:nvPr>
            <p:ph idx="1"/>
          </p:nvPr>
        </p:nvSpPr>
        <p:spPr>
          <a:xfrm>
            <a:off x="457200" y="1472572"/>
            <a:ext cx="8229600" cy="4060349"/>
          </a:xfrm>
        </p:spPr>
        <p:txBody>
          <a:bodyPr/>
          <a:lstStyle/>
          <a:p>
            <a:r>
              <a:rPr lang="en-US" sz="2200" dirty="0"/>
              <a:t>Introduced in 2012, the Minnesota Risk Score was designed to identify </a:t>
            </a:r>
            <a:r>
              <a:rPr lang="en-US" sz="2200" dirty="0" err="1"/>
              <a:t>aGVHD</a:t>
            </a:r>
            <a:r>
              <a:rPr lang="en-US" sz="2200" dirty="0"/>
              <a:t> patients at risk for steroid-refractory disease and NRM</a:t>
            </a:r>
          </a:p>
          <a:p>
            <a:r>
              <a:rPr lang="en-US" sz="2200" dirty="0"/>
              <a:t>Using CIBMTR staging, patients </a:t>
            </a:r>
            <a:br>
              <a:rPr lang="en-US" sz="2200" dirty="0"/>
            </a:br>
            <a:r>
              <a:rPr lang="en-US" sz="2200" dirty="0"/>
              <a:t>stratified into 2 cohorts:</a:t>
            </a:r>
          </a:p>
          <a:p>
            <a:pPr lvl="1"/>
            <a:r>
              <a:rPr lang="en-US" sz="2000" dirty="0"/>
              <a:t>Standard </a:t>
            </a:r>
            <a:r>
              <a:rPr lang="en-US" sz="2000" dirty="0">
                <a:solidFill>
                  <a:srgbClr val="414141"/>
                </a:solidFill>
              </a:rPr>
              <a:t>risk</a:t>
            </a:r>
          </a:p>
          <a:p>
            <a:pPr lvl="1"/>
            <a:r>
              <a:rPr lang="en-US" sz="2000" dirty="0"/>
              <a:t>High risk </a:t>
            </a:r>
            <a:br>
              <a:rPr lang="en-US" sz="2000" dirty="0"/>
            </a:br>
            <a:r>
              <a:rPr lang="en-US" sz="2000" dirty="0"/>
              <a:t>(less likely to </a:t>
            </a:r>
            <a:br>
              <a:rPr lang="en-US" sz="2000" dirty="0"/>
            </a:br>
            <a:r>
              <a:rPr lang="en-US" sz="2000" dirty="0"/>
              <a:t>respond to steroids</a:t>
            </a:r>
            <a:br>
              <a:rPr lang="en-US" sz="2000" dirty="0"/>
            </a:br>
            <a:r>
              <a:rPr lang="en-US" sz="2000" dirty="0"/>
              <a:t> by day 28)</a:t>
            </a:r>
          </a:p>
          <a:p>
            <a:pPr lvl="2"/>
            <a:endParaRPr lang="en-US" dirty="0"/>
          </a:p>
        </p:txBody>
      </p:sp>
      <p:sp>
        <p:nvSpPr>
          <p:cNvPr id="4" name="Text Placeholder 3">
            <a:extLst>
              <a:ext uri="{FF2B5EF4-FFF2-40B4-BE49-F238E27FC236}">
                <a16:creationId xmlns:a16="http://schemas.microsoft.com/office/drawing/2014/main" id="{166C0848-8AA9-EA4A-89CC-6EA2222C2FC3}"/>
              </a:ext>
            </a:extLst>
          </p:cNvPr>
          <p:cNvSpPr>
            <a:spLocks noGrp="1"/>
          </p:cNvSpPr>
          <p:nvPr>
            <p:ph type="body" sz="quarter" idx="10"/>
          </p:nvPr>
        </p:nvSpPr>
        <p:spPr/>
        <p:txBody>
          <a:bodyPr/>
          <a:lstStyle/>
          <a:p>
            <a:r>
              <a:rPr lang="en-US" dirty="0"/>
              <a:t>Adapted from: MacMillan ML, et al. </a:t>
            </a:r>
            <a:r>
              <a:rPr lang="en-US" i="1" dirty="0"/>
              <a:t>Biol Blood Marrow Transplant. </a:t>
            </a:r>
            <a:r>
              <a:rPr lang="en-US" dirty="0"/>
              <a:t>2015;21:761-767.</a:t>
            </a:r>
          </a:p>
        </p:txBody>
      </p:sp>
      <p:sp>
        <p:nvSpPr>
          <p:cNvPr id="5" name="TextBox 4">
            <a:extLst>
              <a:ext uri="{FF2B5EF4-FFF2-40B4-BE49-F238E27FC236}">
                <a16:creationId xmlns:a16="http://schemas.microsoft.com/office/drawing/2014/main" id="{44C5E75D-3BAF-48FD-85FC-8D4C45E0333D}"/>
              </a:ext>
            </a:extLst>
          </p:cNvPr>
          <p:cNvSpPr txBox="1"/>
          <p:nvPr/>
        </p:nvSpPr>
        <p:spPr>
          <a:xfrm>
            <a:off x="4770739" y="2937813"/>
            <a:ext cx="2995448" cy="338554"/>
          </a:xfrm>
          <a:prstGeom prst="rect">
            <a:avLst/>
          </a:prstGeom>
          <a:noFill/>
        </p:spPr>
        <p:txBody>
          <a:bodyPr wrap="square" rtlCol="0">
            <a:spAutoFit/>
          </a:bodyPr>
          <a:lstStyle/>
          <a:p>
            <a:r>
              <a:rPr lang="en-US" sz="1600" b="1" dirty="0">
                <a:latin typeface="+mn-lt"/>
              </a:rPr>
              <a:t>High-Risk Categories</a:t>
            </a:r>
          </a:p>
        </p:txBody>
      </p:sp>
      <p:grpSp>
        <p:nvGrpSpPr>
          <p:cNvPr id="17" name="Group 16">
            <a:extLst>
              <a:ext uri="{FF2B5EF4-FFF2-40B4-BE49-F238E27FC236}">
                <a16:creationId xmlns:a16="http://schemas.microsoft.com/office/drawing/2014/main" id="{E61891CB-ADCC-5047-A242-E5EB7D31A778}"/>
              </a:ext>
            </a:extLst>
          </p:cNvPr>
          <p:cNvGrpSpPr/>
          <p:nvPr/>
        </p:nvGrpSpPr>
        <p:grpSpPr>
          <a:xfrm>
            <a:off x="3427555" y="3533132"/>
            <a:ext cx="2245578" cy="2245578"/>
            <a:chOff x="1855938" y="3922177"/>
            <a:chExt cx="2245578" cy="2245578"/>
          </a:xfrm>
        </p:grpSpPr>
        <p:pic>
          <p:nvPicPr>
            <p:cNvPr id="9" name="Picture 8">
              <a:extLst>
                <a:ext uri="{FF2B5EF4-FFF2-40B4-BE49-F238E27FC236}">
                  <a16:creationId xmlns:a16="http://schemas.microsoft.com/office/drawing/2014/main" id="{8DBF5ED7-477B-F74C-824B-EBA438057B53}"/>
                </a:ext>
              </a:extLst>
            </p:cNvPr>
            <p:cNvPicPr>
              <a:picLocks/>
            </p:cNvPicPr>
            <p:nvPr/>
          </p:nvPicPr>
          <p:blipFill>
            <a:blip r:embed="rId4"/>
            <a:stretch>
              <a:fillRect/>
            </a:stretch>
          </p:blipFill>
          <p:spPr>
            <a:xfrm>
              <a:off x="1855938" y="3922177"/>
              <a:ext cx="2245578" cy="2245578"/>
            </a:xfrm>
            <a:prstGeom prst="rect">
              <a:avLst/>
            </a:prstGeom>
          </p:spPr>
        </p:pic>
        <p:pic>
          <p:nvPicPr>
            <p:cNvPr id="14" name="Picture 13">
              <a:extLst>
                <a:ext uri="{FF2B5EF4-FFF2-40B4-BE49-F238E27FC236}">
                  <a16:creationId xmlns:a16="http://schemas.microsoft.com/office/drawing/2014/main" id="{F046A030-B83C-624F-8642-FA339F8ED111}"/>
                </a:ext>
              </a:extLst>
            </p:cNvPr>
            <p:cNvPicPr>
              <a:picLocks/>
            </p:cNvPicPr>
            <p:nvPr/>
          </p:nvPicPr>
          <p:blipFill rotWithShape="1">
            <a:blip r:embed="rId5">
              <a:extLst>
                <a:ext uri="{28A0092B-C50C-407E-A947-70E740481C1C}">
                  <a14:useLocalDpi xmlns:a14="http://schemas.microsoft.com/office/drawing/2010/main"/>
                </a:ext>
              </a:extLst>
            </a:blip>
            <a:srcRect/>
            <a:stretch/>
          </p:blipFill>
          <p:spPr>
            <a:xfrm>
              <a:off x="2717800" y="4362275"/>
              <a:ext cx="284842" cy="1805480"/>
            </a:xfrm>
            <a:prstGeom prst="rect">
              <a:avLst/>
            </a:prstGeom>
          </p:spPr>
        </p:pic>
        <p:pic>
          <p:nvPicPr>
            <p:cNvPr id="16" name="Picture 15">
              <a:extLst>
                <a:ext uri="{FF2B5EF4-FFF2-40B4-BE49-F238E27FC236}">
                  <a16:creationId xmlns:a16="http://schemas.microsoft.com/office/drawing/2014/main" id="{0B0A141D-A512-2E4F-8203-79267EF815B7}"/>
                </a:ext>
              </a:extLst>
            </p:cNvPr>
            <p:cNvPicPr>
              <a:picLocks/>
            </p:cNvPicPr>
            <p:nvPr/>
          </p:nvPicPr>
          <p:blipFill rotWithShape="1">
            <a:blip r:embed="rId6">
              <a:extLst>
                <a:ext uri="{28A0092B-C50C-407E-A947-70E740481C1C}">
                  <a14:useLocalDpi xmlns:a14="http://schemas.microsoft.com/office/drawing/2010/main"/>
                </a:ext>
              </a:extLst>
            </a:blip>
            <a:srcRect/>
            <a:stretch/>
          </p:blipFill>
          <p:spPr>
            <a:xfrm>
              <a:off x="2717801" y="4362275"/>
              <a:ext cx="520700" cy="830645"/>
            </a:xfrm>
            <a:prstGeom prst="rect">
              <a:avLst/>
            </a:prstGeom>
          </p:spPr>
        </p:pic>
        <p:pic>
          <p:nvPicPr>
            <p:cNvPr id="11" name="Picture 10">
              <a:extLst>
                <a:ext uri="{FF2B5EF4-FFF2-40B4-BE49-F238E27FC236}">
                  <a16:creationId xmlns:a16="http://schemas.microsoft.com/office/drawing/2014/main" id="{C9823C78-09EA-F14A-B1E6-47C826913947}"/>
                </a:ext>
              </a:extLst>
            </p:cNvPr>
            <p:cNvPicPr>
              <a:picLocks/>
            </p:cNvPicPr>
            <p:nvPr/>
          </p:nvPicPr>
          <p:blipFill>
            <a:blip r:embed="rId7"/>
            <a:stretch>
              <a:fillRect/>
            </a:stretch>
          </p:blipFill>
          <p:spPr>
            <a:xfrm>
              <a:off x="2809978" y="4807594"/>
              <a:ext cx="385326" cy="385326"/>
            </a:xfrm>
            <a:prstGeom prst="rect">
              <a:avLst/>
            </a:prstGeom>
          </p:spPr>
        </p:pic>
        <p:pic>
          <p:nvPicPr>
            <p:cNvPr id="12" name="Picture 11">
              <a:extLst>
                <a:ext uri="{FF2B5EF4-FFF2-40B4-BE49-F238E27FC236}">
                  <a16:creationId xmlns:a16="http://schemas.microsoft.com/office/drawing/2014/main" id="{44500CF8-701A-E54D-89AB-C0839CABC53F}"/>
                </a:ext>
              </a:extLst>
            </p:cNvPr>
            <p:cNvPicPr>
              <a:picLocks/>
            </p:cNvPicPr>
            <p:nvPr/>
          </p:nvPicPr>
          <p:blipFill>
            <a:blip r:embed="rId8"/>
            <a:stretch>
              <a:fillRect/>
            </a:stretch>
          </p:blipFill>
          <p:spPr>
            <a:xfrm>
              <a:off x="2745062" y="4700907"/>
              <a:ext cx="257579" cy="257579"/>
            </a:xfrm>
            <a:prstGeom prst="rect">
              <a:avLst/>
            </a:prstGeom>
          </p:spPr>
        </p:pic>
      </p:grpSp>
      <p:grpSp>
        <p:nvGrpSpPr>
          <p:cNvPr id="26" name="Group 25">
            <a:extLst>
              <a:ext uri="{FF2B5EF4-FFF2-40B4-BE49-F238E27FC236}">
                <a16:creationId xmlns:a16="http://schemas.microsoft.com/office/drawing/2014/main" id="{F41D51E3-559F-6C41-8B2D-61F6BE3616E1}"/>
              </a:ext>
            </a:extLst>
          </p:cNvPr>
          <p:cNvGrpSpPr/>
          <p:nvPr/>
        </p:nvGrpSpPr>
        <p:grpSpPr>
          <a:xfrm>
            <a:off x="5698670" y="3518746"/>
            <a:ext cx="2245578" cy="2245578"/>
            <a:chOff x="5698670" y="3886136"/>
            <a:chExt cx="2245578" cy="2245578"/>
          </a:xfrm>
        </p:grpSpPr>
        <p:grpSp>
          <p:nvGrpSpPr>
            <p:cNvPr id="18" name="Group 17">
              <a:extLst>
                <a:ext uri="{FF2B5EF4-FFF2-40B4-BE49-F238E27FC236}">
                  <a16:creationId xmlns:a16="http://schemas.microsoft.com/office/drawing/2014/main" id="{9230FEC7-5717-F24B-84C0-D65036B0FB2A}"/>
                </a:ext>
              </a:extLst>
            </p:cNvPr>
            <p:cNvGrpSpPr/>
            <p:nvPr/>
          </p:nvGrpSpPr>
          <p:grpSpPr>
            <a:xfrm>
              <a:off x="5698670" y="3886136"/>
              <a:ext cx="2245578" cy="2245578"/>
              <a:chOff x="1855938" y="3922177"/>
              <a:chExt cx="2245578" cy="2245578"/>
            </a:xfrm>
          </p:grpSpPr>
          <p:pic>
            <p:nvPicPr>
              <p:cNvPr id="19" name="Picture 18">
                <a:extLst>
                  <a:ext uri="{FF2B5EF4-FFF2-40B4-BE49-F238E27FC236}">
                    <a16:creationId xmlns:a16="http://schemas.microsoft.com/office/drawing/2014/main" id="{2FF357A1-F5AB-9843-9465-F1BDF184867E}"/>
                  </a:ext>
                </a:extLst>
              </p:cNvPr>
              <p:cNvPicPr>
                <a:picLocks/>
              </p:cNvPicPr>
              <p:nvPr/>
            </p:nvPicPr>
            <p:blipFill>
              <a:blip r:embed="rId4"/>
              <a:stretch>
                <a:fillRect/>
              </a:stretch>
            </p:blipFill>
            <p:spPr>
              <a:xfrm>
                <a:off x="1855938" y="3922177"/>
                <a:ext cx="2245578" cy="2245578"/>
              </a:xfrm>
              <a:prstGeom prst="rect">
                <a:avLst/>
              </a:prstGeom>
            </p:spPr>
          </p:pic>
          <p:pic>
            <p:nvPicPr>
              <p:cNvPr id="20" name="Picture 19">
                <a:extLst>
                  <a:ext uri="{FF2B5EF4-FFF2-40B4-BE49-F238E27FC236}">
                    <a16:creationId xmlns:a16="http://schemas.microsoft.com/office/drawing/2014/main" id="{72DA3DC8-2836-8E46-9423-0968CD2D5E39}"/>
                  </a:ext>
                </a:extLst>
              </p:cNvPr>
              <p:cNvPicPr>
                <a:picLocks/>
              </p:cNvPicPr>
              <p:nvPr/>
            </p:nvPicPr>
            <p:blipFill rotWithShape="1">
              <a:blip r:embed="rId5">
                <a:extLst>
                  <a:ext uri="{28A0092B-C50C-407E-A947-70E740481C1C}">
                    <a14:useLocalDpi xmlns:a14="http://schemas.microsoft.com/office/drawing/2010/main"/>
                  </a:ext>
                </a:extLst>
              </a:blip>
              <a:srcRect/>
              <a:stretch/>
            </p:blipFill>
            <p:spPr>
              <a:xfrm>
                <a:off x="2717800" y="4362275"/>
                <a:ext cx="284842" cy="1805480"/>
              </a:xfrm>
              <a:prstGeom prst="rect">
                <a:avLst/>
              </a:prstGeom>
            </p:spPr>
          </p:pic>
          <p:pic>
            <p:nvPicPr>
              <p:cNvPr id="21" name="Picture 20">
                <a:extLst>
                  <a:ext uri="{FF2B5EF4-FFF2-40B4-BE49-F238E27FC236}">
                    <a16:creationId xmlns:a16="http://schemas.microsoft.com/office/drawing/2014/main" id="{7C7D1F9F-9A53-4846-A2B7-405D865EDE15}"/>
                  </a:ext>
                </a:extLst>
              </p:cNvPr>
              <p:cNvPicPr>
                <a:picLocks/>
              </p:cNvPicPr>
              <p:nvPr/>
            </p:nvPicPr>
            <p:blipFill rotWithShape="1">
              <a:blip r:embed="rId6">
                <a:extLst>
                  <a:ext uri="{28A0092B-C50C-407E-A947-70E740481C1C}">
                    <a14:useLocalDpi xmlns:a14="http://schemas.microsoft.com/office/drawing/2010/main"/>
                  </a:ext>
                </a:extLst>
              </a:blip>
              <a:srcRect/>
              <a:stretch/>
            </p:blipFill>
            <p:spPr>
              <a:xfrm>
                <a:off x="2717801" y="4362275"/>
                <a:ext cx="520700" cy="830645"/>
              </a:xfrm>
              <a:prstGeom prst="rect">
                <a:avLst/>
              </a:prstGeom>
            </p:spPr>
          </p:pic>
          <p:pic>
            <p:nvPicPr>
              <p:cNvPr id="22" name="Picture 21">
                <a:extLst>
                  <a:ext uri="{FF2B5EF4-FFF2-40B4-BE49-F238E27FC236}">
                    <a16:creationId xmlns:a16="http://schemas.microsoft.com/office/drawing/2014/main" id="{28850152-C78D-C04B-ABFF-A182E088094A}"/>
                  </a:ext>
                </a:extLst>
              </p:cNvPr>
              <p:cNvPicPr>
                <a:picLocks/>
              </p:cNvPicPr>
              <p:nvPr/>
            </p:nvPicPr>
            <p:blipFill>
              <a:blip r:embed="rId7"/>
              <a:stretch>
                <a:fillRect/>
              </a:stretch>
            </p:blipFill>
            <p:spPr>
              <a:xfrm>
                <a:off x="2809978" y="4807594"/>
                <a:ext cx="385326" cy="385326"/>
              </a:xfrm>
              <a:prstGeom prst="rect">
                <a:avLst/>
              </a:prstGeom>
            </p:spPr>
          </p:pic>
          <p:pic>
            <p:nvPicPr>
              <p:cNvPr id="23" name="Picture 22">
                <a:extLst>
                  <a:ext uri="{FF2B5EF4-FFF2-40B4-BE49-F238E27FC236}">
                    <a16:creationId xmlns:a16="http://schemas.microsoft.com/office/drawing/2014/main" id="{87B421DA-AB30-9F43-A26F-57AE924D36C9}"/>
                  </a:ext>
                </a:extLst>
              </p:cNvPr>
              <p:cNvPicPr>
                <a:picLocks/>
              </p:cNvPicPr>
              <p:nvPr/>
            </p:nvPicPr>
            <p:blipFill>
              <a:blip r:embed="rId8"/>
              <a:stretch>
                <a:fillRect/>
              </a:stretch>
            </p:blipFill>
            <p:spPr>
              <a:xfrm>
                <a:off x="2745062" y="4700907"/>
                <a:ext cx="257579" cy="257579"/>
              </a:xfrm>
              <a:prstGeom prst="rect">
                <a:avLst/>
              </a:prstGeom>
            </p:spPr>
          </p:pic>
        </p:grpSp>
        <p:sp>
          <p:nvSpPr>
            <p:cNvPr id="25" name="Rectangle 24">
              <a:extLst>
                <a:ext uri="{FF2B5EF4-FFF2-40B4-BE49-F238E27FC236}">
                  <a16:creationId xmlns:a16="http://schemas.microsoft.com/office/drawing/2014/main" id="{94662328-51DC-9543-A98A-4F2FFDEDEA3A}"/>
                </a:ext>
              </a:extLst>
            </p:cNvPr>
            <p:cNvSpPr/>
            <p:nvPr/>
          </p:nvSpPr>
          <p:spPr>
            <a:xfrm>
              <a:off x="6772360" y="4872962"/>
              <a:ext cx="145988" cy="148284"/>
            </a:xfrm>
            <a:prstGeom prst="rect">
              <a:avLst/>
            </a:prstGeom>
            <a:solidFill>
              <a:schemeClr val="tx1">
                <a:lumMod val="50000"/>
                <a:alpha val="5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1499690-66D1-7141-B694-5260724469C1}"/>
                </a:ext>
              </a:extLst>
            </p:cNvPr>
            <p:cNvSpPr txBox="1"/>
            <p:nvPr/>
          </p:nvSpPr>
          <p:spPr>
            <a:xfrm>
              <a:off x="6735723" y="4813720"/>
              <a:ext cx="250390" cy="246221"/>
            </a:xfrm>
            <a:prstGeom prst="rect">
              <a:avLst/>
            </a:prstGeom>
            <a:noFill/>
          </p:spPr>
          <p:txBody>
            <a:bodyPr wrap="none" rtlCol="0">
              <a:spAutoFit/>
            </a:bodyPr>
            <a:lstStyle/>
            <a:p>
              <a:pPr algn="l"/>
              <a:r>
                <a:rPr lang="en-US" sz="1000" b="1" dirty="0">
                  <a:solidFill>
                    <a:schemeClr val="bg1"/>
                  </a:solidFill>
                  <a:latin typeface="+mn-lt"/>
                </a:rPr>
                <a:t>1</a:t>
              </a:r>
            </a:p>
          </p:txBody>
        </p:sp>
      </p:grpSp>
      <p:grpSp>
        <p:nvGrpSpPr>
          <p:cNvPr id="42" name="Group 41">
            <a:extLst>
              <a:ext uri="{FF2B5EF4-FFF2-40B4-BE49-F238E27FC236}">
                <a16:creationId xmlns:a16="http://schemas.microsoft.com/office/drawing/2014/main" id="{C4A6C7D0-C3F4-F24C-818D-C10ED6F50D59}"/>
              </a:ext>
            </a:extLst>
          </p:cNvPr>
          <p:cNvGrpSpPr/>
          <p:nvPr/>
        </p:nvGrpSpPr>
        <p:grpSpPr>
          <a:xfrm>
            <a:off x="4536347" y="3525939"/>
            <a:ext cx="2245578" cy="2245578"/>
            <a:chOff x="5698670" y="3886136"/>
            <a:chExt cx="2245578" cy="2245578"/>
          </a:xfrm>
        </p:grpSpPr>
        <p:grpSp>
          <p:nvGrpSpPr>
            <p:cNvPr id="43" name="Group 42">
              <a:extLst>
                <a:ext uri="{FF2B5EF4-FFF2-40B4-BE49-F238E27FC236}">
                  <a16:creationId xmlns:a16="http://schemas.microsoft.com/office/drawing/2014/main" id="{20B920A4-E1EB-F84C-B2BB-9E5DE3E08CFD}"/>
                </a:ext>
              </a:extLst>
            </p:cNvPr>
            <p:cNvGrpSpPr/>
            <p:nvPr/>
          </p:nvGrpSpPr>
          <p:grpSpPr>
            <a:xfrm>
              <a:off x="5698670" y="3886136"/>
              <a:ext cx="2245578" cy="2245578"/>
              <a:chOff x="1855938" y="3922177"/>
              <a:chExt cx="2245578" cy="2245578"/>
            </a:xfrm>
          </p:grpSpPr>
          <p:pic>
            <p:nvPicPr>
              <p:cNvPr id="46" name="Picture 45">
                <a:extLst>
                  <a:ext uri="{FF2B5EF4-FFF2-40B4-BE49-F238E27FC236}">
                    <a16:creationId xmlns:a16="http://schemas.microsoft.com/office/drawing/2014/main" id="{FACFF801-E4EC-684A-84E3-09B28763D899}"/>
                  </a:ext>
                </a:extLst>
              </p:cNvPr>
              <p:cNvPicPr>
                <a:picLocks/>
              </p:cNvPicPr>
              <p:nvPr/>
            </p:nvPicPr>
            <p:blipFill>
              <a:blip r:embed="rId4"/>
              <a:stretch>
                <a:fillRect/>
              </a:stretch>
            </p:blipFill>
            <p:spPr>
              <a:xfrm>
                <a:off x="1855938" y="3922177"/>
                <a:ext cx="2245578" cy="2245578"/>
              </a:xfrm>
              <a:prstGeom prst="rect">
                <a:avLst/>
              </a:prstGeom>
            </p:spPr>
          </p:pic>
          <p:pic>
            <p:nvPicPr>
              <p:cNvPr id="49" name="Picture 48">
                <a:extLst>
                  <a:ext uri="{FF2B5EF4-FFF2-40B4-BE49-F238E27FC236}">
                    <a16:creationId xmlns:a16="http://schemas.microsoft.com/office/drawing/2014/main" id="{FD589B95-7F0B-0E45-A54A-AF33137B1D9E}"/>
                  </a:ext>
                </a:extLst>
              </p:cNvPr>
              <p:cNvPicPr>
                <a:picLocks/>
              </p:cNvPicPr>
              <p:nvPr/>
            </p:nvPicPr>
            <p:blipFill>
              <a:blip r:embed="rId7"/>
              <a:stretch>
                <a:fillRect/>
              </a:stretch>
            </p:blipFill>
            <p:spPr>
              <a:xfrm>
                <a:off x="2809978" y="4807594"/>
                <a:ext cx="385326" cy="385326"/>
              </a:xfrm>
              <a:prstGeom prst="rect">
                <a:avLst/>
              </a:prstGeom>
            </p:spPr>
          </p:pic>
          <p:pic>
            <p:nvPicPr>
              <p:cNvPr id="50" name="Picture 49">
                <a:extLst>
                  <a:ext uri="{FF2B5EF4-FFF2-40B4-BE49-F238E27FC236}">
                    <a16:creationId xmlns:a16="http://schemas.microsoft.com/office/drawing/2014/main" id="{37C344EC-9AA7-434A-AFD5-3705D9ECEE93}"/>
                  </a:ext>
                </a:extLst>
              </p:cNvPr>
              <p:cNvPicPr>
                <a:picLocks/>
              </p:cNvPicPr>
              <p:nvPr/>
            </p:nvPicPr>
            <p:blipFill>
              <a:blip r:embed="rId8"/>
              <a:stretch>
                <a:fillRect/>
              </a:stretch>
            </p:blipFill>
            <p:spPr>
              <a:xfrm>
                <a:off x="2745062" y="4700907"/>
                <a:ext cx="257579" cy="257579"/>
              </a:xfrm>
              <a:prstGeom prst="rect">
                <a:avLst/>
              </a:prstGeom>
            </p:spPr>
          </p:pic>
        </p:grpSp>
        <p:sp>
          <p:nvSpPr>
            <p:cNvPr id="44" name="Rectangle 43">
              <a:extLst>
                <a:ext uri="{FF2B5EF4-FFF2-40B4-BE49-F238E27FC236}">
                  <a16:creationId xmlns:a16="http://schemas.microsoft.com/office/drawing/2014/main" id="{DC24164B-7C13-4B4A-B626-6F25765070BE}"/>
                </a:ext>
              </a:extLst>
            </p:cNvPr>
            <p:cNvSpPr/>
            <p:nvPr/>
          </p:nvSpPr>
          <p:spPr>
            <a:xfrm>
              <a:off x="6719479" y="4883032"/>
              <a:ext cx="221782" cy="148284"/>
            </a:xfrm>
            <a:prstGeom prst="rect">
              <a:avLst/>
            </a:prstGeom>
            <a:solidFill>
              <a:schemeClr val="tx1">
                <a:lumMod val="50000"/>
                <a:alpha val="5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71E2E5D-6E58-AB4D-A52E-C10FE557A78A}"/>
                </a:ext>
              </a:extLst>
            </p:cNvPr>
            <p:cNvSpPr txBox="1"/>
            <p:nvPr/>
          </p:nvSpPr>
          <p:spPr>
            <a:xfrm>
              <a:off x="6664262" y="4832617"/>
              <a:ext cx="354584" cy="246221"/>
            </a:xfrm>
            <a:prstGeom prst="rect">
              <a:avLst/>
            </a:prstGeom>
            <a:noFill/>
          </p:spPr>
          <p:txBody>
            <a:bodyPr wrap="none" rtlCol="0">
              <a:spAutoFit/>
            </a:bodyPr>
            <a:lstStyle/>
            <a:p>
              <a:pPr algn="l"/>
              <a:r>
                <a:rPr lang="en-US" sz="1000" b="1" dirty="0">
                  <a:solidFill>
                    <a:schemeClr val="bg1"/>
                  </a:solidFill>
                  <a:latin typeface="+mn-lt"/>
                </a:rPr>
                <a:t>1-2</a:t>
              </a:r>
            </a:p>
          </p:txBody>
        </p:sp>
      </p:grpSp>
      <p:sp>
        <p:nvSpPr>
          <p:cNvPr id="51" name="TextBox 50">
            <a:extLst>
              <a:ext uri="{FF2B5EF4-FFF2-40B4-BE49-F238E27FC236}">
                <a16:creationId xmlns:a16="http://schemas.microsoft.com/office/drawing/2014/main" id="{5ED2A24C-F5A6-C64C-A260-B0BB390C658B}"/>
              </a:ext>
            </a:extLst>
          </p:cNvPr>
          <p:cNvSpPr txBox="1"/>
          <p:nvPr/>
        </p:nvSpPr>
        <p:spPr>
          <a:xfrm>
            <a:off x="4544605" y="3152972"/>
            <a:ext cx="1112969" cy="338554"/>
          </a:xfrm>
          <a:prstGeom prst="rect">
            <a:avLst/>
          </a:prstGeom>
          <a:noFill/>
        </p:spPr>
        <p:txBody>
          <a:bodyPr wrap="square" rtlCol="0">
            <a:spAutoFit/>
          </a:bodyPr>
          <a:lstStyle/>
          <a:p>
            <a:r>
              <a:rPr lang="en-US" sz="1600" b="1" dirty="0">
                <a:latin typeface="+mn-lt"/>
              </a:rPr>
              <a:t>One Organ</a:t>
            </a:r>
          </a:p>
        </p:txBody>
      </p:sp>
      <p:sp>
        <p:nvSpPr>
          <p:cNvPr id="52" name="TextBox 51">
            <a:extLst>
              <a:ext uri="{FF2B5EF4-FFF2-40B4-BE49-F238E27FC236}">
                <a16:creationId xmlns:a16="http://schemas.microsoft.com/office/drawing/2014/main" id="{1C46B7FB-57D2-F148-8335-BE53429FD669}"/>
              </a:ext>
            </a:extLst>
          </p:cNvPr>
          <p:cNvSpPr txBox="1"/>
          <p:nvPr/>
        </p:nvSpPr>
        <p:spPr>
          <a:xfrm>
            <a:off x="6829754" y="3152972"/>
            <a:ext cx="1278660" cy="338554"/>
          </a:xfrm>
          <a:prstGeom prst="rect">
            <a:avLst/>
          </a:prstGeom>
          <a:noFill/>
        </p:spPr>
        <p:txBody>
          <a:bodyPr wrap="square" rtlCol="0">
            <a:spAutoFit/>
          </a:bodyPr>
          <a:lstStyle/>
          <a:p>
            <a:r>
              <a:rPr lang="en-US" sz="1600" b="1" dirty="0">
                <a:latin typeface="+mn-lt"/>
              </a:rPr>
              <a:t>Two Organs</a:t>
            </a:r>
          </a:p>
        </p:txBody>
      </p:sp>
      <p:sp>
        <p:nvSpPr>
          <p:cNvPr id="53" name="TextBox 52">
            <a:extLst>
              <a:ext uri="{FF2B5EF4-FFF2-40B4-BE49-F238E27FC236}">
                <a16:creationId xmlns:a16="http://schemas.microsoft.com/office/drawing/2014/main" id="{ADCCDD95-D885-9747-88F8-F41113DF965A}"/>
              </a:ext>
            </a:extLst>
          </p:cNvPr>
          <p:cNvSpPr txBox="1"/>
          <p:nvPr/>
        </p:nvSpPr>
        <p:spPr>
          <a:xfrm>
            <a:off x="3953785" y="5817563"/>
            <a:ext cx="1112969" cy="276999"/>
          </a:xfrm>
          <a:prstGeom prst="rect">
            <a:avLst/>
          </a:prstGeom>
          <a:noFill/>
        </p:spPr>
        <p:txBody>
          <a:bodyPr wrap="square" rtlCol="0">
            <a:spAutoFit/>
          </a:bodyPr>
          <a:lstStyle/>
          <a:p>
            <a:r>
              <a:rPr lang="en-US" sz="1200" b="1" dirty="0">
                <a:latin typeface="+mn-lt"/>
              </a:rPr>
              <a:t>Stage 1-3 Skin</a:t>
            </a:r>
          </a:p>
        </p:txBody>
      </p:sp>
      <p:sp>
        <p:nvSpPr>
          <p:cNvPr id="54" name="TextBox 53">
            <a:extLst>
              <a:ext uri="{FF2B5EF4-FFF2-40B4-BE49-F238E27FC236}">
                <a16:creationId xmlns:a16="http://schemas.microsoft.com/office/drawing/2014/main" id="{2573DF93-3960-7249-AABE-1C6F97F4CD92}"/>
              </a:ext>
            </a:extLst>
          </p:cNvPr>
          <p:cNvSpPr txBox="1"/>
          <p:nvPr/>
        </p:nvSpPr>
        <p:spPr>
          <a:xfrm>
            <a:off x="5102651" y="5817563"/>
            <a:ext cx="1112969" cy="276999"/>
          </a:xfrm>
          <a:prstGeom prst="rect">
            <a:avLst/>
          </a:prstGeom>
          <a:noFill/>
        </p:spPr>
        <p:txBody>
          <a:bodyPr wrap="square" rtlCol="0">
            <a:spAutoFit/>
          </a:bodyPr>
          <a:lstStyle/>
          <a:p>
            <a:r>
              <a:rPr lang="en-US" sz="1200" b="1" dirty="0">
                <a:latin typeface="+mn-lt"/>
              </a:rPr>
              <a:t>Stage 1-2 GI</a:t>
            </a:r>
          </a:p>
        </p:txBody>
      </p:sp>
      <p:sp>
        <p:nvSpPr>
          <p:cNvPr id="55" name="TextBox 54">
            <a:extLst>
              <a:ext uri="{FF2B5EF4-FFF2-40B4-BE49-F238E27FC236}">
                <a16:creationId xmlns:a16="http://schemas.microsoft.com/office/drawing/2014/main" id="{F32DD459-A42E-2D40-907B-4535A1BE0ECD}"/>
              </a:ext>
            </a:extLst>
          </p:cNvPr>
          <p:cNvSpPr txBox="1"/>
          <p:nvPr/>
        </p:nvSpPr>
        <p:spPr>
          <a:xfrm>
            <a:off x="6185137" y="5817563"/>
            <a:ext cx="1265369" cy="461665"/>
          </a:xfrm>
          <a:prstGeom prst="rect">
            <a:avLst/>
          </a:prstGeom>
          <a:noFill/>
        </p:spPr>
        <p:txBody>
          <a:bodyPr wrap="square" rtlCol="0">
            <a:spAutoFit/>
          </a:bodyPr>
          <a:lstStyle/>
          <a:p>
            <a:r>
              <a:rPr lang="en-US" sz="1200" b="1" dirty="0">
                <a:latin typeface="+mn-lt"/>
              </a:rPr>
              <a:t>Stage 1-3 Skin</a:t>
            </a:r>
          </a:p>
          <a:p>
            <a:r>
              <a:rPr lang="en-US" sz="1200" b="1" dirty="0">
                <a:latin typeface="+mn-lt"/>
              </a:rPr>
              <a:t>plus Stage 1 GI</a:t>
            </a:r>
          </a:p>
        </p:txBody>
      </p:sp>
      <p:sp>
        <p:nvSpPr>
          <p:cNvPr id="56" name="TextBox 55">
            <a:extLst>
              <a:ext uri="{FF2B5EF4-FFF2-40B4-BE49-F238E27FC236}">
                <a16:creationId xmlns:a16="http://schemas.microsoft.com/office/drawing/2014/main" id="{9B49725E-0268-BB42-878E-96210C8D93F5}"/>
              </a:ext>
            </a:extLst>
          </p:cNvPr>
          <p:cNvSpPr txBox="1"/>
          <p:nvPr/>
        </p:nvSpPr>
        <p:spPr>
          <a:xfrm>
            <a:off x="7308036" y="5817563"/>
            <a:ext cx="1450835" cy="461665"/>
          </a:xfrm>
          <a:prstGeom prst="rect">
            <a:avLst/>
          </a:prstGeom>
          <a:noFill/>
        </p:spPr>
        <p:txBody>
          <a:bodyPr wrap="square" rtlCol="0">
            <a:spAutoFit/>
          </a:bodyPr>
          <a:lstStyle/>
          <a:p>
            <a:r>
              <a:rPr lang="en-US" sz="1200" b="1" dirty="0">
                <a:latin typeface="+mn-lt"/>
              </a:rPr>
              <a:t>Stage 1-3 Skin</a:t>
            </a:r>
          </a:p>
          <a:p>
            <a:r>
              <a:rPr lang="en-US" sz="1200" b="1" dirty="0">
                <a:latin typeface="+mn-lt"/>
              </a:rPr>
              <a:t>plus Stage 1-4 Liver</a:t>
            </a:r>
          </a:p>
        </p:txBody>
      </p:sp>
      <p:cxnSp>
        <p:nvCxnSpPr>
          <p:cNvPr id="58" name="Straight Connector 57">
            <a:extLst>
              <a:ext uri="{FF2B5EF4-FFF2-40B4-BE49-F238E27FC236}">
                <a16:creationId xmlns:a16="http://schemas.microsoft.com/office/drawing/2014/main" id="{5F43674D-6AF4-3B4C-8843-24AD17216D62}"/>
              </a:ext>
            </a:extLst>
          </p:cNvPr>
          <p:cNvCxnSpPr/>
          <p:nvPr/>
        </p:nvCxnSpPr>
        <p:spPr>
          <a:xfrm>
            <a:off x="6265147" y="3276367"/>
            <a:ext cx="0" cy="265689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617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9C24-A728-4A98-BB52-6DEB72A0CA3F}"/>
              </a:ext>
            </a:extLst>
          </p:cNvPr>
          <p:cNvSpPr>
            <a:spLocks noGrp="1"/>
          </p:cNvSpPr>
          <p:nvPr>
            <p:ph type="title"/>
          </p:nvPr>
        </p:nvSpPr>
        <p:spPr/>
        <p:txBody>
          <a:bodyPr/>
          <a:lstStyle/>
          <a:p>
            <a:r>
              <a:rPr lang="en-US" dirty="0"/>
              <a:t>Faculty and Affiliation</a:t>
            </a:r>
          </a:p>
        </p:txBody>
      </p:sp>
      <p:sp>
        <p:nvSpPr>
          <p:cNvPr id="3" name="Content Placeholder 2">
            <a:extLst>
              <a:ext uri="{FF2B5EF4-FFF2-40B4-BE49-F238E27FC236}">
                <a16:creationId xmlns:a16="http://schemas.microsoft.com/office/drawing/2014/main" id="{2D632038-F9F6-4701-AB52-BEAEA22956D7}"/>
              </a:ext>
            </a:extLst>
          </p:cNvPr>
          <p:cNvSpPr>
            <a:spLocks noGrp="1"/>
          </p:cNvSpPr>
          <p:nvPr>
            <p:ph idx="1"/>
          </p:nvPr>
        </p:nvSpPr>
        <p:spPr>
          <a:xfrm>
            <a:off x="457200" y="1608260"/>
            <a:ext cx="7760825" cy="4060349"/>
          </a:xfrm>
        </p:spPr>
        <p:txBody>
          <a:bodyPr/>
          <a:lstStyle/>
          <a:p>
            <a:pPr marL="0" indent="0">
              <a:spcAft>
                <a:spcPts val="600"/>
              </a:spcAft>
              <a:buNone/>
            </a:pPr>
            <a:r>
              <a:rPr lang="en-US" b="1" dirty="0"/>
              <a:t>Nelson J. Chao, MD, MBA</a:t>
            </a:r>
          </a:p>
          <a:p>
            <a:pPr marL="0" indent="0">
              <a:spcAft>
                <a:spcPts val="600"/>
              </a:spcAft>
              <a:buNone/>
            </a:pPr>
            <a:r>
              <a:rPr lang="en-US" dirty="0"/>
              <a:t>Professor of Medicine</a:t>
            </a:r>
          </a:p>
          <a:p>
            <a:pPr marL="0" indent="0">
              <a:spcAft>
                <a:spcPts val="600"/>
              </a:spcAft>
              <a:buNone/>
            </a:pPr>
            <a:r>
              <a:rPr lang="en-US" dirty="0"/>
              <a:t>Chief, Division of Hematology Malignancies and Cellular Therapy/Bone Marrow Transplant Director</a:t>
            </a:r>
          </a:p>
          <a:p>
            <a:pPr marL="0" indent="0">
              <a:spcAft>
                <a:spcPts val="600"/>
              </a:spcAft>
              <a:buNone/>
            </a:pPr>
            <a:r>
              <a:rPr lang="en-US" dirty="0"/>
              <a:t>Duke University</a:t>
            </a:r>
          </a:p>
          <a:p>
            <a:pPr marL="0" indent="0">
              <a:spcAft>
                <a:spcPts val="600"/>
              </a:spcAft>
              <a:buNone/>
            </a:pPr>
            <a:r>
              <a:rPr lang="en-US" dirty="0"/>
              <a:t>Durham, NC</a:t>
            </a:r>
          </a:p>
        </p:txBody>
      </p:sp>
    </p:spTree>
    <p:custDataLst>
      <p:tags r:id="rId1"/>
    </p:custDataLst>
    <p:extLst>
      <p:ext uri="{BB962C8B-B14F-4D97-AF65-F5344CB8AC3E}">
        <p14:creationId xmlns:p14="http://schemas.microsoft.com/office/powerpoint/2010/main" val="416225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DD22-B47F-4377-99BC-11E23E784DE1}"/>
              </a:ext>
            </a:extLst>
          </p:cNvPr>
          <p:cNvSpPr>
            <a:spLocks noGrp="1"/>
          </p:cNvSpPr>
          <p:nvPr>
            <p:ph type="title"/>
          </p:nvPr>
        </p:nvSpPr>
        <p:spPr/>
        <p:txBody>
          <a:bodyPr/>
          <a:lstStyle/>
          <a:p>
            <a:r>
              <a:rPr lang="en-US" dirty="0"/>
              <a:t>NIH Consensus Criteria for cGVHD</a:t>
            </a:r>
          </a:p>
        </p:txBody>
      </p:sp>
      <p:sp>
        <p:nvSpPr>
          <p:cNvPr id="3" name="Content Placeholder 2">
            <a:extLst>
              <a:ext uri="{FF2B5EF4-FFF2-40B4-BE49-F238E27FC236}">
                <a16:creationId xmlns:a16="http://schemas.microsoft.com/office/drawing/2014/main" id="{19D8A070-DBC9-4306-AE22-7E1CF974214F}"/>
              </a:ext>
            </a:extLst>
          </p:cNvPr>
          <p:cNvSpPr>
            <a:spLocks noGrp="1"/>
          </p:cNvSpPr>
          <p:nvPr>
            <p:ph idx="1"/>
          </p:nvPr>
        </p:nvSpPr>
        <p:spPr>
          <a:xfrm>
            <a:off x="457200" y="1497669"/>
            <a:ext cx="8229600" cy="4060349"/>
          </a:xfrm>
        </p:spPr>
        <p:txBody>
          <a:bodyPr>
            <a:normAutofit/>
          </a:bodyPr>
          <a:lstStyle/>
          <a:p>
            <a:pPr marL="0" indent="0">
              <a:buNone/>
            </a:pPr>
            <a:r>
              <a:rPr lang="en-US" sz="1800" b="1" dirty="0"/>
              <a:t>Signs that are distinctive or diagnostic of cGVHD by organ system were updated by NIH Consensus Criteria published in 2015</a:t>
            </a:r>
          </a:p>
        </p:txBody>
      </p:sp>
      <p:sp>
        <p:nvSpPr>
          <p:cNvPr id="7" name="Text Placeholder 6">
            <a:extLst>
              <a:ext uri="{FF2B5EF4-FFF2-40B4-BE49-F238E27FC236}">
                <a16:creationId xmlns:a16="http://schemas.microsoft.com/office/drawing/2014/main" id="{125EF2D8-0AD2-7F40-B6EA-AA0D3F0D89C0}"/>
              </a:ext>
            </a:extLst>
          </p:cNvPr>
          <p:cNvSpPr>
            <a:spLocks noGrp="1"/>
          </p:cNvSpPr>
          <p:nvPr>
            <p:ph type="body" sz="quarter" idx="10"/>
          </p:nvPr>
        </p:nvSpPr>
        <p:spPr/>
        <p:txBody>
          <a:bodyPr/>
          <a:lstStyle/>
          <a:p>
            <a:r>
              <a:rPr lang="en-US" dirty="0" err="1"/>
              <a:t>Jagasia</a:t>
            </a:r>
            <a:r>
              <a:rPr lang="en-US" dirty="0"/>
              <a:t> MH, et al. </a:t>
            </a:r>
            <a:r>
              <a:rPr lang="en-US" i="1" dirty="0"/>
              <a:t>Biol Blood Marrow Transplant. </a:t>
            </a:r>
            <a:r>
              <a:rPr lang="en-US" dirty="0"/>
              <a:t>2015;21:389-401. </a:t>
            </a:r>
          </a:p>
        </p:txBody>
      </p:sp>
      <p:graphicFrame>
        <p:nvGraphicFramePr>
          <p:cNvPr id="4" name="Table 4">
            <a:extLst>
              <a:ext uri="{FF2B5EF4-FFF2-40B4-BE49-F238E27FC236}">
                <a16:creationId xmlns:a16="http://schemas.microsoft.com/office/drawing/2014/main" id="{2CCD7013-433E-4551-A4B5-24FBFDE0D434}"/>
              </a:ext>
            </a:extLst>
          </p:cNvPr>
          <p:cNvGraphicFramePr>
            <a:graphicFrameLocks/>
          </p:cNvGraphicFramePr>
          <p:nvPr>
            <p:extLst>
              <p:ext uri="{D42A27DB-BD31-4B8C-83A1-F6EECF244321}">
                <p14:modId xmlns:p14="http://schemas.microsoft.com/office/powerpoint/2010/main" val="3396393007"/>
              </p:ext>
            </p:extLst>
          </p:nvPr>
        </p:nvGraphicFramePr>
        <p:xfrm>
          <a:off x="504497" y="2159931"/>
          <a:ext cx="8229600" cy="320040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308537">
                  <a:extLst>
                    <a:ext uri="{9D8B030D-6E8A-4147-A177-3AD203B41FA5}">
                      <a16:colId xmlns:a16="http://schemas.microsoft.com/office/drawing/2014/main" val="1280738928"/>
                    </a:ext>
                  </a:extLst>
                </a:gridCol>
                <a:gridCol w="2680138">
                  <a:extLst>
                    <a:ext uri="{9D8B030D-6E8A-4147-A177-3AD203B41FA5}">
                      <a16:colId xmlns:a16="http://schemas.microsoft.com/office/drawing/2014/main" val="71640130"/>
                    </a:ext>
                  </a:extLst>
                </a:gridCol>
                <a:gridCol w="1954925">
                  <a:extLst>
                    <a:ext uri="{9D8B030D-6E8A-4147-A177-3AD203B41FA5}">
                      <a16:colId xmlns:a16="http://schemas.microsoft.com/office/drawing/2014/main" val="715370044"/>
                    </a:ext>
                  </a:extLst>
                </a:gridCol>
                <a:gridCol w="2286000">
                  <a:extLst>
                    <a:ext uri="{9D8B030D-6E8A-4147-A177-3AD203B41FA5}">
                      <a16:colId xmlns:a16="http://schemas.microsoft.com/office/drawing/2014/main" val="3189756669"/>
                    </a:ext>
                  </a:extLst>
                </a:gridCol>
              </a:tblGrid>
              <a:tr h="370840">
                <a:tc>
                  <a:txBody>
                    <a:bodyPr/>
                    <a:lstStyle/>
                    <a:p>
                      <a:r>
                        <a:rPr lang="en-US" sz="1600" dirty="0"/>
                        <a:t>Organ/</a:t>
                      </a:r>
                      <a:br>
                        <a:rPr lang="en-US" sz="1600" dirty="0"/>
                      </a:br>
                      <a:r>
                        <a:rPr lang="en-US" sz="1600" dirty="0"/>
                        <a:t>System</a:t>
                      </a:r>
                    </a:p>
                  </a:txBody>
                  <a:tcPr/>
                </a:tc>
                <a:tc>
                  <a:txBody>
                    <a:bodyPr/>
                    <a:lstStyle/>
                    <a:p>
                      <a:r>
                        <a:rPr lang="en-US" sz="1600" dirty="0"/>
                        <a:t>Diagnostic </a:t>
                      </a:r>
                      <a:br>
                        <a:rPr lang="en-US" sz="1600" dirty="0"/>
                      </a:br>
                      <a:r>
                        <a:rPr lang="en-US" sz="1600" i="1" dirty="0"/>
                        <a:t>(Sufficient for cGVHD Dx)</a:t>
                      </a:r>
                    </a:p>
                  </a:txBody>
                  <a:tcPr/>
                </a:tc>
                <a:tc>
                  <a:txBody>
                    <a:bodyPr/>
                    <a:lstStyle/>
                    <a:p>
                      <a:r>
                        <a:rPr lang="en-US" sz="1600" dirty="0"/>
                        <a:t>Distinctive* </a:t>
                      </a:r>
                      <a:br>
                        <a:rPr lang="en-US" sz="1600" dirty="0"/>
                      </a:br>
                      <a:r>
                        <a:rPr lang="en-US" sz="1600" i="1" dirty="0"/>
                        <a:t>(Seen in cGVHD, but insufficient for Dx)</a:t>
                      </a:r>
                    </a:p>
                  </a:txBody>
                  <a:tcPr/>
                </a:tc>
                <a:tc>
                  <a:txBody>
                    <a:bodyPr/>
                    <a:lstStyle/>
                    <a:p>
                      <a:r>
                        <a:rPr lang="en-US" sz="1600" dirty="0"/>
                        <a:t>Common </a:t>
                      </a:r>
                      <a:br>
                        <a:rPr lang="en-US" sz="1600" dirty="0"/>
                      </a:br>
                      <a:r>
                        <a:rPr lang="en-US" sz="1600" i="1" dirty="0"/>
                        <a:t>(Seen in both cGVHD and aGVHD)</a:t>
                      </a:r>
                    </a:p>
                  </a:txBody>
                  <a:tcPr/>
                </a:tc>
                <a:extLst>
                  <a:ext uri="{0D108BD9-81ED-4DB2-BD59-A6C34878D82A}">
                    <a16:rowId xmlns:a16="http://schemas.microsoft.com/office/drawing/2014/main" val="2723292322"/>
                  </a:ext>
                </a:extLst>
              </a:tr>
              <a:tr h="370840">
                <a:tc>
                  <a:txBody>
                    <a:bodyPr/>
                    <a:lstStyle/>
                    <a:p>
                      <a:r>
                        <a:rPr lang="en-US" sz="1600" b="1" dirty="0"/>
                        <a:t>Skin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Lichen planus-like features </a:t>
                      </a:r>
                      <a:r>
                        <a:rPr lang="en-US" sz="1600" dirty="0">
                          <a:latin typeface="Calibri" panose="020F0502020204030204" pitchFamily="34" charset="0"/>
                          <a:cs typeface="Calibri" panose="020F0502020204030204" pitchFamily="34" charset="0"/>
                        </a:rPr>
                        <a:t> </a:t>
                      </a:r>
                      <a:r>
                        <a:rPr lang="en-US" sz="1600" dirty="0"/>
                        <a:t>Lichen sclerosis-like features Morphea-like features </a:t>
                      </a:r>
                      <a:r>
                        <a:rPr lang="en-US" sz="1600" dirty="0">
                          <a:latin typeface="Calibri" panose="020F0502020204030204" pitchFamily="34" charset="0"/>
                          <a:cs typeface="Calibri" panose="020F0502020204030204" pitchFamily="34" charset="0"/>
                        </a:rPr>
                        <a:t> Poikiloderma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Calibri" panose="020F0502020204030204" pitchFamily="34" charset="0"/>
                          <a:cs typeface="Calibri" panose="020F0502020204030204" pitchFamily="34" charset="0"/>
                        </a:rPr>
                        <a:t>Sclerotic features</a:t>
                      </a:r>
                      <a:endParaRPr lang="en-US" sz="1600" dirty="0"/>
                    </a:p>
                  </a:txBody>
                  <a:tcPr/>
                </a:tc>
                <a:tc>
                  <a:txBody>
                    <a:bodyPr/>
                    <a:lstStyle/>
                    <a:p>
                      <a:pPr marL="0" indent="0">
                        <a:buFont typeface="Arial" panose="020B0604020202020204" pitchFamily="34" charset="0"/>
                        <a:buNone/>
                      </a:pPr>
                      <a:r>
                        <a:rPr lang="en-US" sz="1600" dirty="0"/>
                        <a:t>Depigmentation</a:t>
                      </a:r>
                    </a:p>
                    <a:p>
                      <a:pPr marL="0" indent="0">
                        <a:buFont typeface="Arial" panose="020B0604020202020204" pitchFamily="34" charset="0"/>
                        <a:buNone/>
                      </a:pPr>
                      <a:r>
                        <a:rPr lang="en-US" sz="1600" dirty="0" err="1"/>
                        <a:t>Papulosquamous</a:t>
                      </a:r>
                      <a:r>
                        <a:rPr lang="en-US" sz="1600" dirty="0"/>
                        <a:t>  </a:t>
                      </a:r>
                    </a:p>
                    <a:p>
                      <a:pPr marL="0" indent="0">
                        <a:buFont typeface="Arial" panose="020B0604020202020204" pitchFamily="34" charset="0"/>
                        <a:buNone/>
                      </a:pPr>
                      <a:r>
                        <a:rPr lang="en-US" sz="1600" dirty="0"/>
                        <a:t>   lesions</a:t>
                      </a:r>
                    </a:p>
                  </a:txBody>
                  <a:tcPr/>
                </a:tc>
                <a:tc>
                  <a:txBody>
                    <a:bodyPr/>
                    <a:lstStyle/>
                    <a:p>
                      <a:pPr marL="0" indent="0">
                        <a:buFont typeface="Arial" panose="020B0604020202020204" pitchFamily="34" charset="0"/>
                        <a:buNone/>
                      </a:pPr>
                      <a:r>
                        <a:rPr lang="en-US" sz="1600" dirty="0"/>
                        <a:t>Erythema</a:t>
                      </a:r>
                    </a:p>
                    <a:p>
                      <a:pPr marL="0" indent="0">
                        <a:buFont typeface="Arial" panose="020B0604020202020204" pitchFamily="34" charset="0"/>
                        <a:buNone/>
                      </a:pPr>
                      <a:r>
                        <a:rPr lang="en-US" sz="1600" dirty="0"/>
                        <a:t>Maculopapular rash</a:t>
                      </a:r>
                    </a:p>
                    <a:p>
                      <a:pPr marL="0" indent="0">
                        <a:buFont typeface="Arial" panose="020B0604020202020204" pitchFamily="34" charset="0"/>
                        <a:buNone/>
                      </a:pPr>
                      <a:r>
                        <a:rPr lang="en-US" sz="1600" dirty="0"/>
                        <a:t>Pruritus</a:t>
                      </a:r>
                    </a:p>
                  </a:txBody>
                  <a:tcPr/>
                </a:tc>
                <a:extLst>
                  <a:ext uri="{0D108BD9-81ED-4DB2-BD59-A6C34878D82A}">
                    <a16:rowId xmlns:a16="http://schemas.microsoft.com/office/drawing/2014/main" val="62420408"/>
                  </a:ext>
                </a:extLst>
              </a:tr>
              <a:tr h="370840">
                <a:tc>
                  <a:txBody>
                    <a:bodyPr/>
                    <a:lstStyle/>
                    <a:p>
                      <a:r>
                        <a:rPr lang="en-US" sz="1600" b="1" dirty="0"/>
                        <a:t>GI Tract</a:t>
                      </a:r>
                    </a:p>
                  </a:txBody>
                  <a:tcPr/>
                </a:tc>
                <a:tc>
                  <a:txBody>
                    <a:bodyPr/>
                    <a:lstStyle/>
                    <a:p>
                      <a:pPr marL="0" indent="0">
                        <a:buFont typeface="Arial" panose="020B0604020202020204" pitchFamily="34" charset="0"/>
                        <a:buNone/>
                      </a:pPr>
                      <a:r>
                        <a:rPr lang="en-US" sz="1600" dirty="0" err="1"/>
                        <a:t>Eosphageal</a:t>
                      </a:r>
                      <a:r>
                        <a:rPr lang="en-US" sz="1600" dirty="0"/>
                        <a:t> web</a:t>
                      </a:r>
                    </a:p>
                    <a:p>
                      <a:pPr marL="0" indent="0">
                        <a:buFont typeface="Arial" panose="020B0604020202020204" pitchFamily="34" charset="0"/>
                        <a:buNone/>
                      </a:pPr>
                      <a:r>
                        <a:rPr lang="en-US" sz="1600" dirty="0"/>
                        <a:t>Strictures or stenosis in  </a:t>
                      </a:r>
                    </a:p>
                    <a:p>
                      <a:pPr marL="0" indent="0">
                        <a:buFont typeface="Arial" panose="020B0604020202020204" pitchFamily="34" charset="0"/>
                        <a:buNone/>
                      </a:pPr>
                      <a:r>
                        <a:rPr lang="en-US" sz="1600" dirty="0"/>
                        <a:t>   upper esophagus</a:t>
                      </a:r>
                    </a:p>
                  </a:txBody>
                  <a:tcPr/>
                </a:tc>
                <a:tc>
                  <a:txBody>
                    <a:bodyPr/>
                    <a:lstStyle/>
                    <a:p>
                      <a:pPr algn="ctr"/>
                      <a:r>
                        <a:rPr lang="en-US" sz="1600" dirty="0"/>
                        <a:t> </a:t>
                      </a:r>
                      <a:r>
                        <a:rPr lang="en-US" sz="1600" dirty="0">
                          <a:latin typeface="Calibri" panose="020F0502020204030204" pitchFamily="34" charset="0"/>
                          <a:cs typeface="Calibri" panose="020F0502020204030204" pitchFamily="34" charset="0"/>
                        </a:rPr>
                        <a:t>–</a:t>
                      </a:r>
                      <a:endParaRPr lang="en-US" sz="1600" dirty="0"/>
                    </a:p>
                  </a:txBody>
                  <a:tcPr anchor="ctr"/>
                </a:tc>
                <a:tc>
                  <a:txBody>
                    <a:bodyPr/>
                    <a:lstStyle/>
                    <a:p>
                      <a:pPr marL="0" indent="0">
                        <a:buFont typeface="Arial" panose="020B0604020202020204" pitchFamily="34" charset="0"/>
                        <a:buNone/>
                      </a:pPr>
                      <a:r>
                        <a:rPr lang="en-US" sz="1600" dirty="0"/>
                        <a:t>Anorexia</a:t>
                      </a:r>
                    </a:p>
                    <a:p>
                      <a:pPr marL="0" indent="0">
                        <a:buFont typeface="Arial" panose="020B0604020202020204" pitchFamily="34" charset="0"/>
                        <a:buNone/>
                      </a:pPr>
                      <a:r>
                        <a:rPr lang="en-US" sz="1600" dirty="0"/>
                        <a:t>Diarrhea</a:t>
                      </a:r>
                    </a:p>
                    <a:p>
                      <a:pPr marL="0" indent="0">
                        <a:buFont typeface="Arial" panose="020B0604020202020204" pitchFamily="34" charset="0"/>
                        <a:buNone/>
                      </a:pPr>
                      <a:r>
                        <a:rPr lang="en-US" sz="1600" dirty="0"/>
                        <a:t>Nausea/vomiting</a:t>
                      </a:r>
                    </a:p>
                    <a:p>
                      <a:pPr marL="0" indent="0">
                        <a:buFont typeface="Arial" panose="020B0604020202020204" pitchFamily="34" charset="0"/>
                        <a:buNone/>
                      </a:pPr>
                      <a:r>
                        <a:rPr lang="en-US" sz="1600" dirty="0"/>
                        <a:t>Weight loss</a:t>
                      </a:r>
                    </a:p>
                  </a:txBody>
                  <a:tcPr/>
                </a:tc>
                <a:extLst>
                  <a:ext uri="{0D108BD9-81ED-4DB2-BD59-A6C34878D82A}">
                    <a16:rowId xmlns:a16="http://schemas.microsoft.com/office/drawing/2014/main" val="1667712844"/>
                  </a:ext>
                </a:extLst>
              </a:tr>
            </a:tbl>
          </a:graphicData>
        </a:graphic>
      </p:graphicFrame>
      <p:sp>
        <p:nvSpPr>
          <p:cNvPr id="6" name="TextBox 5">
            <a:extLst>
              <a:ext uri="{FF2B5EF4-FFF2-40B4-BE49-F238E27FC236}">
                <a16:creationId xmlns:a16="http://schemas.microsoft.com/office/drawing/2014/main" id="{295E2E43-5F71-4501-927C-B4F0639EF6E6}"/>
              </a:ext>
            </a:extLst>
          </p:cNvPr>
          <p:cNvSpPr txBox="1"/>
          <p:nvPr/>
        </p:nvSpPr>
        <p:spPr>
          <a:xfrm>
            <a:off x="495300" y="5372100"/>
            <a:ext cx="4559300" cy="307777"/>
          </a:xfrm>
          <a:prstGeom prst="rect">
            <a:avLst/>
          </a:prstGeom>
          <a:noFill/>
        </p:spPr>
        <p:txBody>
          <a:bodyPr wrap="square" rtlCol="0">
            <a:spAutoFit/>
          </a:bodyPr>
          <a:lstStyle/>
          <a:p>
            <a:pPr algn="l"/>
            <a:r>
              <a:rPr lang="en-US" sz="1400" dirty="0">
                <a:latin typeface="+mn-lt"/>
              </a:rPr>
              <a:t>*Biopsy and laboratory confirmation needed.</a:t>
            </a:r>
          </a:p>
        </p:txBody>
      </p:sp>
    </p:spTree>
    <p:custDataLst>
      <p:tags r:id="rId1"/>
    </p:custDataLst>
    <p:extLst>
      <p:ext uri="{BB962C8B-B14F-4D97-AF65-F5344CB8AC3E}">
        <p14:creationId xmlns:p14="http://schemas.microsoft.com/office/powerpoint/2010/main" val="2564594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DD22-B47F-4377-99BC-11E23E784DE1}"/>
              </a:ext>
            </a:extLst>
          </p:cNvPr>
          <p:cNvSpPr>
            <a:spLocks noGrp="1"/>
          </p:cNvSpPr>
          <p:nvPr>
            <p:ph type="title"/>
          </p:nvPr>
        </p:nvSpPr>
        <p:spPr/>
        <p:txBody>
          <a:bodyPr/>
          <a:lstStyle/>
          <a:p>
            <a:r>
              <a:rPr lang="en-US" dirty="0"/>
              <a:t>NIH Consensus Criteria for cGVHD </a:t>
            </a:r>
            <a:r>
              <a:rPr lang="en-US" i="1" dirty="0"/>
              <a:t>(</a:t>
            </a:r>
            <a:r>
              <a:rPr lang="en-US" i="1" dirty="0" err="1"/>
              <a:t>cont</a:t>
            </a:r>
            <a:r>
              <a:rPr lang="en-US" i="1" dirty="0"/>
              <a:t>)</a:t>
            </a:r>
          </a:p>
        </p:txBody>
      </p:sp>
      <p:graphicFrame>
        <p:nvGraphicFramePr>
          <p:cNvPr id="4" name="Table 4">
            <a:extLst>
              <a:ext uri="{FF2B5EF4-FFF2-40B4-BE49-F238E27FC236}">
                <a16:creationId xmlns:a16="http://schemas.microsoft.com/office/drawing/2014/main" id="{2CCD7013-433E-4551-A4B5-24FBFDE0D434}"/>
              </a:ext>
            </a:extLst>
          </p:cNvPr>
          <p:cNvGraphicFramePr>
            <a:graphicFrameLocks/>
          </p:cNvGraphicFramePr>
          <p:nvPr>
            <p:extLst>
              <p:ext uri="{D42A27DB-BD31-4B8C-83A1-F6EECF244321}">
                <p14:modId xmlns:p14="http://schemas.microsoft.com/office/powerpoint/2010/main" val="2264047666"/>
              </p:ext>
            </p:extLst>
          </p:nvPr>
        </p:nvGraphicFramePr>
        <p:xfrm>
          <a:off x="441435" y="1545076"/>
          <a:ext cx="8229600" cy="37795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592317">
                  <a:extLst>
                    <a:ext uri="{9D8B030D-6E8A-4147-A177-3AD203B41FA5}">
                      <a16:colId xmlns:a16="http://schemas.microsoft.com/office/drawing/2014/main" val="1280738928"/>
                    </a:ext>
                  </a:extLst>
                </a:gridCol>
                <a:gridCol w="2222938">
                  <a:extLst>
                    <a:ext uri="{9D8B030D-6E8A-4147-A177-3AD203B41FA5}">
                      <a16:colId xmlns:a16="http://schemas.microsoft.com/office/drawing/2014/main" val="71640130"/>
                    </a:ext>
                  </a:extLst>
                </a:gridCol>
                <a:gridCol w="2096813">
                  <a:extLst>
                    <a:ext uri="{9D8B030D-6E8A-4147-A177-3AD203B41FA5}">
                      <a16:colId xmlns:a16="http://schemas.microsoft.com/office/drawing/2014/main" val="715370044"/>
                    </a:ext>
                  </a:extLst>
                </a:gridCol>
                <a:gridCol w="2317532">
                  <a:extLst>
                    <a:ext uri="{9D8B030D-6E8A-4147-A177-3AD203B41FA5}">
                      <a16:colId xmlns:a16="http://schemas.microsoft.com/office/drawing/2014/main" val="3189756669"/>
                    </a:ext>
                  </a:extLst>
                </a:gridCol>
              </a:tblGrid>
              <a:tr h="370840">
                <a:tc>
                  <a:txBody>
                    <a:bodyPr/>
                    <a:lstStyle/>
                    <a:p>
                      <a:r>
                        <a:rPr lang="en-US" sz="1600" dirty="0"/>
                        <a:t>Organ/</a:t>
                      </a:r>
                      <a:br>
                        <a:rPr lang="en-US" sz="1600" dirty="0"/>
                      </a:br>
                      <a:r>
                        <a:rPr lang="en-US" sz="1600" dirty="0"/>
                        <a:t>System</a:t>
                      </a:r>
                    </a:p>
                  </a:txBody>
                  <a:tcPr/>
                </a:tc>
                <a:tc>
                  <a:txBody>
                    <a:bodyPr/>
                    <a:lstStyle/>
                    <a:p>
                      <a:r>
                        <a:rPr lang="en-US" sz="1600" dirty="0"/>
                        <a:t>Diagnostic </a:t>
                      </a:r>
                      <a:br>
                        <a:rPr lang="en-US" sz="1600" dirty="0"/>
                      </a:br>
                      <a:r>
                        <a:rPr lang="en-US" sz="1600" i="1" dirty="0"/>
                        <a:t>(Sufficient for cGVHD Dx)</a:t>
                      </a:r>
                    </a:p>
                  </a:txBody>
                  <a:tcPr/>
                </a:tc>
                <a:tc>
                  <a:txBody>
                    <a:bodyPr/>
                    <a:lstStyle/>
                    <a:p>
                      <a:r>
                        <a:rPr lang="en-US" sz="1600" dirty="0"/>
                        <a:t>Distinctive </a:t>
                      </a:r>
                      <a:br>
                        <a:rPr lang="en-US" sz="1600" dirty="0"/>
                      </a:br>
                      <a:r>
                        <a:rPr lang="en-US" sz="1600" i="1" dirty="0"/>
                        <a:t>(Seen in cGVHD, but insufficient for Dx)</a:t>
                      </a:r>
                    </a:p>
                  </a:txBody>
                  <a:tcPr/>
                </a:tc>
                <a:tc>
                  <a:txBody>
                    <a:bodyPr/>
                    <a:lstStyle/>
                    <a:p>
                      <a:r>
                        <a:rPr lang="en-US" sz="1600" dirty="0"/>
                        <a:t>Common </a:t>
                      </a:r>
                      <a:br>
                        <a:rPr lang="en-US" sz="1600" dirty="0"/>
                      </a:br>
                      <a:r>
                        <a:rPr lang="en-US" sz="1600" i="1" dirty="0"/>
                        <a:t>(Seen in both cGVHD and aGVHD)</a:t>
                      </a:r>
                    </a:p>
                  </a:txBody>
                  <a:tcPr/>
                </a:tc>
                <a:extLst>
                  <a:ext uri="{0D108BD9-81ED-4DB2-BD59-A6C34878D82A}">
                    <a16:rowId xmlns:a16="http://schemas.microsoft.com/office/drawing/2014/main" val="2723292322"/>
                  </a:ext>
                </a:extLst>
              </a:tr>
              <a:tr h="370840">
                <a:tc>
                  <a:txBody>
                    <a:bodyPr/>
                    <a:lstStyle/>
                    <a:p>
                      <a:r>
                        <a:rPr lang="en-US" sz="1600" b="1" dirty="0"/>
                        <a:t>Mouth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Lichen planus-like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   changes</a:t>
                      </a:r>
                    </a:p>
                    <a:p>
                      <a:endParaRPr lang="en-US" sz="1600" dirty="0"/>
                    </a:p>
                  </a:txBody>
                  <a:tcPr/>
                </a:tc>
                <a:tc>
                  <a:txBody>
                    <a:bodyPr/>
                    <a:lstStyle/>
                    <a:p>
                      <a:pPr marL="0" indent="0">
                        <a:buFont typeface="Arial" panose="020B0604020202020204" pitchFamily="34" charset="0"/>
                        <a:buNone/>
                      </a:pPr>
                      <a:r>
                        <a:rPr lang="en-US" sz="1600" dirty="0"/>
                        <a:t>Mucoceles</a:t>
                      </a:r>
                    </a:p>
                    <a:p>
                      <a:pPr marL="0" indent="0">
                        <a:buFont typeface="Arial" panose="020B0604020202020204" pitchFamily="34" charset="0"/>
                        <a:buNone/>
                      </a:pPr>
                      <a:r>
                        <a:rPr lang="en-US" sz="1600" dirty="0"/>
                        <a:t>Mucosal atrophy</a:t>
                      </a:r>
                    </a:p>
                    <a:p>
                      <a:pPr marL="0" indent="0">
                        <a:buFont typeface="Arial" panose="020B0604020202020204" pitchFamily="34" charset="0"/>
                        <a:buNone/>
                      </a:pPr>
                      <a:r>
                        <a:rPr lang="en-US" sz="1600" dirty="0" err="1"/>
                        <a:t>Pseudomembranes</a:t>
                      </a:r>
                      <a:endParaRPr lang="en-US" sz="1600" dirty="0"/>
                    </a:p>
                    <a:p>
                      <a:pPr marL="0" indent="0">
                        <a:buFont typeface="Arial" panose="020B0604020202020204" pitchFamily="34" charset="0"/>
                        <a:buNone/>
                      </a:pPr>
                      <a:r>
                        <a:rPr lang="en-US" sz="1600" dirty="0"/>
                        <a:t>Ulcers</a:t>
                      </a:r>
                    </a:p>
                    <a:p>
                      <a:pPr marL="0" indent="0">
                        <a:buFont typeface="Arial" panose="020B0604020202020204" pitchFamily="34" charset="0"/>
                        <a:buNone/>
                      </a:pPr>
                      <a:r>
                        <a:rPr lang="en-US" sz="1600" dirty="0"/>
                        <a:t>Xerostomia</a:t>
                      </a:r>
                    </a:p>
                  </a:txBody>
                  <a:tcPr/>
                </a:tc>
                <a:tc>
                  <a:txBody>
                    <a:bodyPr/>
                    <a:lstStyle/>
                    <a:p>
                      <a:pPr marL="0" indent="0">
                        <a:buFont typeface="Arial" panose="020B0604020202020204" pitchFamily="34" charset="0"/>
                        <a:buNone/>
                      </a:pPr>
                      <a:r>
                        <a:rPr lang="en-US" sz="1600" dirty="0"/>
                        <a:t>Erythema</a:t>
                      </a:r>
                    </a:p>
                    <a:p>
                      <a:pPr marL="0" indent="0">
                        <a:buFont typeface="Arial" panose="020B0604020202020204" pitchFamily="34" charset="0"/>
                        <a:buNone/>
                      </a:pPr>
                      <a:r>
                        <a:rPr lang="en-US" sz="1600" dirty="0"/>
                        <a:t>Gingivitis</a:t>
                      </a:r>
                    </a:p>
                    <a:p>
                      <a:pPr marL="0" indent="0">
                        <a:buFont typeface="Arial" panose="020B0604020202020204" pitchFamily="34" charset="0"/>
                        <a:buNone/>
                      </a:pPr>
                      <a:r>
                        <a:rPr lang="en-US" sz="1600" dirty="0"/>
                        <a:t>Mucositis</a:t>
                      </a:r>
                    </a:p>
                    <a:p>
                      <a:pPr marL="0" indent="0">
                        <a:buFont typeface="Arial" panose="020B0604020202020204" pitchFamily="34" charset="0"/>
                        <a:buNone/>
                      </a:pPr>
                      <a:r>
                        <a:rPr lang="en-US" sz="1600" dirty="0"/>
                        <a:t>Pain</a:t>
                      </a:r>
                    </a:p>
                    <a:p>
                      <a:endParaRPr lang="en-US" sz="1600" dirty="0"/>
                    </a:p>
                  </a:txBody>
                  <a:tcPr/>
                </a:tc>
                <a:extLst>
                  <a:ext uri="{0D108BD9-81ED-4DB2-BD59-A6C34878D82A}">
                    <a16:rowId xmlns:a16="http://schemas.microsoft.com/office/drawing/2014/main" val="787324262"/>
                  </a:ext>
                </a:extLst>
              </a:tr>
              <a:tr h="370840">
                <a:tc>
                  <a:txBody>
                    <a:bodyPr/>
                    <a:lstStyle/>
                    <a:p>
                      <a:r>
                        <a:rPr lang="en-US" sz="1600" b="1" dirty="0"/>
                        <a:t>Liver</a:t>
                      </a:r>
                    </a:p>
                  </a:txBody>
                  <a:tcPr/>
                </a:tc>
                <a:tc>
                  <a:txBody>
                    <a:bodyPr/>
                    <a:lstStyle/>
                    <a:p>
                      <a:pPr marL="0" indent="0" algn="ctr">
                        <a:buFontTx/>
                        <a:buNone/>
                      </a:pPr>
                      <a:r>
                        <a:rPr lang="en-US" sz="1600" dirty="0">
                          <a:latin typeface="Calibri" panose="020F0502020204030204" pitchFamily="34" charset="0"/>
                          <a:cs typeface="Calibri" panose="020F0502020204030204" pitchFamily="34" charset="0"/>
                        </a:rPr>
                        <a:t>–</a:t>
                      </a:r>
                      <a:endParaRPr lang="en-US" sz="1600" dirty="0"/>
                    </a:p>
                  </a:txBody>
                  <a:tcPr anchor="ctr"/>
                </a:tc>
                <a:tc>
                  <a:txBody>
                    <a:bodyPr/>
                    <a:lstStyle/>
                    <a:p>
                      <a:pPr marL="0" indent="0" algn="ctr">
                        <a:buFontTx/>
                        <a:buNone/>
                      </a:pPr>
                      <a:r>
                        <a:rPr lang="en-US" sz="1600" dirty="0">
                          <a:latin typeface="Calibri" panose="020F0502020204030204" pitchFamily="34" charset="0"/>
                          <a:cs typeface="Calibri" panose="020F0502020204030204" pitchFamily="34" charset="0"/>
                        </a:rPr>
                        <a:t>–</a:t>
                      </a:r>
                      <a:endParaRPr lang="en-US" sz="1600" dirty="0"/>
                    </a:p>
                  </a:txBody>
                  <a:tcPr anchor="ctr"/>
                </a:tc>
                <a:tc>
                  <a:txBody>
                    <a:bodyPr/>
                    <a:lstStyle/>
                    <a:p>
                      <a:pPr marL="174625" indent="-174625">
                        <a:buFont typeface="Arial" panose="020B0604020202020204" pitchFamily="34" charset="0"/>
                        <a:buChar char="•"/>
                      </a:pPr>
                      <a:r>
                        <a:rPr lang="en-US" sz="1600" dirty="0"/>
                        <a:t>Total BILI, ALP 2 x ULN</a:t>
                      </a:r>
                    </a:p>
                    <a:p>
                      <a:pPr marL="174625" indent="-174625">
                        <a:buFont typeface="Arial" panose="020B0604020202020204" pitchFamily="34" charset="0"/>
                        <a:buChar char="•"/>
                      </a:pPr>
                      <a:r>
                        <a:rPr lang="en-US" sz="1600" dirty="0"/>
                        <a:t>ALT &gt;2 x ULN</a:t>
                      </a:r>
                    </a:p>
                  </a:txBody>
                  <a:tcPr/>
                </a:tc>
                <a:extLst>
                  <a:ext uri="{0D108BD9-81ED-4DB2-BD59-A6C34878D82A}">
                    <a16:rowId xmlns:a16="http://schemas.microsoft.com/office/drawing/2014/main" val="3934168318"/>
                  </a:ext>
                </a:extLst>
              </a:tr>
              <a:tr h="370840">
                <a:tc>
                  <a:txBody>
                    <a:bodyPr/>
                    <a:lstStyle/>
                    <a:p>
                      <a:r>
                        <a:rPr lang="en-US" sz="1600" b="1" dirty="0"/>
                        <a:t>Musculoskeletal</a:t>
                      </a:r>
                    </a:p>
                  </a:txBody>
                  <a:tcPr/>
                </a:tc>
                <a:tc>
                  <a:txBody>
                    <a:bodyPr/>
                    <a:lstStyle/>
                    <a:p>
                      <a:r>
                        <a:rPr lang="en-US" sz="1600" dirty="0"/>
                        <a:t>Fasciitis</a:t>
                      </a:r>
                    </a:p>
                    <a:p>
                      <a:r>
                        <a:rPr lang="en-US" sz="1600" dirty="0"/>
                        <a:t>Joint stiffness or </a:t>
                      </a:r>
                    </a:p>
                    <a:p>
                      <a:r>
                        <a:rPr lang="en-US" sz="1600" dirty="0"/>
                        <a:t>   contracture secondary </a:t>
                      </a:r>
                    </a:p>
                    <a:p>
                      <a:r>
                        <a:rPr lang="en-US" sz="1600" dirty="0"/>
                        <a:t>   to fasciitis or sclerosis</a:t>
                      </a:r>
                    </a:p>
                  </a:txBody>
                  <a:tcPr/>
                </a:tc>
                <a:tc>
                  <a:txBody>
                    <a:bodyPr/>
                    <a:lstStyle/>
                    <a:p>
                      <a:r>
                        <a:rPr lang="en-US" sz="1600" dirty="0"/>
                        <a:t>Myositis or  </a:t>
                      </a:r>
                    </a:p>
                    <a:p>
                      <a:r>
                        <a:rPr lang="en-US" sz="1600" dirty="0"/>
                        <a:t>  polymyositis</a:t>
                      </a:r>
                    </a:p>
                  </a:txBody>
                  <a:tcPr/>
                </a:tc>
                <a:tc>
                  <a:txBody>
                    <a:bodyPr/>
                    <a:lstStyle/>
                    <a:p>
                      <a:pPr algn="ctr"/>
                      <a:r>
                        <a:rPr lang="en-US" sz="1600" dirty="0">
                          <a:latin typeface="Calibri" panose="020F0502020204030204" pitchFamily="34" charset="0"/>
                          <a:cs typeface="Calibri" panose="020F0502020204030204" pitchFamily="34" charset="0"/>
                        </a:rPr>
                        <a:t>–</a:t>
                      </a:r>
                      <a:endParaRPr lang="en-US" sz="1600" dirty="0"/>
                    </a:p>
                  </a:txBody>
                  <a:tcPr anchor="ctr"/>
                </a:tc>
                <a:extLst>
                  <a:ext uri="{0D108BD9-81ED-4DB2-BD59-A6C34878D82A}">
                    <a16:rowId xmlns:a16="http://schemas.microsoft.com/office/drawing/2014/main" val="3204149384"/>
                  </a:ext>
                </a:extLst>
              </a:tr>
            </a:tbl>
          </a:graphicData>
        </a:graphic>
      </p:graphicFrame>
      <p:sp>
        <p:nvSpPr>
          <p:cNvPr id="8" name="TextBox 7">
            <a:extLst>
              <a:ext uri="{FF2B5EF4-FFF2-40B4-BE49-F238E27FC236}">
                <a16:creationId xmlns:a16="http://schemas.microsoft.com/office/drawing/2014/main" id="{087516AC-8D2E-402C-8FDD-D41B243D5607}"/>
              </a:ext>
            </a:extLst>
          </p:cNvPr>
          <p:cNvSpPr txBox="1"/>
          <p:nvPr/>
        </p:nvSpPr>
        <p:spPr>
          <a:xfrm>
            <a:off x="339397" y="5376038"/>
            <a:ext cx="7504386" cy="307777"/>
          </a:xfrm>
          <a:prstGeom prst="rect">
            <a:avLst/>
          </a:prstGeom>
          <a:noFill/>
        </p:spPr>
        <p:txBody>
          <a:bodyPr wrap="square" rtlCol="0">
            <a:spAutoFit/>
          </a:bodyPr>
          <a:lstStyle/>
          <a:p>
            <a:pPr algn="l"/>
            <a:r>
              <a:rPr lang="en-US" sz="1400" dirty="0">
                <a:latin typeface="+mn-lt"/>
              </a:rPr>
              <a:t>ALP, alkaline phosphatase; ALT, alanine  aminotransferase; BILI, bilirubin; ULN, upper limit of normal</a:t>
            </a:r>
          </a:p>
        </p:txBody>
      </p:sp>
      <p:sp>
        <p:nvSpPr>
          <p:cNvPr id="6" name="Text Placeholder 6">
            <a:extLst>
              <a:ext uri="{FF2B5EF4-FFF2-40B4-BE49-F238E27FC236}">
                <a16:creationId xmlns:a16="http://schemas.microsoft.com/office/drawing/2014/main" id="{B46C5A80-0BD0-9A4E-8AA4-2FF57B2CB0DC}"/>
              </a:ext>
            </a:extLst>
          </p:cNvPr>
          <p:cNvSpPr>
            <a:spLocks noGrp="1"/>
          </p:cNvSpPr>
          <p:nvPr>
            <p:ph type="body" sz="quarter" idx="10"/>
          </p:nvPr>
        </p:nvSpPr>
        <p:spPr>
          <a:xfrm>
            <a:off x="133350" y="6059488"/>
            <a:ext cx="5413375" cy="746125"/>
          </a:xfrm>
        </p:spPr>
        <p:txBody>
          <a:bodyPr/>
          <a:lstStyle/>
          <a:p>
            <a:r>
              <a:rPr lang="en-US" dirty="0" err="1"/>
              <a:t>Jagasia</a:t>
            </a:r>
            <a:r>
              <a:rPr lang="en-US" dirty="0"/>
              <a:t> MH, et al. </a:t>
            </a:r>
            <a:r>
              <a:rPr lang="en-US" i="1" dirty="0"/>
              <a:t>Biol Blood Marrow Transplant. </a:t>
            </a:r>
            <a:r>
              <a:rPr lang="en-US" dirty="0"/>
              <a:t>2015;21:389-401. </a:t>
            </a:r>
          </a:p>
        </p:txBody>
      </p:sp>
    </p:spTree>
    <p:custDataLst>
      <p:tags r:id="rId1"/>
    </p:custDataLst>
    <p:extLst>
      <p:ext uri="{BB962C8B-B14F-4D97-AF65-F5344CB8AC3E}">
        <p14:creationId xmlns:p14="http://schemas.microsoft.com/office/powerpoint/2010/main" val="228700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DD22-B47F-4377-99BC-11E23E784DE1}"/>
              </a:ext>
            </a:extLst>
          </p:cNvPr>
          <p:cNvSpPr>
            <a:spLocks noGrp="1"/>
          </p:cNvSpPr>
          <p:nvPr>
            <p:ph type="title"/>
          </p:nvPr>
        </p:nvSpPr>
        <p:spPr/>
        <p:txBody>
          <a:bodyPr/>
          <a:lstStyle/>
          <a:p>
            <a:r>
              <a:rPr lang="en-US" dirty="0"/>
              <a:t>NIH Consensus Criteria for cGVHD </a:t>
            </a:r>
            <a:r>
              <a:rPr lang="en-US" i="1" dirty="0"/>
              <a:t>(</a:t>
            </a:r>
            <a:r>
              <a:rPr lang="en-US" i="1" dirty="0" err="1"/>
              <a:t>cont</a:t>
            </a:r>
            <a:r>
              <a:rPr lang="en-US" i="1" dirty="0"/>
              <a:t>)</a:t>
            </a:r>
          </a:p>
        </p:txBody>
      </p:sp>
      <p:graphicFrame>
        <p:nvGraphicFramePr>
          <p:cNvPr id="4" name="Table 4">
            <a:extLst>
              <a:ext uri="{FF2B5EF4-FFF2-40B4-BE49-F238E27FC236}">
                <a16:creationId xmlns:a16="http://schemas.microsoft.com/office/drawing/2014/main" id="{2CCD7013-433E-4551-A4B5-24FBFDE0D434}"/>
              </a:ext>
            </a:extLst>
          </p:cNvPr>
          <p:cNvGraphicFramePr>
            <a:graphicFrameLocks/>
          </p:cNvGraphicFramePr>
          <p:nvPr>
            <p:extLst>
              <p:ext uri="{D42A27DB-BD31-4B8C-83A1-F6EECF244321}">
                <p14:modId xmlns:p14="http://schemas.microsoft.com/office/powerpoint/2010/main" val="2116964926"/>
              </p:ext>
            </p:extLst>
          </p:nvPr>
        </p:nvGraphicFramePr>
        <p:xfrm>
          <a:off x="441435" y="1545076"/>
          <a:ext cx="8229600" cy="39319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592317">
                  <a:extLst>
                    <a:ext uri="{9D8B030D-6E8A-4147-A177-3AD203B41FA5}">
                      <a16:colId xmlns:a16="http://schemas.microsoft.com/office/drawing/2014/main" val="1280738928"/>
                    </a:ext>
                  </a:extLst>
                </a:gridCol>
                <a:gridCol w="2617076">
                  <a:extLst>
                    <a:ext uri="{9D8B030D-6E8A-4147-A177-3AD203B41FA5}">
                      <a16:colId xmlns:a16="http://schemas.microsoft.com/office/drawing/2014/main" val="71640130"/>
                    </a:ext>
                  </a:extLst>
                </a:gridCol>
                <a:gridCol w="2112579">
                  <a:extLst>
                    <a:ext uri="{9D8B030D-6E8A-4147-A177-3AD203B41FA5}">
                      <a16:colId xmlns:a16="http://schemas.microsoft.com/office/drawing/2014/main" val="715370044"/>
                    </a:ext>
                  </a:extLst>
                </a:gridCol>
                <a:gridCol w="1907628">
                  <a:extLst>
                    <a:ext uri="{9D8B030D-6E8A-4147-A177-3AD203B41FA5}">
                      <a16:colId xmlns:a16="http://schemas.microsoft.com/office/drawing/2014/main" val="3189756669"/>
                    </a:ext>
                  </a:extLst>
                </a:gridCol>
              </a:tblGrid>
              <a:tr h="370840">
                <a:tc>
                  <a:txBody>
                    <a:bodyPr/>
                    <a:lstStyle/>
                    <a:p>
                      <a:r>
                        <a:rPr lang="en-US" sz="1600" dirty="0"/>
                        <a:t>Organ/</a:t>
                      </a:r>
                      <a:br>
                        <a:rPr lang="en-US" sz="1600" dirty="0"/>
                      </a:br>
                      <a:r>
                        <a:rPr lang="en-US" sz="1600" dirty="0"/>
                        <a:t>System</a:t>
                      </a:r>
                    </a:p>
                  </a:txBody>
                  <a:tcPr/>
                </a:tc>
                <a:tc>
                  <a:txBody>
                    <a:bodyPr/>
                    <a:lstStyle/>
                    <a:p>
                      <a:r>
                        <a:rPr lang="en-US" sz="1600" dirty="0"/>
                        <a:t>Diagnostic </a:t>
                      </a:r>
                      <a:br>
                        <a:rPr lang="en-US" sz="1600" dirty="0"/>
                      </a:br>
                      <a:r>
                        <a:rPr lang="en-US" sz="1600" i="1" dirty="0"/>
                        <a:t>(Sufficient for cGVHD Dx)</a:t>
                      </a:r>
                    </a:p>
                  </a:txBody>
                  <a:tcPr/>
                </a:tc>
                <a:tc>
                  <a:txBody>
                    <a:bodyPr/>
                    <a:lstStyle/>
                    <a:p>
                      <a:r>
                        <a:rPr lang="en-US" sz="1600" dirty="0"/>
                        <a:t>Distinctive </a:t>
                      </a:r>
                      <a:br>
                        <a:rPr lang="en-US" sz="1600" dirty="0"/>
                      </a:br>
                      <a:r>
                        <a:rPr lang="en-US" sz="1600" i="1" dirty="0"/>
                        <a:t>(Seen in cGVHD, but insufficient for Dx)</a:t>
                      </a:r>
                    </a:p>
                  </a:txBody>
                  <a:tcPr/>
                </a:tc>
                <a:tc>
                  <a:txBody>
                    <a:bodyPr/>
                    <a:lstStyle/>
                    <a:p>
                      <a:r>
                        <a:rPr lang="en-US" sz="1600" dirty="0"/>
                        <a:t>Common </a:t>
                      </a:r>
                      <a:br>
                        <a:rPr lang="en-US" sz="1600" dirty="0"/>
                      </a:br>
                      <a:r>
                        <a:rPr lang="en-US" sz="1600" i="1" dirty="0"/>
                        <a:t>(Seen in both cGVHD and aGVHD)</a:t>
                      </a:r>
                    </a:p>
                  </a:txBody>
                  <a:tcPr/>
                </a:tc>
                <a:extLst>
                  <a:ext uri="{0D108BD9-81ED-4DB2-BD59-A6C34878D82A}">
                    <a16:rowId xmlns:a16="http://schemas.microsoft.com/office/drawing/2014/main" val="2723292322"/>
                  </a:ext>
                </a:extLst>
              </a:tr>
              <a:tr h="370840">
                <a:tc>
                  <a:txBody>
                    <a:bodyPr/>
                    <a:lstStyle/>
                    <a:p>
                      <a:r>
                        <a:rPr lang="en-US" sz="1600" b="1" dirty="0"/>
                        <a:t>Lungs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Bronchiolitis obliterans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   diagnosed with lung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   biopsy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Bronchiolitis obliterans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   syndrome</a:t>
                      </a:r>
                    </a:p>
                    <a:p>
                      <a:endParaRPr lang="en-US" sz="1600" dirty="0"/>
                    </a:p>
                  </a:txBody>
                  <a:tcPr/>
                </a:tc>
                <a:tc>
                  <a:txBody>
                    <a:bodyPr/>
                    <a:lstStyle/>
                    <a:p>
                      <a:pPr marL="0" indent="0">
                        <a:buFont typeface="Arial" panose="020B0604020202020204" pitchFamily="34" charset="0"/>
                        <a:buNone/>
                      </a:pPr>
                      <a:r>
                        <a:rPr lang="en-US" sz="1600" dirty="0"/>
                        <a:t>Air trapping and </a:t>
                      </a:r>
                    </a:p>
                    <a:p>
                      <a:pPr marL="0" indent="0">
                        <a:buFont typeface="Arial" panose="020B0604020202020204" pitchFamily="34" charset="0"/>
                        <a:buNone/>
                      </a:pPr>
                      <a:r>
                        <a:rPr lang="en-US" sz="1600" dirty="0"/>
                        <a:t>   bronchiectasis on CT</a:t>
                      </a:r>
                    </a:p>
                  </a:txBody>
                  <a:tcPr/>
                </a:tc>
                <a:tc>
                  <a:txBody>
                    <a:bodyPr/>
                    <a:lstStyle/>
                    <a:p>
                      <a:pPr algn="ctr"/>
                      <a:r>
                        <a:rPr lang="en-US" sz="1600" dirty="0">
                          <a:latin typeface="Calibri" panose="020F0502020204030204" pitchFamily="34" charset="0"/>
                          <a:cs typeface="Calibri" panose="020F0502020204030204" pitchFamily="34" charset="0"/>
                        </a:rPr>
                        <a:t>–</a:t>
                      </a:r>
                      <a:endParaRPr lang="en-US" sz="1600" dirty="0"/>
                    </a:p>
                  </a:txBody>
                  <a:tcPr anchor="ctr"/>
                </a:tc>
                <a:extLst>
                  <a:ext uri="{0D108BD9-81ED-4DB2-BD59-A6C34878D82A}">
                    <a16:rowId xmlns:a16="http://schemas.microsoft.com/office/drawing/2014/main" val="787324262"/>
                  </a:ext>
                </a:extLst>
              </a:tr>
              <a:tr h="370840">
                <a:tc>
                  <a:txBody>
                    <a:bodyPr/>
                    <a:lstStyle/>
                    <a:p>
                      <a:r>
                        <a:rPr lang="en-US" sz="1600" b="1" dirty="0"/>
                        <a:t>Genitals</a:t>
                      </a:r>
                    </a:p>
                  </a:txBody>
                  <a:tcPr/>
                </a:tc>
                <a:tc>
                  <a:txBody>
                    <a:bodyPr/>
                    <a:lstStyle/>
                    <a:p>
                      <a:pPr marL="0" indent="0">
                        <a:buFont typeface="Arial" panose="020B0604020202020204" pitchFamily="34" charset="0"/>
                        <a:buNone/>
                      </a:pPr>
                      <a:r>
                        <a:rPr lang="en-US" sz="1600" dirty="0"/>
                        <a:t>Lichen planus-like features</a:t>
                      </a:r>
                    </a:p>
                    <a:p>
                      <a:pPr marL="0" indent="0">
                        <a:buFont typeface="Arial" panose="020B0604020202020204" pitchFamily="34" charset="0"/>
                        <a:buNone/>
                      </a:pPr>
                      <a:r>
                        <a:rPr lang="en-US" sz="1600" dirty="0"/>
                        <a:t>Lichen sclerosis-like features</a:t>
                      </a:r>
                    </a:p>
                    <a:p>
                      <a:pPr marL="0" indent="0">
                        <a:buFont typeface="Arial" panose="020B0604020202020204" pitchFamily="34" charset="0"/>
                        <a:buNone/>
                      </a:pPr>
                      <a:r>
                        <a:rPr lang="en-US" sz="1600" dirty="0"/>
                        <a:t>Phimosis or urethral/meatus </a:t>
                      </a:r>
                    </a:p>
                    <a:p>
                      <a:pPr marL="0" indent="0">
                        <a:buFont typeface="Arial" panose="020B0604020202020204" pitchFamily="34" charset="0"/>
                        <a:buNone/>
                      </a:pPr>
                      <a:r>
                        <a:rPr lang="en-US" sz="1600" dirty="0"/>
                        <a:t>   scarring or stenosis</a:t>
                      </a:r>
                    </a:p>
                    <a:p>
                      <a:pPr marL="0" indent="0">
                        <a:buFont typeface="Arial" panose="020B0604020202020204" pitchFamily="34" charset="0"/>
                        <a:buNone/>
                      </a:pPr>
                      <a:r>
                        <a:rPr lang="en-US" sz="1600" dirty="0"/>
                        <a:t>Vaginal scarring or  </a:t>
                      </a:r>
                    </a:p>
                    <a:p>
                      <a:pPr marL="0" indent="0">
                        <a:buFont typeface="Arial" panose="020B0604020202020204" pitchFamily="34" charset="0"/>
                        <a:buNone/>
                      </a:pPr>
                      <a:r>
                        <a:rPr lang="en-US" sz="1600" dirty="0"/>
                        <a:t>   clitoral/labial agglutination</a:t>
                      </a:r>
                    </a:p>
                  </a:txBody>
                  <a:tcPr/>
                </a:tc>
                <a:tc>
                  <a:txBody>
                    <a:bodyPr/>
                    <a:lstStyle/>
                    <a:p>
                      <a:pPr marL="0" indent="0">
                        <a:buFont typeface="Arial" panose="020B0604020202020204" pitchFamily="34" charset="0"/>
                        <a:buNone/>
                      </a:pPr>
                      <a:r>
                        <a:rPr lang="en-US" sz="1600" dirty="0"/>
                        <a:t>Erosions</a:t>
                      </a:r>
                    </a:p>
                    <a:p>
                      <a:pPr marL="0" indent="0">
                        <a:buFont typeface="Arial" panose="020B0604020202020204" pitchFamily="34" charset="0"/>
                        <a:buNone/>
                      </a:pPr>
                      <a:r>
                        <a:rPr lang="en-US" sz="1600" dirty="0"/>
                        <a:t>Fissures</a:t>
                      </a:r>
                    </a:p>
                    <a:p>
                      <a:pPr marL="0" indent="0">
                        <a:buFont typeface="Arial" panose="020B0604020202020204" pitchFamily="34" charset="0"/>
                        <a:buNone/>
                      </a:pPr>
                      <a:r>
                        <a:rPr lang="en-US" sz="1600" dirty="0"/>
                        <a:t>Ulcers</a:t>
                      </a:r>
                    </a:p>
                  </a:txBody>
                  <a:tcPr/>
                </a:tc>
                <a:tc>
                  <a:txBody>
                    <a:bodyPr/>
                    <a:lstStyle/>
                    <a:p>
                      <a:pPr marL="0" indent="0" algn="ctr">
                        <a:buFontTx/>
                        <a:buNone/>
                      </a:pPr>
                      <a:r>
                        <a:rPr lang="en-US" sz="1600" dirty="0">
                          <a:latin typeface="Calibri" panose="020F0502020204030204" pitchFamily="34" charset="0"/>
                          <a:cs typeface="Calibri" panose="020F0502020204030204" pitchFamily="34" charset="0"/>
                        </a:rPr>
                        <a:t>–</a:t>
                      </a:r>
                      <a:endParaRPr lang="en-US" sz="1600" dirty="0"/>
                    </a:p>
                  </a:txBody>
                  <a:tcPr anchor="ctr"/>
                </a:tc>
                <a:extLst>
                  <a:ext uri="{0D108BD9-81ED-4DB2-BD59-A6C34878D82A}">
                    <a16:rowId xmlns:a16="http://schemas.microsoft.com/office/drawing/2014/main" val="3934168318"/>
                  </a:ext>
                </a:extLst>
              </a:tr>
            </a:tbl>
          </a:graphicData>
        </a:graphic>
      </p:graphicFrame>
      <p:sp>
        <p:nvSpPr>
          <p:cNvPr id="3" name="TextBox 2">
            <a:extLst>
              <a:ext uri="{FF2B5EF4-FFF2-40B4-BE49-F238E27FC236}">
                <a16:creationId xmlns:a16="http://schemas.microsoft.com/office/drawing/2014/main" id="{353CF7AB-4527-433F-8845-B0FE72811683}"/>
              </a:ext>
            </a:extLst>
          </p:cNvPr>
          <p:cNvSpPr txBox="1"/>
          <p:nvPr/>
        </p:nvSpPr>
        <p:spPr>
          <a:xfrm>
            <a:off x="441431" y="5486394"/>
            <a:ext cx="5108027" cy="307777"/>
          </a:xfrm>
          <a:prstGeom prst="rect">
            <a:avLst/>
          </a:prstGeom>
          <a:noFill/>
        </p:spPr>
        <p:txBody>
          <a:bodyPr wrap="square" rtlCol="0">
            <a:spAutoFit/>
          </a:bodyPr>
          <a:lstStyle/>
          <a:p>
            <a:pPr algn="l"/>
            <a:r>
              <a:rPr lang="en-US" sz="1400" dirty="0">
                <a:latin typeface="+mn-lt"/>
              </a:rPr>
              <a:t>CT, computed tomography. </a:t>
            </a:r>
          </a:p>
        </p:txBody>
      </p:sp>
      <p:sp>
        <p:nvSpPr>
          <p:cNvPr id="6" name="Text Placeholder 6">
            <a:extLst>
              <a:ext uri="{FF2B5EF4-FFF2-40B4-BE49-F238E27FC236}">
                <a16:creationId xmlns:a16="http://schemas.microsoft.com/office/drawing/2014/main" id="{0C016ADE-F7EB-E74F-A25C-CFE59225CC36}"/>
              </a:ext>
            </a:extLst>
          </p:cNvPr>
          <p:cNvSpPr>
            <a:spLocks noGrp="1"/>
          </p:cNvSpPr>
          <p:nvPr>
            <p:ph type="body" sz="quarter" idx="10"/>
          </p:nvPr>
        </p:nvSpPr>
        <p:spPr>
          <a:xfrm>
            <a:off x="133350" y="6059488"/>
            <a:ext cx="5413375" cy="746125"/>
          </a:xfrm>
        </p:spPr>
        <p:txBody>
          <a:bodyPr/>
          <a:lstStyle/>
          <a:p>
            <a:r>
              <a:rPr lang="en-US" dirty="0" err="1"/>
              <a:t>Jagasia</a:t>
            </a:r>
            <a:r>
              <a:rPr lang="en-US" dirty="0"/>
              <a:t> MH, et al. </a:t>
            </a:r>
            <a:r>
              <a:rPr lang="en-US" i="1" dirty="0"/>
              <a:t>Biol Blood Marrow Transplant. </a:t>
            </a:r>
            <a:r>
              <a:rPr lang="en-US" dirty="0"/>
              <a:t>2015;21:389-401. </a:t>
            </a:r>
          </a:p>
        </p:txBody>
      </p:sp>
    </p:spTree>
    <p:custDataLst>
      <p:tags r:id="rId1"/>
    </p:custDataLst>
    <p:extLst>
      <p:ext uri="{BB962C8B-B14F-4D97-AF65-F5344CB8AC3E}">
        <p14:creationId xmlns:p14="http://schemas.microsoft.com/office/powerpoint/2010/main" val="132826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C32-96F5-4079-BF36-B1539765D144}"/>
              </a:ext>
            </a:extLst>
          </p:cNvPr>
          <p:cNvSpPr>
            <a:spLocks noGrp="1"/>
          </p:cNvSpPr>
          <p:nvPr>
            <p:ph type="title"/>
          </p:nvPr>
        </p:nvSpPr>
        <p:spPr/>
        <p:txBody>
          <a:bodyPr/>
          <a:lstStyle/>
          <a:p>
            <a:r>
              <a:rPr lang="en-US" dirty="0"/>
              <a:t>Existing, New, and Emerging </a:t>
            </a:r>
            <a:br>
              <a:rPr lang="en-US" dirty="0"/>
            </a:br>
            <a:r>
              <a:rPr lang="en-US" dirty="0"/>
              <a:t>Treatment Options</a:t>
            </a:r>
          </a:p>
        </p:txBody>
      </p:sp>
    </p:spTree>
    <p:custDataLst>
      <p:tags r:id="rId1"/>
    </p:custDataLst>
    <p:extLst>
      <p:ext uri="{BB962C8B-B14F-4D97-AF65-F5344CB8AC3E}">
        <p14:creationId xmlns:p14="http://schemas.microsoft.com/office/powerpoint/2010/main" val="115576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A757-46CD-47ED-9260-A0A3D6369437}"/>
              </a:ext>
            </a:extLst>
          </p:cNvPr>
          <p:cNvSpPr>
            <a:spLocks noGrp="1"/>
          </p:cNvSpPr>
          <p:nvPr>
            <p:ph type="title"/>
          </p:nvPr>
        </p:nvSpPr>
        <p:spPr/>
        <p:txBody>
          <a:bodyPr/>
          <a:lstStyle/>
          <a:p>
            <a:r>
              <a:rPr lang="en-US" dirty="0"/>
              <a:t>Drugs Approved for Steroid-Refractory Treatment</a:t>
            </a:r>
          </a:p>
        </p:txBody>
      </p:sp>
      <p:graphicFrame>
        <p:nvGraphicFramePr>
          <p:cNvPr id="4" name="Table 4">
            <a:extLst>
              <a:ext uri="{FF2B5EF4-FFF2-40B4-BE49-F238E27FC236}">
                <a16:creationId xmlns:a16="http://schemas.microsoft.com/office/drawing/2014/main" id="{FD17EE67-EA88-4F14-A68D-E304C8560A5A}"/>
              </a:ext>
            </a:extLst>
          </p:cNvPr>
          <p:cNvGraphicFramePr>
            <a:graphicFrameLocks noGrp="1"/>
          </p:cNvGraphicFramePr>
          <p:nvPr>
            <p:ph idx="1"/>
            <p:extLst>
              <p:ext uri="{D42A27DB-BD31-4B8C-83A1-F6EECF244321}">
                <p14:modId xmlns:p14="http://schemas.microsoft.com/office/powerpoint/2010/main" val="59809226"/>
              </p:ext>
            </p:extLst>
          </p:nvPr>
        </p:nvGraphicFramePr>
        <p:xfrm>
          <a:off x="457200" y="1981419"/>
          <a:ext cx="8230136" cy="346456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37983">
                  <a:extLst>
                    <a:ext uri="{9D8B030D-6E8A-4147-A177-3AD203B41FA5}">
                      <a16:colId xmlns:a16="http://schemas.microsoft.com/office/drawing/2014/main" val="398562517"/>
                    </a:ext>
                  </a:extLst>
                </a:gridCol>
                <a:gridCol w="3494900">
                  <a:extLst>
                    <a:ext uri="{9D8B030D-6E8A-4147-A177-3AD203B41FA5}">
                      <a16:colId xmlns:a16="http://schemas.microsoft.com/office/drawing/2014/main" val="755620837"/>
                    </a:ext>
                  </a:extLst>
                </a:gridCol>
                <a:gridCol w="2797253">
                  <a:extLst>
                    <a:ext uri="{9D8B030D-6E8A-4147-A177-3AD203B41FA5}">
                      <a16:colId xmlns:a16="http://schemas.microsoft.com/office/drawing/2014/main" val="1519769024"/>
                    </a:ext>
                  </a:extLst>
                </a:gridCol>
              </a:tblGrid>
              <a:tr h="370840">
                <a:tc>
                  <a:txBody>
                    <a:bodyPr/>
                    <a:lstStyle/>
                    <a:p>
                      <a:endParaRPr lang="en-US" sz="1600" dirty="0">
                        <a:latin typeface="+mn-lt"/>
                      </a:endParaRPr>
                    </a:p>
                  </a:txBody>
                  <a:tcPr marL="91194" marR="91194"/>
                </a:tc>
                <a:tc>
                  <a:txBody>
                    <a:bodyPr/>
                    <a:lstStyle/>
                    <a:p>
                      <a:r>
                        <a:rPr lang="en-US" sz="1600" dirty="0">
                          <a:latin typeface="+mn-lt"/>
                        </a:rPr>
                        <a:t>Ibrutinib for cGVHD</a:t>
                      </a:r>
                      <a:r>
                        <a:rPr lang="en-US" sz="1600" baseline="30000" dirty="0">
                          <a:latin typeface="+mn-lt"/>
                        </a:rPr>
                        <a:t>1</a:t>
                      </a:r>
                    </a:p>
                  </a:txBody>
                  <a:tcPr marL="91194" marR="91194"/>
                </a:tc>
                <a:tc>
                  <a:txBody>
                    <a:bodyPr/>
                    <a:lstStyle/>
                    <a:p>
                      <a:r>
                        <a:rPr lang="en-US" sz="1600" dirty="0" err="1">
                          <a:latin typeface="+mn-lt"/>
                        </a:rPr>
                        <a:t>Ruxolitinib</a:t>
                      </a:r>
                      <a:r>
                        <a:rPr lang="en-US" sz="1600" dirty="0">
                          <a:latin typeface="+mn-lt"/>
                        </a:rPr>
                        <a:t> for aGVHD</a:t>
                      </a:r>
                      <a:r>
                        <a:rPr lang="en-US" sz="1600" baseline="30000" dirty="0">
                          <a:latin typeface="+mn-lt"/>
                        </a:rPr>
                        <a:t>2</a:t>
                      </a:r>
                    </a:p>
                  </a:txBody>
                  <a:tcPr marL="91194" marR="91194"/>
                </a:tc>
                <a:extLst>
                  <a:ext uri="{0D108BD9-81ED-4DB2-BD59-A6C34878D82A}">
                    <a16:rowId xmlns:a16="http://schemas.microsoft.com/office/drawing/2014/main" val="3769800538"/>
                  </a:ext>
                </a:extLst>
              </a:tr>
              <a:tr h="370840">
                <a:tc>
                  <a:txBody>
                    <a:bodyPr/>
                    <a:lstStyle/>
                    <a:p>
                      <a:r>
                        <a:rPr lang="en-US" sz="1600" b="1" dirty="0">
                          <a:latin typeface="+mn-lt"/>
                        </a:rPr>
                        <a:t>Approval trial </a:t>
                      </a:r>
                    </a:p>
                  </a:txBody>
                  <a:tcPr marL="91194" marR="91194" anchor="ctr"/>
                </a:tc>
                <a:tc>
                  <a:txBody>
                    <a:bodyPr/>
                    <a:lstStyle/>
                    <a:p>
                      <a:r>
                        <a:rPr lang="en-US" sz="1600" dirty="0">
                          <a:latin typeface="+mn-lt"/>
                        </a:rPr>
                        <a:t>PCYC-1129-CA</a:t>
                      </a:r>
                      <a:r>
                        <a:rPr lang="en-US" sz="1600" baseline="30000" dirty="0">
                          <a:latin typeface="+mn-lt"/>
                        </a:rPr>
                        <a:t>3</a:t>
                      </a:r>
                      <a:r>
                        <a:rPr lang="en-US" sz="1600" dirty="0">
                          <a:latin typeface="+mn-lt"/>
                        </a:rPr>
                        <a:t> (NCT02195869) </a:t>
                      </a:r>
                    </a:p>
                    <a:p>
                      <a:r>
                        <a:rPr lang="en-US" sz="1600" dirty="0">
                          <a:latin typeface="+mn-lt"/>
                        </a:rPr>
                        <a:t>Phase 1b/2</a:t>
                      </a:r>
                    </a:p>
                  </a:txBody>
                  <a:tcPr marL="91194" marR="91194"/>
                </a:tc>
                <a:tc>
                  <a:txBody>
                    <a:bodyPr/>
                    <a:lstStyle/>
                    <a:p>
                      <a:r>
                        <a:rPr lang="en-US" sz="1600" dirty="0">
                          <a:latin typeface="+mn-lt"/>
                        </a:rPr>
                        <a:t>REACH-1</a:t>
                      </a:r>
                      <a:r>
                        <a:rPr lang="en-US" sz="1600" baseline="30000" dirty="0">
                          <a:latin typeface="+mn-lt"/>
                        </a:rPr>
                        <a:t>4</a:t>
                      </a:r>
                      <a:r>
                        <a:rPr lang="en-US" sz="1600" dirty="0">
                          <a:latin typeface="+mn-lt"/>
                        </a:rPr>
                        <a:t> (NCT0295368)</a:t>
                      </a:r>
                    </a:p>
                    <a:p>
                      <a:r>
                        <a:rPr lang="en-US" sz="1600" dirty="0">
                          <a:latin typeface="+mn-lt"/>
                        </a:rPr>
                        <a:t>Phase 2</a:t>
                      </a:r>
                    </a:p>
                  </a:txBody>
                  <a:tcPr marL="91194" marR="91194"/>
                </a:tc>
                <a:extLst>
                  <a:ext uri="{0D108BD9-81ED-4DB2-BD59-A6C34878D82A}">
                    <a16:rowId xmlns:a16="http://schemas.microsoft.com/office/drawing/2014/main" val="2504466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Approval Date </a:t>
                      </a:r>
                    </a:p>
                  </a:txBody>
                  <a:tcPr marL="91194" marR="91194" anchor="ctr"/>
                </a:tc>
                <a:tc>
                  <a:txBody>
                    <a:bodyPr/>
                    <a:lstStyle/>
                    <a:p>
                      <a:r>
                        <a:rPr lang="en-US" sz="1600" dirty="0">
                          <a:latin typeface="+mn-lt"/>
                        </a:rPr>
                        <a:t>August 2, 2017</a:t>
                      </a:r>
                    </a:p>
                  </a:txBody>
                  <a:tcPr marL="91194" marR="91194"/>
                </a:tc>
                <a:tc>
                  <a:txBody>
                    <a:bodyPr/>
                    <a:lstStyle/>
                    <a:p>
                      <a:r>
                        <a:rPr lang="en-US" sz="1600" dirty="0">
                          <a:latin typeface="+mn-lt"/>
                        </a:rPr>
                        <a:t>May 24, 2019 </a:t>
                      </a:r>
                    </a:p>
                  </a:txBody>
                  <a:tcPr marL="91194" marR="91194" anchor="ctr"/>
                </a:tc>
                <a:extLst>
                  <a:ext uri="{0D108BD9-81ED-4DB2-BD59-A6C34878D82A}">
                    <a16:rowId xmlns:a16="http://schemas.microsoft.com/office/drawing/2014/main" val="9437159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Target</a:t>
                      </a:r>
                    </a:p>
                  </a:txBody>
                  <a:tcPr marL="91194" marR="91194" anchor="ctr"/>
                </a:tc>
                <a:tc>
                  <a:txBody>
                    <a:bodyPr/>
                    <a:lstStyle/>
                    <a:p>
                      <a:r>
                        <a:rPr lang="en-US" sz="1600" dirty="0">
                          <a:latin typeface="+mn-lt"/>
                        </a:rPr>
                        <a:t>BTK</a:t>
                      </a:r>
                    </a:p>
                  </a:txBody>
                  <a:tcPr marL="91194" marR="91194"/>
                </a:tc>
                <a:tc>
                  <a:txBody>
                    <a:bodyPr/>
                    <a:lstStyle/>
                    <a:p>
                      <a:r>
                        <a:rPr lang="en-US" sz="1600" dirty="0">
                          <a:latin typeface="+mn-lt"/>
                        </a:rPr>
                        <a:t>JAK1 and JAK2</a:t>
                      </a:r>
                    </a:p>
                  </a:txBody>
                  <a:tcPr marL="91194" marR="91194" anchor="ctr"/>
                </a:tc>
                <a:extLst>
                  <a:ext uri="{0D108BD9-81ED-4DB2-BD59-A6C34878D82A}">
                    <a16:rowId xmlns:a16="http://schemas.microsoft.com/office/drawing/2014/main" val="1554043635"/>
                  </a:ext>
                </a:extLst>
              </a:tr>
              <a:tr h="370840">
                <a:tc>
                  <a:txBody>
                    <a:bodyPr/>
                    <a:lstStyle/>
                    <a:p>
                      <a:r>
                        <a:rPr lang="en-US" sz="1600" b="1" dirty="0">
                          <a:latin typeface="+mn-lt"/>
                        </a:rPr>
                        <a:t>Dosing for GVHD</a:t>
                      </a:r>
                    </a:p>
                  </a:txBody>
                  <a:tcPr marL="91194" marR="91194" anchor="ctr"/>
                </a:tc>
                <a:tc>
                  <a:txBody>
                    <a:bodyPr/>
                    <a:lstStyle/>
                    <a:p>
                      <a:r>
                        <a:rPr lang="en-US" sz="1600" dirty="0">
                          <a:latin typeface="+mn-lt"/>
                        </a:rPr>
                        <a:t>420 mg QD, capsules</a:t>
                      </a:r>
                    </a:p>
                  </a:txBody>
                  <a:tcPr marL="91194" marR="91194"/>
                </a:tc>
                <a:tc>
                  <a:txBody>
                    <a:bodyPr/>
                    <a:lstStyle/>
                    <a:p>
                      <a:r>
                        <a:rPr lang="en-US" sz="1600" dirty="0">
                          <a:latin typeface="+mn-lt"/>
                        </a:rPr>
                        <a:t>10 mg QD, tablets</a:t>
                      </a:r>
                    </a:p>
                  </a:txBody>
                  <a:tcPr marL="91194" marR="91194" anchor="ctr"/>
                </a:tc>
                <a:extLst>
                  <a:ext uri="{0D108BD9-81ED-4DB2-BD59-A6C34878D82A}">
                    <a16:rowId xmlns:a16="http://schemas.microsoft.com/office/drawing/2014/main" val="1264265361"/>
                  </a:ext>
                </a:extLst>
              </a:tr>
              <a:tr h="36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Common AEs</a:t>
                      </a:r>
                    </a:p>
                  </a:txBody>
                  <a:tcPr marL="91194" marR="91194" anchor="ctr"/>
                </a:tc>
                <a:tc>
                  <a:txBody>
                    <a:bodyPr/>
                    <a:lstStyle/>
                    <a:p>
                      <a:r>
                        <a:rPr lang="en-US" sz="1600" dirty="0">
                          <a:latin typeface="+mn-lt"/>
                        </a:rPr>
                        <a:t>&gt;20%: anemia, bruising, diarrhea, fatigue, hemorrhage, muscle spasms, nausea, pneumonia, thrombocytopenia</a:t>
                      </a:r>
                    </a:p>
                  </a:txBody>
                  <a:tcPr marL="91194" marR="911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&gt;50%: anemia, edema, infections, neutropenia, thrombocytopenia</a:t>
                      </a:r>
                    </a:p>
                  </a:txBody>
                  <a:tcPr marL="91194" marR="91194" anchor="ctr"/>
                </a:tc>
                <a:extLst>
                  <a:ext uri="{0D108BD9-81ED-4DB2-BD59-A6C34878D82A}">
                    <a16:rowId xmlns:a16="http://schemas.microsoft.com/office/drawing/2014/main" val="3469614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Other approved indications</a:t>
                      </a:r>
                    </a:p>
                  </a:txBody>
                  <a:tcPr marL="91194" marR="91194" anchor="ctr"/>
                </a:tc>
                <a:tc>
                  <a:txBody>
                    <a:bodyPr/>
                    <a:lstStyle/>
                    <a:p>
                      <a:r>
                        <a:rPr lang="en-US" sz="1600" dirty="0">
                          <a:latin typeface="+mn-lt"/>
                        </a:rPr>
                        <a:t>MCL (2013) </a:t>
                      </a:r>
                      <a:r>
                        <a:rPr lang="en-US" sz="1600" dirty="0">
                          <a:latin typeface="Calibri" panose="020F0502020204030204" pitchFamily="34" charset="0"/>
                          <a:cs typeface="Calibri" panose="020F0502020204030204" pitchFamily="34" charset="0"/>
                        </a:rPr>
                        <a:t>•</a:t>
                      </a:r>
                      <a:r>
                        <a:rPr lang="en-US" sz="1600" dirty="0">
                          <a:latin typeface="+mn-lt"/>
                          <a:cs typeface="Calibri" panose="020F0502020204030204" pitchFamily="34" charset="0"/>
                        </a:rPr>
                        <a:t> </a:t>
                      </a:r>
                      <a:r>
                        <a:rPr lang="en-US" sz="1600" dirty="0">
                          <a:latin typeface="+mn-lt"/>
                        </a:rPr>
                        <a:t>CLL/SLL(2014) </a:t>
                      </a:r>
                      <a:endParaRPr lang="en-US" sz="1600" dirty="0">
                        <a:latin typeface="Calibri" panose="020F0502020204030204" pitchFamily="34" charset="0"/>
                        <a:cs typeface="Calibri" panose="020F0502020204030204" pitchFamily="34" charset="0"/>
                      </a:endParaRPr>
                    </a:p>
                    <a:p>
                      <a:r>
                        <a:rPr lang="en-US" sz="1600" dirty="0">
                          <a:latin typeface="+mn-lt"/>
                          <a:cs typeface="Calibri" panose="020F0502020204030204" pitchFamily="34" charset="0"/>
                        </a:rPr>
                        <a:t>WM (2015) </a:t>
                      </a:r>
                      <a:r>
                        <a:rPr lang="en-US" sz="1600" dirty="0">
                          <a:latin typeface="Calibri" panose="020F0502020204030204" pitchFamily="34" charset="0"/>
                          <a:cs typeface="Calibri" panose="020F0502020204030204" pitchFamily="34" charset="0"/>
                        </a:rPr>
                        <a:t>• </a:t>
                      </a:r>
                      <a:r>
                        <a:rPr lang="en-US" sz="1600" dirty="0">
                          <a:latin typeface="+mn-lt"/>
                          <a:cs typeface="Calibri" panose="020F0502020204030204" pitchFamily="34" charset="0"/>
                        </a:rPr>
                        <a:t>MZL (2017)</a:t>
                      </a:r>
                      <a:endParaRPr lang="en-US" sz="1600" dirty="0">
                        <a:latin typeface="+mn-lt"/>
                      </a:endParaRPr>
                    </a:p>
                  </a:txBody>
                  <a:tcPr marL="91194" marR="91194"/>
                </a:tc>
                <a:tc>
                  <a:txBody>
                    <a:bodyPr/>
                    <a:lstStyle/>
                    <a:p>
                      <a:r>
                        <a:rPr lang="en-US" sz="1600" dirty="0">
                          <a:latin typeface="+mn-lt"/>
                        </a:rPr>
                        <a:t>MF (2011) </a:t>
                      </a:r>
                      <a:r>
                        <a:rPr lang="en-US" sz="1600" dirty="0">
                          <a:latin typeface="Calibri" panose="020F0502020204030204" pitchFamily="34" charset="0"/>
                          <a:cs typeface="Calibri" panose="020F0502020204030204" pitchFamily="34" charset="0"/>
                        </a:rPr>
                        <a:t>•</a:t>
                      </a:r>
                      <a:r>
                        <a:rPr lang="en-US" sz="1600" dirty="0">
                          <a:latin typeface="+mn-lt"/>
                          <a:cs typeface="Calibri" panose="020F0502020204030204" pitchFamily="34" charset="0"/>
                        </a:rPr>
                        <a:t> </a:t>
                      </a:r>
                      <a:r>
                        <a:rPr lang="en-US" sz="1600" dirty="0">
                          <a:latin typeface="+mn-lt"/>
                        </a:rPr>
                        <a:t>PV (2014)</a:t>
                      </a:r>
                    </a:p>
                    <a:p>
                      <a:r>
                        <a:rPr lang="en-US" sz="1600" kern="1200" dirty="0">
                          <a:solidFill>
                            <a:schemeClr val="dk1"/>
                          </a:solidFill>
                          <a:effectLst/>
                          <a:latin typeface="+mn-lt"/>
                          <a:ea typeface="+mn-ea"/>
                          <a:cs typeface="+mn-cs"/>
                        </a:rPr>
                        <a:t>PV/PET-MF/</a:t>
                      </a:r>
                      <a:r>
                        <a:rPr lang="en-US" sz="1600" dirty="0">
                          <a:latin typeface="+mn-lt"/>
                        </a:rPr>
                        <a:t>PPV-MF (2014)</a:t>
                      </a:r>
                    </a:p>
                  </a:txBody>
                  <a:tcPr marL="91194" marR="91194" anchor="ctr"/>
                </a:tc>
                <a:extLst>
                  <a:ext uri="{0D108BD9-81ED-4DB2-BD59-A6C34878D82A}">
                    <a16:rowId xmlns:a16="http://schemas.microsoft.com/office/drawing/2014/main" val="1482710829"/>
                  </a:ext>
                </a:extLst>
              </a:tr>
            </a:tbl>
          </a:graphicData>
        </a:graphic>
      </p:graphicFrame>
      <p:sp>
        <p:nvSpPr>
          <p:cNvPr id="7" name="Text Placeholder 6">
            <a:extLst>
              <a:ext uri="{FF2B5EF4-FFF2-40B4-BE49-F238E27FC236}">
                <a16:creationId xmlns:a16="http://schemas.microsoft.com/office/drawing/2014/main" id="{A7DDB7A9-B740-EE48-9B8B-E50976DC85A4}"/>
              </a:ext>
            </a:extLst>
          </p:cNvPr>
          <p:cNvSpPr>
            <a:spLocks noGrp="1"/>
          </p:cNvSpPr>
          <p:nvPr>
            <p:ph type="body" sz="quarter" idx="10"/>
          </p:nvPr>
        </p:nvSpPr>
        <p:spPr/>
        <p:txBody>
          <a:bodyPr/>
          <a:lstStyle/>
          <a:p>
            <a:r>
              <a:rPr lang="en-US" dirty="0"/>
              <a:t>1. Ibrutinib [Imbruvica®] PI 2019. 2. </a:t>
            </a:r>
            <a:r>
              <a:rPr lang="en-US" dirty="0" err="1"/>
              <a:t>Ruxolitinib</a:t>
            </a:r>
            <a:r>
              <a:rPr lang="en-US" dirty="0"/>
              <a:t> [</a:t>
            </a:r>
            <a:r>
              <a:rPr lang="en-US" dirty="0" err="1"/>
              <a:t>Jakafi</a:t>
            </a:r>
            <a:r>
              <a:rPr lang="en-US" dirty="0"/>
              <a:t>®] PI 2019. 3. Miklos D, et al. </a:t>
            </a:r>
            <a:r>
              <a:rPr lang="en-US" i="1" dirty="0"/>
              <a:t>Blood. </a:t>
            </a:r>
            <a:r>
              <a:rPr lang="en-US" dirty="0"/>
              <a:t>2017;130:2243-2250. 4. </a:t>
            </a:r>
            <a:r>
              <a:rPr lang="en-US" dirty="0" err="1"/>
              <a:t>Jagasia</a:t>
            </a:r>
            <a:r>
              <a:rPr lang="en-US" dirty="0"/>
              <a:t> M, et al. </a:t>
            </a:r>
            <a:r>
              <a:rPr lang="en-US" i="1" dirty="0"/>
              <a:t>Biol Blood Marrow Transplant. </a:t>
            </a:r>
            <a:r>
              <a:rPr lang="en-US" dirty="0"/>
              <a:t>2019;25:S52.</a:t>
            </a:r>
          </a:p>
        </p:txBody>
      </p:sp>
      <p:sp>
        <p:nvSpPr>
          <p:cNvPr id="5" name="TextBox 4">
            <a:extLst>
              <a:ext uri="{FF2B5EF4-FFF2-40B4-BE49-F238E27FC236}">
                <a16:creationId xmlns:a16="http://schemas.microsoft.com/office/drawing/2014/main" id="{19DF2535-8D4D-4412-BBA0-E80EB1CF543E}"/>
              </a:ext>
            </a:extLst>
          </p:cNvPr>
          <p:cNvSpPr txBox="1"/>
          <p:nvPr/>
        </p:nvSpPr>
        <p:spPr>
          <a:xfrm>
            <a:off x="378107" y="5524437"/>
            <a:ext cx="8643669" cy="646331"/>
          </a:xfrm>
          <a:prstGeom prst="rect">
            <a:avLst/>
          </a:prstGeom>
          <a:noFill/>
        </p:spPr>
        <p:txBody>
          <a:bodyPr wrap="square" rtlCol="0">
            <a:spAutoFit/>
          </a:bodyPr>
          <a:lstStyle/>
          <a:p>
            <a:pPr algn="l"/>
            <a:r>
              <a:rPr lang="en-US" sz="1200" dirty="0">
                <a:latin typeface="+mn-lt"/>
              </a:rPr>
              <a:t>CLL, chronic lymphocytic leukemia; MCL, mantle cell lymphoma; MF, myelofibrosis; MZL, marginal zone lymphoma; PET-MF, p</a:t>
            </a:r>
            <a:r>
              <a:rPr lang="en-US" sz="1200" dirty="0">
                <a:latin typeface="+mn-lt"/>
                <a:cs typeface="Calibri" panose="020F0502020204030204" pitchFamily="34" charset="0"/>
              </a:rPr>
              <a:t>ost-essential </a:t>
            </a:r>
            <a:r>
              <a:rPr lang="en-US" sz="1200" dirty="0" err="1">
                <a:latin typeface="+mn-lt"/>
                <a:cs typeface="Calibri" panose="020F0502020204030204" pitchFamily="34" charset="0"/>
              </a:rPr>
              <a:t>thrombocytothemia</a:t>
            </a:r>
            <a:r>
              <a:rPr lang="en-US" sz="1200" dirty="0">
                <a:latin typeface="+mn-lt"/>
                <a:cs typeface="Calibri" panose="020F0502020204030204" pitchFamily="34" charset="0"/>
              </a:rPr>
              <a:t> myelofibrosis; PPV-MF, post-polycythemia vera myelofibrosis; </a:t>
            </a:r>
            <a:r>
              <a:rPr lang="en-US" sz="1200" dirty="0">
                <a:latin typeface="+mn-lt"/>
              </a:rPr>
              <a:t>PV, </a:t>
            </a:r>
            <a:r>
              <a:rPr lang="en-US" sz="1200" dirty="0">
                <a:latin typeface="+mn-lt"/>
                <a:cs typeface="Calibri" panose="020F0502020204030204" pitchFamily="34" charset="0"/>
              </a:rPr>
              <a:t>polycythemia vera; SLL, small lymphocytic leukemia; </a:t>
            </a:r>
            <a:r>
              <a:rPr lang="en-US" sz="1200" dirty="0" err="1">
                <a:latin typeface="+mn-lt"/>
              </a:rPr>
              <a:t>Waldenstr</a:t>
            </a:r>
            <a:r>
              <a:rPr lang="en-US" sz="1200" dirty="0" err="1">
                <a:latin typeface="+mn-lt"/>
                <a:cs typeface="Calibri" panose="020F0502020204030204" pitchFamily="34" charset="0"/>
              </a:rPr>
              <a:t>öm’s</a:t>
            </a:r>
            <a:r>
              <a:rPr lang="en-US" sz="1200" dirty="0">
                <a:latin typeface="+mn-lt"/>
                <a:cs typeface="Calibri" panose="020F0502020204030204" pitchFamily="34" charset="0"/>
              </a:rPr>
              <a:t> macroglobulinemia.</a:t>
            </a:r>
          </a:p>
        </p:txBody>
      </p:sp>
      <p:sp>
        <p:nvSpPr>
          <p:cNvPr id="6" name="Rectangle 5">
            <a:extLst>
              <a:ext uri="{FF2B5EF4-FFF2-40B4-BE49-F238E27FC236}">
                <a16:creationId xmlns:a16="http://schemas.microsoft.com/office/drawing/2014/main" id="{5912FC5D-1729-4C2D-ADCA-3D1E13CAD146}"/>
              </a:ext>
            </a:extLst>
          </p:cNvPr>
          <p:cNvSpPr/>
          <p:nvPr/>
        </p:nvSpPr>
        <p:spPr>
          <a:xfrm>
            <a:off x="435167" y="1396644"/>
            <a:ext cx="7992738" cy="584775"/>
          </a:xfrm>
          <a:prstGeom prst="rect">
            <a:avLst/>
          </a:prstGeom>
        </p:spPr>
        <p:txBody>
          <a:bodyPr wrap="square">
            <a:spAutoFit/>
          </a:bodyPr>
          <a:lstStyle/>
          <a:p>
            <a:pPr algn="l">
              <a:spcAft>
                <a:spcPts val="600"/>
              </a:spcAft>
            </a:pPr>
            <a:r>
              <a:rPr lang="en-US" sz="1600" b="1" dirty="0">
                <a:latin typeface="+mn-lt"/>
              </a:rPr>
              <a:t>1st-line SOC for GVHD has been high-dose steroids for decades . . . but there has been no SOC for the ≥50% of steroid-refractory patients</a:t>
            </a:r>
          </a:p>
        </p:txBody>
      </p:sp>
    </p:spTree>
    <p:custDataLst>
      <p:tags r:id="rId1"/>
    </p:custDataLst>
    <p:extLst>
      <p:ext uri="{BB962C8B-B14F-4D97-AF65-F5344CB8AC3E}">
        <p14:creationId xmlns:p14="http://schemas.microsoft.com/office/powerpoint/2010/main" val="4122434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EECF-1531-4455-AB13-357AA5571CEF}"/>
              </a:ext>
            </a:extLst>
          </p:cNvPr>
          <p:cNvSpPr>
            <a:spLocks noGrp="1"/>
          </p:cNvSpPr>
          <p:nvPr>
            <p:ph type="title"/>
          </p:nvPr>
        </p:nvSpPr>
        <p:spPr/>
        <p:txBody>
          <a:bodyPr/>
          <a:lstStyle/>
          <a:p>
            <a:r>
              <a:rPr lang="en-US" dirty="0"/>
              <a:t>Ibrutinib: Improvement in Severity Scores </a:t>
            </a:r>
          </a:p>
        </p:txBody>
      </p:sp>
      <p:sp>
        <p:nvSpPr>
          <p:cNvPr id="5" name="Text Placeholder 4">
            <a:extLst>
              <a:ext uri="{FF2B5EF4-FFF2-40B4-BE49-F238E27FC236}">
                <a16:creationId xmlns:a16="http://schemas.microsoft.com/office/drawing/2014/main" id="{16F81D2B-89C6-0143-9E97-6F2AB3459F69}"/>
              </a:ext>
            </a:extLst>
          </p:cNvPr>
          <p:cNvSpPr>
            <a:spLocks noGrp="1"/>
          </p:cNvSpPr>
          <p:nvPr>
            <p:ph type="body" sz="quarter" idx="10"/>
          </p:nvPr>
        </p:nvSpPr>
        <p:spPr/>
        <p:txBody>
          <a:bodyPr/>
          <a:lstStyle/>
          <a:p>
            <a:r>
              <a:rPr lang="en-US" dirty="0"/>
              <a:t>Adapted from: Miklos D, et al. </a:t>
            </a:r>
            <a:r>
              <a:rPr lang="en-US" i="1" dirty="0"/>
              <a:t>Blood. </a:t>
            </a:r>
            <a:r>
              <a:rPr lang="en-US" dirty="0"/>
              <a:t>2017;130:2243-2250. </a:t>
            </a:r>
          </a:p>
        </p:txBody>
      </p:sp>
      <p:graphicFrame>
        <p:nvGraphicFramePr>
          <p:cNvPr id="4" name="Chart 3">
            <a:extLst>
              <a:ext uri="{FF2B5EF4-FFF2-40B4-BE49-F238E27FC236}">
                <a16:creationId xmlns:a16="http://schemas.microsoft.com/office/drawing/2014/main" id="{D7950CE2-6964-994B-B356-6239CAC7C1BD}"/>
              </a:ext>
            </a:extLst>
          </p:cNvPr>
          <p:cNvGraphicFramePr/>
          <p:nvPr>
            <p:extLst>
              <p:ext uri="{D42A27DB-BD31-4B8C-83A1-F6EECF244321}">
                <p14:modId xmlns:p14="http://schemas.microsoft.com/office/powerpoint/2010/main" val="2208928737"/>
              </p:ext>
            </p:extLst>
          </p:nvPr>
        </p:nvGraphicFramePr>
        <p:xfrm>
          <a:off x="758826" y="1417022"/>
          <a:ext cx="8242300" cy="402395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EC0CB42-74E6-D745-A492-83949FFE82BA}"/>
              </a:ext>
            </a:extLst>
          </p:cNvPr>
          <p:cNvSpPr txBox="1"/>
          <p:nvPr/>
        </p:nvSpPr>
        <p:spPr>
          <a:xfrm>
            <a:off x="457205" y="5472106"/>
            <a:ext cx="8101012" cy="738664"/>
          </a:xfrm>
          <a:prstGeom prst="rect">
            <a:avLst/>
          </a:prstGeom>
          <a:noFill/>
        </p:spPr>
        <p:txBody>
          <a:bodyPr wrap="square" rtlCol="0">
            <a:spAutoFit/>
          </a:bodyPr>
          <a:lstStyle/>
          <a:p>
            <a:pPr algn="l">
              <a:tabLst>
                <a:tab pos="912813" algn="l"/>
                <a:tab pos="1425575" algn="l"/>
                <a:tab pos="2168525" algn="l"/>
                <a:tab pos="3309938" algn="l"/>
                <a:tab pos="4565650" algn="l"/>
                <a:tab pos="5826125" algn="l"/>
              </a:tabLst>
            </a:pPr>
            <a:r>
              <a:rPr lang="en-US" sz="1400" b="1" dirty="0">
                <a:solidFill>
                  <a:schemeClr val="tx1">
                    <a:lumMod val="50000"/>
                  </a:schemeClr>
                </a:solidFill>
                <a:latin typeface="+mn-lt"/>
              </a:rPr>
              <a:t>Week	0	5	13	25	37	49</a:t>
            </a:r>
          </a:p>
          <a:p>
            <a:pPr algn="l">
              <a:tabLst>
                <a:tab pos="912813" algn="l"/>
                <a:tab pos="1425575" algn="l"/>
                <a:tab pos="2168525" algn="l"/>
                <a:tab pos="3309938" algn="l"/>
                <a:tab pos="4565650" algn="l"/>
                <a:tab pos="5826125" algn="l"/>
              </a:tabLst>
            </a:pPr>
            <a:r>
              <a:rPr lang="en-US" sz="1400" dirty="0">
                <a:solidFill>
                  <a:schemeClr val="tx1">
                    <a:lumMod val="50000"/>
                  </a:schemeClr>
                </a:solidFill>
                <a:latin typeface="+mn-lt"/>
              </a:rPr>
              <a:t>Clinician	41	11	34	20	17	15</a:t>
            </a:r>
          </a:p>
          <a:p>
            <a:pPr algn="l">
              <a:tabLst>
                <a:tab pos="912813" algn="l"/>
                <a:tab pos="1425575" algn="l"/>
                <a:tab pos="2168525" algn="l"/>
                <a:tab pos="3309938" algn="l"/>
                <a:tab pos="4565650" algn="l"/>
                <a:tab pos="5826125" algn="l"/>
              </a:tabLst>
            </a:pPr>
            <a:r>
              <a:rPr lang="en-US" sz="1400" dirty="0">
                <a:solidFill>
                  <a:schemeClr val="tx1">
                    <a:lumMod val="50000"/>
                  </a:schemeClr>
                </a:solidFill>
                <a:latin typeface="+mn-lt"/>
              </a:rPr>
              <a:t>Patient	42	10	31	18	16	14</a:t>
            </a:r>
          </a:p>
        </p:txBody>
      </p:sp>
    </p:spTree>
    <p:custDataLst>
      <p:tags r:id="rId1"/>
    </p:custDataLst>
    <p:extLst>
      <p:ext uri="{BB962C8B-B14F-4D97-AF65-F5344CB8AC3E}">
        <p14:creationId xmlns:p14="http://schemas.microsoft.com/office/powerpoint/2010/main" val="4115675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C4CD304-3DAE-504E-9624-4E5C4BA423A9}"/>
              </a:ext>
            </a:extLst>
          </p:cNvPr>
          <p:cNvGraphicFramePr/>
          <p:nvPr>
            <p:extLst>
              <p:ext uri="{D42A27DB-BD31-4B8C-83A1-F6EECF244321}">
                <p14:modId xmlns:p14="http://schemas.microsoft.com/office/powerpoint/2010/main" val="3256765632"/>
              </p:ext>
            </p:extLst>
          </p:nvPr>
        </p:nvGraphicFramePr>
        <p:xfrm>
          <a:off x="0" y="1306071"/>
          <a:ext cx="4612849" cy="337767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B54E5CB1-856A-40A4-B4FF-91F16E8D7514}"/>
              </a:ext>
            </a:extLst>
          </p:cNvPr>
          <p:cNvSpPr>
            <a:spLocks noGrp="1"/>
          </p:cNvSpPr>
          <p:nvPr>
            <p:ph type="title"/>
          </p:nvPr>
        </p:nvSpPr>
        <p:spPr/>
        <p:txBody>
          <a:bodyPr/>
          <a:lstStyle/>
          <a:p>
            <a:r>
              <a:rPr lang="en-US" dirty="0" err="1"/>
              <a:t>Ruxolitinib</a:t>
            </a:r>
            <a:r>
              <a:rPr lang="en-US" dirty="0"/>
              <a:t>: Efficacy and Duration of Response</a:t>
            </a:r>
          </a:p>
        </p:txBody>
      </p:sp>
      <p:sp>
        <p:nvSpPr>
          <p:cNvPr id="3" name="Content Placeholder 2">
            <a:extLst>
              <a:ext uri="{FF2B5EF4-FFF2-40B4-BE49-F238E27FC236}">
                <a16:creationId xmlns:a16="http://schemas.microsoft.com/office/drawing/2014/main" id="{36C56AB6-5A77-4E28-9B35-17D425488E18}"/>
              </a:ext>
            </a:extLst>
          </p:cNvPr>
          <p:cNvSpPr>
            <a:spLocks noGrp="1"/>
          </p:cNvSpPr>
          <p:nvPr>
            <p:ph idx="1"/>
          </p:nvPr>
        </p:nvSpPr>
        <p:spPr>
          <a:xfrm>
            <a:off x="457200" y="4683747"/>
            <a:ext cx="8229600" cy="4060349"/>
          </a:xfrm>
        </p:spPr>
        <p:txBody>
          <a:bodyPr>
            <a:noAutofit/>
          </a:bodyPr>
          <a:lstStyle/>
          <a:p>
            <a:pPr>
              <a:spcAft>
                <a:spcPts val="600"/>
              </a:spcAft>
            </a:pPr>
            <a:r>
              <a:rPr lang="en-US" sz="1600" dirty="0"/>
              <a:t>REACH-1 median time to first response: 7 days</a:t>
            </a:r>
            <a:r>
              <a:rPr lang="en-US" sz="1600" baseline="30000" dirty="0"/>
              <a:t>1</a:t>
            </a:r>
          </a:p>
          <a:p>
            <a:pPr lvl="1">
              <a:spcAft>
                <a:spcPts val="600"/>
              </a:spcAft>
            </a:pPr>
            <a:r>
              <a:rPr lang="en-US" sz="1600" dirty="0"/>
              <a:t>Median DOR (from first response until GVHD progression or death): 345 days</a:t>
            </a:r>
          </a:p>
          <a:p>
            <a:pPr>
              <a:spcAft>
                <a:spcPts val="600"/>
              </a:spcAft>
            </a:pPr>
            <a:r>
              <a:rPr lang="en-US" sz="1600" dirty="0"/>
              <a:t>Different protein expressions in responders vs non-responders</a:t>
            </a:r>
            <a:r>
              <a:rPr lang="en-US" sz="1600" baseline="30000" dirty="0"/>
              <a:t>2</a:t>
            </a:r>
          </a:p>
          <a:p>
            <a:pPr lvl="1">
              <a:spcAft>
                <a:spcPts val="600"/>
              </a:spcAft>
            </a:pPr>
            <a:r>
              <a:rPr lang="en-US" sz="1600" dirty="0"/>
              <a:t>In responders, IL-6, IL-8, and IL-24 frequently downregulated; SCF most upregulated</a:t>
            </a:r>
          </a:p>
          <a:p>
            <a:pPr>
              <a:spcAft>
                <a:spcPts val="600"/>
              </a:spcAft>
            </a:pPr>
            <a:endParaRPr lang="en-US" sz="1600" dirty="0"/>
          </a:p>
          <a:p>
            <a:pPr>
              <a:spcAft>
                <a:spcPts val="600"/>
              </a:spcAft>
            </a:pPr>
            <a:endParaRPr lang="en-US" sz="1600" dirty="0"/>
          </a:p>
          <a:p>
            <a:pPr>
              <a:spcAft>
                <a:spcPts val="600"/>
              </a:spcAft>
            </a:pPr>
            <a:endParaRPr lang="en-US" sz="1600" dirty="0"/>
          </a:p>
        </p:txBody>
      </p:sp>
      <p:sp>
        <p:nvSpPr>
          <p:cNvPr id="5" name="Text Placeholder 4">
            <a:extLst>
              <a:ext uri="{FF2B5EF4-FFF2-40B4-BE49-F238E27FC236}">
                <a16:creationId xmlns:a16="http://schemas.microsoft.com/office/drawing/2014/main" id="{9986F87C-567B-354C-9595-48969B63C113}"/>
              </a:ext>
            </a:extLst>
          </p:cNvPr>
          <p:cNvSpPr>
            <a:spLocks noGrp="1"/>
          </p:cNvSpPr>
          <p:nvPr>
            <p:ph type="body" sz="quarter" idx="10"/>
          </p:nvPr>
        </p:nvSpPr>
        <p:spPr/>
        <p:txBody>
          <a:bodyPr>
            <a:normAutofit lnSpcReduction="10000"/>
          </a:bodyPr>
          <a:lstStyle/>
          <a:p>
            <a:r>
              <a:rPr lang="en-US" dirty="0"/>
              <a:t>DOR, duration of response; SCF, Smith, </a:t>
            </a:r>
            <a:r>
              <a:rPr lang="en-US" dirty="0" err="1"/>
              <a:t>Cullin</a:t>
            </a:r>
            <a:r>
              <a:rPr lang="en-US" dirty="0"/>
              <a:t>, F-box containing complex. </a:t>
            </a:r>
          </a:p>
          <a:p>
            <a:r>
              <a:rPr lang="en-US" dirty="0"/>
              <a:t>1. </a:t>
            </a:r>
            <a:r>
              <a:rPr lang="en-US" dirty="0" err="1"/>
              <a:t>Jagasia</a:t>
            </a:r>
            <a:r>
              <a:rPr lang="en-US" dirty="0"/>
              <a:t> M, et al. </a:t>
            </a:r>
            <a:r>
              <a:rPr lang="en-US" i="1" dirty="0"/>
              <a:t>Biol Blood Marrow Transplant. </a:t>
            </a:r>
            <a:r>
              <a:rPr lang="en-US" dirty="0"/>
              <a:t>2019;25:S52. 2. Owens S, et al. ASH 2019. Abstract 4531.  </a:t>
            </a:r>
          </a:p>
        </p:txBody>
      </p:sp>
      <p:graphicFrame>
        <p:nvGraphicFramePr>
          <p:cNvPr id="10" name="Chart 9">
            <a:extLst>
              <a:ext uri="{FF2B5EF4-FFF2-40B4-BE49-F238E27FC236}">
                <a16:creationId xmlns:a16="http://schemas.microsoft.com/office/drawing/2014/main" id="{E194D95D-4133-AC44-B3F5-9276F15D4A6C}"/>
              </a:ext>
            </a:extLst>
          </p:cNvPr>
          <p:cNvGraphicFramePr/>
          <p:nvPr>
            <p:extLst>
              <p:ext uri="{D42A27DB-BD31-4B8C-83A1-F6EECF244321}">
                <p14:modId xmlns:p14="http://schemas.microsoft.com/office/powerpoint/2010/main" val="4060307997"/>
              </p:ext>
            </p:extLst>
          </p:nvPr>
        </p:nvGraphicFramePr>
        <p:xfrm>
          <a:off x="4180114" y="1397873"/>
          <a:ext cx="4863332" cy="315861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77606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6CC0-B078-42FB-AC32-D83A30B49314}"/>
              </a:ext>
            </a:extLst>
          </p:cNvPr>
          <p:cNvSpPr>
            <a:spLocks noGrp="1"/>
          </p:cNvSpPr>
          <p:nvPr>
            <p:ph type="title"/>
          </p:nvPr>
        </p:nvSpPr>
        <p:spPr/>
        <p:txBody>
          <a:bodyPr>
            <a:normAutofit/>
          </a:bodyPr>
          <a:lstStyle/>
          <a:p>
            <a:r>
              <a:rPr lang="en-US" dirty="0"/>
              <a:t>2nd-Line T</a:t>
            </a:r>
            <a:r>
              <a:rPr lang="en-US" sz="3200" dirty="0"/>
              <a:t>reatments for Steroid-Refractory </a:t>
            </a:r>
            <a:r>
              <a:rPr lang="en-US" sz="3200" dirty="0" err="1"/>
              <a:t>aGVHD</a:t>
            </a:r>
            <a:r>
              <a:rPr lang="en-US" sz="3200" dirty="0"/>
              <a:t> in Clinical Trials</a:t>
            </a:r>
          </a:p>
        </p:txBody>
      </p:sp>
      <p:sp>
        <p:nvSpPr>
          <p:cNvPr id="6" name="TextBox 5">
            <a:extLst>
              <a:ext uri="{FF2B5EF4-FFF2-40B4-BE49-F238E27FC236}">
                <a16:creationId xmlns:a16="http://schemas.microsoft.com/office/drawing/2014/main" id="{5B4649DC-6B5E-48FF-AC26-366AC3A58AC8}"/>
              </a:ext>
            </a:extLst>
          </p:cNvPr>
          <p:cNvSpPr txBox="1"/>
          <p:nvPr/>
        </p:nvSpPr>
        <p:spPr>
          <a:xfrm>
            <a:off x="72348" y="6335268"/>
            <a:ext cx="549569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414141"/>
                </a:solidFill>
                <a:latin typeface="Calibri"/>
              </a:rPr>
              <a:t>Chao N. Treatment of acute graft-versus-host disease. </a:t>
            </a:r>
            <a:r>
              <a:rPr lang="en-US" sz="1200" i="1" dirty="0">
                <a:solidFill>
                  <a:srgbClr val="414141"/>
                </a:solidFill>
                <a:latin typeface="Calibri"/>
              </a:rPr>
              <a:t>UpToDate</a:t>
            </a:r>
            <a:r>
              <a:rPr lang="en-US" sz="1200" dirty="0">
                <a:solidFill>
                  <a:srgbClr val="414141"/>
                </a:solidFill>
                <a:latin typeface="Calibri"/>
              </a:rPr>
              <a:t>. Last updated: Jul 11, 2019. www.uptodate.com. Accessed 01/08/2020,</a:t>
            </a:r>
            <a:endParaRPr kumimoji="0" lang="en-US" sz="1200" i="0" u="none" strike="noStrike" kern="1200" cap="none" spc="0" normalizeH="0" baseline="0" noProof="0" dirty="0">
              <a:ln>
                <a:noFill/>
              </a:ln>
              <a:solidFill>
                <a:srgbClr val="414141"/>
              </a:solidFill>
              <a:effectLst/>
              <a:uLnTx/>
              <a:uFillTx/>
              <a:latin typeface="Calibri"/>
              <a:ea typeface="+mn-ea"/>
              <a:cs typeface="+mn-cs"/>
            </a:endParaRPr>
          </a:p>
        </p:txBody>
      </p:sp>
      <p:graphicFrame>
        <p:nvGraphicFramePr>
          <p:cNvPr id="8" name="Content Placeholder 3">
            <a:extLst>
              <a:ext uri="{FF2B5EF4-FFF2-40B4-BE49-F238E27FC236}">
                <a16:creationId xmlns:a16="http://schemas.microsoft.com/office/drawing/2014/main" id="{2218EB58-76D5-443A-9099-252878B59B6B}"/>
              </a:ext>
            </a:extLst>
          </p:cNvPr>
          <p:cNvGraphicFramePr>
            <a:graphicFrameLocks noGrp="1"/>
          </p:cNvGraphicFramePr>
          <p:nvPr>
            <p:ph idx="1"/>
            <p:extLst>
              <p:ext uri="{D42A27DB-BD31-4B8C-83A1-F6EECF244321}">
                <p14:modId xmlns:p14="http://schemas.microsoft.com/office/powerpoint/2010/main" val="3619045650"/>
              </p:ext>
            </p:extLst>
          </p:nvPr>
        </p:nvGraphicFramePr>
        <p:xfrm>
          <a:off x="348771" y="2262803"/>
          <a:ext cx="8493760" cy="280416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328029">
                  <a:extLst>
                    <a:ext uri="{9D8B030D-6E8A-4147-A177-3AD203B41FA5}">
                      <a16:colId xmlns:a16="http://schemas.microsoft.com/office/drawing/2014/main" val="4091023240"/>
                    </a:ext>
                  </a:extLst>
                </a:gridCol>
                <a:gridCol w="970671">
                  <a:extLst>
                    <a:ext uri="{9D8B030D-6E8A-4147-A177-3AD203B41FA5}">
                      <a16:colId xmlns:a16="http://schemas.microsoft.com/office/drawing/2014/main" val="562823458"/>
                    </a:ext>
                  </a:extLst>
                </a:gridCol>
                <a:gridCol w="1570306">
                  <a:extLst>
                    <a:ext uri="{9D8B030D-6E8A-4147-A177-3AD203B41FA5}">
                      <a16:colId xmlns:a16="http://schemas.microsoft.com/office/drawing/2014/main" val="143599095"/>
                    </a:ext>
                  </a:extLst>
                </a:gridCol>
                <a:gridCol w="4624754">
                  <a:extLst>
                    <a:ext uri="{9D8B030D-6E8A-4147-A177-3AD203B41FA5}">
                      <a16:colId xmlns:a16="http://schemas.microsoft.com/office/drawing/2014/main" val="924192367"/>
                    </a:ext>
                  </a:extLst>
                </a:gridCol>
              </a:tblGrid>
              <a:tr h="0">
                <a:tc>
                  <a:txBody>
                    <a:bodyPr/>
                    <a:lstStyle/>
                    <a:p>
                      <a:r>
                        <a:rPr lang="en-US" sz="1600" dirty="0">
                          <a:effectLst/>
                        </a:rPr>
                        <a:t>Agents*</a:t>
                      </a:r>
                    </a:p>
                  </a:txBody>
                  <a:tcPr anchor="ctr"/>
                </a:tc>
                <a:tc>
                  <a:txBody>
                    <a:bodyPr/>
                    <a:lstStyle/>
                    <a:p>
                      <a:pPr algn="ctr"/>
                      <a:r>
                        <a:rPr lang="en-US" sz="1600" dirty="0">
                          <a:effectLst/>
                        </a:rPr>
                        <a:t>Target</a:t>
                      </a:r>
                    </a:p>
                  </a:txBody>
                  <a:tcPr anchor="ctr"/>
                </a:tc>
                <a:tc>
                  <a:txBody>
                    <a:bodyPr/>
                    <a:lstStyle/>
                    <a:p>
                      <a:pPr algn="ctr"/>
                      <a:r>
                        <a:rPr lang="en-US" sz="1600" dirty="0">
                          <a:effectLst/>
                        </a:rPr>
                        <a:t>Trial ID</a:t>
                      </a:r>
                    </a:p>
                    <a:p>
                      <a:pPr algn="ctr"/>
                      <a:r>
                        <a:rPr lang="en-US" sz="1600" dirty="0">
                          <a:effectLst/>
                        </a:rPr>
                        <a:t>Phase (# Pts)</a:t>
                      </a:r>
                    </a:p>
                  </a:txBody>
                  <a:tcPr anchor="ctr"/>
                </a:tc>
                <a:tc>
                  <a:txBody>
                    <a:bodyPr/>
                    <a:lstStyle/>
                    <a:p>
                      <a:pPr algn="l"/>
                      <a:r>
                        <a:rPr lang="en-US" sz="1600" dirty="0">
                          <a:effectLst/>
                        </a:rPr>
                        <a:t>Results / Main Safety Finding</a:t>
                      </a:r>
                    </a:p>
                  </a:txBody>
                  <a:tcPr anchor="ctr"/>
                </a:tc>
                <a:extLst>
                  <a:ext uri="{0D108BD9-81ED-4DB2-BD59-A6C34878D82A}">
                    <a16:rowId xmlns:a16="http://schemas.microsoft.com/office/drawing/2014/main" val="1196024327"/>
                  </a:ext>
                </a:extLst>
              </a:tr>
              <a:tr h="328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Alpha-1 antitrypsin</a:t>
                      </a:r>
                      <a:endParaRPr lang="en-US" sz="1600" b="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PI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NCT01700036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2 (N=40)</a:t>
                      </a:r>
                      <a:endParaRPr lang="en-US" sz="1600" dirty="0">
                        <a:latin typeface="+mn-lt"/>
                      </a:endParaRPr>
                    </a:p>
                  </a:txBody>
                  <a:tcPr anchor="ctr"/>
                </a:tc>
                <a:tc>
                  <a:txBody>
                    <a:bodyPr/>
                    <a:lstStyle/>
                    <a:p>
                      <a:pPr algn="l"/>
                      <a:r>
                        <a:rPr lang="en-US" sz="1600" dirty="0">
                          <a:latin typeface="+mn-lt"/>
                        </a:rPr>
                        <a:t>ORR 65%; CR 35%. Sustained responses in 73% by day 60 / 10% mortality due to infections at 6 </a:t>
                      </a:r>
                      <a:r>
                        <a:rPr lang="en-US" sz="1600" dirty="0" err="1">
                          <a:latin typeface="+mn-lt"/>
                        </a:rPr>
                        <a:t>mos</a:t>
                      </a:r>
                      <a:endParaRPr lang="en-US" sz="1600" dirty="0">
                        <a:latin typeface="+mn-lt"/>
                      </a:endParaRPr>
                    </a:p>
                  </a:txBody>
                  <a:tcPr anchor="ctr"/>
                </a:tc>
                <a:extLst>
                  <a:ext uri="{0D108BD9-81ED-4DB2-BD59-A6C34878D82A}">
                    <a16:rowId xmlns:a16="http://schemas.microsoft.com/office/drawing/2014/main" val="4258532247"/>
                  </a:ext>
                </a:extLst>
              </a:tr>
              <a:tr h="328954">
                <a:tc>
                  <a:txBody>
                    <a:bodyPr/>
                    <a:lstStyle/>
                    <a:p>
                      <a:r>
                        <a:rPr lang="en-US" sz="1600" b="1" dirty="0">
                          <a:latin typeface="+mn-lt"/>
                        </a:rPr>
                        <a:t>Etanercept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TNFα</a:t>
                      </a:r>
                    </a:p>
                  </a:txBody>
                  <a:tcPr anchor="ctr"/>
                </a:tc>
                <a:tc>
                  <a:txBody>
                    <a:bodyPr/>
                    <a:lstStyle/>
                    <a:p>
                      <a:pPr algn="ctr"/>
                      <a:r>
                        <a:rPr lang="en-US" sz="1600" b="0" i="0" kern="1200" dirty="0">
                          <a:solidFill>
                            <a:schemeClr val="dk1"/>
                          </a:solidFill>
                          <a:effectLst/>
                          <a:latin typeface="+mn-lt"/>
                          <a:ea typeface="+mn-ea"/>
                          <a:cs typeface="+mn-cs"/>
                        </a:rPr>
                        <a:t>NCT00141713</a:t>
                      </a:r>
                    </a:p>
                    <a:p>
                      <a:pPr algn="ctr"/>
                      <a:r>
                        <a:rPr lang="en-US" sz="1600" b="0" i="0" kern="1200" dirty="0">
                          <a:solidFill>
                            <a:schemeClr val="dk1"/>
                          </a:solidFill>
                          <a:effectLst/>
                          <a:latin typeface="+mn-lt"/>
                          <a:ea typeface="+mn-ea"/>
                          <a:cs typeface="+mn-cs"/>
                        </a:rPr>
                        <a:t>2 (N=61)</a:t>
                      </a:r>
                      <a:endParaRPr lang="en-US" sz="1600" dirty="0">
                        <a:latin typeface="+mn-lt"/>
                      </a:endParaRPr>
                    </a:p>
                  </a:txBody>
                  <a:tcPr anchor="ctr"/>
                </a:tc>
                <a:tc>
                  <a:txBody>
                    <a:bodyPr/>
                    <a:lstStyle/>
                    <a:p>
                      <a:pPr algn="l"/>
                      <a:r>
                        <a:rPr lang="en-US" sz="1600" dirty="0">
                          <a:latin typeface="+mn-lt"/>
                        </a:rPr>
                        <a:t>CR 69% for ETAN+CS vs 33% for CS alone. Survival at day 100: 82% for ETAN+CS vs 66% for CS-only / High but similar infection rates in both cohorts</a:t>
                      </a:r>
                    </a:p>
                  </a:txBody>
                  <a:tcPr anchor="ctr"/>
                </a:tc>
                <a:extLst>
                  <a:ext uri="{0D108BD9-81ED-4DB2-BD59-A6C34878D82A}">
                    <a16:rowId xmlns:a16="http://schemas.microsoft.com/office/drawing/2014/main" val="3468876355"/>
                  </a:ext>
                </a:extLst>
              </a:tr>
              <a:tr h="328954">
                <a:tc>
                  <a:txBody>
                    <a:bodyPr/>
                    <a:lstStyle/>
                    <a:p>
                      <a:r>
                        <a:rPr lang="en-US" sz="1600" b="1" dirty="0">
                          <a:latin typeface="+mn-lt"/>
                        </a:rPr>
                        <a:t>MMF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IMPDH</a:t>
                      </a:r>
                    </a:p>
                  </a:txBody>
                  <a:tcPr anchor="ctr"/>
                </a:tc>
                <a:tc>
                  <a:txBody>
                    <a:bodyPr/>
                    <a:lstStyle/>
                    <a:p>
                      <a:pPr algn="ctr"/>
                      <a:r>
                        <a:rPr lang="en-US" sz="1600" b="0" i="0" kern="1200" dirty="0">
                          <a:solidFill>
                            <a:schemeClr val="dk1"/>
                          </a:solidFill>
                          <a:effectLst/>
                          <a:latin typeface="+mn-lt"/>
                          <a:ea typeface="+mn-ea"/>
                          <a:cs typeface="+mn-cs"/>
                        </a:rPr>
                        <a:t>NCT01002742</a:t>
                      </a:r>
                    </a:p>
                    <a:p>
                      <a:pPr algn="ctr"/>
                      <a:r>
                        <a:rPr lang="en-US" sz="1600" b="0" i="0" kern="1200" dirty="0">
                          <a:solidFill>
                            <a:schemeClr val="dk1"/>
                          </a:solidFill>
                          <a:effectLst/>
                          <a:latin typeface="+mn-lt"/>
                          <a:ea typeface="+mn-ea"/>
                          <a:cs typeface="+mn-cs"/>
                        </a:rPr>
                        <a:t>3 (N=235)</a:t>
                      </a:r>
                      <a:endParaRPr lang="en-US" sz="1600" dirty="0">
                        <a:latin typeface="+mn-lt"/>
                      </a:endParaRPr>
                    </a:p>
                  </a:txBody>
                  <a:tcPr anchor="ctr"/>
                </a:tc>
                <a:tc>
                  <a:txBody>
                    <a:bodyPr/>
                    <a:lstStyle/>
                    <a:p>
                      <a:pPr algn="l"/>
                      <a:r>
                        <a:rPr lang="en-US" sz="1600" dirty="0">
                          <a:latin typeface="+mn-lt"/>
                        </a:rPr>
                        <a:t>Trial was terminated early after it failed to meet its primary endpoint of GVHD-free survival by day 56 / MMF associated with higher incidence of leukopenia</a:t>
                      </a:r>
                    </a:p>
                  </a:txBody>
                  <a:tcPr anchor="ctr"/>
                </a:tc>
                <a:extLst>
                  <a:ext uri="{0D108BD9-81ED-4DB2-BD59-A6C34878D82A}">
                    <a16:rowId xmlns:a16="http://schemas.microsoft.com/office/drawing/2014/main" val="3055567652"/>
                  </a:ext>
                </a:extLst>
              </a:tr>
            </a:tbl>
          </a:graphicData>
        </a:graphic>
      </p:graphicFrame>
      <p:sp>
        <p:nvSpPr>
          <p:cNvPr id="7" name="TextBox 6">
            <a:extLst>
              <a:ext uri="{FF2B5EF4-FFF2-40B4-BE49-F238E27FC236}">
                <a16:creationId xmlns:a16="http://schemas.microsoft.com/office/drawing/2014/main" id="{77898662-6A13-468E-AE83-CF38074816C4}"/>
              </a:ext>
            </a:extLst>
          </p:cNvPr>
          <p:cNvSpPr txBox="1"/>
          <p:nvPr/>
        </p:nvSpPr>
        <p:spPr>
          <a:xfrm>
            <a:off x="313235" y="5165717"/>
            <a:ext cx="8555192" cy="954107"/>
          </a:xfrm>
          <a:prstGeom prst="rect">
            <a:avLst/>
          </a:prstGeom>
          <a:noFill/>
        </p:spPr>
        <p:txBody>
          <a:bodyPr wrap="square" rtlCol="0">
            <a:spAutoFit/>
          </a:bodyPr>
          <a:lstStyle/>
          <a:p>
            <a:pPr algn="l">
              <a:defRPr/>
            </a:pPr>
            <a:r>
              <a:rPr lang="en-US" sz="1400" dirty="0">
                <a:solidFill>
                  <a:srgbClr val="414141"/>
                </a:solidFill>
                <a:latin typeface="+mn-lt"/>
              </a:rPr>
              <a:t>*Arranged in alphabetical order. </a:t>
            </a:r>
          </a:p>
          <a:p>
            <a:pPr algn="l">
              <a:defRPr/>
            </a:pPr>
            <a:r>
              <a:rPr lang="en-US" sz="1400" dirty="0">
                <a:solidFill>
                  <a:srgbClr val="414141"/>
                </a:solidFill>
                <a:latin typeface="+mn-lt"/>
              </a:rPr>
              <a:t>CR, complete response; CS, corticosteroids; ETAN, etanercept; IMPDH </a:t>
            </a:r>
            <a:r>
              <a:rPr lang="en-US" sz="1400" dirty="0">
                <a:solidFill>
                  <a:srgbClr val="414141"/>
                </a:solidFill>
              </a:rPr>
              <a:t>inosine monophosphate dehydrogenase; </a:t>
            </a:r>
            <a:r>
              <a:rPr lang="en-US" sz="1400" dirty="0">
                <a:solidFill>
                  <a:srgbClr val="414141"/>
                </a:solidFill>
                <a:latin typeface="+mn-lt"/>
              </a:rPr>
              <a:t>MMF, mycophenolate mofetil; ORR, overall response rate; PI, protease inhibitor</a:t>
            </a:r>
            <a:r>
              <a:rPr lang="en-US" sz="1400" dirty="0">
                <a:latin typeface="+mn-lt"/>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14141"/>
              </a:solidFill>
              <a:effectLst/>
              <a:uLnTx/>
              <a:uFillTx/>
              <a:latin typeface="+mn-lt"/>
              <a:ea typeface="+mn-ea"/>
              <a:cs typeface="+mn-cs"/>
            </a:endParaRPr>
          </a:p>
        </p:txBody>
      </p:sp>
      <p:sp>
        <p:nvSpPr>
          <p:cNvPr id="3" name="TextBox 2">
            <a:extLst>
              <a:ext uri="{FF2B5EF4-FFF2-40B4-BE49-F238E27FC236}">
                <a16:creationId xmlns:a16="http://schemas.microsoft.com/office/drawing/2014/main" id="{48891899-2C67-4114-A1BA-0730751ED5E9}"/>
              </a:ext>
            </a:extLst>
          </p:cNvPr>
          <p:cNvSpPr txBox="1"/>
          <p:nvPr/>
        </p:nvSpPr>
        <p:spPr>
          <a:xfrm>
            <a:off x="276045" y="1518249"/>
            <a:ext cx="8281359" cy="646331"/>
          </a:xfrm>
          <a:prstGeom prst="rect">
            <a:avLst/>
          </a:prstGeom>
          <a:noFill/>
        </p:spPr>
        <p:txBody>
          <a:bodyPr wrap="square" rtlCol="0">
            <a:spAutoFit/>
          </a:bodyPr>
          <a:lstStyle/>
          <a:p>
            <a:pPr algn="l"/>
            <a:r>
              <a:rPr lang="en-US" b="1" dirty="0">
                <a:latin typeface="+mn-lt"/>
              </a:rPr>
              <a:t>Steroids are always the 1st-line SOC for </a:t>
            </a:r>
            <a:r>
              <a:rPr lang="en-US" b="1" dirty="0" err="1">
                <a:latin typeface="+mn-lt"/>
              </a:rPr>
              <a:t>aGVHD</a:t>
            </a:r>
            <a:r>
              <a:rPr lang="en-US" b="1" dirty="0">
                <a:latin typeface="+mn-lt"/>
              </a:rPr>
              <a:t>, but several agents have completed  clinical trials for 2nd-line treatment of steroid-refractory disease.  </a:t>
            </a:r>
          </a:p>
        </p:txBody>
      </p:sp>
    </p:spTree>
    <p:custDataLst>
      <p:tags r:id="rId1"/>
    </p:custDataLst>
    <p:extLst>
      <p:ext uri="{BB962C8B-B14F-4D97-AF65-F5344CB8AC3E}">
        <p14:creationId xmlns:p14="http://schemas.microsoft.com/office/powerpoint/2010/main" val="332764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6CC0-B078-42FB-AC32-D83A30B49314}"/>
              </a:ext>
            </a:extLst>
          </p:cNvPr>
          <p:cNvSpPr>
            <a:spLocks noGrp="1"/>
          </p:cNvSpPr>
          <p:nvPr>
            <p:ph type="title"/>
          </p:nvPr>
        </p:nvSpPr>
        <p:spPr/>
        <p:txBody>
          <a:bodyPr>
            <a:normAutofit/>
          </a:bodyPr>
          <a:lstStyle/>
          <a:p>
            <a:r>
              <a:rPr lang="en-US" dirty="0"/>
              <a:t>2nd-Line T</a:t>
            </a:r>
            <a:r>
              <a:rPr lang="en-US" sz="3200" dirty="0"/>
              <a:t>reatments for Steroid-Refractory </a:t>
            </a:r>
            <a:r>
              <a:rPr lang="en-US" sz="3200" dirty="0" err="1"/>
              <a:t>aGVHD</a:t>
            </a:r>
            <a:r>
              <a:rPr lang="en-US" sz="3200" dirty="0"/>
              <a:t> in Clinical Trials </a:t>
            </a:r>
            <a:r>
              <a:rPr lang="en-US" sz="3200" i="1" dirty="0"/>
              <a:t>(</a:t>
            </a:r>
            <a:r>
              <a:rPr lang="en-US" sz="3200" i="1" dirty="0" err="1"/>
              <a:t>cont</a:t>
            </a:r>
            <a:r>
              <a:rPr lang="en-US" sz="3200" i="1" dirty="0"/>
              <a:t>)</a:t>
            </a:r>
          </a:p>
        </p:txBody>
      </p:sp>
      <p:graphicFrame>
        <p:nvGraphicFramePr>
          <p:cNvPr id="8" name="Content Placeholder 3">
            <a:extLst>
              <a:ext uri="{FF2B5EF4-FFF2-40B4-BE49-F238E27FC236}">
                <a16:creationId xmlns:a16="http://schemas.microsoft.com/office/drawing/2014/main" id="{2218EB58-76D5-443A-9099-252878B59B6B}"/>
              </a:ext>
            </a:extLst>
          </p:cNvPr>
          <p:cNvGraphicFramePr>
            <a:graphicFrameLocks noGrp="1"/>
          </p:cNvGraphicFramePr>
          <p:nvPr>
            <p:ph idx="1"/>
            <p:extLst>
              <p:ext uri="{D42A27DB-BD31-4B8C-83A1-F6EECF244321}">
                <p14:modId xmlns:p14="http://schemas.microsoft.com/office/powerpoint/2010/main" val="3817834436"/>
              </p:ext>
            </p:extLst>
          </p:nvPr>
        </p:nvGraphicFramePr>
        <p:xfrm>
          <a:off x="457200" y="1608138"/>
          <a:ext cx="8228676" cy="20726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286582">
                  <a:extLst>
                    <a:ext uri="{9D8B030D-6E8A-4147-A177-3AD203B41FA5}">
                      <a16:colId xmlns:a16="http://schemas.microsoft.com/office/drawing/2014/main" val="4091023240"/>
                    </a:ext>
                  </a:extLst>
                </a:gridCol>
                <a:gridCol w="940377">
                  <a:extLst>
                    <a:ext uri="{9D8B030D-6E8A-4147-A177-3AD203B41FA5}">
                      <a16:colId xmlns:a16="http://schemas.microsoft.com/office/drawing/2014/main" val="562823458"/>
                    </a:ext>
                  </a:extLst>
                </a:gridCol>
                <a:gridCol w="1521298">
                  <a:extLst>
                    <a:ext uri="{9D8B030D-6E8A-4147-A177-3AD203B41FA5}">
                      <a16:colId xmlns:a16="http://schemas.microsoft.com/office/drawing/2014/main" val="143599095"/>
                    </a:ext>
                  </a:extLst>
                </a:gridCol>
                <a:gridCol w="4480419">
                  <a:extLst>
                    <a:ext uri="{9D8B030D-6E8A-4147-A177-3AD203B41FA5}">
                      <a16:colId xmlns:a16="http://schemas.microsoft.com/office/drawing/2014/main" val="924192367"/>
                    </a:ext>
                  </a:extLst>
                </a:gridCol>
              </a:tblGrid>
              <a:tr h="422395">
                <a:tc>
                  <a:txBody>
                    <a:bodyPr/>
                    <a:lstStyle/>
                    <a:p>
                      <a:r>
                        <a:rPr lang="en-US" sz="1600" dirty="0">
                          <a:effectLst/>
                        </a:rPr>
                        <a:t>Agents*</a:t>
                      </a:r>
                    </a:p>
                  </a:txBody>
                  <a:tcPr marL="88586" marR="88586" anchor="ctr"/>
                </a:tc>
                <a:tc>
                  <a:txBody>
                    <a:bodyPr/>
                    <a:lstStyle/>
                    <a:p>
                      <a:pPr algn="ctr"/>
                      <a:r>
                        <a:rPr lang="en-US" sz="1600" dirty="0">
                          <a:effectLst/>
                        </a:rPr>
                        <a:t>Target</a:t>
                      </a:r>
                    </a:p>
                  </a:txBody>
                  <a:tcPr marL="88586" marR="88586" anchor="ctr"/>
                </a:tc>
                <a:tc>
                  <a:txBody>
                    <a:bodyPr/>
                    <a:lstStyle/>
                    <a:p>
                      <a:pPr algn="ctr"/>
                      <a:r>
                        <a:rPr lang="en-US" sz="1600" dirty="0">
                          <a:effectLst/>
                        </a:rPr>
                        <a:t>Trial ID</a:t>
                      </a:r>
                    </a:p>
                    <a:p>
                      <a:pPr algn="ctr"/>
                      <a:r>
                        <a:rPr lang="en-US" sz="1600" dirty="0">
                          <a:effectLst/>
                        </a:rPr>
                        <a:t>Phase (# Pts)</a:t>
                      </a:r>
                    </a:p>
                  </a:txBody>
                  <a:tcPr marL="88586" marR="88586" anchor="ctr"/>
                </a:tc>
                <a:tc>
                  <a:txBody>
                    <a:bodyPr/>
                    <a:lstStyle/>
                    <a:p>
                      <a:pPr algn="l"/>
                      <a:r>
                        <a:rPr lang="en-US" sz="1600" dirty="0">
                          <a:effectLst/>
                        </a:rPr>
                        <a:t>Results / Main Safety Finding</a:t>
                      </a:r>
                    </a:p>
                  </a:txBody>
                  <a:tcPr marL="88586" marR="88586" anchor="ctr"/>
                </a:tc>
                <a:extLst>
                  <a:ext uri="{0D108BD9-81ED-4DB2-BD59-A6C34878D82A}">
                    <a16:rowId xmlns:a16="http://schemas.microsoft.com/office/drawing/2014/main" val="1196024327"/>
                  </a:ext>
                </a:extLst>
              </a:tr>
              <a:tr h="328954">
                <a:tc>
                  <a:txBody>
                    <a:bodyPr/>
                    <a:lstStyle/>
                    <a:p>
                      <a:r>
                        <a:rPr lang="en-US" sz="1600" b="1" dirty="0" err="1"/>
                        <a:t>Pentostatin</a:t>
                      </a:r>
                      <a:endParaRPr lang="en-US" sz="1600" b="1" dirty="0"/>
                    </a:p>
                  </a:txBody>
                  <a:tcPr marL="88586" marR="88586" anchor="ctr"/>
                </a:tc>
                <a:tc>
                  <a:txBody>
                    <a:bodyPr/>
                    <a:lstStyle/>
                    <a:p>
                      <a:pPr algn="ctr"/>
                      <a:r>
                        <a:rPr lang="en-US" sz="1600" dirty="0"/>
                        <a:t>ADA</a:t>
                      </a:r>
                    </a:p>
                  </a:txBody>
                  <a:tcPr marL="88586" marR="88586" anchor="ctr"/>
                </a:tc>
                <a:tc>
                  <a:txBody>
                    <a:bodyPr/>
                    <a:lstStyle/>
                    <a:p>
                      <a:pPr algn="ctr"/>
                      <a:r>
                        <a:rPr lang="en-US" sz="1600" dirty="0"/>
                        <a:t>ID N/A</a:t>
                      </a:r>
                    </a:p>
                    <a:p>
                      <a:pPr algn="ctr"/>
                      <a:r>
                        <a:rPr lang="en-US" sz="1600" dirty="0"/>
                        <a:t>1 (N=23)</a:t>
                      </a:r>
                    </a:p>
                  </a:txBody>
                  <a:tcPr marL="88586" marR="88586" anchor="ctr"/>
                </a:tc>
                <a:tc>
                  <a:txBody>
                    <a:bodyPr/>
                    <a:lstStyle/>
                    <a:p>
                      <a:pPr algn="l"/>
                      <a:r>
                        <a:rPr lang="en-US" sz="1600" dirty="0"/>
                        <a:t>CR 63%; PR 13%. Median survival 85 days / Lymphopenia in 100% of pts</a:t>
                      </a:r>
                    </a:p>
                  </a:txBody>
                  <a:tcPr marL="88586" marR="88586" anchor="ctr"/>
                </a:tc>
                <a:extLst>
                  <a:ext uri="{0D108BD9-81ED-4DB2-BD59-A6C34878D82A}">
                    <a16:rowId xmlns:a16="http://schemas.microsoft.com/office/drawing/2014/main" val="788842518"/>
                  </a:ext>
                </a:extLst>
              </a:tr>
              <a:tr h="328954">
                <a:tc>
                  <a:txBody>
                    <a:bodyPr/>
                    <a:lstStyle/>
                    <a:p>
                      <a:endParaRPr lang="en-US" sz="1600" b="1" baseline="30000" dirty="0"/>
                    </a:p>
                  </a:txBody>
                  <a:tcPr marL="88586" marR="88586" anchor="ctr"/>
                </a:tc>
                <a:tc>
                  <a:txBody>
                    <a:bodyPr/>
                    <a:lstStyle/>
                    <a:p>
                      <a:pPr algn="ctr"/>
                      <a:endParaRPr lang="en-US" sz="1600" dirty="0"/>
                    </a:p>
                  </a:txBody>
                  <a:tcPr marL="88586" marR="88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8586" marR="88586" anchor="ctr"/>
                </a:tc>
                <a:tc>
                  <a:txBody>
                    <a:bodyPr/>
                    <a:lstStyle/>
                    <a:p>
                      <a:pPr algn="l"/>
                      <a:endParaRPr lang="en-US" sz="1600" baseline="30000" dirty="0"/>
                    </a:p>
                  </a:txBody>
                  <a:tcPr marL="88586" marR="88586" anchor="ctr"/>
                </a:tc>
                <a:extLst>
                  <a:ext uri="{0D108BD9-81ED-4DB2-BD59-A6C34878D82A}">
                    <a16:rowId xmlns:a16="http://schemas.microsoft.com/office/drawing/2014/main" val="3526204352"/>
                  </a:ext>
                </a:extLst>
              </a:tr>
              <a:tr h="328954">
                <a:tc>
                  <a:txBody>
                    <a:bodyPr/>
                    <a:lstStyle/>
                    <a:p>
                      <a:r>
                        <a:rPr lang="en-US" sz="1600" b="1" dirty="0"/>
                        <a:t>Sirolimus</a:t>
                      </a:r>
                    </a:p>
                  </a:txBody>
                  <a:tcPr marL="88586" marR="88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mTOR</a:t>
                      </a:r>
                    </a:p>
                  </a:txBody>
                  <a:tcPr marL="88586" marR="88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ID N/A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 (N=35)</a:t>
                      </a:r>
                    </a:p>
                  </a:txBody>
                  <a:tcPr marL="88586" marR="88586" anchor="ctr"/>
                </a:tc>
                <a:tc>
                  <a:txBody>
                    <a:bodyPr/>
                    <a:lstStyle/>
                    <a:p>
                      <a:pPr algn="l"/>
                      <a:r>
                        <a:rPr lang="en-US" sz="1600" dirty="0"/>
                        <a:t>ORR 63%; CR 24% / TEAEs: thrombocytopenia (33%), HUS (24%), neutropenia (19%)</a:t>
                      </a:r>
                    </a:p>
                  </a:txBody>
                  <a:tcPr marL="88586" marR="88586" anchor="ctr"/>
                </a:tc>
                <a:extLst>
                  <a:ext uri="{0D108BD9-81ED-4DB2-BD59-A6C34878D82A}">
                    <a16:rowId xmlns:a16="http://schemas.microsoft.com/office/drawing/2014/main" val="782449104"/>
                  </a:ext>
                </a:extLst>
              </a:tr>
            </a:tbl>
          </a:graphicData>
        </a:graphic>
      </p:graphicFrame>
      <p:sp>
        <p:nvSpPr>
          <p:cNvPr id="3" name="Text Placeholder 2">
            <a:extLst>
              <a:ext uri="{FF2B5EF4-FFF2-40B4-BE49-F238E27FC236}">
                <a16:creationId xmlns:a16="http://schemas.microsoft.com/office/drawing/2014/main" id="{E2C76957-BA3D-2849-86C5-A1EE929286D5}"/>
              </a:ext>
            </a:extLst>
          </p:cNvPr>
          <p:cNvSpPr>
            <a:spLocks noGrp="1"/>
          </p:cNvSpPr>
          <p:nvPr>
            <p:ph type="body" sz="quarter" idx="10"/>
          </p:nvPr>
        </p:nvSpPr>
        <p:spPr/>
        <p:txBody>
          <a:bodyPr/>
          <a:lstStyle/>
          <a:p>
            <a:r>
              <a:rPr lang="en-US" dirty="0">
                <a:solidFill>
                  <a:srgbClr val="414141"/>
                </a:solidFill>
              </a:rPr>
              <a:t>Chao N. Treatment of acute graft-versus-host disease. </a:t>
            </a:r>
            <a:r>
              <a:rPr lang="en-US" i="1" dirty="0">
                <a:solidFill>
                  <a:srgbClr val="414141"/>
                </a:solidFill>
              </a:rPr>
              <a:t>UpToDate</a:t>
            </a:r>
            <a:r>
              <a:rPr lang="en-US" dirty="0">
                <a:solidFill>
                  <a:srgbClr val="414141"/>
                </a:solidFill>
              </a:rPr>
              <a:t>. Last updated: Jul 11, 2019. </a:t>
            </a:r>
            <a:r>
              <a:rPr lang="en-US" dirty="0" err="1">
                <a:solidFill>
                  <a:srgbClr val="414141"/>
                </a:solidFill>
              </a:rPr>
              <a:t>www.uptodate.com</a:t>
            </a:r>
            <a:r>
              <a:rPr lang="en-US" dirty="0">
                <a:solidFill>
                  <a:srgbClr val="414141"/>
                </a:solidFill>
              </a:rPr>
              <a:t>. Accessed 01/08/2020.</a:t>
            </a:r>
          </a:p>
        </p:txBody>
      </p:sp>
      <p:sp>
        <p:nvSpPr>
          <p:cNvPr id="7" name="TextBox 6">
            <a:extLst>
              <a:ext uri="{FF2B5EF4-FFF2-40B4-BE49-F238E27FC236}">
                <a16:creationId xmlns:a16="http://schemas.microsoft.com/office/drawing/2014/main" id="{77898662-6A13-468E-AE83-CF38074816C4}"/>
              </a:ext>
            </a:extLst>
          </p:cNvPr>
          <p:cNvSpPr txBox="1"/>
          <p:nvPr/>
        </p:nvSpPr>
        <p:spPr>
          <a:xfrm>
            <a:off x="382246" y="4441099"/>
            <a:ext cx="8229600" cy="1313180"/>
          </a:xfrm>
          <a:prstGeom prst="rect">
            <a:avLst/>
          </a:prstGeom>
          <a:noFill/>
        </p:spPr>
        <p:txBody>
          <a:bodyPr wrap="square" rtlCol="0">
            <a:spAutoFit/>
          </a:bodyPr>
          <a:lstStyle/>
          <a:p>
            <a:pPr algn="l">
              <a:defRPr/>
            </a:pPr>
            <a:r>
              <a:rPr lang="en-US" sz="1400" dirty="0">
                <a:solidFill>
                  <a:srgbClr val="414141"/>
                </a:solidFill>
                <a:latin typeface="+mn-lt"/>
              </a:rPr>
              <a:t>*Arranged in alphabetical order. </a:t>
            </a:r>
            <a:r>
              <a:rPr lang="en-US" sz="1400" dirty="0">
                <a:latin typeface="+mn-lt"/>
              </a:rPr>
              <a:t>†</a:t>
            </a:r>
            <a:r>
              <a:rPr lang="en-US" sz="1400" dirty="0" err="1">
                <a:latin typeface="+mn-lt"/>
              </a:rPr>
              <a:t>Jagasia</a:t>
            </a:r>
            <a:r>
              <a:rPr lang="en-US" sz="1400" dirty="0">
                <a:latin typeface="+mn-lt"/>
              </a:rPr>
              <a:t> MD, et al. </a:t>
            </a:r>
            <a:r>
              <a:rPr lang="en-US" sz="1400" i="1" dirty="0">
                <a:latin typeface="+mn-lt"/>
                <a:cs typeface="Calibri" panose="020F0502020204030204" pitchFamily="34" charset="0"/>
              </a:rPr>
              <a:t>Biol Blood Marrow Transplant. </a:t>
            </a:r>
            <a:r>
              <a:rPr lang="en-US" sz="1400" dirty="0">
                <a:latin typeface="+mn-lt"/>
                <a:cs typeface="Calibri" panose="020F0502020204030204" pitchFamily="34" charset="0"/>
              </a:rPr>
              <a:t>2019;25:S52. </a:t>
            </a:r>
          </a:p>
          <a:p>
            <a:pPr algn="l">
              <a:defRPr/>
            </a:pPr>
            <a:r>
              <a:rPr lang="en-US" sz="1400" baseline="30000" dirty="0">
                <a:latin typeface="+mn-lt"/>
              </a:rPr>
              <a:t>‡</a:t>
            </a:r>
            <a:r>
              <a:rPr lang="en-US" sz="1400" dirty="0">
                <a:latin typeface="+mn-lt"/>
              </a:rPr>
              <a:t>Percentages are rounded.</a:t>
            </a:r>
          </a:p>
          <a:p>
            <a:pPr algn="l">
              <a:defRPr/>
            </a:pPr>
            <a:endParaRPr lang="en-US" sz="1400" baseline="30000" dirty="0">
              <a:latin typeface="+mn-lt"/>
              <a:cs typeface="Calibri" panose="020F0502020204030204" pitchFamily="34" charset="0"/>
            </a:endParaRPr>
          </a:p>
          <a:p>
            <a:pPr algn="l">
              <a:defRPr/>
            </a:pPr>
            <a:r>
              <a:rPr lang="en-US" sz="1400" dirty="0">
                <a:solidFill>
                  <a:srgbClr val="414141"/>
                </a:solidFill>
                <a:latin typeface="+mn-lt"/>
              </a:rPr>
              <a:t>ADA, adenosine deaminase; HUS, hemolytic uremic syndrome; </a:t>
            </a:r>
            <a:r>
              <a:rPr lang="en-US" sz="1400" dirty="0" err="1">
                <a:solidFill>
                  <a:srgbClr val="414141"/>
                </a:solidFill>
                <a:latin typeface="+mn-lt"/>
              </a:rPr>
              <a:t>mDOR</a:t>
            </a:r>
            <a:r>
              <a:rPr lang="en-US" sz="1400" dirty="0">
                <a:solidFill>
                  <a:srgbClr val="414141"/>
                </a:solidFill>
                <a:latin typeface="+mn-lt"/>
              </a:rPr>
              <a:t>, median duration of response; mTOR, mammalian target of rapamycin; N/A, not applicable; TEAEs, treatment-emergent adverse events.</a:t>
            </a:r>
            <a:endParaRPr lang="en-US" sz="1400" dirty="0">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1414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418402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EECF-1531-4455-AB13-357AA5571CEF}"/>
              </a:ext>
            </a:extLst>
          </p:cNvPr>
          <p:cNvSpPr>
            <a:spLocks noGrp="1"/>
          </p:cNvSpPr>
          <p:nvPr>
            <p:ph type="title"/>
          </p:nvPr>
        </p:nvSpPr>
        <p:spPr/>
        <p:txBody>
          <a:bodyPr/>
          <a:lstStyle/>
          <a:p>
            <a:r>
              <a:rPr lang="en-US" dirty="0"/>
              <a:t>ECP in 2nd-Line for GVHD</a:t>
            </a:r>
          </a:p>
        </p:txBody>
      </p:sp>
      <p:sp>
        <p:nvSpPr>
          <p:cNvPr id="3" name="Content Placeholder 2">
            <a:extLst>
              <a:ext uri="{FF2B5EF4-FFF2-40B4-BE49-F238E27FC236}">
                <a16:creationId xmlns:a16="http://schemas.microsoft.com/office/drawing/2014/main" id="{BD60D265-FEBC-4318-B9FC-EA48D3353882}"/>
              </a:ext>
            </a:extLst>
          </p:cNvPr>
          <p:cNvSpPr>
            <a:spLocks noGrp="1"/>
          </p:cNvSpPr>
          <p:nvPr>
            <p:ph idx="1"/>
          </p:nvPr>
        </p:nvSpPr>
        <p:spPr/>
        <p:txBody>
          <a:bodyPr>
            <a:noAutofit/>
          </a:bodyPr>
          <a:lstStyle/>
          <a:p>
            <a:pPr>
              <a:spcAft>
                <a:spcPts val="600"/>
              </a:spcAft>
            </a:pPr>
            <a:r>
              <a:rPr lang="en-US" sz="2400" dirty="0"/>
              <a:t>ECP uses UVA to irradiate autologous PBMCs before reinfusing into the patient</a:t>
            </a:r>
          </a:p>
          <a:p>
            <a:pPr>
              <a:spcAft>
                <a:spcPts val="600"/>
              </a:spcAft>
            </a:pPr>
            <a:r>
              <a:rPr lang="en-US" sz="2400" dirty="0"/>
              <a:t>A literature review including 735 patients with steroid-refractory GVHD found</a:t>
            </a:r>
          </a:p>
          <a:p>
            <a:pPr lvl="1">
              <a:spcAft>
                <a:spcPts val="600"/>
              </a:spcAft>
            </a:pPr>
            <a:r>
              <a:rPr lang="en-US" sz="2000" dirty="0"/>
              <a:t>ORR 50%</a:t>
            </a:r>
            <a:r>
              <a:rPr lang="en-US" sz="2000" dirty="0">
                <a:latin typeface="Calibri" panose="020F0502020204030204" pitchFamily="34" charset="0"/>
              </a:rPr>
              <a:t>–65%, CR 3</a:t>
            </a:r>
            <a:r>
              <a:rPr lang="en-US" sz="2000" dirty="0"/>
              <a:t>0%</a:t>
            </a:r>
            <a:r>
              <a:rPr lang="en-US" sz="2000" dirty="0">
                <a:latin typeface="Calibri" panose="020F0502020204030204" pitchFamily="34" charset="0"/>
              </a:rPr>
              <a:t>–35%</a:t>
            </a:r>
          </a:p>
          <a:p>
            <a:pPr lvl="1">
              <a:spcAft>
                <a:spcPts val="600"/>
              </a:spcAft>
            </a:pPr>
            <a:r>
              <a:rPr lang="en-US" sz="2000" dirty="0">
                <a:latin typeface="Calibri" panose="020F0502020204030204" pitchFamily="34" charset="0"/>
              </a:rPr>
              <a:t>25%–30% were able to taper steroid use</a:t>
            </a:r>
          </a:p>
          <a:p>
            <a:pPr>
              <a:spcAft>
                <a:spcPts val="600"/>
              </a:spcAft>
            </a:pPr>
            <a:r>
              <a:rPr lang="en-US" sz="2400" dirty="0">
                <a:latin typeface="Calibri" panose="020F0502020204030204" pitchFamily="34" charset="0"/>
              </a:rPr>
              <a:t>Unfortunately, ECP has been limited by lack of access and time for most patients</a:t>
            </a:r>
          </a:p>
          <a:p>
            <a:pPr lvl="1">
              <a:spcAft>
                <a:spcPts val="600"/>
              </a:spcAft>
            </a:pPr>
            <a:r>
              <a:rPr lang="en-US" sz="2000" dirty="0">
                <a:latin typeface="Calibri" panose="020F0502020204030204" pitchFamily="34" charset="0"/>
              </a:rPr>
              <a:t>Few specialized centers to offer the procedure</a:t>
            </a:r>
          </a:p>
          <a:p>
            <a:pPr lvl="1">
              <a:spcAft>
                <a:spcPts val="600"/>
              </a:spcAft>
            </a:pPr>
            <a:r>
              <a:rPr lang="en-US" sz="2000" dirty="0">
                <a:latin typeface="Calibri" panose="020F0502020204030204" pitchFamily="34" charset="0"/>
              </a:rPr>
              <a:t>Procedure requires 2 or 3 visits per week for 1st 12 weeks and every 4 weeks thereafter until week 24</a:t>
            </a:r>
            <a:endParaRPr lang="en-US" sz="2000" dirty="0"/>
          </a:p>
        </p:txBody>
      </p:sp>
      <p:sp>
        <p:nvSpPr>
          <p:cNvPr id="4" name="Text Placeholder 3">
            <a:extLst>
              <a:ext uri="{FF2B5EF4-FFF2-40B4-BE49-F238E27FC236}">
                <a16:creationId xmlns:a16="http://schemas.microsoft.com/office/drawing/2014/main" id="{B976A0ED-CC97-6448-B059-052B664652A8}"/>
              </a:ext>
            </a:extLst>
          </p:cNvPr>
          <p:cNvSpPr>
            <a:spLocks noGrp="1"/>
          </p:cNvSpPr>
          <p:nvPr>
            <p:ph type="body" sz="quarter" idx="10"/>
          </p:nvPr>
        </p:nvSpPr>
        <p:spPr/>
        <p:txBody>
          <a:bodyPr>
            <a:normAutofit lnSpcReduction="10000"/>
          </a:bodyPr>
          <a:lstStyle/>
          <a:p>
            <a:r>
              <a:rPr lang="en-US" dirty="0"/>
              <a:t>ECP, extracorporeal </a:t>
            </a:r>
            <a:r>
              <a:rPr lang="en-US" dirty="0" err="1"/>
              <a:t>photophoresis</a:t>
            </a:r>
            <a:r>
              <a:rPr lang="en-US" dirty="0"/>
              <a:t>, PBMC, peripheral blood mononuclear cells; UVA, ultraviolet. </a:t>
            </a:r>
          </a:p>
          <a:p>
            <a:r>
              <a:rPr lang="en-US" dirty="0" err="1"/>
              <a:t>Pierelli</a:t>
            </a:r>
            <a:r>
              <a:rPr lang="en-US" dirty="0"/>
              <a:t> L, et al. </a:t>
            </a:r>
            <a:r>
              <a:rPr lang="en-US" i="1" dirty="0"/>
              <a:t>Transfusion. </a:t>
            </a:r>
            <a:r>
              <a:rPr lang="en-US" dirty="0"/>
              <a:t>53:2340-2352. </a:t>
            </a:r>
            <a:r>
              <a:rPr lang="en-US" dirty="0" err="1"/>
              <a:t>Rafei</a:t>
            </a:r>
            <a:r>
              <a:rPr lang="en-US" dirty="0"/>
              <a:t> H, et al. </a:t>
            </a:r>
            <a:r>
              <a:rPr lang="en-US" i="1" dirty="0"/>
              <a:t>Biomedicines. </a:t>
            </a:r>
            <a:r>
              <a:rPr lang="en-US" dirty="0"/>
              <a:t>2017;5:60. </a:t>
            </a:r>
          </a:p>
        </p:txBody>
      </p:sp>
    </p:spTree>
    <p:custDataLst>
      <p:tags r:id="rId1"/>
    </p:custDataLst>
    <p:extLst>
      <p:ext uri="{BB962C8B-B14F-4D97-AF65-F5344CB8AC3E}">
        <p14:creationId xmlns:p14="http://schemas.microsoft.com/office/powerpoint/2010/main" val="265645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8308-FC48-4AA9-B464-FDF26C92F5E9}"/>
              </a:ext>
            </a:extLst>
          </p:cNvPr>
          <p:cNvSpPr>
            <a:spLocks noGrp="1"/>
          </p:cNvSpPr>
          <p:nvPr>
            <p:ph type="title"/>
          </p:nvPr>
        </p:nvSpPr>
        <p:spPr/>
        <p:txBody>
          <a:bodyPr/>
          <a:lstStyle/>
          <a:p>
            <a:r>
              <a:rPr lang="en-US" dirty="0"/>
              <a:t>Faculty Disclosure</a:t>
            </a:r>
          </a:p>
        </p:txBody>
      </p:sp>
      <p:sp>
        <p:nvSpPr>
          <p:cNvPr id="3" name="Content Placeholder 2">
            <a:extLst>
              <a:ext uri="{FF2B5EF4-FFF2-40B4-BE49-F238E27FC236}">
                <a16:creationId xmlns:a16="http://schemas.microsoft.com/office/drawing/2014/main" id="{A0080998-5B4F-41B7-8920-C9B06E1F9B8C}"/>
              </a:ext>
            </a:extLst>
          </p:cNvPr>
          <p:cNvSpPr>
            <a:spLocks noGrp="1"/>
          </p:cNvSpPr>
          <p:nvPr>
            <p:ph idx="1"/>
          </p:nvPr>
        </p:nvSpPr>
        <p:spPr/>
        <p:txBody>
          <a:bodyPr/>
          <a:lstStyle/>
          <a:p>
            <a:r>
              <a:rPr lang="en-US" dirty="0"/>
              <a:t>Dr. Chao reports no real or apparent conflicts of interest</a:t>
            </a:r>
          </a:p>
        </p:txBody>
      </p:sp>
    </p:spTree>
    <p:custDataLst>
      <p:tags r:id="rId1"/>
    </p:custDataLst>
    <p:extLst>
      <p:ext uri="{BB962C8B-B14F-4D97-AF65-F5344CB8AC3E}">
        <p14:creationId xmlns:p14="http://schemas.microsoft.com/office/powerpoint/2010/main" val="1219244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06F5-8498-4AA0-A6D1-F73BAE93BE8C}"/>
              </a:ext>
            </a:extLst>
          </p:cNvPr>
          <p:cNvSpPr>
            <a:spLocks noGrp="1"/>
          </p:cNvSpPr>
          <p:nvPr>
            <p:ph type="title"/>
          </p:nvPr>
        </p:nvSpPr>
        <p:spPr/>
        <p:txBody>
          <a:bodyPr/>
          <a:lstStyle/>
          <a:p>
            <a:r>
              <a:rPr lang="en-US" dirty="0"/>
              <a:t>ECP Mechanism of Action</a:t>
            </a:r>
          </a:p>
        </p:txBody>
      </p:sp>
      <p:sp>
        <p:nvSpPr>
          <p:cNvPr id="3" name="Text Placeholder 2">
            <a:extLst>
              <a:ext uri="{FF2B5EF4-FFF2-40B4-BE49-F238E27FC236}">
                <a16:creationId xmlns:a16="http://schemas.microsoft.com/office/drawing/2014/main" id="{055FDB3B-172A-D44A-B4B2-50FF3060B0D7}"/>
              </a:ext>
            </a:extLst>
          </p:cNvPr>
          <p:cNvSpPr>
            <a:spLocks noGrp="1"/>
          </p:cNvSpPr>
          <p:nvPr>
            <p:ph type="body" sz="quarter" idx="10"/>
          </p:nvPr>
        </p:nvSpPr>
        <p:spPr/>
        <p:txBody>
          <a:bodyPr/>
          <a:lstStyle/>
          <a:p>
            <a:r>
              <a:rPr lang="en-US" dirty="0"/>
              <a:t>Adapted from: Hart JW, et al. </a:t>
            </a:r>
            <a:r>
              <a:rPr lang="en-US" i="1" dirty="0" err="1">
                <a:latin typeface="Calibri" panose="020F0502020204030204" pitchFamily="34" charset="0"/>
              </a:rPr>
              <a:t>Ther</a:t>
            </a:r>
            <a:r>
              <a:rPr lang="en-US" i="1" dirty="0">
                <a:latin typeface="Calibri" panose="020F0502020204030204" pitchFamily="34" charset="0"/>
              </a:rPr>
              <a:t> Adv </a:t>
            </a:r>
            <a:r>
              <a:rPr lang="en-US" i="1" dirty="0" err="1">
                <a:latin typeface="Calibri" panose="020F0502020204030204" pitchFamily="34" charset="0"/>
              </a:rPr>
              <a:t>Hematol</a:t>
            </a:r>
            <a:r>
              <a:rPr lang="en-US" i="1" dirty="0">
                <a:latin typeface="Calibri" panose="020F0502020204030204" pitchFamily="34" charset="0"/>
              </a:rPr>
              <a:t>. </a:t>
            </a:r>
            <a:r>
              <a:rPr lang="en-US" dirty="0">
                <a:latin typeface="Calibri" panose="020F0502020204030204" pitchFamily="34" charset="0"/>
              </a:rPr>
              <a:t>2013;4:320-334. </a:t>
            </a:r>
            <a:r>
              <a:rPr lang="en-US" dirty="0"/>
              <a:t> </a:t>
            </a:r>
          </a:p>
        </p:txBody>
      </p:sp>
      <p:pic>
        <p:nvPicPr>
          <p:cNvPr id="6" name="Picture 5" descr="A picture containing transport, wheel&#10;&#10;Description automatically generated">
            <a:extLst>
              <a:ext uri="{FF2B5EF4-FFF2-40B4-BE49-F238E27FC236}">
                <a16:creationId xmlns:a16="http://schemas.microsoft.com/office/drawing/2014/main" id="{240D7975-A0AE-C649-BE10-0A8720CDF1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885" y="1578008"/>
            <a:ext cx="1085362" cy="108536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E7C6EEC1-4F91-D747-9017-76F325296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3345" y="3011395"/>
            <a:ext cx="618905" cy="685556"/>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B763D599-912E-5746-A8D6-9DB8B60F9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371598">
            <a:off x="6077398" y="2772211"/>
            <a:ext cx="618905" cy="685556"/>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E043B838-37DB-654F-AE35-81B29399EE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51094">
            <a:off x="7244122" y="2539318"/>
            <a:ext cx="618905" cy="685556"/>
          </a:xfrm>
          <a:prstGeom prst="rect">
            <a:avLst/>
          </a:prstGeom>
        </p:spPr>
      </p:pic>
      <p:pic>
        <p:nvPicPr>
          <p:cNvPr id="14" name="Picture 13" descr="A close up of a logo&#10;&#10;Description automatically generated">
            <a:extLst>
              <a:ext uri="{FF2B5EF4-FFF2-40B4-BE49-F238E27FC236}">
                <a16:creationId xmlns:a16="http://schemas.microsoft.com/office/drawing/2014/main" id="{162095CA-588C-4844-B0C1-5352C7BD3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2279" y="3510415"/>
            <a:ext cx="999181" cy="977865"/>
          </a:xfrm>
          <a:prstGeom prst="rect">
            <a:avLst/>
          </a:prstGeom>
        </p:spPr>
      </p:pic>
      <p:pic>
        <p:nvPicPr>
          <p:cNvPr id="16" name="Picture 15" descr="A close up of a logo&#10;&#10;Description automatically generated">
            <a:extLst>
              <a:ext uri="{FF2B5EF4-FFF2-40B4-BE49-F238E27FC236}">
                <a16:creationId xmlns:a16="http://schemas.microsoft.com/office/drawing/2014/main" id="{6C1344A3-A657-5B42-80FE-B429A03BF9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308" y="4628657"/>
            <a:ext cx="1590675" cy="1748614"/>
          </a:xfrm>
          <a:prstGeom prst="rect">
            <a:avLst/>
          </a:prstGeom>
        </p:spPr>
      </p:pic>
      <p:pic>
        <p:nvPicPr>
          <p:cNvPr id="18" name="Picture 17" descr="A picture containing table&#10;&#10;Description automatically generated">
            <a:extLst>
              <a:ext uri="{FF2B5EF4-FFF2-40B4-BE49-F238E27FC236}">
                <a16:creationId xmlns:a16="http://schemas.microsoft.com/office/drawing/2014/main" id="{30AF3375-2655-0743-A87F-67B5ECFF5B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839" y="4488280"/>
            <a:ext cx="802406" cy="797923"/>
          </a:xfrm>
          <a:prstGeom prst="rect">
            <a:avLst/>
          </a:prstGeom>
        </p:spPr>
      </p:pic>
      <p:pic>
        <p:nvPicPr>
          <p:cNvPr id="19" name="Picture 18" descr="A picture containing table&#10;&#10;Description automatically generated">
            <a:extLst>
              <a:ext uri="{FF2B5EF4-FFF2-40B4-BE49-F238E27FC236}">
                <a16:creationId xmlns:a16="http://schemas.microsoft.com/office/drawing/2014/main" id="{E853A974-8947-8E49-BCB9-718F98FFBB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839" y="5570721"/>
            <a:ext cx="802406" cy="797923"/>
          </a:xfrm>
          <a:prstGeom prst="rect">
            <a:avLst/>
          </a:prstGeom>
        </p:spPr>
      </p:pic>
      <p:pic>
        <p:nvPicPr>
          <p:cNvPr id="21" name="Picture 20" descr="A picture containing table, sitting, clock, blue&#10;&#10;Description automatically generated">
            <a:extLst>
              <a:ext uri="{FF2B5EF4-FFF2-40B4-BE49-F238E27FC236}">
                <a16:creationId xmlns:a16="http://schemas.microsoft.com/office/drawing/2014/main" id="{C7AC01AB-63A8-6B44-A463-0B71157949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3925" y="4434322"/>
            <a:ext cx="910927" cy="905838"/>
          </a:xfrm>
          <a:prstGeom prst="rect">
            <a:avLst/>
          </a:prstGeom>
        </p:spPr>
      </p:pic>
      <p:pic>
        <p:nvPicPr>
          <p:cNvPr id="22" name="Picture 21" descr="A picture containing table, sitting, clock, blue&#10;&#10;Description automatically generated">
            <a:extLst>
              <a:ext uri="{FF2B5EF4-FFF2-40B4-BE49-F238E27FC236}">
                <a16:creationId xmlns:a16="http://schemas.microsoft.com/office/drawing/2014/main" id="{A4CE2DC0-4D1C-6C4D-A191-A53DF0EB06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3925" y="5516763"/>
            <a:ext cx="910927" cy="905838"/>
          </a:xfrm>
          <a:prstGeom prst="rect">
            <a:avLst/>
          </a:prstGeom>
        </p:spPr>
      </p:pic>
      <p:pic>
        <p:nvPicPr>
          <p:cNvPr id="24" name="Picture 23" descr="A picture containing table&#10;&#10;Description automatically generated">
            <a:extLst>
              <a:ext uri="{FF2B5EF4-FFF2-40B4-BE49-F238E27FC236}">
                <a16:creationId xmlns:a16="http://schemas.microsoft.com/office/drawing/2014/main" id="{CA6DBFAA-08CC-0B42-BF68-B98EA85F13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1407" y="1724788"/>
            <a:ext cx="523348" cy="520424"/>
          </a:xfrm>
          <a:prstGeom prst="rect">
            <a:avLst/>
          </a:prstGeom>
        </p:spPr>
      </p:pic>
      <p:pic>
        <p:nvPicPr>
          <p:cNvPr id="25" name="Picture 24" descr="A picture containing table&#10;&#10;Description automatically generated">
            <a:extLst>
              <a:ext uri="{FF2B5EF4-FFF2-40B4-BE49-F238E27FC236}">
                <a16:creationId xmlns:a16="http://schemas.microsoft.com/office/drawing/2014/main" id="{B0C6263C-71EB-444C-A496-6940792A59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1691" y="2333290"/>
            <a:ext cx="523348" cy="520424"/>
          </a:xfrm>
          <a:prstGeom prst="rect">
            <a:avLst/>
          </a:prstGeom>
        </p:spPr>
      </p:pic>
      <p:pic>
        <p:nvPicPr>
          <p:cNvPr id="26" name="Picture 25" descr="A picture containing table&#10;&#10;Description automatically generated">
            <a:extLst>
              <a:ext uri="{FF2B5EF4-FFF2-40B4-BE49-F238E27FC236}">
                <a16:creationId xmlns:a16="http://schemas.microsoft.com/office/drawing/2014/main" id="{30CFDE98-BA74-314D-8A34-0FFC8DB527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9678" y="2883694"/>
            <a:ext cx="523348" cy="520424"/>
          </a:xfrm>
          <a:prstGeom prst="rect">
            <a:avLst/>
          </a:prstGeom>
        </p:spPr>
      </p:pic>
      <p:pic>
        <p:nvPicPr>
          <p:cNvPr id="28" name="Picture 27" descr="A picture containing food, light&#10;&#10;Description automatically generated">
            <a:extLst>
              <a:ext uri="{FF2B5EF4-FFF2-40B4-BE49-F238E27FC236}">
                <a16:creationId xmlns:a16="http://schemas.microsoft.com/office/drawing/2014/main" id="{F2C99169-1E44-FA46-828E-A3FAEA0AE1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9045" y="1623585"/>
            <a:ext cx="523348" cy="520323"/>
          </a:xfrm>
          <a:prstGeom prst="rect">
            <a:avLst/>
          </a:prstGeom>
        </p:spPr>
      </p:pic>
      <p:pic>
        <p:nvPicPr>
          <p:cNvPr id="30" name="Picture 29" descr="A picture containing clock, plate, green, room&#10;&#10;Description automatically generated">
            <a:extLst>
              <a:ext uri="{FF2B5EF4-FFF2-40B4-BE49-F238E27FC236}">
                <a16:creationId xmlns:a16="http://schemas.microsoft.com/office/drawing/2014/main" id="{23D0F7F3-A5BB-BB4B-AEA1-13305520DE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0025" y="2800144"/>
            <a:ext cx="523348" cy="520424"/>
          </a:xfrm>
          <a:prstGeom prst="rect">
            <a:avLst/>
          </a:prstGeom>
        </p:spPr>
      </p:pic>
      <p:pic>
        <p:nvPicPr>
          <p:cNvPr id="31" name="Picture 30" descr="A picture containing clock, plate, green, room&#10;&#10;Description automatically generated">
            <a:extLst>
              <a:ext uri="{FF2B5EF4-FFF2-40B4-BE49-F238E27FC236}">
                <a16:creationId xmlns:a16="http://schemas.microsoft.com/office/drawing/2014/main" id="{8A81170C-509F-D941-9DD6-DB7984A684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053" y="2833749"/>
            <a:ext cx="523348" cy="520424"/>
          </a:xfrm>
          <a:prstGeom prst="rect">
            <a:avLst/>
          </a:prstGeom>
        </p:spPr>
      </p:pic>
      <p:pic>
        <p:nvPicPr>
          <p:cNvPr id="32" name="Picture 31" descr="A picture containing clock, plate, green, room&#10;&#10;Description automatically generated">
            <a:extLst>
              <a:ext uri="{FF2B5EF4-FFF2-40B4-BE49-F238E27FC236}">
                <a16:creationId xmlns:a16="http://schemas.microsoft.com/office/drawing/2014/main" id="{E6E1A722-C65F-A24E-B186-DE01F0392B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2437" y="2290047"/>
            <a:ext cx="523348" cy="520424"/>
          </a:xfrm>
          <a:prstGeom prst="rect">
            <a:avLst/>
          </a:prstGeom>
        </p:spPr>
      </p:pic>
      <p:pic>
        <p:nvPicPr>
          <p:cNvPr id="33" name="Picture 32" descr="A picture containing clock, plate, green, room&#10;&#10;Description automatically generated">
            <a:extLst>
              <a:ext uri="{FF2B5EF4-FFF2-40B4-BE49-F238E27FC236}">
                <a16:creationId xmlns:a16="http://schemas.microsoft.com/office/drawing/2014/main" id="{CEAFEBB2-D7C7-1C41-93CA-7C40400CF3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34052" y="2325738"/>
            <a:ext cx="523348" cy="520424"/>
          </a:xfrm>
          <a:prstGeom prst="rect">
            <a:avLst/>
          </a:prstGeom>
        </p:spPr>
      </p:pic>
      <p:pic>
        <p:nvPicPr>
          <p:cNvPr id="35" name="Picture 34" descr="A picture containing table, sitting, clock, blue&#10;&#10;Description automatically generated">
            <a:extLst>
              <a:ext uri="{FF2B5EF4-FFF2-40B4-BE49-F238E27FC236}">
                <a16:creationId xmlns:a16="http://schemas.microsoft.com/office/drawing/2014/main" id="{17BB97D0-2DAE-0440-8358-06310C75793F}"/>
              </a:ext>
            </a:extLst>
          </p:cNvPr>
          <p:cNvPicPr>
            <a:picLocks noChangeAspect="1"/>
          </p:cNvPicPr>
          <p:nvPr/>
        </p:nvPicPr>
        <p:blipFill>
          <a:blip r:embed="rId1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961253" y="3295204"/>
            <a:ext cx="523348" cy="520424"/>
          </a:xfrm>
          <a:prstGeom prst="rect">
            <a:avLst/>
          </a:prstGeom>
        </p:spPr>
      </p:pic>
      <p:pic>
        <p:nvPicPr>
          <p:cNvPr id="36" name="Picture 35" descr="A picture containing clock, plate, green, room&#10;&#10;Description automatically generated">
            <a:extLst>
              <a:ext uri="{FF2B5EF4-FFF2-40B4-BE49-F238E27FC236}">
                <a16:creationId xmlns:a16="http://schemas.microsoft.com/office/drawing/2014/main" id="{C74D9A10-BE82-B34C-9B0B-79AE456D84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0889" y="3977314"/>
            <a:ext cx="523348" cy="520424"/>
          </a:xfrm>
          <a:prstGeom prst="rect">
            <a:avLst/>
          </a:prstGeom>
        </p:spPr>
      </p:pic>
      <p:cxnSp>
        <p:nvCxnSpPr>
          <p:cNvPr id="38" name="Curved Connector 37">
            <a:extLst>
              <a:ext uri="{FF2B5EF4-FFF2-40B4-BE49-F238E27FC236}">
                <a16:creationId xmlns:a16="http://schemas.microsoft.com/office/drawing/2014/main" id="{34D314F7-8C8D-F94A-AA8C-18A54E85698F}"/>
              </a:ext>
            </a:extLst>
          </p:cNvPr>
          <p:cNvCxnSpPr>
            <a:cxnSpLocks/>
            <a:stCxn id="28" idx="0"/>
            <a:endCxn id="6" idx="0"/>
          </p:cNvCxnSpPr>
          <p:nvPr/>
        </p:nvCxnSpPr>
        <p:spPr>
          <a:xfrm rot="5400000" flipH="1" flipV="1">
            <a:off x="4942354" y="-123626"/>
            <a:ext cx="45577" cy="3448847"/>
          </a:xfrm>
          <a:prstGeom prst="curvedConnector3">
            <a:avLst>
              <a:gd name="adj1" fmla="val 601569"/>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7714EC66-2E11-AC45-AA27-6A6A1BDE4064}"/>
              </a:ext>
            </a:extLst>
          </p:cNvPr>
          <p:cNvCxnSpPr>
            <a:cxnSpLocks/>
          </p:cNvCxnSpPr>
          <p:nvPr/>
        </p:nvCxnSpPr>
        <p:spPr>
          <a:xfrm>
            <a:off x="3310989" y="2505059"/>
            <a:ext cx="3349018" cy="359949"/>
          </a:xfrm>
          <a:prstGeom prst="curvedConnector2">
            <a:avLst/>
          </a:prstGeom>
          <a:ln w="28575">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939A491B-90AC-854E-BFB6-44E020D3C9B7}"/>
              </a:ext>
            </a:extLst>
          </p:cNvPr>
          <p:cNvCxnSpPr>
            <a:cxnSpLocks/>
            <a:stCxn id="91" idx="2"/>
            <a:endCxn id="9" idx="1"/>
          </p:cNvCxnSpPr>
          <p:nvPr/>
        </p:nvCxnSpPr>
        <p:spPr>
          <a:xfrm rot="5400000" flipH="1" flipV="1">
            <a:off x="4757786" y="2143115"/>
            <a:ext cx="224718" cy="2667940"/>
          </a:xfrm>
          <a:prstGeom prst="curvedConnector3">
            <a:avLst>
              <a:gd name="adj1" fmla="val -101727"/>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B8AFCFDF-D0B7-DB48-9AB8-85F09F805247}"/>
              </a:ext>
            </a:extLst>
          </p:cNvPr>
          <p:cNvCxnSpPr>
            <a:cxnSpLocks/>
            <a:stCxn id="26" idx="2"/>
            <a:endCxn id="8" idx="2"/>
          </p:cNvCxnSpPr>
          <p:nvPr/>
        </p:nvCxnSpPr>
        <p:spPr>
          <a:xfrm rot="16200000" flipH="1">
            <a:off x="4710659" y="1334811"/>
            <a:ext cx="292833" cy="4431446"/>
          </a:xfrm>
          <a:prstGeom prst="curvedConnector3">
            <a:avLst>
              <a:gd name="adj1" fmla="val 178065"/>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202EE075-D9E0-9E4B-B983-B5F3D8CCB5ED}"/>
              </a:ext>
            </a:extLst>
          </p:cNvPr>
          <p:cNvCxnSpPr>
            <a:cxnSpLocks/>
            <a:stCxn id="14" idx="2"/>
          </p:cNvCxnSpPr>
          <p:nvPr/>
        </p:nvCxnSpPr>
        <p:spPr>
          <a:xfrm rot="5400000">
            <a:off x="6642490" y="4150610"/>
            <a:ext cx="791711" cy="1467050"/>
          </a:xfrm>
          <a:prstGeom prst="curvedConnector2">
            <a:avLst/>
          </a:prstGeom>
          <a:ln w="28575">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357981CF-281E-1D4C-977D-C5E2447E6F7A}"/>
              </a:ext>
            </a:extLst>
          </p:cNvPr>
          <p:cNvCxnSpPr>
            <a:cxnSpLocks/>
          </p:cNvCxnSpPr>
          <p:nvPr/>
        </p:nvCxnSpPr>
        <p:spPr>
          <a:xfrm flipH="1">
            <a:off x="6334906" y="4079358"/>
            <a:ext cx="2050854" cy="1932461"/>
          </a:xfrm>
          <a:prstGeom prst="curvedConnector3">
            <a:avLst>
              <a:gd name="adj1" fmla="val -11147"/>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0FF73230-67BE-324E-8AF8-40093EF83E06}"/>
              </a:ext>
            </a:extLst>
          </p:cNvPr>
          <p:cNvCxnSpPr>
            <a:cxnSpLocks/>
            <a:stCxn id="16" idx="1"/>
            <a:endCxn id="18" idx="3"/>
          </p:cNvCxnSpPr>
          <p:nvPr/>
        </p:nvCxnSpPr>
        <p:spPr>
          <a:xfrm rot="10800000">
            <a:off x="4031246" y="4887242"/>
            <a:ext cx="397063" cy="615722"/>
          </a:xfrm>
          <a:prstGeom prst="curvedConnector3">
            <a:avLst>
              <a:gd name="adj1" fmla="val 50000"/>
            </a:avLst>
          </a:prstGeom>
          <a:ln w="28575">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EF0D779C-CF6A-B143-9059-5892A7C92D76}"/>
              </a:ext>
            </a:extLst>
          </p:cNvPr>
          <p:cNvCxnSpPr>
            <a:cxnSpLocks/>
            <a:stCxn id="16" idx="1"/>
            <a:endCxn id="19" idx="3"/>
          </p:cNvCxnSpPr>
          <p:nvPr/>
        </p:nvCxnSpPr>
        <p:spPr>
          <a:xfrm rot="10800000" flipV="1">
            <a:off x="4031246" y="5502963"/>
            <a:ext cx="397063" cy="466719"/>
          </a:xfrm>
          <a:prstGeom prst="curvedConnector3">
            <a:avLst>
              <a:gd name="adj1" fmla="val 50000"/>
            </a:avLst>
          </a:prstGeom>
          <a:ln w="28575">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B51DF0E-05CD-544C-AFAC-553562373D52}"/>
              </a:ext>
            </a:extLst>
          </p:cNvPr>
          <p:cNvCxnSpPr>
            <a:stCxn id="18" idx="1"/>
            <a:endCxn id="21" idx="3"/>
          </p:cNvCxnSpPr>
          <p:nvPr/>
        </p:nvCxnSpPr>
        <p:spPr>
          <a:xfrm flipH="1" flipV="1">
            <a:off x="2404852" y="4887241"/>
            <a:ext cx="823987" cy="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B4AFC2B-44B7-5E48-A62B-B9DB8FA71564}"/>
              </a:ext>
            </a:extLst>
          </p:cNvPr>
          <p:cNvCxnSpPr/>
          <p:nvPr/>
        </p:nvCxnSpPr>
        <p:spPr>
          <a:xfrm flipH="1" flipV="1">
            <a:off x="2400325" y="6007299"/>
            <a:ext cx="823987" cy="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urved Connector 72">
            <a:extLst>
              <a:ext uri="{FF2B5EF4-FFF2-40B4-BE49-F238E27FC236}">
                <a16:creationId xmlns:a16="http://schemas.microsoft.com/office/drawing/2014/main" id="{8A06D2A1-CBE6-3E4C-98CB-A7A314CE86BC}"/>
              </a:ext>
            </a:extLst>
          </p:cNvPr>
          <p:cNvCxnSpPr>
            <a:cxnSpLocks/>
          </p:cNvCxnSpPr>
          <p:nvPr/>
        </p:nvCxnSpPr>
        <p:spPr>
          <a:xfrm rot="16200000" flipV="1">
            <a:off x="4346677" y="4584821"/>
            <a:ext cx="629309" cy="525448"/>
          </a:xfrm>
          <a:prstGeom prst="curvedConnector3">
            <a:avLst>
              <a:gd name="adj1" fmla="val 50000"/>
            </a:avLst>
          </a:prstGeom>
          <a:ln w="28575">
            <a:solidFill>
              <a:schemeClr val="tx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5A077E8-755A-9846-8502-54B310C33FCF}"/>
              </a:ext>
            </a:extLst>
          </p:cNvPr>
          <p:cNvCxnSpPr>
            <a:cxnSpLocks/>
          </p:cNvCxnSpPr>
          <p:nvPr/>
        </p:nvCxnSpPr>
        <p:spPr>
          <a:xfrm flipH="1">
            <a:off x="4302845" y="4532890"/>
            <a:ext cx="200403" cy="22199"/>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CF8DCE7-4DDE-D844-A843-67649B4AA011}"/>
              </a:ext>
            </a:extLst>
          </p:cNvPr>
          <p:cNvSpPr txBox="1"/>
          <p:nvPr/>
        </p:nvSpPr>
        <p:spPr>
          <a:xfrm>
            <a:off x="7838638" y="2834531"/>
            <a:ext cx="927626" cy="307777"/>
          </a:xfrm>
          <a:prstGeom prst="rect">
            <a:avLst/>
          </a:prstGeom>
          <a:noFill/>
        </p:spPr>
        <p:txBody>
          <a:bodyPr wrap="none" rtlCol="0">
            <a:spAutoFit/>
          </a:bodyPr>
          <a:lstStyle/>
          <a:p>
            <a:pPr algn="l"/>
            <a:r>
              <a:rPr lang="en-US" sz="1400" b="1" dirty="0">
                <a:latin typeface="+mn-lt"/>
              </a:rPr>
              <a:t>Apoptosis</a:t>
            </a:r>
          </a:p>
        </p:txBody>
      </p:sp>
      <p:sp>
        <p:nvSpPr>
          <p:cNvPr id="81" name="TextBox 80">
            <a:extLst>
              <a:ext uri="{FF2B5EF4-FFF2-40B4-BE49-F238E27FC236}">
                <a16:creationId xmlns:a16="http://schemas.microsoft.com/office/drawing/2014/main" id="{670FD90B-4A20-9F46-9C9C-6DB70BC7456F}"/>
              </a:ext>
            </a:extLst>
          </p:cNvPr>
          <p:cNvSpPr txBox="1"/>
          <p:nvPr/>
        </p:nvSpPr>
        <p:spPr>
          <a:xfrm>
            <a:off x="7086552" y="1707661"/>
            <a:ext cx="1116716" cy="307777"/>
          </a:xfrm>
          <a:prstGeom prst="rect">
            <a:avLst/>
          </a:prstGeom>
          <a:noFill/>
        </p:spPr>
        <p:txBody>
          <a:bodyPr wrap="none" rtlCol="0">
            <a:spAutoFit/>
          </a:bodyPr>
          <a:lstStyle/>
          <a:p>
            <a:pPr algn="l"/>
            <a:r>
              <a:rPr lang="en-US" sz="1400" b="1" dirty="0">
                <a:latin typeface="+mn-lt"/>
              </a:rPr>
              <a:t>Macrophage</a:t>
            </a:r>
          </a:p>
        </p:txBody>
      </p:sp>
      <p:sp>
        <p:nvSpPr>
          <p:cNvPr id="82" name="TextBox 81">
            <a:extLst>
              <a:ext uri="{FF2B5EF4-FFF2-40B4-BE49-F238E27FC236}">
                <a16:creationId xmlns:a16="http://schemas.microsoft.com/office/drawing/2014/main" id="{40DE66B5-70F5-BA4C-8646-2D150FD49561}"/>
              </a:ext>
            </a:extLst>
          </p:cNvPr>
          <p:cNvSpPr txBox="1"/>
          <p:nvPr/>
        </p:nvSpPr>
        <p:spPr>
          <a:xfrm>
            <a:off x="7891294" y="3510415"/>
            <a:ext cx="1170064" cy="307777"/>
          </a:xfrm>
          <a:prstGeom prst="rect">
            <a:avLst/>
          </a:prstGeom>
          <a:noFill/>
        </p:spPr>
        <p:txBody>
          <a:bodyPr wrap="none" rtlCol="0">
            <a:spAutoFit/>
          </a:bodyPr>
          <a:lstStyle/>
          <a:p>
            <a:pPr algn="l"/>
            <a:r>
              <a:rPr lang="en-US" sz="1400" b="1" dirty="0">
                <a:latin typeface="+mn-lt"/>
              </a:rPr>
              <a:t>Immature DC</a:t>
            </a:r>
          </a:p>
        </p:txBody>
      </p:sp>
      <p:sp>
        <p:nvSpPr>
          <p:cNvPr id="83" name="TextBox 82">
            <a:extLst>
              <a:ext uri="{FF2B5EF4-FFF2-40B4-BE49-F238E27FC236}">
                <a16:creationId xmlns:a16="http://schemas.microsoft.com/office/drawing/2014/main" id="{7589ABA1-AFD1-EC4A-8798-75696241FF32}"/>
              </a:ext>
            </a:extLst>
          </p:cNvPr>
          <p:cNvSpPr txBox="1"/>
          <p:nvPr/>
        </p:nvSpPr>
        <p:spPr>
          <a:xfrm>
            <a:off x="6478569" y="4522931"/>
            <a:ext cx="1003987" cy="523220"/>
          </a:xfrm>
          <a:prstGeom prst="rect">
            <a:avLst/>
          </a:prstGeom>
          <a:noFill/>
        </p:spPr>
        <p:txBody>
          <a:bodyPr wrap="square" rtlCol="0">
            <a:spAutoFit/>
          </a:bodyPr>
          <a:lstStyle/>
          <a:p>
            <a:r>
              <a:rPr lang="en-US" sz="1400" b="1" dirty="0">
                <a:latin typeface="+mn-lt"/>
              </a:rPr>
              <a:t>Reinfusion to patient</a:t>
            </a:r>
          </a:p>
        </p:txBody>
      </p:sp>
      <p:sp>
        <p:nvSpPr>
          <p:cNvPr id="84" name="TextBox 83">
            <a:extLst>
              <a:ext uri="{FF2B5EF4-FFF2-40B4-BE49-F238E27FC236}">
                <a16:creationId xmlns:a16="http://schemas.microsoft.com/office/drawing/2014/main" id="{58C66B3D-F7C5-5547-A19E-7505E61BBCD9}"/>
              </a:ext>
            </a:extLst>
          </p:cNvPr>
          <p:cNvSpPr txBox="1"/>
          <p:nvPr/>
        </p:nvSpPr>
        <p:spPr>
          <a:xfrm>
            <a:off x="4067521" y="2538534"/>
            <a:ext cx="1553382" cy="523220"/>
          </a:xfrm>
          <a:prstGeom prst="rect">
            <a:avLst/>
          </a:prstGeom>
          <a:noFill/>
        </p:spPr>
        <p:txBody>
          <a:bodyPr wrap="square" rtlCol="0">
            <a:spAutoFit/>
          </a:bodyPr>
          <a:lstStyle/>
          <a:p>
            <a:r>
              <a:rPr lang="en-US" sz="1400" b="1" dirty="0">
                <a:latin typeface="+mn-lt"/>
              </a:rPr>
              <a:t>UVA light (ECP) + 8-MOP</a:t>
            </a:r>
          </a:p>
        </p:txBody>
      </p:sp>
      <p:sp>
        <p:nvSpPr>
          <p:cNvPr id="85" name="Lightning Bolt 84">
            <a:extLst>
              <a:ext uri="{FF2B5EF4-FFF2-40B4-BE49-F238E27FC236}">
                <a16:creationId xmlns:a16="http://schemas.microsoft.com/office/drawing/2014/main" id="{36C25F74-914A-474E-A796-AC15B8A982A7}"/>
              </a:ext>
            </a:extLst>
          </p:cNvPr>
          <p:cNvSpPr/>
          <p:nvPr/>
        </p:nvSpPr>
        <p:spPr>
          <a:xfrm>
            <a:off x="4416089" y="1957663"/>
            <a:ext cx="207542" cy="528355"/>
          </a:xfrm>
          <a:prstGeom prst="lightningBolt">
            <a:avLst/>
          </a:prstGeom>
          <a:solidFill>
            <a:srgbClr val="FFCB0B"/>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ghtning Bolt 86">
            <a:extLst>
              <a:ext uri="{FF2B5EF4-FFF2-40B4-BE49-F238E27FC236}">
                <a16:creationId xmlns:a16="http://schemas.microsoft.com/office/drawing/2014/main" id="{1B252E0F-FFFC-F447-8C4D-3E1C415D6D5A}"/>
              </a:ext>
            </a:extLst>
          </p:cNvPr>
          <p:cNvSpPr/>
          <p:nvPr/>
        </p:nvSpPr>
        <p:spPr>
          <a:xfrm rot="1899968">
            <a:off x="4752797" y="1955008"/>
            <a:ext cx="207542" cy="528355"/>
          </a:xfrm>
          <a:prstGeom prst="lightningBolt">
            <a:avLst/>
          </a:prstGeom>
          <a:solidFill>
            <a:srgbClr val="FFCB0B"/>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A7033A9-BC1B-F449-B5B6-A99FC40BB56E}"/>
              </a:ext>
            </a:extLst>
          </p:cNvPr>
          <p:cNvSpPr txBox="1"/>
          <p:nvPr/>
        </p:nvSpPr>
        <p:spPr>
          <a:xfrm>
            <a:off x="2626879" y="2067659"/>
            <a:ext cx="941604" cy="307777"/>
          </a:xfrm>
          <a:prstGeom prst="rect">
            <a:avLst/>
          </a:prstGeom>
          <a:noFill/>
        </p:spPr>
        <p:txBody>
          <a:bodyPr wrap="none" rtlCol="0">
            <a:spAutoFit/>
          </a:bodyPr>
          <a:lstStyle/>
          <a:p>
            <a:pPr algn="l"/>
            <a:r>
              <a:rPr lang="en-US" sz="1400" b="1" dirty="0">
                <a:latin typeface="+mn-lt"/>
              </a:rPr>
              <a:t>Monocyte</a:t>
            </a:r>
          </a:p>
        </p:txBody>
      </p:sp>
      <p:sp>
        <p:nvSpPr>
          <p:cNvPr id="89" name="TextBox 88">
            <a:extLst>
              <a:ext uri="{FF2B5EF4-FFF2-40B4-BE49-F238E27FC236}">
                <a16:creationId xmlns:a16="http://schemas.microsoft.com/office/drawing/2014/main" id="{8DD2AF75-7FC2-2649-A9B1-257A6E752F15}"/>
              </a:ext>
            </a:extLst>
          </p:cNvPr>
          <p:cNvSpPr txBox="1"/>
          <p:nvPr/>
        </p:nvSpPr>
        <p:spPr>
          <a:xfrm>
            <a:off x="1834393" y="1469177"/>
            <a:ext cx="717376" cy="307777"/>
          </a:xfrm>
          <a:prstGeom prst="rect">
            <a:avLst/>
          </a:prstGeom>
          <a:noFill/>
        </p:spPr>
        <p:txBody>
          <a:bodyPr wrap="none" rtlCol="0">
            <a:spAutoFit/>
          </a:bodyPr>
          <a:lstStyle/>
          <a:p>
            <a:pPr algn="l"/>
            <a:r>
              <a:rPr lang="en-US" sz="1400" b="1" dirty="0">
                <a:latin typeface="+mn-lt"/>
              </a:rPr>
              <a:t>T-naive</a:t>
            </a:r>
          </a:p>
        </p:txBody>
      </p:sp>
      <p:sp>
        <p:nvSpPr>
          <p:cNvPr id="90" name="TextBox 89">
            <a:extLst>
              <a:ext uri="{FF2B5EF4-FFF2-40B4-BE49-F238E27FC236}">
                <a16:creationId xmlns:a16="http://schemas.microsoft.com/office/drawing/2014/main" id="{E15BC440-C34A-0D44-8CB5-C475DAF4FBEB}"/>
              </a:ext>
            </a:extLst>
          </p:cNvPr>
          <p:cNvSpPr txBox="1"/>
          <p:nvPr/>
        </p:nvSpPr>
        <p:spPr>
          <a:xfrm>
            <a:off x="2281132" y="3756840"/>
            <a:ext cx="580608" cy="307777"/>
          </a:xfrm>
          <a:prstGeom prst="rect">
            <a:avLst/>
          </a:prstGeom>
          <a:noFill/>
        </p:spPr>
        <p:txBody>
          <a:bodyPr wrap="none" rtlCol="0">
            <a:spAutoFit/>
          </a:bodyPr>
          <a:lstStyle/>
          <a:p>
            <a:pPr algn="l"/>
            <a:r>
              <a:rPr lang="en-US" sz="1400" b="1" dirty="0">
                <a:latin typeface="+mn-lt"/>
              </a:rPr>
              <a:t>B cell</a:t>
            </a:r>
          </a:p>
        </p:txBody>
      </p:sp>
      <p:sp>
        <p:nvSpPr>
          <p:cNvPr id="91" name="TextBox 90">
            <a:extLst>
              <a:ext uri="{FF2B5EF4-FFF2-40B4-BE49-F238E27FC236}">
                <a16:creationId xmlns:a16="http://schemas.microsoft.com/office/drawing/2014/main" id="{7EA071CC-83DF-944C-B58A-B201741CDEA8}"/>
              </a:ext>
            </a:extLst>
          </p:cNvPr>
          <p:cNvSpPr txBox="1"/>
          <p:nvPr/>
        </p:nvSpPr>
        <p:spPr>
          <a:xfrm>
            <a:off x="3086789" y="3281667"/>
            <a:ext cx="898772" cy="307777"/>
          </a:xfrm>
          <a:prstGeom prst="rect">
            <a:avLst/>
          </a:prstGeom>
          <a:noFill/>
        </p:spPr>
        <p:txBody>
          <a:bodyPr wrap="none" rtlCol="0">
            <a:spAutoFit/>
          </a:bodyPr>
          <a:lstStyle/>
          <a:p>
            <a:pPr algn="l"/>
            <a:r>
              <a:rPr lang="en-US" sz="1400" b="1" dirty="0">
                <a:latin typeface="+mn-lt"/>
              </a:rPr>
              <a:t>T-effector</a:t>
            </a:r>
          </a:p>
        </p:txBody>
      </p:sp>
      <p:sp>
        <p:nvSpPr>
          <p:cNvPr id="93" name="TextBox 92">
            <a:extLst>
              <a:ext uri="{FF2B5EF4-FFF2-40B4-BE49-F238E27FC236}">
                <a16:creationId xmlns:a16="http://schemas.microsoft.com/office/drawing/2014/main" id="{9FC2608B-11E3-9F46-A44E-3C6A2293F9BD}"/>
              </a:ext>
            </a:extLst>
          </p:cNvPr>
          <p:cNvSpPr txBox="1"/>
          <p:nvPr/>
        </p:nvSpPr>
        <p:spPr>
          <a:xfrm>
            <a:off x="3266155" y="4234462"/>
            <a:ext cx="717376" cy="307777"/>
          </a:xfrm>
          <a:prstGeom prst="rect">
            <a:avLst/>
          </a:prstGeom>
          <a:noFill/>
        </p:spPr>
        <p:txBody>
          <a:bodyPr wrap="none" rtlCol="0">
            <a:spAutoFit/>
          </a:bodyPr>
          <a:lstStyle/>
          <a:p>
            <a:pPr algn="l"/>
            <a:r>
              <a:rPr lang="en-US" sz="1400" b="1" dirty="0">
                <a:latin typeface="+mn-lt"/>
              </a:rPr>
              <a:t>T-naive</a:t>
            </a:r>
          </a:p>
        </p:txBody>
      </p:sp>
      <p:sp>
        <p:nvSpPr>
          <p:cNvPr id="94" name="TextBox 93">
            <a:extLst>
              <a:ext uri="{FF2B5EF4-FFF2-40B4-BE49-F238E27FC236}">
                <a16:creationId xmlns:a16="http://schemas.microsoft.com/office/drawing/2014/main" id="{8139DDE8-81EA-0F4F-948E-1BA023679CC7}"/>
              </a:ext>
            </a:extLst>
          </p:cNvPr>
          <p:cNvSpPr txBox="1"/>
          <p:nvPr/>
        </p:nvSpPr>
        <p:spPr>
          <a:xfrm>
            <a:off x="3306513" y="5311584"/>
            <a:ext cx="717376" cy="307777"/>
          </a:xfrm>
          <a:prstGeom prst="rect">
            <a:avLst/>
          </a:prstGeom>
          <a:noFill/>
        </p:spPr>
        <p:txBody>
          <a:bodyPr wrap="none" rtlCol="0">
            <a:spAutoFit/>
          </a:bodyPr>
          <a:lstStyle/>
          <a:p>
            <a:pPr algn="l"/>
            <a:r>
              <a:rPr lang="en-US" sz="1400" b="1" dirty="0">
                <a:latin typeface="+mn-lt"/>
              </a:rPr>
              <a:t>T-naive</a:t>
            </a:r>
          </a:p>
        </p:txBody>
      </p:sp>
      <p:sp>
        <p:nvSpPr>
          <p:cNvPr id="95" name="TextBox 94">
            <a:extLst>
              <a:ext uri="{FF2B5EF4-FFF2-40B4-BE49-F238E27FC236}">
                <a16:creationId xmlns:a16="http://schemas.microsoft.com/office/drawing/2014/main" id="{CDBF9D8E-2B3D-224E-8E97-4956B4D2CC81}"/>
              </a:ext>
            </a:extLst>
          </p:cNvPr>
          <p:cNvSpPr txBox="1"/>
          <p:nvPr/>
        </p:nvSpPr>
        <p:spPr>
          <a:xfrm>
            <a:off x="872540" y="4585935"/>
            <a:ext cx="626133" cy="523220"/>
          </a:xfrm>
          <a:prstGeom prst="rect">
            <a:avLst/>
          </a:prstGeom>
          <a:noFill/>
        </p:spPr>
        <p:txBody>
          <a:bodyPr wrap="none" rtlCol="0">
            <a:spAutoFit/>
          </a:bodyPr>
          <a:lstStyle/>
          <a:p>
            <a:pPr algn="r"/>
            <a:r>
              <a:rPr lang="en-US" sz="1400" b="1" dirty="0">
                <a:latin typeface="+mn-lt"/>
              </a:rPr>
              <a:t>Foxp3</a:t>
            </a:r>
          </a:p>
          <a:p>
            <a:pPr algn="r"/>
            <a:r>
              <a:rPr lang="en-US" sz="1400" b="1" dirty="0">
                <a:latin typeface="+mn-lt"/>
              </a:rPr>
              <a:t>T-reg</a:t>
            </a:r>
          </a:p>
        </p:txBody>
      </p:sp>
      <p:sp>
        <p:nvSpPr>
          <p:cNvPr id="96" name="TextBox 95">
            <a:extLst>
              <a:ext uri="{FF2B5EF4-FFF2-40B4-BE49-F238E27FC236}">
                <a16:creationId xmlns:a16="http://schemas.microsoft.com/office/drawing/2014/main" id="{B2676417-E63F-8E4E-AED7-BF32D600BE99}"/>
              </a:ext>
            </a:extLst>
          </p:cNvPr>
          <p:cNvSpPr txBox="1"/>
          <p:nvPr/>
        </p:nvSpPr>
        <p:spPr>
          <a:xfrm>
            <a:off x="913360" y="5736323"/>
            <a:ext cx="626133" cy="523220"/>
          </a:xfrm>
          <a:prstGeom prst="rect">
            <a:avLst/>
          </a:prstGeom>
          <a:noFill/>
        </p:spPr>
        <p:txBody>
          <a:bodyPr wrap="none" rtlCol="0">
            <a:spAutoFit/>
          </a:bodyPr>
          <a:lstStyle/>
          <a:p>
            <a:pPr algn="r"/>
            <a:r>
              <a:rPr lang="en-US" sz="1400" b="1" dirty="0">
                <a:latin typeface="+mn-lt"/>
              </a:rPr>
              <a:t>Foxp3</a:t>
            </a:r>
          </a:p>
          <a:p>
            <a:pPr algn="r"/>
            <a:r>
              <a:rPr lang="en-US" sz="1400" b="1" dirty="0">
                <a:latin typeface="+mn-lt"/>
              </a:rPr>
              <a:t>T-reg</a:t>
            </a:r>
          </a:p>
        </p:txBody>
      </p:sp>
      <p:sp>
        <p:nvSpPr>
          <p:cNvPr id="97" name="TextBox 96">
            <a:extLst>
              <a:ext uri="{FF2B5EF4-FFF2-40B4-BE49-F238E27FC236}">
                <a16:creationId xmlns:a16="http://schemas.microsoft.com/office/drawing/2014/main" id="{2133E553-EC7E-FD42-879D-FAC25123BC67}"/>
              </a:ext>
            </a:extLst>
          </p:cNvPr>
          <p:cNvSpPr txBox="1"/>
          <p:nvPr/>
        </p:nvSpPr>
        <p:spPr>
          <a:xfrm>
            <a:off x="4155112" y="4906393"/>
            <a:ext cx="386645" cy="307777"/>
          </a:xfrm>
          <a:prstGeom prst="rect">
            <a:avLst/>
          </a:prstGeom>
          <a:noFill/>
        </p:spPr>
        <p:txBody>
          <a:bodyPr wrap="none" rtlCol="0">
            <a:spAutoFit/>
          </a:bodyPr>
          <a:lstStyle/>
          <a:p>
            <a:pPr algn="r"/>
            <a:r>
              <a:rPr lang="en-US" sz="1400" b="1" dirty="0">
                <a:latin typeface="+mn-lt"/>
              </a:rPr>
              <a:t>(+)</a:t>
            </a:r>
          </a:p>
        </p:txBody>
      </p:sp>
      <p:sp>
        <p:nvSpPr>
          <p:cNvPr id="98" name="TextBox 97">
            <a:extLst>
              <a:ext uri="{FF2B5EF4-FFF2-40B4-BE49-F238E27FC236}">
                <a16:creationId xmlns:a16="http://schemas.microsoft.com/office/drawing/2014/main" id="{B65A93FC-49ED-C844-A554-FF80A172B24D}"/>
              </a:ext>
            </a:extLst>
          </p:cNvPr>
          <p:cNvSpPr txBox="1"/>
          <p:nvPr/>
        </p:nvSpPr>
        <p:spPr>
          <a:xfrm>
            <a:off x="4162944" y="5624032"/>
            <a:ext cx="386645" cy="307777"/>
          </a:xfrm>
          <a:prstGeom prst="rect">
            <a:avLst/>
          </a:prstGeom>
          <a:noFill/>
        </p:spPr>
        <p:txBody>
          <a:bodyPr wrap="none" rtlCol="0">
            <a:spAutoFit/>
          </a:bodyPr>
          <a:lstStyle/>
          <a:p>
            <a:pPr algn="r"/>
            <a:r>
              <a:rPr lang="en-US" sz="1400" b="1" dirty="0">
                <a:latin typeface="+mn-lt"/>
              </a:rPr>
              <a:t>(+)</a:t>
            </a:r>
          </a:p>
        </p:txBody>
      </p:sp>
      <p:sp>
        <p:nvSpPr>
          <p:cNvPr id="99" name="TextBox 98">
            <a:extLst>
              <a:ext uri="{FF2B5EF4-FFF2-40B4-BE49-F238E27FC236}">
                <a16:creationId xmlns:a16="http://schemas.microsoft.com/office/drawing/2014/main" id="{619457E4-ADF9-2849-B476-FBA836093478}"/>
              </a:ext>
            </a:extLst>
          </p:cNvPr>
          <p:cNvSpPr txBox="1"/>
          <p:nvPr/>
        </p:nvSpPr>
        <p:spPr>
          <a:xfrm>
            <a:off x="4493968" y="4556348"/>
            <a:ext cx="386645" cy="307777"/>
          </a:xfrm>
          <a:prstGeom prst="rect">
            <a:avLst/>
          </a:prstGeom>
          <a:noFill/>
        </p:spPr>
        <p:txBody>
          <a:bodyPr wrap="none" rtlCol="0">
            <a:spAutoFit/>
          </a:bodyPr>
          <a:lstStyle/>
          <a:p>
            <a:pPr algn="r"/>
            <a:r>
              <a:rPr lang="en-US" sz="1400" b="1" dirty="0">
                <a:latin typeface="+mn-lt"/>
              </a:rPr>
              <a:t>(–)</a:t>
            </a:r>
          </a:p>
        </p:txBody>
      </p:sp>
      <p:grpSp>
        <p:nvGrpSpPr>
          <p:cNvPr id="102" name="Group 101">
            <a:extLst>
              <a:ext uri="{FF2B5EF4-FFF2-40B4-BE49-F238E27FC236}">
                <a16:creationId xmlns:a16="http://schemas.microsoft.com/office/drawing/2014/main" id="{373D6C65-87EC-614E-A0D2-692455639B85}"/>
              </a:ext>
            </a:extLst>
          </p:cNvPr>
          <p:cNvGrpSpPr/>
          <p:nvPr/>
        </p:nvGrpSpPr>
        <p:grpSpPr>
          <a:xfrm>
            <a:off x="1761750" y="3510415"/>
            <a:ext cx="126243" cy="123257"/>
            <a:chOff x="3202985" y="1868746"/>
            <a:chExt cx="352675" cy="534663"/>
          </a:xfrm>
        </p:grpSpPr>
        <p:sp>
          <p:nvSpPr>
            <p:cNvPr id="103" name="Oval 102">
              <a:extLst>
                <a:ext uri="{FF2B5EF4-FFF2-40B4-BE49-F238E27FC236}">
                  <a16:creationId xmlns:a16="http://schemas.microsoft.com/office/drawing/2014/main" id="{112EBA2D-7F6A-F34C-8550-9EA1AB1416B3}"/>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2B21BB1A-AE1F-DA44-8735-DA318C272EC0}"/>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3B8B085E-3958-F84D-9043-176B1E6FD0F9}"/>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2077D534-C062-4849-A364-B242BB3F8B8F}"/>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a:extLst>
                <a:ext uri="{FF2B5EF4-FFF2-40B4-BE49-F238E27FC236}">
                  <a16:creationId xmlns:a16="http://schemas.microsoft.com/office/drawing/2014/main" id="{6FE230E7-1951-CE44-902A-AAFEE7D656EE}"/>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6B4E32F8-E308-274D-A1F9-688EA3235EE4}"/>
              </a:ext>
            </a:extLst>
          </p:cNvPr>
          <p:cNvGrpSpPr/>
          <p:nvPr/>
        </p:nvGrpSpPr>
        <p:grpSpPr>
          <a:xfrm>
            <a:off x="1468211" y="3500822"/>
            <a:ext cx="126243" cy="123257"/>
            <a:chOff x="3202985" y="1868746"/>
            <a:chExt cx="352675" cy="534663"/>
          </a:xfrm>
        </p:grpSpPr>
        <p:sp>
          <p:nvSpPr>
            <p:cNvPr id="109" name="Oval 108">
              <a:extLst>
                <a:ext uri="{FF2B5EF4-FFF2-40B4-BE49-F238E27FC236}">
                  <a16:creationId xmlns:a16="http://schemas.microsoft.com/office/drawing/2014/main" id="{34283CC6-8B51-0247-B642-6239D0460E7F}"/>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A1BF631B-B52D-E84A-AEF9-45ADB563BDB3}"/>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29017579-5420-B545-9DEB-A87DBD1392F4}"/>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0E1A2826-A534-AE49-A8DA-0AD57C2C759F}"/>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a:extLst>
                <a:ext uri="{FF2B5EF4-FFF2-40B4-BE49-F238E27FC236}">
                  <a16:creationId xmlns:a16="http://schemas.microsoft.com/office/drawing/2014/main" id="{A063770F-BC2C-4C44-B118-52707CFB305A}"/>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43C1E677-2FE3-B84A-9422-16BFB1C0FBED}"/>
              </a:ext>
            </a:extLst>
          </p:cNvPr>
          <p:cNvGrpSpPr/>
          <p:nvPr/>
        </p:nvGrpSpPr>
        <p:grpSpPr>
          <a:xfrm>
            <a:off x="1940888" y="3715924"/>
            <a:ext cx="126243" cy="123257"/>
            <a:chOff x="3202985" y="1868746"/>
            <a:chExt cx="352675" cy="534663"/>
          </a:xfrm>
        </p:grpSpPr>
        <p:sp>
          <p:nvSpPr>
            <p:cNvPr id="115" name="Oval 114">
              <a:extLst>
                <a:ext uri="{FF2B5EF4-FFF2-40B4-BE49-F238E27FC236}">
                  <a16:creationId xmlns:a16="http://schemas.microsoft.com/office/drawing/2014/main" id="{399C6F51-6694-1940-AB7D-B25071340400}"/>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2551493D-F8A5-C84A-B8E7-B4A604FEA2BA}"/>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389FD20-3D0C-8C4E-9B6A-66B7E2E3AC88}"/>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8343969-9936-3C45-A70D-E5FE52D48EF2}"/>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a:extLst>
                <a:ext uri="{FF2B5EF4-FFF2-40B4-BE49-F238E27FC236}">
                  <a16:creationId xmlns:a16="http://schemas.microsoft.com/office/drawing/2014/main" id="{0B385168-BB2C-6C43-8C42-035954B322DF}"/>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E2F7A81E-1BA8-B048-9D25-2A41AAA67EBB}"/>
              </a:ext>
            </a:extLst>
          </p:cNvPr>
          <p:cNvGrpSpPr/>
          <p:nvPr/>
        </p:nvGrpSpPr>
        <p:grpSpPr>
          <a:xfrm>
            <a:off x="1592885" y="3945030"/>
            <a:ext cx="126243" cy="123257"/>
            <a:chOff x="3202985" y="1868746"/>
            <a:chExt cx="352675" cy="534663"/>
          </a:xfrm>
        </p:grpSpPr>
        <p:sp>
          <p:nvSpPr>
            <p:cNvPr id="121" name="Oval 120">
              <a:extLst>
                <a:ext uri="{FF2B5EF4-FFF2-40B4-BE49-F238E27FC236}">
                  <a16:creationId xmlns:a16="http://schemas.microsoft.com/office/drawing/2014/main" id="{DA91E1A7-E66F-5D42-9B7C-54B1D6CA6A20}"/>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4759961-86FA-D649-8143-A44AEDEB60E0}"/>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717C974-0025-7649-86CD-AE1F3F262B16}"/>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5F694A1-9CB8-2F46-848E-6D2C209BC825}"/>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a:extLst>
                <a:ext uri="{FF2B5EF4-FFF2-40B4-BE49-F238E27FC236}">
                  <a16:creationId xmlns:a16="http://schemas.microsoft.com/office/drawing/2014/main" id="{2DB73781-8918-2C4D-AD24-9585634B9F41}"/>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861BBB6-BBF9-3543-95B6-2AD58CDFF9AD}"/>
              </a:ext>
            </a:extLst>
          </p:cNvPr>
          <p:cNvGrpSpPr/>
          <p:nvPr/>
        </p:nvGrpSpPr>
        <p:grpSpPr>
          <a:xfrm>
            <a:off x="1856449" y="3250728"/>
            <a:ext cx="126243" cy="123257"/>
            <a:chOff x="3202985" y="1868746"/>
            <a:chExt cx="352675" cy="534663"/>
          </a:xfrm>
        </p:grpSpPr>
        <p:sp>
          <p:nvSpPr>
            <p:cNvPr id="127" name="Oval 126">
              <a:extLst>
                <a:ext uri="{FF2B5EF4-FFF2-40B4-BE49-F238E27FC236}">
                  <a16:creationId xmlns:a16="http://schemas.microsoft.com/office/drawing/2014/main" id="{94B1BEA4-25CC-7F49-88EE-1941F65826CC}"/>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F387AAB-6409-AB45-87A5-B38C4DEB6714}"/>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D555049-FA0E-6046-B4F5-A807712E390E}"/>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66B35D6E-1C8D-CD4F-9420-66E5F9964E55}"/>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a:extLst>
                <a:ext uri="{FF2B5EF4-FFF2-40B4-BE49-F238E27FC236}">
                  <a16:creationId xmlns:a16="http://schemas.microsoft.com/office/drawing/2014/main" id="{C4CC6D27-3776-1545-A522-2E2D5A075F63}"/>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C6D645D-486D-DB43-A9A4-15BAB41BFE64}"/>
              </a:ext>
            </a:extLst>
          </p:cNvPr>
          <p:cNvGrpSpPr/>
          <p:nvPr/>
        </p:nvGrpSpPr>
        <p:grpSpPr>
          <a:xfrm>
            <a:off x="1938770" y="3939921"/>
            <a:ext cx="126243" cy="123257"/>
            <a:chOff x="3202985" y="1868746"/>
            <a:chExt cx="352675" cy="534663"/>
          </a:xfrm>
        </p:grpSpPr>
        <p:sp>
          <p:nvSpPr>
            <p:cNvPr id="133" name="Oval 132">
              <a:extLst>
                <a:ext uri="{FF2B5EF4-FFF2-40B4-BE49-F238E27FC236}">
                  <a16:creationId xmlns:a16="http://schemas.microsoft.com/office/drawing/2014/main" id="{9055AD2C-D583-8D41-AC78-0A840AA14649}"/>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BB50AFD7-BDA8-3A4A-8A3B-99034DF520E6}"/>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7C60E686-BADC-0149-9385-C84E976BEF74}"/>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5AC9B61-6C5B-9448-B506-2029AE745466}"/>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a:extLst>
                <a:ext uri="{FF2B5EF4-FFF2-40B4-BE49-F238E27FC236}">
                  <a16:creationId xmlns:a16="http://schemas.microsoft.com/office/drawing/2014/main" id="{71374E8C-6540-3742-AEF1-AD24E8A40A8A}"/>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CC0A6B02-2360-F048-9AD5-5A25CF44CF99}"/>
              </a:ext>
            </a:extLst>
          </p:cNvPr>
          <p:cNvGrpSpPr/>
          <p:nvPr/>
        </p:nvGrpSpPr>
        <p:grpSpPr>
          <a:xfrm>
            <a:off x="1745285" y="4097430"/>
            <a:ext cx="126243" cy="123257"/>
            <a:chOff x="3202985" y="1868746"/>
            <a:chExt cx="352675" cy="534663"/>
          </a:xfrm>
        </p:grpSpPr>
        <p:sp>
          <p:nvSpPr>
            <p:cNvPr id="139" name="Oval 138">
              <a:extLst>
                <a:ext uri="{FF2B5EF4-FFF2-40B4-BE49-F238E27FC236}">
                  <a16:creationId xmlns:a16="http://schemas.microsoft.com/office/drawing/2014/main" id="{FE4251DD-1B87-C84B-B426-F213409A1F41}"/>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ECDDF6FC-E624-7442-9413-FFF54620F72E}"/>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32CBC72-94C9-124D-A781-00312DBBCF08}"/>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BF846C8-2206-9C47-9072-A266C3462196}"/>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3E38374F-BDA7-E64C-AB8D-B9FBC54C1F0B}"/>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9DB45644-75EE-5B4A-AE56-B9066F93583D}"/>
              </a:ext>
            </a:extLst>
          </p:cNvPr>
          <p:cNvGrpSpPr/>
          <p:nvPr/>
        </p:nvGrpSpPr>
        <p:grpSpPr>
          <a:xfrm>
            <a:off x="1376419" y="3737816"/>
            <a:ext cx="126243" cy="123257"/>
            <a:chOff x="3202985" y="1868746"/>
            <a:chExt cx="352675" cy="534663"/>
          </a:xfrm>
        </p:grpSpPr>
        <p:sp>
          <p:nvSpPr>
            <p:cNvPr id="145" name="Oval 144">
              <a:extLst>
                <a:ext uri="{FF2B5EF4-FFF2-40B4-BE49-F238E27FC236}">
                  <a16:creationId xmlns:a16="http://schemas.microsoft.com/office/drawing/2014/main" id="{B6AEC97C-6CB4-BE4A-8F74-9CD417B466D6}"/>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19D55C4-5AFB-ED4D-AB00-820986582106}"/>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D2A4BFA8-6F08-5242-9487-4830B5F882BA}"/>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6BC8A753-1C64-0747-AB28-8DA2AE81D210}"/>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EB93F955-3D16-C841-B1F6-86EBD878A8AD}"/>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99C33558-465F-4C43-A341-158FE9CD0F34}"/>
              </a:ext>
            </a:extLst>
          </p:cNvPr>
          <p:cNvGrpSpPr/>
          <p:nvPr/>
        </p:nvGrpSpPr>
        <p:grpSpPr>
          <a:xfrm>
            <a:off x="1303318" y="4006332"/>
            <a:ext cx="126243" cy="123257"/>
            <a:chOff x="3202985" y="1868746"/>
            <a:chExt cx="352675" cy="534663"/>
          </a:xfrm>
        </p:grpSpPr>
        <p:sp>
          <p:nvSpPr>
            <p:cNvPr id="151" name="Oval 150">
              <a:extLst>
                <a:ext uri="{FF2B5EF4-FFF2-40B4-BE49-F238E27FC236}">
                  <a16:creationId xmlns:a16="http://schemas.microsoft.com/office/drawing/2014/main" id="{31975564-5489-504E-A65B-335F15FB601B}"/>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9627D800-60A8-0F41-BB2F-5304EDBFD494}"/>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B0FB4E2-CD18-1A4F-A982-3F29BB886D48}"/>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A03BDDB-001D-FD49-A2E5-6B0AB9345FDA}"/>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a:extLst>
                <a:ext uri="{FF2B5EF4-FFF2-40B4-BE49-F238E27FC236}">
                  <a16:creationId xmlns:a16="http://schemas.microsoft.com/office/drawing/2014/main" id="{89205791-AC2E-A743-816A-767071AECD36}"/>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a16="http://schemas.microsoft.com/office/drawing/2014/main" id="{330FCF1C-FF5F-DE46-B461-EFAB2358903B}"/>
              </a:ext>
            </a:extLst>
          </p:cNvPr>
          <p:cNvGrpSpPr/>
          <p:nvPr/>
        </p:nvGrpSpPr>
        <p:grpSpPr>
          <a:xfrm>
            <a:off x="1117537" y="3565233"/>
            <a:ext cx="126243" cy="123257"/>
            <a:chOff x="3202985" y="1868746"/>
            <a:chExt cx="352675" cy="534663"/>
          </a:xfrm>
        </p:grpSpPr>
        <p:sp>
          <p:nvSpPr>
            <p:cNvPr id="157" name="Oval 156">
              <a:extLst>
                <a:ext uri="{FF2B5EF4-FFF2-40B4-BE49-F238E27FC236}">
                  <a16:creationId xmlns:a16="http://schemas.microsoft.com/office/drawing/2014/main" id="{9FBCCD10-5858-9841-B357-CB2383BD767D}"/>
                </a:ext>
              </a:extLst>
            </p:cNvPr>
            <p:cNvSpPr/>
            <p:nvPr/>
          </p:nvSpPr>
          <p:spPr>
            <a:xfrm>
              <a:off x="3202985" y="1868746"/>
              <a:ext cx="352675" cy="512501"/>
            </a:xfrm>
            <a:prstGeom prst="ellipse">
              <a:avLst/>
            </a:prstGeom>
            <a:solidFill>
              <a:schemeClr val="bg1">
                <a:lumMod val="50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13CCCF1-9D8E-8545-9CC1-0B1CDFDB4627}"/>
                </a:ext>
              </a:extLst>
            </p:cNvPr>
            <p:cNvSpPr/>
            <p:nvPr/>
          </p:nvSpPr>
          <p:spPr>
            <a:xfrm>
              <a:off x="3254610" y="1965073"/>
              <a:ext cx="184264" cy="242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DAD9B323-805F-1847-9A13-5606E483DD47}"/>
                </a:ext>
              </a:extLst>
            </p:cNvPr>
            <p:cNvSpPr/>
            <p:nvPr/>
          </p:nvSpPr>
          <p:spPr>
            <a:xfrm>
              <a:off x="3276919" y="1982904"/>
              <a:ext cx="122010" cy="160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9259203-7195-5443-ACDB-D5070127E0B7}"/>
                </a:ext>
              </a:extLst>
            </p:cNvPr>
            <p:cNvSpPr/>
            <p:nvPr/>
          </p:nvSpPr>
          <p:spPr>
            <a:xfrm>
              <a:off x="3299227" y="2023194"/>
              <a:ext cx="77834" cy="87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a:extLst>
                <a:ext uri="{FF2B5EF4-FFF2-40B4-BE49-F238E27FC236}">
                  <a16:creationId xmlns:a16="http://schemas.microsoft.com/office/drawing/2014/main" id="{6FBD9DF0-4263-6645-9D37-433CD28015CE}"/>
                </a:ext>
              </a:extLst>
            </p:cNvPr>
            <p:cNvSpPr/>
            <p:nvPr/>
          </p:nvSpPr>
          <p:spPr>
            <a:xfrm rot="12378921">
              <a:off x="3431500" y="1981065"/>
              <a:ext cx="98653" cy="422344"/>
            </a:xfrm>
            <a:prstGeom prst="moon">
              <a:avLst>
                <a:gd name="adj" fmla="val 3649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TextBox 161">
            <a:extLst>
              <a:ext uri="{FF2B5EF4-FFF2-40B4-BE49-F238E27FC236}">
                <a16:creationId xmlns:a16="http://schemas.microsoft.com/office/drawing/2014/main" id="{E940AFCD-67B0-F84B-A2FA-A83DA469F044}"/>
              </a:ext>
            </a:extLst>
          </p:cNvPr>
          <p:cNvSpPr txBox="1"/>
          <p:nvPr/>
        </p:nvSpPr>
        <p:spPr>
          <a:xfrm>
            <a:off x="1517238" y="3684765"/>
            <a:ext cx="417102" cy="276999"/>
          </a:xfrm>
          <a:prstGeom prst="rect">
            <a:avLst/>
          </a:prstGeom>
          <a:noFill/>
        </p:spPr>
        <p:txBody>
          <a:bodyPr wrap="none" rtlCol="0">
            <a:spAutoFit/>
          </a:bodyPr>
          <a:lstStyle/>
          <a:p>
            <a:pPr algn="l"/>
            <a:r>
              <a:rPr lang="en-US" sz="1200" dirty="0">
                <a:latin typeface="+mn-lt"/>
              </a:rPr>
              <a:t>IL-6</a:t>
            </a:r>
          </a:p>
        </p:txBody>
      </p:sp>
      <p:pic>
        <p:nvPicPr>
          <p:cNvPr id="284" name="Picture 283">
            <a:extLst>
              <a:ext uri="{FF2B5EF4-FFF2-40B4-BE49-F238E27FC236}">
                <a16:creationId xmlns:a16="http://schemas.microsoft.com/office/drawing/2014/main" id="{EDF956A8-A924-9749-B472-4AFA71D384A1}"/>
              </a:ext>
            </a:extLst>
          </p:cNvPr>
          <p:cNvPicPr>
            <a:picLocks noChangeAspect="1"/>
          </p:cNvPicPr>
          <p:nvPr/>
        </p:nvPicPr>
        <p:blipFill>
          <a:blip r:embed="rId14">
            <a:duotone>
              <a:prstClr val="black"/>
              <a:schemeClr val="accent6">
                <a:tint val="45000"/>
                <a:satMod val="400000"/>
              </a:schemeClr>
            </a:duotone>
          </a:blip>
          <a:stretch>
            <a:fillRect/>
          </a:stretch>
        </p:blipFill>
        <p:spPr>
          <a:xfrm rot="6576690">
            <a:off x="1313016" y="1339490"/>
            <a:ext cx="798131" cy="808633"/>
          </a:xfrm>
          <a:prstGeom prst="rect">
            <a:avLst/>
          </a:prstGeom>
        </p:spPr>
      </p:pic>
      <p:sp>
        <p:nvSpPr>
          <p:cNvPr id="285" name="TextBox 284">
            <a:extLst>
              <a:ext uri="{FF2B5EF4-FFF2-40B4-BE49-F238E27FC236}">
                <a16:creationId xmlns:a16="http://schemas.microsoft.com/office/drawing/2014/main" id="{D47BDAD7-019A-BA49-823D-D6F55ED3128B}"/>
              </a:ext>
            </a:extLst>
          </p:cNvPr>
          <p:cNvSpPr txBox="1"/>
          <p:nvPr/>
        </p:nvSpPr>
        <p:spPr>
          <a:xfrm>
            <a:off x="1351620" y="1711779"/>
            <a:ext cx="564578" cy="276999"/>
          </a:xfrm>
          <a:prstGeom prst="rect">
            <a:avLst/>
          </a:prstGeom>
          <a:noFill/>
        </p:spPr>
        <p:txBody>
          <a:bodyPr wrap="none" rtlCol="0">
            <a:spAutoFit/>
          </a:bodyPr>
          <a:lstStyle/>
          <a:p>
            <a:pPr algn="l"/>
            <a:r>
              <a:rPr lang="en-US" sz="1200" dirty="0">
                <a:latin typeface="+mn-lt"/>
              </a:rPr>
              <a:t>TNF-⍺</a:t>
            </a:r>
          </a:p>
        </p:txBody>
      </p:sp>
      <p:pic>
        <p:nvPicPr>
          <p:cNvPr id="287" name="Picture 286">
            <a:extLst>
              <a:ext uri="{FF2B5EF4-FFF2-40B4-BE49-F238E27FC236}">
                <a16:creationId xmlns:a16="http://schemas.microsoft.com/office/drawing/2014/main" id="{7F0D683B-EF04-514D-BF3C-80D0EB889EA4}"/>
              </a:ext>
            </a:extLst>
          </p:cNvPr>
          <p:cNvPicPr>
            <a:picLocks noChangeAspect="1"/>
          </p:cNvPicPr>
          <p:nvPr/>
        </p:nvPicPr>
        <p:blipFill>
          <a:blip r:embed="rId14">
            <a:duotone>
              <a:schemeClr val="accent1">
                <a:shade val="45000"/>
                <a:satMod val="135000"/>
              </a:schemeClr>
              <a:prstClr val="white"/>
            </a:duotone>
          </a:blip>
          <a:stretch>
            <a:fillRect/>
          </a:stretch>
        </p:blipFill>
        <p:spPr>
          <a:xfrm rot="6576690">
            <a:off x="5548729" y="4482924"/>
            <a:ext cx="798131" cy="808633"/>
          </a:xfrm>
          <a:prstGeom prst="rect">
            <a:avLst/>
          </a:prstGeom>
        </p:spPr>
      </p:pic>
      <p:sp>
        <p:nvSpPr>
          <p:cNvPr id="288" name="TextBox 287">
            <a:extLst>
              <a:ext uri="{FF2B5EF4-FFF2-40B4-BE49-F238E27FC236}">
                <a16:creationId xmlns:a16="http://schemas.microsoft.com/office/drawing/2014/main" id="{BAF1CA10-0506-EF42-BD9F-1B75CAA7DD2A}"/>
              </a:ext>
            </a:extLst>
          </p:cNvPr>
          <p:cNvSpPr txBox="1"/>
          <p:nvPr/>
        </p:nvSpPr>
        <p:spPr>
          <a:xfrm>
            <a:off x="5614500" y="4850911"/>
            <a:ext cx="490840" cy="276999"/>
          </a:xfrm>
          <a:prstGeom prst="rect">
            <a:avLst/>
          </a:prstGeom>
          <a:noFill/>
        </p:spPr>
        <p:txBody>
          <a:bodyPr wrap="none" rtlCol="0">
            <a:spAutoFit/>
          </a:bodyPr>
          <a:lstStyle/>
          <a:p>
            <a:pPr algn="l"/>
            <a:r>
              <a:rPr lang="en-US" sz="1200" dirty="0">
                <a:latin typeface="+mn-lt"/>
              </a:rPr>
              <a:t>IL-10</a:t>
            </a:r>
          </a:p>
        </p:txBody>
      </p:sp>
      <p:pic>
        <p:nvPicPr>
          <p:cNvPr id="290" name="Picture 289">
            <a:extLst>
              <a:ext uri="{FF2B5EF4-FFF2-40B4-BE49-F238E27FC236}">
                <a16:creationId xmlns:a16="http://schemas.microsoft.com/office/drawing/2014/main" id="{EB58484B-19C2-0E45-8368-E6AF703A92A8}"/>
              </a:ext>
            </a:extLst>
          </p:cNvPr>
          <p:cNvPicPr>
            <a:picLocks noChangeAspect="1"/>
          </p:cNvPicPr>
          <p:nvPr/>
        </p:nvPicPr>
        <p:blipFill>
          <a:blip r:embed="rId14">
            <a:duotone>
              <a:schemeClr val="accent6">
                <a:shade val="45000"/>
                <a:satMod val="135000"/>
              </a:schemeClr>
              <a:prstClr val="white"/>
            </a:duotone>
          </a:blip>
          <a:stretch>
            <a:fillRect/>
          </a:stretch>
        </p:blipFill>
        <p:spPr>
          <a:xfrm rot="6576690">
            <a:off x="5676593" y="5540818"/>
            <a:ext cx="798131" cy="808633"/>
          </a:xfrm>
          <a:prstGeom prst="rect">
            <a:avLst/>
          </a:prstGeom>
        </p:spPr>
      </p:pic>
      <p:sp>
        <p:nvSpPr>
          <p:cNvPr id="291" name="TextBox 290">
            <a:extLst>
              <a:ext uri="{FF2B5EF4-FFF2-40B4-BE49-F238E27FC236}">
                <a16:creationId xmlns:a16="http://schemas.microsoft.com/office/drawing/2014/main" id="{3915BA44-6879-F740-95A0-F5C7CD90E765}"/>
              </a:ext>
            </a:extLst>
          </p:cNvPr>
          <p:cNvSpPr txBox="1"/>
          <p:nvPr/>
        </p:nvSpPr>
        <p:spPr>
          <a:xfrm>
            <a:off x="6204115" y="5669283"/>
            <a:ext cx="569387" cy="276999"/>
          </a:xfrm>
          <a:prstGeom prst="rect">
            <a:avLst/>
          </a:prstGeom>
          <a:noFill/>
        </p:spPr>
        <p:txBody>
          <a:bodyPr wrap="none" rtlCol="0">
            <a:spAutoFit/>
          </a:bodyPr>
          <a:lstStyle/>
          <a:p>
            <a:pPr algn="l"/>
            <a:r>
              <a:rPr lang="en-US" sz="1200" dirty="0">
                <a:latin typeface="+mn-lt"/>
              </a:rPr>
              <a:t>IL-1Ra</a:t>
            </a:r>
          </a:p>
        </p:txBody>
      </p:sp>
      <p:sp>
        <p:nvSpPr>
          <p:cNvPr id="296" name="TextBox 295">
            <a:extLst>
              <a:ext uri="{FF2B5EF4-FFF2-40B4-BE49-F238E27FC236}">
                <a16:creationId xmlns:a16="http://schemas.microsoft.com/office/drawing/2014/main" id="{F7BC72AD-2826-1D46-BDFB-75C2ED58CE65}"/>
              </a:ext>
            </a:extLst>
          </p:cNvPr>
          <p:cNvSpPr txBox="1"/>
          <p:nvPr/>
        </p:nvSpPr>
        <p:spPr>
          <a:xfrm>
            <a:off x="4525115" y="4137687"/>
            <a:ext cx="898772" cy="307777"/>
          </a:xfrm>
          <a:prstGeom prst="rect">
            <a:avLst/>
          </a:prstGeom>
          <a:noFill/>
        </p:spPr>
        <p:txBody>
          <a:bodyPr wrap="none" rtlCol="0">
            <a:spAutoFit/>
          </a:bodyPr>
          <a:lstStyle/>
          <a:p>
            <a:pPr algn="l"/>
            <a:r>
              <a:rPr lang="en-US" sz="1400" b="1" dirty="0">
                <a:latin typeface="+mn-lt"/>
              </a:rPr>
              <a:t>T-effector</a:t>
            </a:r>
          </a:p>
        </p:txBody>
      </p:sp>
      <p:pic>
        <p:nvPicPr>
          <p:cNvPr id="298" name="Picture 297" descr="A picture containing table, sitting, clock, blue&#10;&#10;Description automatically generated">
            <a:extLst>
              <a:ext uri="{FF2B5EF4-FFF2-40B4-BE49-F238E27FC236}">
                <a16:creationId xmlns:a16="http://schemas.microsoft.com/office/drawing/2014/main" id="{B0DC7ADF-6A9F-B146-9420-C28D30B03B2F}"/>
              </a:ext>
            </a:extLst>
          </p:cNvPr>
          <p:cNvPicPr>
            <a:picLocks noChangeAspect="1"/>
          </p:cNvPicPr>
          <p:nvPr/>
        </p:nvPicPr>
        <p:blipFill>
          <a:blip r:embed="rId1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11769" y="2189894"/>
            <a:ext cx="523348" cy="520424"/>
          </a:xfrm>
          <a:prstGeom prst="rect">
            <a:avLst/>
          </a:prstGeom>
        </p:spPr>
      </p:pic>
      <p:sp>
        <p:nvSpPr>
          <p:cNvPr id="163" name="TextBox 162">
            <a:extLst>
              <a:ext uri="{FF2B5EF4-FFF2-40B4-BE49-F238E27FC236}">
                <a16:creationId xmlns:a16="http://schemas.microsoft.com/office/drawing/2014/main" id="{CC5084F3-C360-924F-BE54-1B1D0B27AB76}"/>
              </a:ext>
            </a:extLst>
          </p:cNvPr>
          <p:cNvSpPr txBox="1"/>
          <p:nvPr/>
        </p:nvSpPr>
        <p:spPr>
          <a:xfrm>
            <a:off x="4546027" y="6169037"/>
            <a:ext cx="1167307" cy="307777"/>
          </a:xfrm>
          <a:prstGeom prst="rect">
            <a:avLst/>
          </a:prstGeom>
          <a:noFill/>
        </p:spPr>
        <p:txBody>
          <a:bodyPr wrap="none" rtlCol="0">
            <a:spAutoFit/>
          </a:bodyPr>
          <a:lstStyle/>
          <a:p>
            <a:pPr algn="l"/>
            <a:r>
              <a:rPr lang="en-US" sz="1400" b="1" dirty="0">
                <a:latin typeface="+mn-lt"/>
              </a:rPr>
              <a:t>Dendritic cell</a:t>
            </a:r>
          </a:p>
        </p:txBody>
      </p:sp>
    </p:spTree>
    <p:custDataLst>
      <p:tags r:id="rId1"/>
    </p:custDataLst>
    <p:extLst>
      <p:ext uri="{BB962C8B-B14F-4D97-AF65-F5344CB8AC3E}">
        <p14:creationId xmlns:p14="http://schemas.microsoft.com/office/powerpoint/2010/main" val="252628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69FC-7C1C-4A23-A1B2-81CE89F208C1}"/>
              </a:ext>
            </a:extLst>
          </p:cNvPr>
          <p:cNvSpPr>
            <a:spLocks noGrp="1"/>
          </p:cNvSpPr>
          <p:nvPr>
            <p:ph type="title"/>
          </p:nvPr>
        </p:nvSpPr>
        <p:spPr/>
        <p:txBody>
          <a:bodyPr/>
          <a:lstStyle/>
          <a:p>
            <a:r>
              <a:rPr lang="en-US" dirty="0"/>
              <a:t>Agents in Ongoing Phase 2 Clinical Trials</a:t>
            </a:r>
          </a:p>
        </p:txBody>
      </p:sp>
      <p:graphicFrame>
        <p:nvGraphicFramePr>
          <p:cNvPr id="6" name="Table 4">
            <a:extLst>
              <a:ext uri="{FF2B5EF4-FFF2-40B4-BE49-F238E27FC236}">
                <a16:creationId xmlns:a16="http://schemas.microsoft.com/office/drawing/2014/main" id="{FBD46D78-A5F3-402C-905D-CA5186566580}"/>
              </a:ext>
            </a:extLst>
          </p:cNvPr>
          <p:cNvGraphicFramePr>
            <a:graphicFrameLocks noGrp="1"/>
          </p:cNvGraphicFramePr>
          <p:nvPr>
            <p:ph idx="1"/>
            <p:extLst>
              <p:ext uri="{D42A27DB-BD31-4B8C-83A1-F6EECF244321}">
                <p14:modId xmlns:p14="http://schemas.microsoft.com/office/powerpoint/2010/main" val="3123508826"/>
              </p:ext>
            </p:extLst>
          </p:nvPr>
        </p:nvGraphicFramePr>
        <p:xfrm>
          <a:off x="457200" y="1608138"/>
          <a:ext cx="8229544" cy="37490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640270">
                  <a:extLst>
                    <a:ext uri="{9D8B030D-6E8A-4147-A177-3AD203B41FA5}">
                      <a16:colId xmlns:a16="http://schemas.microsoft.com/office/drawing/2014/main" val="2045281985"/>
                    </a:ext>
                  </a:extLst>
                </a:gridCol>
                <a:gridCol w="1743055">
                  <a:extLst>
                    <a:ext uri="{9D8B030D-6E8A-4147-A177-3AD203B41FA5}">
                      <a16:colId xmlns:a16="http://schemas.microsoft.com/office/drawing/2014/main" val="1500869461"/>
                    </a:ext>
                  </a:extLst>
                </a:gridCol>
                <a:gridCol w="1637414">
                  <a:extLst>
                    <a:ext uri="{9D8B030D-6E8A-4147-A177-3AD203B41FA5}">
                      <a16:colId xmlns:a16="http://schemas.microsoft.com/office/drawing/2014/main" val="3730886833"/>
                    </a:ext>
                  </a:extLst>
                </a:gridCol>
                <a:gridCol w="1016782">
                  <a:extLst>
                    <a:ext uri="{9D8B030D-6E8A-4147-A177-3AD203B41FA5}">
                      <a16:colId xmlns:a16="http://schemas.microsoft.com/office/drawing/2014/main" val="4235988716"/>
                    </a:ext>
                  </a:extLst>
                </a:gridCol>
                <a:gridCol w="2192023">
                  <a:extLst>
                    <a:ext uri="{9D8B030D-6E8A-4147-A177-3AD203B41FA5}">
                      <a16:colId xmlns:a16="http://schemas.microsoft.com/office/drawing/2014/main" val="2628235592"/>
                    </a:ext>
                  </a:extLst>
                </a:gridCol>
              </a:tblGrid>
              <a:tr h="416560">
                <a:tc>
                  <a:txBody>
                    <a:bodyPr/>
                    <a:lstStyle/>
                    <a:p>
                      <a:pPr>
                        <a:lnSpc>
                          <a:spcPts val="1700"/>
                        </a:lnSpc>
                      </a:pPr>
                      <a:r>
                        <a:rPr lang="en-US" sz="1600" dirty="0"/>
                        <a:t>Agent</a:t>
                      </a:r>
                    </a:p>
                  </a:txBody>
                  <a:tcPr marL="109601" marR="109601" anchor="ctr"/>
                </a:tc>
                <a:tc>
                  <a:txBody>
                    <a:bodyPr/>
                    <a:lstStyle/>
                    <a:p>
                      <a:pPr algn="ctr">
                        <a:lnSpc>
                          <a:spcPts val="1700"/>
                        </a:lnSpc>
                      </a:pPr>
                      <a:r>
                        <a:rPr lang="en-US" sz="1600" dirty="0"/>
                        <a:t>Target</a:t>
                      </a:r>
                    </a:p>
                  </a:txBody>
                  <a:tcPr marL="109601" marR="109601" anchor="ctr"/>
                </a:tc>
                <a:tc>
                  <a:txBody>
                    <a:bodyPr/>
                    <a:lstStyle/>
                    <a:p>
                      <a:pPr>
                        <a:lnSpc>
                          <a:spcPts val="1700"/>
                        </a:lnSpc>
                      </a:pPr>
                      <a:r>
                        <a:rPr lang="en-US" sz="1600" dirty="0"/>
                        <a:t>Trial ID# </a:t>
                      </a:r>
                    </a:p>
                  </a:txBody>
                  <a:tcPr marL="109601" marR="109601" anchor="ctr"/>
                </a:tc>
                <a:tc>
                  <a:txBody>
                    <a:bodyPr/>
                    <a:lstStyle/>
                    <a:p>
                      <a:pPr algn="ctr">
                        <a:lnSpc>
                          <a:spcPts val="1700"/>
                        </a:lnSpc>
                      </a:pPr>
                      <a:r>
                        <a:rPr lang="en-US" sz="1600" dirty="0"/>
                        <a:t># Pts</a:t>
                      </a:r>
                    </a:p>
                  </a:txBody>
                  <a:tcPr marL="109601" marR="109601" anchor="ctr"/>
                </a:tc>
                <a:tc>
                  <a:txBody>
                    <a:bodyPr/>
                    <a:lstStyle/>
                    <a:p>
                      <a:pPr>
                        <a:lnSpc>
                          <a:spcPts val="1700"/>
                        </a:lnSpc>
                      </a:pPr>
                      <a:r>
                        <a:rPr lang="en-US" sz="1600" dirty="0"/>
                        <a:t>Completion</a:t>
                      </a:r>
                    </a:p>
                  </a:txBody>
                  <a:tcPr marL="109601" marR="109601" anchor="ctr"/>
                </a:tc>
                <a:extLst>
                  <a:ext uri="{0D108BD9-81ED-4DB2-BD59-A6C34878D82A}">
                    <a16:rowId xmlns:a16="http://schemas.microsoft.com/office/drawing/2014/main" val="3666502880"/>
                  </a:ext>
                </a:extLst>
              </a:tr>
              <a:tr h="416560">
                <a:tc>
                  <a:txBody>
                    <a:bodyPr/>
                    <a:lstStyle/>
                    <a:p>
                      <a:pPr>
                        <a:lnSpc>
                          <a:spcPct val="100000"/>
                        </a:lnSpc>
                      </a:pPr>
                      <a:r>
                        <a:rPr lang="en-US" sz="1600" dirty="0"/>
                        <a:t>Atorvastatin</a:t>
                      </a:r>
                    </a:p>
                  </a:txBody>
                  <a:tcPr marL="109601" marR="109601" anchor="ctr"/>
                </a:tc>
                <a:tc>
                  <a:txBody>
                    <a:bodyPr/>
                    <a:lstStyle/>
                    <a:p>
                      <a:pPr algn="ctr">
                        <a:lnSpc>
                          <a:spcPct val="100000"/>
                        </a:lnSpc>
                      </a:pPr>
                      <a:r>
                        <a:rPr lang="en-US" sz="1600" dirty="0"/>
                        <a:t>HMG-CoA</a:t>
                      </a:r>
                    </a:p>
                  </a:txBody>
                  <a:tcPr marL="109601" marR="109601" anchor="ctr"/>
                </a:tc>
                <a:tc>
                  <a:txBody>
                    <a:bodyPr/>
                    <a:lstStyle/>
                    <a:p>
                      <a:pPr>
                        <a:lnSpc>
                          <a:spcPct val="100000"/>
                        </a:lnSpc>
                      </a:pPr>
                      <a:r>
                        <a:rPr lang="en-US" sz="1600" b="0" i="0" kern="1200" dirty="0">
                          <a:solidFill>
                            <a:schemeClr val="dk1"/>
                          </a:solidFill>
                          <a:effectLst/>
                          <a:latin typeface="+mn-lt"/>
                          <a:ea typeface="+mn-ea"/>
                          <a:cs typeface="+mn-cs"/>
                        </a:rPr>
                        <a:t>NCT01665677</a:t>
                      </a:r>
                      <a:endParaRPr lang="en-US" sz="1600" dirty="0"/>
                    </a:p>
                  </a:txBody>
                  <a:tcPr marL="109601" marR="109601" anchor="ctr"/>
                </a:tc>
                <a:tc>
                  <a:txBody>
                    <a:bodyPr/>
                    <a:lstStyle/>
                    <a:p>
                      <a:pPr algn="ctr">
                        <a:lnSpc>
                          <a:spcPct val="100000"/>
                        </a:lnSpc>
                      </a:pPr>
                      <a:r>
                        <a:rPr lang="en-US" sz="1600" dirty="0"/>
                        <a:t>N=60</a:t>
                      </a:r>
                    </a:p>
                  </a:txBody>
                  <a:tcPr marL="109601" marR="109601" anchor="ctr"/>
                </a:tc>
                <a:tc>
                  <a:txBody>
                    <a:bodyPr/>
                    <a:lstStyle/>
                    <a:p>
                      <a:pPr algn="l">
                        <a:lnSpc>
                          <a:spcPct val="100000"/>
                        </a:lnSpc>
                      </a:pPr>
                      <a:r>
                        <a:rPr lang="en-US" sz="1600" dirty="0"/>
                        <a:t>December 2023</a:t>
                      </a:r>
                    </a:p>
                  </a:txBody>
                  <a:tcPr marL="109601" marR="109601" anchor="ctr"/>
                </a:tc>
                <a:extLst>
                  <a:ext uri="{0D108BD9-81ED-4DB2-BD59-A6C34878D82A}">
                    <a16:rowId xmlns:a16="http://schemas.microsoft.com/office/drawing/2014/main" val="3776101304"/>
                  </a:ext>
                </a:extLst>
              </a:tr>
              <a:tr h="416560">
                <a:tc>
                  <a:txBody>
                    <a:bodyPr/>
                    <a:lstStyle/>
                    <a:p>
                      <a:pPr>
                        <a:lnSpc>
                          <a:spcPct val="100000"/>
                        </a:lnSpc>
                      </a:pPr>
                      <a:r>
                        <a:rPr lang="en-US" sz="1600" dirty="0"/>
                        <a:t>Defibrotide</a:t>
                      </a:r>
                    </a:p>
                  </a:txBody>
                  <a:tcPr marL="109601" marR="109601" anchor="ctr"/>
                </a:tc>
                <a:tc>
                  <a:txBody>
                    <a:bodyPr/>
                    <a:lstStyle/>
                    <a:p>
                      <a:pPr algn="ctr">
                        <a:lnSpc>
                          <a:spcPct val="100000"/>
                        </a:lnSpc>
                      </a:pPr>
                      <a:r>
                        <a:rPr lang="en-US" sz="1600" dirty="0"/>
                        <a:t>anti-thrombotic</a:t>
                      </a:r>
                    </a:p>
                  </a:txBody>
                  <a:tcPr marL="109601" marR="109601" anchor="ctr"/>
                </a:tc>
                <a:tc>
                  <a:txBody>
                    <a:bodyPr/>
                    <a:lstStyle/>
                    <a:p>
                      <a:pPr>
                        <a:lnSpc>
                          <a:spcPct val="100000"/>
                        </a:lnSpc>
                      </a:pPr>
                      <a:r>
                        <a:rPr lang="en-US" sz="1600" b="0" i="0" kern="1200" dirty="0">
                          <a:solidFill>
                            <a:schemeClr val="dk1"/>
                          </a:solidFill>
                          <a:effectLst/>
                          <a:latin typeface="+mn-lt"/>
                          <a:ea typeface="+mn-ea"/>
                          <a:cs typeface="+mn-cs"/>
                        </a:rPr>
                        <a:t>NCT03339297</a:t>
                      </a:r>
                      <a:endParaRPr lang="en-US" sz="1600" dirty="0"/>
                    </a:p>
                  </a:txBody>
                  <a:tcPr marL="109601" marR="109601" anchor="ctr"/>
                </a:tc>
                <a:tc>
                  <a:txBody>
                    <a:bodyPr/>
                    <a:lstStyle/>
                    <a:p>
                      <a:pPr algn="ctr">
                        <a:lnSpc>
                          <a:spcPct val="100000"/>
                        </a:lnSpc>
                      </a:pPr>
                      <a:r>
                        <a:rPr lang="en-US" sz="1600" dirty="0"/>
                        <a:t>N=150</a:t>
                      </a:r>
                    </a:p>
                  </a:txBody>
                  <a:tcPr marL="109601" marR="109601" anchor="ctr"/>
                </a:tc>
                <a:tc>
                  <a:txBody>
                    <a:bodyPr/>
                    <a:lstStyle/>
                    <a:p>
                      <a:pPr algn="l">
                        <a:lnSpc>
                          <a:spcPct val="100000"/>
                        </a:lnSpc>
                      </a:pPr>
                      <a:r>
                        <a:rPr lang="en-US" sz="1600" dirty="0"/>
                        <a:t>January 2020</a:t>
                      </a:r>
                    </a:p>
                  </a:txBody>
                  <a:tcPr marL="109601" marR="109601" anchor="ctr"/>
                </a:tc>
                <a:extLst>
                  <a:ext uri="{0D108BD9-81ED-4DB2-BD59-A6C34878D82A}">
                    <a16:rowId xmlns:a16="http://schemas.microsoft.com/office/drawing/2014/main" val="3423313928"/>
                  </a:ext>
                </a:extLst>
              </a:tr>
              <a:tr h="416560">
                <a:tc>
                  <a:txBody>
                    <a:bodyPr/>
                    <a:lstStyle/>
                    <a:p>
                      <a:pPr>
                        <a:lnSpc>
                          <a:spcPct val="100000"/>
                        </a:lnSpc>
                      </a:pPr>
                      <a:r>
                        <a:rPr lang="en-US" sz="1600" dirty="0" err="1"/>
                        <a:t>Itacitanib</a:t>
                      </a:r>
                      <a:endParaRPr lang="en-US" sz="1600" dirty="0"/>
                    </a:p>
                  </a:txBody>
                  <a:tcPr marL="109601" marR="109601" anchor="ctr"/>
                </a:tc>
                <a:tc>
                  <a:txBody>
                    <a:bodyPr/>
                    <a:lstStyle/>
                    <a:p>
                      <a:pPr algn="ctr">
                        <a:lnSpc>
                          <a:spcPct val="100000"/>
                        </a:lnSpc>
                      </a:pPr>
                      <a:r>
                        <a:rPr lang="en-US" sz="1600" dirty="0"/>
                        <a:t>JAK1</a:t>
                      </a:r>
                    </a:p>
                  </a:txBody>
                  <a:tcPr marL="109601" marR="109601" anchor="ctr"/>
                </a:tc>
                <a:tc>
                  <a:txBody>
                    <a:bodyPr/>
                    <a:lstStyle/>
                    <a:p>
                      <a:pPr>
                        <a:lnSpc>
                          <a:spcPct val="100000"/>
                        </a:lnSpc>
                      </a:pPr>
                      <a:r>
                        <a:rPr lang="en-US" sz="1600" b="0" i="0" kern="1200" dirty="0">
                          <a:solidFill>
                            <a:schemeClr val="dk1"/>
                          </a:solidFill>
                          <a:effectLst/>
                          <a:latin typeface="+mn-lt"/>
                          <a:ea typeface="+mn-ea"/>
                          <a:cs typeface="+mn-cs"/>
                        </a:rPr>
                        <a:t>NCT03846479</a:t>
                      </a:r>
                      <a:endParaRPr lang="en-US" sz="1600" dirty="0"/>
                    </a:p>
                  </a:txBody>
                  <a:tcPr marL="109601" marR="109601" anchor="ctr"/>
                </a:tc>
                <a:tc>
                  <a:txBody>
                    <a:bodyPr/>
                    <a:lstStyle/>
                    <a:p>
                      <a:pPr algn="ctr">
                        <a:lnSpc>
                          <a:spcPct val="100000"/>
                        </a:lnSpc>
                      </a:pPr>
                      <a:r>
                        <a:rPr lang="en-US" sz="1600" dirty="0"/>
                        <a:t>N=70</a:t>
                      </a:r>
                    </a:p>
                  </a:txBody>
                  <a:tcPr marL="109601" marR="109601" anchor="ctr"/>
                </a:tc>
                <a:tc>
                  <a:txBody>
                    <a:bodyPr/>
                    <a:lstStyle/>
                    <a:p>
                      <a:pPr algn="l">
                        <a:lnSpc>
                          <a:spcPct val="100000"/>
                        </a:lnSpc>
                      </a:pPr>
                      <a:r>
                        <a:rPr lang="en-US" sz="1600" dirty="0"/>
                        <a:t>December 2021</a:t>
                      </a:r>
                    </a:p>
                  </a:txBody>
                  <a:tcPr marL="109601" marR="109601" anchor="ctr"/>
                </a:tc>
                <a:extLst>
                  <a:ext uri="{0D108BD9-81ED-4DB2-BD59-A6C34878D82A}">
                    <a16:rowId xmlns:a16="http://schemas.microsoft.com/office/drawing/2014/main" val="3521509838"/>
                  </a:ext>
                </a:extLst>
              </a:tr>
              <a:tr h="416560">
                <a:tc>
                  <a:txBody>
                    <a:bodyPr/>
                    <a:lstStyle/>
                    <a:p>
                      <a:pPr>
                        <a:lnSpc>
                          <a:spcPct val="100000"/>
                        </a:lnSpc>
                      </a:pPr>
                      <a:r>
                        <a:rPr lang="en-US" sz="1600" dirty="0"/>
                        <a:t>KD025</a:t>
                      </a:r>
                    </a:p>
                  </a:txBody>
                  <a:tcPr marL="109601" marR="109601" anchor="ctr"/>
                </a:tc>
                <a:tc>
                  <a:txBody>
                    <a:bodyPr/>
                    <a:lstStyle/>
                    <a:p>
                      <a:pPr algn="ctr">
                        <a:lnSpc>
                          <a:spcPct val="100000"/>
                        </a:lnSpc>
                      </a:pPr>
                      <a:r>
                        <a:rPr lang="en-US" sz="1600" dirty="0"/>
                        <a:t>ROCK</a:t>
                      </a:r>
                    </a:p>
                  </a:txBody>
                  <a:tcPr marL="109601" marR="1096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NCT03640481</a:t>
                      </a:r>
                      <a:endParaRPr lang="en-US" sz="1600" dirty="0">
                        <a:effectLst/>
                        <a:latin typeface="+mn-lt"/>
                        <a:ea typeface="Times New Roman" panose="02020603050405020304" pitchFamily="18" charset="0"/>
                        <a:cs typeface="Times New Roman" panose="02020603050405020304" pitchFamily="18" charset="0"/>
                      </a:endParaRPr>
                    </a:p>
                  </a:txBody>
                  <a:tcPr marL="109601" marR="109601" anchor="ctr"/>
                </a:tc>
                <a:tc>
                  <a:txBody>
                    <a:bodyPr/>
                    <a:lstStyle/>
                    <a:p>
                      <a:pPr algn="ctr">
                        <a:lnSpc>
                          <a:spcPct val="100000"/>
                        </a:lnSpc>
                      </a:pPr>
                      <a:r>
                        <a:rPr lang="en-US" sz="1600" dirty="0"/>
                        <a:t>N=126</a:t>
                      </a:r>
                    </a:p>
                  </a:txBody>
                  <a:tcPr marL="109601" marR="109601" anchor="ctr"/>
                </a:tc>
                <a:tc>
                  <a:txBody>
                    <a:bodyPr/>
                    <a:lstStyle/>
                    <a:p>
                      <a:pPr algn="l">
                        <a:lnSpc>
                          <a:spcPct val="100000"/>
                        </a:lnSpc>
                      </a:pPr>
                      <a:r>
                        <a:rPr lang="en-US" sz="1600" dirty="0"/>
                        <a:t>January 2022</a:t>
                      </a:r>
                    </a:p>
                  </a:txBody>
                  <a:tcPr marL="109601" marR="109601" anchor="ctr"/>
                </a:tc>
                <a:extLst>
                  <a:ext uri="{0D108BD9-81ED-4DB2-BD59-A6C34878D82A}">
                    <a16:rowId xmlns:a16="http://schemas.microsoft.com/office/drawing/2014/main" val="1343110962"/>
                  </a:ext>
                </a:extLst>
              </a:tr>
              <a:tr h="416560">
                <a:tc>
                  <a:txBody>
                    <a:bodyPr/>
                    <a:lstStyle/>
                    <a:p>
                      <a:pPr>
                        <a:lnSpc>
                          <a:spcPct val="100000"/>
                        </a:lnSpc>
                      </a:pPr>
                      <a:r>
                        <a:rPr lang="en-US" sz="1600" dirty="0" err="1"/>
                        <a:t>Letolizumab</a:t>
                      </a:r>
                      <a:endParaRPr lang="en-US" sz="1600" dirty="0"/>
                    </a:p>
                  </a:txBody>
                  <a:tcPr marL="109601" marR="109601" anchor="ctr"/>
                </a:tc>
                <a:tc>
                  <a:txBody>
                    <a:bodyPr/>
                    <a:lstStyle/>
                    <a:p>
                      <a:pPr algn="ctr">
                        <a:lnSpc>
                          <a:spcPct val="100000"/>
                        </a:lnSpc>
                      </a:pPr>
                      <a:r>
                        <a:rPr lang="en-US" sz="1600" dirty="0"/>
                        <a:t>CD40-L</a:t>
                      </a:r>
                    </a:p>
                  </a:txBody>
                  <a:tcPr marL="109601" marR="109601" anchor="ctr"/>
                </a:tc>
                <a:tc>
                  <a:txBody>
                    <a:bodyPr/>
                    <a:lstStyle/>
                    <a:p>
                      <a:pPr>
                        <a:lnSpc>
                          <a:spcPct val="100000"/>
                        </a:lnSpc>
                      </a:pPr>
                      <a:r>
                        <a:rPr lang="en-US" sz="1600" b="0" i="0" kern="1200" dirty="0">
                          <a:solidFill>
                            <a:schemeClr val="dk1"/>
                          </a:solidFill>
                          <a:effectLst/>
                          <a:latin typeface="+mn-lt"/>
                          <a:ea typeface="+mn-ea"/>
                          <a:cs typeface="+mn-cs"/>
                        </a:rPr>
                        <a:t>NCT03605927</a:t>
                      </a:r>
                      <a:endParaRPr lang="en-US" sz="1600" dirty="0"/>
                    </a:p>
                  </a:txBody>
                  <a:tcPr marL="109601" marR="109601" anchor="ctr"/>
                </a:tc>
                <a:tc>
                  <a:txBody>
                    <a:bodyPr/>
                    <a:lstStyle/>
                    <a:p>
                      <a:pPr algn="ctr">
                        <a:lnSpc>
                          <a:spcPct val="100000"/>
                        </a:lnSpc>
                      </a:pPr>
                      <a:r>
                        <a:rPr lang="en-US" sz="1600" dirty="0"/>
                        <a:t>N=45</a:t>
                      </a:r>
                    </a:p>
                  </a:txBody>
                  <a:tcPr marL="109601" marR="1096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January 2024</a:t>
                      </a:r>
                    </a:p>
                  </a:txBody>
                  <a:tcPr marL="109601" marR="109601" anchor="ctr"/>
                </a:tc>
                <a:extLst>
                  <a:ext uri="{0D108BD9-81ED-4DB2-BD59-A6C34878D82A}">
                    <a16:rowId xmlns:a16="http://schemas.microsoft.com/office/drawing/2014/main" val="1035235920"/>
                  </a:ext>
                </a:extLst>
              </a:tr>
              <a:tr h="416560">
                <a:tc>
                  <a:txBody>
                    <a:bodyPr/>
                    <a:lstStyle/>
                    <a:p>
                      <a:pPr>
                        <a:lnSpc>
                          <a:spcPct val="100000"/>
                        </a:lnSpc>
                      </a:pPr>
                      <a:r>
                        <a:rPr lang="en-US" sz="1600" dirty="0"/>
                        <a:t>Natalizumab</a:t>
                      </a:r>
                    </a:p>
                  </a:txBody>
                  <a:tcPr marL="109601" marR="109601" anchor="ctr"/>
                </a:tc>
                <a:tc>
                  <a:txBody>
                    <a:bodyPr/>
                    <a:lstStyle/>
                    <a:p>
                      <a:pPr algn="ctr">
                        <a:lnSpc>
                          <a:spcPct val="100000"/>
                        </a:lnSpc>
                      </a:pPr>
                      <a:r>
                        <a:rPr lang="en-US" sz="1600" dirty="0"/>
                        <a:t>IRA</a:t>
                      </a:r>
                    </a:p>
                  </a:txBody>
                  <a:tcPr marL="109601" marR="109601" anchor="ctr"/>
                </a:tc>
                <a:tc>
                  <a:txBody>
                    <a:bodyPr/>
                    <a:lstStyle/>
                    <a:p>
                      <a:pPr>
                        <a:lnSpc>
                          <a:spcPct val="100000"/>
                        </a:lnSpc>
                      </a:pPr>
                      <a:r>
                        <a:rPr lang="en-US" sz="1600" b="0" i="0" kern="1200" dirty="0">
                          <a:solidFill>
                            <a:schemeClr val="dk1"/>
                          </a:solidFill>
                          <a:effectLst/>
                          <a:latin typeface="+mn-lt"/>
                          <a:ea typeface="+mn-ea"/>
                          <a:cs typeface="+mn-cs"/>
                        </a:rPr>
                        <a:t>NCT02133924</a:t>
                      </a:r>
                      <a:endParaRPr lang="en-US" sz="1600" dirty="0"/>
                    </a:p>
                  </a:txBody>
                  <a:tcPr marL="109601" marR="109601" anchor="ctr"/>
                </a:tc>
                <a:tc>
                  <a:txBody>
                    <a:bodyPr/>
                    <a:lstStyle/>
                    <a:p>
                      <a:pPr algn="ctr">
                        <a:lnSpc>
                          <a:spcPct val="100000"/>
                        </a:lnSpc>
                      </a:pPr>
                      <a:r>
                        <a:rPr lang="en-US" sz="1600" dirty="0"/>
                        <a:t>N=90</a:t>
                      </a:r>
                    </a:p>
                  </a:txBody>
                  <a:tcPr marL="109601" marR="1096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December 2020</a:t>
                      </a:r>
                    </a:p>
                  </a:txBody>
                  <a:tcPr marL="109601" marR="109601" anchor="ctr"/>
                </a:tc>
                <a:extLst>
                  <a:ext uri="{0D108BD9-81ED-4DB2-BD59-A6C34878D82A}">
                    <a16:rowId xmlns:a16="http://schemas.microsoft.com/office/drawing/2014/main" val="1864111235"/>
                  </a:ext>
                </a:extLst>
              </a:tr>
              <a:tr h="416560">
                <a:tc>
                  <a:txBody>
                    <a:bodyPr/>
                    <a:lstStyle/>
                    <a:p>
                      <a:pPr>
                        <a:lnSpc>
                          <a:spcPct val="100000"/>
                        </a:lnSpc>
                      </a:pPr>
                      <a:r>
                        <a:rPr lang="en-US" sz="1600" dirty="0" err="1"/>
                        <a:t>Panobinostat</a:t>
                      </a:r>
                      <a:endParaRPr lang="en-US" sz="1600" dirty="0"/>
                    </a:p>
                  </a:txBody>
                  <a:tcPr marL="109601" marR="109601" anchor="ctr"/>
                </a:tc>
                <a:tc>
                  <a:txBody>
                    <a:bodyPr/>
                    <a:lstStyle/>
                    <a:p>
                      <a:pPr algn="ctr">
                        <a:lnSpc>
                          <a:spcPct val="100000"/>
                        </a:lnSpc>
                      </a:pPr>
                      <a:r>
                        <a:rPr lang="en-US" sz="1600" dirty="0"/>
                        <a:t>HDAC</a:t>
                      </a:r>
                    </a:p>
                  </a:txBody>
                  <a:tcPr marL="109601" marR="109601" anchor="ctr"/>
                </a:tc>
                <a:tc>
                  <a:txBody>
                    <a:bodyPr/>
                    <a:lstStyle/>
                    <a:p>
                      <a:pPr>
                        <a:lnSpc>
                          <a:spcPct val="100000"/>
                        </a:lnSpc>
                      </a:pPr>
                      <a:r>
                        <a:rPr lang="en-US" sz="1600" dirty="0">
                          <a:latin typeface="+mn-lt"/>
                        </a:rPr>
                        <a:t>NCT02588339</a:t>
                      </a:r>
                    </a:p>
                  </a:txBody>
                  <a:tcPr marL="109601" marR="109601" anchor="ctr"/>
                </a:tc>
                <a:tc>
                  <a:txBody>
                    <a:bodyPr/>
                    <a:lstStyle/>
                    <a:p>
                      <a:pPr algn="ctr">
                        <a:lnSpc>
                          <a:spcPct val="100000"/>
                        </a:lnSpc>
                      </a:pPr>
                      <a:r>
                        <a:rPr lang="en-US" sz="1600" dirty="0"/>
                        <a:t>N=42</a:t>
                      </a:r>
                    </a:p>
                  </a:txBody>
                  <a:tcPr marL="109601" marR="109601" anchor="ctr"/>
                </a:tc>
                <a:tc>
                  <a:txBody>
                    <a:bodyPr/>
                    <a:lstStyle/>
                    <a:p>
                      <a:pPr algn="l">
                        <a:lnSpc>
                          <a:spcPct val="100000"/>
                        </a:lnSpc>
                      </a:pPr>
                      <a:r>
                        <a:rPr lang="en-US" sz="1600" dirty="0"/>
                        <a:t>December 2020</a:t>
                      </a:r>
                    </a:p>
                  </a:txBody>
                  <a:tcPr marL="109601" marR="109601" anchor="ctr"/>
                </a:tc>
                <a:extLst>
                  <a:ext uri="{0D108BD9-81ED-4DB2-BD59-A6C34878D82A}">
                    <a16:rowId xmlns:a16="http://schemas.microsoft.com/office/drawing/2014/main" val="1185634491"/>
                  </a:ext>
                </a:extLst>
              </a:tr>
              <a:tr h="416560">
                <a:tc>
                  <a:txBody>
                    <a:bodyPr/>
                    <a:lstStyle/>
                    <a:p>
                      <a:pPr>
                        <a:lnSpc>
                          <a:spcPts val="1700"/>
                        </a:lnSpc>
                      </a:pPr>
                      <a:r>
                        <a:rPr lang="en-US" sz="1600" dirty="0"/>
                        <a:t>RGI-2001</a:t>
                      </a:r>
                    </a:p>
                  </a:txBody>
                  <a:tcPr marL="109601" marR="109601" anchor="ctr"/>
                </a:tc>
                <a:tc>
                  <a:txBody>
                    <a:bodyPr/>
                    <a:lstStyle/>
                    <a:p>
                      <a:pPr algn="ctr">
                        <a:lnSpc>
                          <a:spcPts val="1700"/>
                        </a:lnSpc>
                      </a:pPr>
                      <a:r>
                        <a:rPr lang="en-US" sz="1600" dirty="0" err="1"/>
                        <a:t>T</a:t>
                      </a:r>
                      <a:r>
                        <a:rPr lang="en-US" sz="1600" baseline="-25000" dirty="0" err="1"/>
                        <a:t>reg</a:t>
                      </a:r>
                      <a:endParaRPr lang="en-US" sz="1600" baseline="-25000" dirty="0"/>
                    </a:p>
                  </a:txBody>
                  <a:tcPr marL="109601" marR="109601" anchor="ctr"/>
                </a:tc>
                <a:tc>
                  <a:txBody>
                    <a:bodyPr/>
                    <a:lstStyle/>
                    <a:p>
                      <a:pPr>
                        <a:lnSpc>
                          <a:spcPts val="1700"/>
                        </a:lnSpc>
                      </a:pPr>
                      <a:r>
                        <a:rPr lang="en-US" sz="1600" b="0" i="0" kern="1200" dirty="0">
                          <a:solidFill>
                            <a:schemeClr val="dk1"/>
                          </a:solidFill>
                          <a:effectLst/>
                          <a:latin typeface="+mn-lt"/>
                          <a:ea typeface="+mn-ea"/>
                          <a:cs typeface="+mn-cs"/>
                        </a:rPr>
                        <a:t>NCT04014790</a:t>
                      </a:r>
                      <a:endParaRPr lang="en-US" sz="1600" dirty="0">
                        <a:latin typeface="+mn-lt"/>
                      </a:endParaRPr>
                    </a:p>
                  </a:txBody>
                  <a:tcPr marL="109601" marR="109601" anchor="ctr"/>
                </a:tc>
                <a:tc>
                  <a:txBody>
                    <a:bodyPr/>
                    <a:lstStyle/>
                    <a:p>
                      <a:pPr algn="ctr">
                        <a:lnSpc>
                          <a:spcPts val="1700"/>
                        </a:lnSpc>
                      </a:pPr>
                      <a:r>
                        <a:rPr lang="en-US" sz="1600" dirty="0"/>
                        <a:t>N=50</a:t>
                      </a:r>
                    </a:p>
                  </a:txBody>
                  <a:tcPr marL="109601" marR="109601"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600" dirty="0"/>
                        <a:t>May 2022</a:t>
                      </a:r>
                    </a:p>
                  </a:txBody>
                  <a:tcPr marL="109601" marR="109601" anchor="ctr"/>
                </a:tc>
                <a:extLst>
                  <a:ext uri="{0D108BD9-81ED-4DB2-BD59-A6C34878D82A}">
                    <a16:rowId xmlns:a16="http://schemas.microsoft.com/office/drawing/2014/main" val="1788230569"/>
                  </a:ext>
                </a:extLst>
              </a:tr>
            </a:tbl>
          </a:graphicData>
        </a:graphic>
      </p:graphicFrame>
      <p:sp>
        <p:nvSpPr>
          <p:cNvPr id="5" name="Text Placeholder 4">
            <a:extLst>
              <a:ext uri="{FF2B5EF4-FFF2-40B4-BE49-F238E27FC236}">
                <a16:creationId xmlns:a16="http://schemas.microsoft.com/office/drawing/2014/main" id="{0B411A71-1F66-D343-B279-66B7E79A831E}"/>
              </a:ext>
            </a:extLst>
          </p:cNvPr>
          <p:cNvSpPr>
            <a:spLocks noGrp="1"/>
          </p:cNvSpPr>
          <p:nvPr>
            <p:ph type="body" sz="quarter" idx="10"/>
          </p:nvPr>
        </p:nvSpPr>
        <p:spPr/>
        <p:txBody>
          <a:bodyPr/>
          <a:lstStyle/>
          <a:p>
            <a:r>
              <a:rPr lang="en-US" dirty="0"/>
              <a:t>Source: </a:t>
            </a:r>
            <a:r>
              <a:rPr lang="en-US" dirty="0" err="1"/>
              <a:t>ClinicalTrials.gov</a:t>
            </a:r>
            <a:r>
              <a:rPr lang="en-US" dirty="0"/>
              <a:t> using filters for “acute graft versus host disease,” “interventional,” “active not recruiting,” and “phase 2.” February 2020.</a:t>
            </a:r>
          </a:p>
        </p:txBody>
      </p:sp>
      <p:sp>
        <p:nvSpPr>
          <p:cNvPr id="3" name="Rectangle 2">
            <a:extLst>
              <a:ext uri="{FF2B5EF4-FFF2-40B4-BE49-F238E27FC236}">
                <a16:creationId xmlns:a16="http://schemas.microsoft.com/office/drawing/2014/main" id="{E3A20AAE-321B-44F2-A089-825A4386CB63}"/>
              </a:ext>
            </a:extLst>
          </p:cNvPr>
          <p:cNvSpPr/>
          <p:nvPr/>
        </p:nvSpPr>
        <p:spPr>
          <a:xfrm>
            <a:off x="692284" y="5480429"/>
            <a:ext cx="7350029" cy="523220"/>
          </a:xfrm>
          <a:prstGeom prst="rect">
            <a:avLst/>
          </a:prstGeom>
        </p:spPr>
        <p:txBody>
          <a:bodyPr wrap="square">
            <a:spAutoFit/>
          </a:bodyPr>
          <a:lstStyle/>
          <a:p>
            <a:pPr algn="l"/>
            <a:r>
              <a:rPr lang="en-US" sz="1400" dirty="0">
                <a:latin typeface="+mn-lt"/>
              </a:rPr>
              <a:t>CD40-L, cluster of differentiation 40 ligand; HDAC, histone deacetylase; HMG-CoA, 3-hydroxy-3-methylglutaryl-CoA; ROCK, Rho-associated kinase; </a:t>
            </a:r>
            <a:r>
              <a:rPr lang="en-US" sz="1400" dirty="0" err="1">
                <a:latin typeface="+mn-lt"/>
              </a:rPr>
              <a:t>T</a:t>
            </a:r>
            <a:r>
              <a:rPr lang="en-US" sz="1400" baseline="-25000" dirty="0" err="1">
                <a:latin typeface="+mn-lt"/>
              </a:rPr>
              <a:t>reg</a:t>
            </a:r>
            <a:r>
              <a:rPr lang="en-US" sz="1400" dirty="0">
                <a:latin typeface="+mn-lt"/>
              </a:rPr>
              <a:t>, regulatory T-cells.</a:t>
            </a:r>
          </a:p>
        </p:txBody>
      </p:sp>
    </p:spTree>
    <p:custDataLst>
      <p:tags r:id="rId1"/>
    </p:custDataLst>
    <p:extLst>
      <p:ext uri="{BB962C8B-B14F-4D97-AF65-F5344CB8AC3E}">
        <p14:creationId xmlns:p14="http://schemas.microsoft.com/office/powerpoint/2010/main" val="1564970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69FC-7C1C-4A23-A1B2-81CE89F208C1}"/>
              </a:ext>
            </a:extLst>
          </p:cNvPr>
          <p:cNvSpPr>
            <a:spLocks noGrp="1"/>
          </p:cNvSpPr>
          <p:nvPr>
            <p:ph type="title"/>
          </p:nvPr>
        </p:nvSpPr>
        <p:spPr/>
        <p:txBody>
          <a:bodyPr/>
          <a:lstStyle/>
          <a:p>
            <a:r>
              <a:rPr lang="en-US" dirty="0"/>
              <a:t>Agents in Ongoing Phase 3 Clinical Trials</a:t>
            </a:r>
          </a:p>
        </p:txBody>
      </p:sp>
      <p:graphicFrame>
        <p:nvGraphicFramePr>
          <p:cNvPr id="4" name="Table 4">
            <a:extLst>
              <a:ext uri="{FF2B5EF4-FFF2-40B4-BE49-F238E27FC236}">
                <a16:creationId xmlns:a16="http://schemas.microsoft.com/office/drawing/2014/main" id="{A9F17577-C174-4D02-AEED-A600134FB958}"/>
              </a:ext>
            </a:extLst>
          </p:cNvPr>
          <p:cNvGraphicFramePr>
            <a:graphicFrameLocks noGrp="1"/>
          </p:cNvGraphicFramePr>
          <p:nvPr>
            <p:ph idx="1"/>
            <p:extLst>
              <p:ext uri="{D42A27DB-BD31-4B8C-83A1-F6EECF244321}">
                <p14:modId xmlns:p14="http://schemas.microsoft.com/office/powerpoint/2010/main" val="2529348932"/>
              </p:ext>
            </p:extLst>
          </p:nvPr>
        </p:nvGraphicFramePr>
        <p:xfrm>
          <a:off x="457200" y="1608138"/>
          <a:ext cx="8229750" cy="34747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509615">
                  <a:extLst>
                    <a:ext uri="{9D8B030D-6E8A-4147-A177-3AD203B41FA5}">
                      <a16:colId xmlns:a16="http://schemas.microsoft.com/office/drawing/2014/main" val="3571448649"/>
                    </a:ext>
                  </a:extLst>
                </a:gridCol>
                <a:gridCol w="960793">
                  <a:extLst>
                    <a:ext uri="{9D8B030D-6E8A-4147-A177-3AD203B41FA5}">
                      <a16:colId xmlns:a16="http://schemas.microsoft.com/office/drawing/2014/main" val="1290585260"/>
                    </a:ext>
                  </a:extLst>
                </a:gridCol>
                <a:gridCol w="1656104">
                  <a:extLst>
                    <a:ext uri="{9D8B030D-6E8A-4147-A177-3AD203B41FA5}">
                      <a16:colId xmlns:a16="http://schemas.microsoft.com/office/drawing/2014/main" val="2188020484"/>
                    </a:ext>
                  </a:extLst>
                </a:gridCol>
                <a:gridCol w="898780">
                  <a:extLst>
                    <a:ext uri="{9D8B030D-6E8A-4147-A177-3AD203B41FA5}">
                      <a16:colId xmlns:a16="http://schemas.microsoft.com/office/drawing/2014/main" val="1971812011"/>
                    </a:ext>
                  </a:extLst>
                </a:gridCol>
                <a:gridCol w="1774321">
                  <a:extLst>
                    <a:ext uri="{9D8B030D-6E8A-4147-A177-3AD203B41FA5}">
                      <a16:colId xmlns:a16="http://schemas.microsoft.com/office/drawing/2014/main" val="796454053"/>
                    </a:ext>
                  </a:extLst>
                </a:gridCol>
                <a:gridCol w="1430137">
                  <a:extLst>
                    <a:ext uri="{9D8B030D-6E8A-4147-A177-3AD203B41FA5}">
                      <a16:colId xmlns:a16="http://schemas.microsoft.com/office/drawing/2014/main" val="206973282"/>
                    </a:ext>
                  </a:extLst>
                </a:gridCol>
              </a:tblGrid>
              <a:tr h="270067">
                <a:tc>
                  <a:txBody>
                    <a:bodyPr/>
                    <a:lstStyle/>
                    <a:p>
                      <a:r>
                        <a:rPr lang="en-US" sz="1600" dirty="0"/>
                        <a:t>Agent</a:t>
                      </a:r>
                    </a:p>
                  </a:txBody>
                  <a:tcPr marL="101136" marR="101136" anchor="ctr"/>
                </a:tc>
                <a:tc>
                  <a:txBody>
                    <a:bodyPr/>
                    <a:lstStyle/>
                    <a:p>
                      <a:pPr algn="ctr"/>
                      <a:r>
                        <a:rPr lang="en-US" sz="1600" dirty="0"/>
                        <a:t>Target</a:t>
                      </a:r>
                    </a:p>
                  </a:txBody>
                  <a:tcPr marL="101136" marR="101136" anchor="ctr"/>
                </a:tc>
                <a:tc>
                  <a:txBody>
                    <a:bodyPr/>
                    <a:lstStyle/>
                    <a:p>
                      <a:r>
                        <a:rPr lang="en-US" sz="1600" dirty="0"/>
                        <a:t>Trial Name </a:t>
                      </a:r>
                    </a:p>
                    <a:p>
                      <a:r>
                        <a:rPr lang="en-US" sz="1600" dirty="0"/>
                        <a:t>and/or ID#</a:t>
                      </a:r>
                    </a:p>
                  </a:txBody>
                  <a:tcPr marL="101136" marR="101136" anchor="ctr"/>
                </a:tc>
                <a:tc>
                  <a:txBody>
                    <a:bodyPr/>
                    <a:lstStyle/>
                    <a:p>
                      <a:pPr algn="ctr"/>
                      <a:r>
                        <a:rPr lang="en-US" sz="1600" dirty="0"/>
                        <a:t># Pts   </a:t>
                      </a:r>
                    </a:p>
                  </a:txBody>
                  <a:tcPr marL="101136" marR="101136" anchor="ctr"/>
                </a:tc>
                <a:tc>
                  <a:txBody>
                    <a:bodyPr/>
                    <a:lstStyle/>
                    <a:p>
                      <a:pPr algn="ctr"/>
                      <a:r>
                        <a:rPr lang="en-US" sz="1600" dirty="0"/>
                        <a:t>Focus</a:t>
                      </a:r>
                    </a:p>
                  </a:txBody>
                  <a:tcPr marL="101136" marR="101136" anchor="ctr"/>
                </a:tc>
                <a:tc>
                  <a:txBody>
                    <a:bodyPr/>
                    <a:lstStyle/>
                    <a:p>
                      <a:pPr algn="l"/>
                      <a:r>
                        <a:rPr lang="en-US" sz="1600" dirty="0"/>
                        <a:t>Completion</a:t>
                      </a:r>
                    </a:p>
                  </a:txBody>
                  <a:tcPr marL="101136" marR="101136" anchor="ctr"/>
                </a:tc>
                <a:extLst>
                  <a:ext uri="{0D108BD9-81ED-4DB2-BD59-A6C34878D82A}">
                    <a16:rowId xmlns:a16="http://schemas.microsoft.com/office/drawing/2014/main" val="2328884514"/>
                  </a:ext>
                </a:extLst>
              </a:tr>
              <a:tr h="370840">
                <a:tc rowSpan="2">
                  <a:txBody>
                    <a:bodyPr/>
                    <a:lstStyle/>
                    <a:p>
                      <a:r>
                        <a:rPr lang="en-US" sz="1600" dirty="0"/>
                        <a:t>Ibrutinib</a:t>
                      </a:r>
                    </a:p>
                  </a:txBody>
                  <a:tcPr marL="101136" marR="101136" anchor="ctr">
                    <a:solidFill>
                      <a:schemeClr val="accent1">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cs typeface="Times New Roman" panose="02020603050405020304" pitchFamily="18" charset="0"/>
                        </a:rPr>
                        <a:t>BTK</a:t>
                      </a:r>
                    </a:p>
                  </a:txBody>
                  <a:tcPr marL="101136" marR="101136"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NCT03474679</a:t>
                      </a:r>
                      <a:endParaRPr lang="en-US" sz="16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Times New Roman" panose="02020603050405020304" pitchFamily="18" charset="0"/>
                      </a:endParaRPr>
                    </a:p>
                  </a:txBody>
                  <a:tcPr marL="101136" marR="101136">
                    <a:solidFill>
                      <a:schemeClr val="accent1">
                        <a:lumMod val="20000"/>
                        <a:lumOff val="80000"/>
                      </a:schemeClr>
                    </a:solidFill>
                  </a:tcP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N=19</a:t>
                      </a:r>
                    </a:p>
                  </a:txBody>
                  <a:tcPr marL="101136" marR="101136" anchor="ctr">
                    <a:solidFill>
                      <a:schemeClr val="accent1">
                        <a:lumMod val="20000"/>
                        <a:lumOff val="80000"/>
                      </a:schemeClr>
                    </a:solidFill>
                  </a:tcP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SR cGVHD</a:t>
                      </a:r>
                    </a:p>
                  </a:txBody>
                  <a:tcPr marL="101136" marR="101136"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cs typeface="Times New Roman" panose="02020603050405020304" pitchFamily="18" charset="0"/>
                        </a:rPr>
                        <a:t>June 2022</a:t>
                      </a:r>
                    </a:p>
                  </a:txBody>
                  <a:tcPr marL="101136" marR="101136" anchor="ctr">
                    <a:solidFill>
                      <a:schemeClr val="accent1">
                        <a:lumMod val="20000"/>
                        <a:lumOff val="80000"/>
                      </a:schemeClr>
                    </a:solidFill>
                  </a:tcPr>
                </a:tc>
                <a:extLst>
                  <a:ext uri="{0D108BD9-81ED-4DB2-BD59-A6C34878D82A}">
                    <a16:rowId xmlns:a16="http://schemas.microsoft.com/office/drawing/2014/main" val="3033692827"/>
                  </a:ext>
                </a:extLst>
              </a:tr>
              <a:tr h="370840">
                <a:tc vMerge="1">
                  <a:txBody>
                    <a:bodyPr/>
                    <a:lstStyle/>
                    <a:p>
                      <a:endParaRPr lang="en-US" sz="16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err="1">
                          <a:solidFill>
                            <a:schemeClr val="dk1"/>
                          </a:solidFill>
                          <a:effectLst/>
                          <a:latin typeface="+mn-lt"/>
                          <a:ea typeface="+mn-ea"/>
                          <a:cs typeface="+mn-cs"/>
                        </a:rPr>
                        <a:t>iNTEGRATE</a:t>
                      </a:r>
                      <a:endParaRPr lang="en-US" sz="16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NCT02959944</a:t>
                      </a:r>
                      <a:endParaRPr lang="en-US" sz="1600" dirty="0">
                        <a:effectLst/>
                        <a:latin typeface="+mn-lt"/>
                        <a:ea typeface="Times New Roman" panose="02020603050405020304" pitchFamily="18" charset="0"/>
                        <a:cs typeface="Times New Roman" panose="02020603050405020304" pitchFamily="18" charset="0"/>
                      </a:endParaRPr>
                    </a:p>
                  </a:txBody>
                  <a:tcPr marL="101136" marR="101136">
                    <a:solidFill>
                      <a:schemeClr val="accent1">
                        <a:lumMod val="20000"/>
                        <a:lumOff val="80000"/>
                      </a:schemeClr>
                    </a:solidFill>
                  </a:tcP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N=186</a:t>
                      </a:r>
                    </a:p>
                  </a:txBody>
                  <a:tcPr marL="101136" marR="101136" anchor="ctr">
                    <a:solidFill>
                      <a:schemeClr val="accent1">
                        <a:lumMod val="20000"/>
                        <a:lumOff val="80000"/>
                      </a:schemeClr>
                    </a:solidFill>
                  </a:tcP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New-onset cGVHD</a:t>
                      </a:r>
                    </a:p>
                  </a:txBody>
                  <a:tcPr marL="101136" marR="101136"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cs typeface="Times New Roman" panose="02020603050405020304" pitchFamily="18" charset="0"/>
                        </a:rPr>
                        <a:t>March 2023</a:t>
                      </a:r>
                    </a:p>
                  </a:txBody>
                  <a:tcPr marL="101136" marR="101136" anchor="ctr">
                    <a:solidFill>
                      <a:schemeClr val="accent1">
                        <a:lumMod val="20000"/>
                        <a:lumOff val="80000"/>
                      </a:schemeClr>
                    </a:solidFill>
                  </a:tcPr>
                </a:tc>
                <a:extLst>
                  <a:ext uri="{0D108BD9-81ED-4DB2-BD59-A6C34878D82A}">
                    <a16:rowId xmlns:a16="http://schemas.microsoft.com/office/drawing/2014/main" val="3127854152"/>
                  </a:ext>
                </a:extLst>
              </a:tr>
              <a:tr h="370840">
                <a:tc rowSpan="2">
                  <a:txBody>
                    <a:bodyPr/>
                    <a:lstStyle/>
                    <a:p>
                      <a:r>
                        <a:rPr lang="en-US" sz="1600" dirty="0" err="1"/>
                        <a:t>Ruxolitinib</a:t>
                      </a:r>
                      <a:endParaRPr lang="en-US" sz="1600" dirty="0"/>
                    </a:p>
                  </a:txBody>
                  <a:tcPr marL="101136" marR="101136" anchor="ctr">
                    <a:solidFill>
                      <a:schemeClr val="bg1">
                        <a:lumMod val="95000"/>
                      </a:schemeClr>
                    </a:solidFill>
                  </a:tcPr>
                </a:tc>
                <a:tc rowSpan="2">
                  <a:txBody>
                    <a:bodyPr/>
                    <a:lstStyle/>
                    <a:p>
                      <a:pPr algn="ctr"/>
                      <a:r>
                        <a:rPr lang="en-US" sz="1600" dirty="0"/>
                        <a:t>JAK1</a:t>
                      </a:r>
                    </a:p>
                  </a:txBody>
                  <a:tcPr marL="101136" marR="101136" anchor="ctr">
                    <a:solidFill>
                      <a:schemeClr val="bg1">
                        <a:lumMod val="95000"/>
                      </a:schemeClr>
                    </a:solidFill>
                  </a:tcPr>
                </a:tc>
                <a:tc>
                  <a:txBody>
                    <a:bodyPr/>
                    <a:lstStyle/>
                    <a:p>
                      <a:r>
                        <a:rPr lang="en-US" sz="1600" dirty="0">
                          <a:effectLst/>
                          <a:latin typeface="+mn-lt"/>
                        </a:rPr>
                        <a:t>REACH2</a:t>
                      </a:r>
                    </a:p>
                    <a:p>
                      <a:r>
                        <a:rPr lang="en-US" sz="1600" dirty="0">
                          <a:effectLst/>
                          <a:latin typeface="+mn-lt"/>
                        </a:rPr>
                        <a:t>NCT02913261 </a:t>
                      </a:r>
                      <a:endParaRPr lang="en-US" sz="1600" dirty="0"/>
                    </a:p>
                  </a:txBody>
                  <a:tcPr marL="101136" marR="101136">
                    <a:solidFill>
                      <a:schemeClr val="bg1">
                        <a:lumMod val="95000"/>
                      </a:schemeClr>
                    </a:solidFill>
                  </a:tcPr>
                </a:tc>
                <a:tc>
                  <a:txBody>
                    <a:bodyPr/>
                    <a:lstStyle/>
                    <a:p>
                      <a:pPr algn="ctr"/>
                      <a:r>
                        <a:rPr lang="en-US" sz="1600" dirty="0"/>
                        <a:t>N=310</a:t>
                      </a:r>
                    </a:p>
                  </a:txBody>
                  <a:tcPr marL="101136" marR="101136" anchor="ctr">
                    <a:solidFill>
                      <a:schemeClr val="bg1">
                        <a:lumMod val="95000"/>
                      </a:schemeClr>
                    </a:solidFill>
                  </a:tcPr>
                </a:tc>
                <a:tc>
                  <a:txBody>
                    <a:bodyPr/>
                    <a:lstStyle/>
                    <a:p>
                      <a:pPr algn="ctr"/>
                      <a:r>
                        <a:rPr lang="en-US" sz="1600" dirty="0"/>
                        <a:t>SR </a:t>
                      </a:r>
                      <a:r>
                        <a:rPr lang="en-US" sz="1600" dirty="0" err="1"/>
                        <a:t>aGVHD</a:t>
                      </a:r>
                      <a:endParaRPr lang="en-US" sz="1600" dirty="0"/>
                    </a:p>
                  </a:txBody>
                  <a:tcPr marL="101136" marR="101136"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April 2021</a:t>
                      </a:r>
                      <a:endParaRPr lang="en-US" sz="1600" dirty="0">
                        <a:effectLst/>
                        <a:latin typeface="+mn-lt"/>
                        <a:ea typeface="Times New Roman" panose="02020603050405020304" pitchFamily="18" charset="0"/>
                        <a:cs typeface="Times New Roman" panose="02020603050405020304" pitchFamily="18" charset="0"/>
                      </a:endParaRPr>
                    </a:p>
                  </a:txBody>
                  <a:tcPr marL="101136" marR="101136" anchor="ctr">
                    <a:solidFill>
                      <a:schemeClr val="bg1">
                        <a:lumMod val="95000"/>
                      </a:schemeClr>
                    </a:solidFill>
                  </a:tcPr>
                </a:tc>
                <a:extLst>
                  <a:ext uri="{0D108BD9-81ED-4DB2-BD59-A6C34878D82A}">
                    <a16:rowId xmlns:a16="http://schemas.microsoft.com/office/drawing/2014/main" val="1986055834"/>
                  </a:ext>
                </a:extLst>
              </a:tr>
              <a:tr h="370840">
                <a:tc vMerge="1">
                  <a:txBody>
                    <a:bodyPr/>
                    <a:lstStyle/>
                    <a:p>
                      <a:endParaRPr lang="en-US" sz="1600" dirty="0"/>
                    </a:p>
                  </a:txBody>
                  <a:tcPr/>
                </a:tc>
                <a:tc vMerge="1">
                  <a:txBody>
                    <a:bodyPr/>
                    <a:lstStyle/>
                    <a:p>
                      <a:endParaRPr lang="en-US" sz="1600" dirty="0"/>
                    </a:p>
                  </a:txBody>
                  <a:tcPr>
                    <a:solidFill>
                      <a:schemeClr val="bg1">
                        <a:lumMod val="95000"/>
                      </a:schemeClr>
                    </a:solidFill>
                  </a:tcPr>
                </a:tc>
                <a:tc>
                  <a:txBody>
                    <a:bodyPr/>
                    <a:lstStyle/>
                    <a:p>
                      <a:r>
                        <a:rPr lang="en-US" sz="1600" dirty="0"/>
                        <a:t>REACH3</a:t>
                      </a:r>
                    </a:p>
                    <a:p>
                      <a:r>
                        <a:rPr lang="en-US" sz="1600" dirty="0">
                          <a:effectLst/>
                          <a:latin typeface="+mn-lt"/>
                        </a:rPr>
                        <a:t>NCT03112603</a:t>
                      </a:r>
                      <a:endParaRPr lang="en-US" sz="1600" dirty="0"/>
                    </a:p>
                  </a:txBody>
                  <a:tcPr marL="101136" marR="101136">
                    <a:solidFill>
                      <a:schemeClr val="bg1">
                        <a:lumMod val="95000"/>
                      </a:schemeClr>
                    </a:solidFill>
                  </a:tcPr>
                </a:tc>
                <a:tc>
                  <a:txBody>
                    <a:bodyPr/>
                    <a:lstStyle/>
                    <a:p>
                      <a:pPr algn="ctr"/>
                      <a:r>
                        <a:rPr lang="en-US" sz="1600" dirty="0"/>
                        <a:t>N=330</a:t>
                      </a:r>
                    </a:p>
                  </a:txBody>
                  <a:tcPr marL="101136" marR="101136" anchor="ctr">
                    <a:solidFill>
                      <a:schemeClr val="bg1">
                        <a:lumMod val="95000"/>
                      </a:schemeClr>
                    </a:solidFill>
                  </a:tcPr>
                </a:tc>
                <a:tc>
                  <a:txBody>
                    <a:bodyPr/>
                    <a:lstStyle/>
                    <a:p>
                      <a:pPr algn="ctr"/>
                      <a:r>
                        <a:rPr lang="en-US" sz="1600" dirty="0"/>
                        <a:t>SR cGVHD</a:t>
                      </a:r>
                    </a:p>
                  </a:txBody>
                  <a:tcPr marL="101136" marR="101136"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January 2022</a:t>
                      </a:r>
                      <a:endParaRPr lang="en-US" sz="1600" dirty="0">
                        <a:effectLst/>
                        <a:latin typeface="+mn-lt"/>
                        <a:ea typeface="Times New Roman" panose="02020603050405020304" pitchFamily="18" charset="0"/>
                        <a:cs typeface="Times New Roman" panose="02020603050405020304" pitchFamily="18" charset="0"/>
                      </a:endParaRPr>
                    </a:p>
                  </a:txBody>
                  <a:tcPr marL="101136" marR="101136" anchor="ctr">
                    <a:solidFill>
                      <a:schemeClr val="bg1">
                        <a:lumMod val="95000"/>
                      </a:schemeClr>
                    </a:solidFill>
                  </a:tcPr>
                </a:tc>
                <a:extLst>
                  <a:ext uri="{0D108BD9-81ED-4DB2-BD59-A6C34878D82A}">
                    <a16:rowId xmlns:a16="http://schemas.microsoft.com/office/drawing/2014/main" val="1762273003"/>
                  </a:ext>
                </a:extLst>
              </a:tr>
              <a:tr h="370840">
                <a:tc>
                  <a:txBody>
                    <a:bodyPr/>
                    <a:lstStyle/>
                    <a:p>
                      <a:r>
                        <a:rPr lang="en-US" sz="1600" dirty="0"/>
                        <a:t>Vedolizumab</a:t>
                      </a:r>
                    </a:p>
                  </a:txBody>
                  <a:tcPr marL="101136" marR="101136"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IRA</a:t>
                      </a:r>
                    </a:p>
                  </a:txBody>
                  <a:tcPr marL="101136" marR="101136"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NCT03657160</a:t>
                      </a:r>
                      <a:endParaRPr lang="en-US" sz="1600" dirty="0"/>
                    </a:p>
                  </a:txBody>
                  <a:tcPr marL="101136" marR="101136" anchor="ctr">
                    <a:solidFill>
                      <a:schemeClr val="tx2">
                        <a:lumMod val="20000"/>
                        <a:lumOff val="80000"/>
                      </a:schemeClr>
                    </a:solidFill>
                  </a:tcPr>
                </a:tc>
                <a:tc>
                  <a:txBody>
                    <a:bodyPr/>
                    <a:lstStyle/>
                    <a:p>
                      <a:pPr algn="ctr"/>
                      <a:r>
                        <a:rPr lang="en-US" sz="1600" dirty="0"/>
                        <a:t>N=558</a:t>
                      </a:r>
                    </a:p>
                  </a:txBody>
                  <a:tcPr marL="101136" marR="101136" anchor="ctr">
                    <a:solidFill>
                      <a:schemeClr val="tx2">
                        <a:lumMod val="20000"/>
                        <a:lumOff val="80000"/>
                      </a:schemeClr>
                    </a:solidFill>
                  </a:tcPr>
                </a:tc>
                <a:tc>
                  <a:txBody>
                    <a:bodyPr/>
                    <a:lstStyle/>
                    <a:p>
                      <a:pPr algn="ctr"/>
                      <a:r>
                        <a:rPr lang="en-US" sz="1600" dirty="0"/>
                        <a:t>Prevention of </a:t>
                      </a:r>
                      <a:r>
                        <a:rPr lang="en-US" sz="1600" dirty="0" err="1"/>
                        <a:t>aGVHD</a:t>
                      </a:r>
                      <a:endParaRPr lang="en-US" sz="1600" dirty="0"/>
                    </a:p>
                  </a:txBody>
                  <a:tcPr marL="101136" marR="101136"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cs typeface="Times New Roman" panose="02020603050405020304" pitchFamily="18" charset="0"/>
                        </a:rPr>
                        <a:t>April 2021</a:t>
                      </a:r>
                    </a:p>
                  </a:txBody>
                  <a:tcPr marL="101136" marR="101136" anchor="ctr">
                    <a:solidFill>
                      <a:schemeClr val="tx2">
                        <a:lumMod val="20000"/>
                        <a:lumOff val="80000"/>
                      </a:schemeClr>
                    </a:solidFill>
                  </a:tcPr>
                </a:tc>
                <a:extLst>
                  <a:ext uri="{0D108BD9-81ED-4DB2-BD59-A6C34878D82A}">
                    <a16:rowId xmlns:a16="http://schemas.microsoft.com/office/drawing/2014/main" val="585927436"/>
                  </a:ext>
                </a:extLst>
              </a:tr>
            </a:tbl>
          </a:graphicData>
        </a:graphic>
      </p:graphicFrame>
      <p:sp>
        <p:nvSpPr>
          <p:cNvPr id="6" name="Text Placeholder 5">
            <a:extLst>
              <a:ext uri="{FF2B5EF4-FFF2-40B4-BE49-F238E27FC236}">
                <a16:creationId xmlns:a16="http://schemas.microsoft.com/office/drawing/2014/main" id="{E6699F98-5CFC-2745-8CD7-B74721E3DD38}"/>
              </a:ext>
            </a:extLst>
          </p:cNvPr>
          <p:cNvSpPr>
            <a:spLocks noGrp="1"/>
          </p:cNvSpPr>
          <p:nvPr>
            <p:ph type="body" sz="quarter" idx="10"/>
          </p:nvPr>
        </p:nvSpPr>
        <p:spPr/>
        <p:txBody>
          <a:bodyPr/>
          <a:lstStyle/>
          <a:p>
            <a:r>
              <a:rPr lang="en-US" dirty="0"/>
              <a:t>Source: </a:t>
            </a:r>
            <a:r>
              <a:rPr lang="en-US" dirty="0" err="1"/>
              <a:t>ClinicalTrials.gov</a:t>
            </a:r>
            <a:r>
              <a:rPr lang="en-US" dirty="0"/>
              <a:t> using filters for “graft versus host disease,” “active not recruiting,” “interventional,” and “phase 3.” February 2020.</a:t>
            </a:r>
          </a:p>
        </p:txBody>
      </p:sp>
      <p:sp>
        <p:nvSpPr>
          <p:cNvPr id="5" name="TextBox 4">
            <a:extLst>
              <a:ext uri="{FF2B5EF4-FFF2-40B4-BE49-F238E27FC236}">
                <a16:creationId xmlns:a16="http://schemas.microsoft.com/office/drawing/2014/main" id="{0D90BDC9-D8BC-410C-B1D9-41894BB6D851}"/>
              </a:ext>
            </a:extLst>
          </p:cNvPr>
          <p:cNvSpPr txBox="1"/>
          <p:nvPr/>
        </p:nvSpPr>
        <p:spPr>
          <a:xfrm>
            <a:off x="532483" y="5038367"/>
            <a:ext cx="7811622" cy="307777"/>
          </a:xfrm>
          <a:prstGeom prst="rect">
            <a:avLst/>
          </a:prstGeom>
          <a:noFill/>
        </p:spPr>
        <p:txBody>
          <a:bodyPr wrap="square" rtlCol="0">
            <a:spAutoFit/>
          </a:bodyPr>
          <a:lstStyle/>
          <a:p>
            <a:pPr algn="l"/>
            <a:r>
              <a:rPr lang="en-US" sz="1400" dirty="0">
                <a:latin typeface="+mn-lt"/>
              </a:rPr>
              <a:t>IRA, integrin receptor antagonist. </a:t>
            </a:r>
          </a:p>
        </p:txBody>
      </p:sp>
    </p:spTree>
    <p:custDataLst>
      <p:tags r:id="rId1"/>
    </p:custDataLst>
    <p:extLst>
      <p:ext uri="{BB962C8B-B14F-4D97-AF65-F5344CB8AC3E}">
        <p14:creationId xmlns:p14="http://schemas.microsoft.com/office/powerpoint/2010/main" val="1117797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17EE-0C78-46A3-B21A-08A8950151D1}"/>
              </a:ext>
            </a:extLst>
          </p:cNvPr>
          <p:cNvSpPr>
            <a:spLocks noGrp="1"/>
          </p:cNvSpPr>
          <p:nvPr>
            <p:ph type="title"/>
          </p:nvPr>
        </p:nvSpPr>
        <p:spPr/>
        <p:txBody>
          <a:bodyPr/>
          <a:lstStyle/>
          <a:p>
            <a:r>
              <a:rPr lang="en-US" dirty="0"/>
              <a:t>Emerging Agent: Antithrombin</a:t>
            </a:r>
          </a:p>
        </p:txBody>
      </p:sp>
      <p:sp>
        <p:nvSpPr>
          <p:cNvPr id="3" name="Content Placeholder 2">
            <a:extLst>
              <a:ext uri="{FF2B5EF4-FFF2-40B4-BE49-F238E27FC236}">
                <a16:creationId xmlns:a16="http://schemas.microsoft.com/office/drawing/2014/main" id="{ED546A9B-5B9D-41BB-8D54-C75F7372E8F0}"/>
              </a:ext>
            </a:extLst>
          </p:cNvPr>
          <p:cNvSpPr>
            <a:spLocks noGrp="1"/>
          </p:cNvSpPr>
          <p:nvPr>
            <p:ph idx="1"/>
          </p:nvPr>
        </p:nvSpPr>
        <p:spPr/>
        <p:txBody>
          <a:bodyPr/>
          <a:lstStyle/>
          <a:p>
            <a:pPr>
              <a:spcAft>
                <a:spcPts val="600"/>
              </a:spcAft>
            </a:pPr>
            <a:r>
              <a:rPr lang="en-US" dirty="0"/>
              <a:t>Defibrotide, approved in 2016 for VOD (aka, SOS) with renal or pulmonary dysfunction following HSCT</a:t>
            </a:r>
          </a:p>
          <a:p>
            <a:pPr>
              <a:spcAft>
                <a:spcPts val="600"/>
              </a:spcAft>
            </a:pPr>
            <a:r>
              <a:rPr lang="en-US" dirty="0"/>
              <a:t>Binds with </a:t>
            </a:r>
            <a:r>
              <a:rPr lang="en-US" dirty="0" err="1"/>
              <a:t>bFGF</a:t>
            </a:r>
            <a:r>
              <a:rPr lang="en-US" dirty="0"/>
              <a:t> to induce VEGF and protect endothelial cells</a:t>
            </a:r>
          </a:p>
          <a:p>
            <a:pPr>
              <a:spcAft>
                <a:spcPts val="600"/>
              </a:spcAft>
            </a:pPr>
            <a:r>
              <a:rPr lang="en-US" dirty="0"/>
              <a:t>Functions as</a:t>
            </a:r>
          </a:p>
          <a:p>
            <a:pPr lvl="1">
              <a:spcAft>
                <a:spcPts val="600"/>
              </a:spcAft>
            </a:pPr>
            <a:r>
              <a:rPr lang="en-US" dirty="0"/>
              <a:t>Antithrombotic</a:t>
            </a:r>
          </a:p>
          <a:p>
            <a:pPr lvl="1">
              <a:spcAft>
                <a:spcPts val="600"/>
              </a:spcAft>
            </a:pPr>
            <a:r>
              <a:rPr lang="en-US" dirty="0"/>
              <a:t>Profibrinolytic</a:t>
            </a:r>
          </a:p>
          <a:p>
            <a:pPr lvl="1">
              <a:spcAft>
                <a:spcPts val="600"/>
              </a:spcAft>
            </a:pPr>
            <a:r>
              <a:rPr lang="en-US" dirty="0"/>
              <a:t>Anti-inflammatory</a:t>
            </a:r>
          </a:p>
          <a:p>
            <a:pPr lvl="1">
              <a:spcAft>
                <a:spcPts val="600"/>
              </a:spcAft>
            </a:pPr>
            <a:endParaRPr lang="en-US" dirty="0"/>
          </a:p>
        </p:txBody>
      </p:sp>
      <p:sp>
        <p:nvSpPr>
          <p:cNvPr id="6" name="Text Placeholder 5">
            <a:extLst>
              <a:ext uri="{FF2B5EF4-FFF2-40B4-BE49-F238E27FC236}">
                <a16:creationId xmlns:a16="http://schemas.microsoft.com/office/drawing/2014/main" id="{3A8B552E-D830-DE40-B3B2-DD77728D5FCF}"/>
              </a:ext>
            </a:extLst>
          </p:cNvPr>
          <p:cNvSpPr>
            <a:spLocks noGrp="1"/>
          </p:cNvSpPr>
          <p:nvPr>
            <p:ph type="body" sz="quarter" idx="10"/>
          </p:nvPr>
        </p:nvSpPr>
        <p:spPr/>
        <p:txBody>
          <a:bodyPr>
            <a:normAutofit lnSpcReduction="10000"/>
          </a:bodyPr>
          <a:lstStyle/>
          <a:p>
            <a:r>
              <a:rPr lang="en-US" dirty="0" err="1"/>
              <a:t>bFGF</a:t>
            </a:r>
            <a:r>
              <a:rPr lang="en-US" dirty="0"/>
              <a:t>, basic fibroblast growth factor; SOS, sinusoidal obstruction disorder; VEGF, vascular endothelial growth factor; VOD, </a:t>
            </a:r>
            <a:r>
              <a:rPr lang="en-US" dirty="0" err="1"/>
              <a:t>veno</a:t>
            </a:r>
            <a:r>
              <a:rPr lang="en-US" dirty="0"/>
              <a:t>-occlusive disease. </a:t>
            </a:r>
          </a:p>
          <a:p>
            <a:r>
              <a:rPr lang="en-US" dirty="0"/>
              <a:t>Richardson PG, et al. </a:t>
            </a:r>
            <a:r>
              <a:rPr lang="en-US" i="1" dirty="0"/>
              <a:t>Blood Adv. </a:t>
            </a:r>
            <a:r>
              <a:rPr lang="en-US" dirty="0"/>
              <a:t>2018;2:1495-1509. </a:t>
            </a:r>
          </a:p>
        </p:txBody>
      </p:sp>
    </p:spTree>
    <p:custDataLst>
      <p:tags r:id="rId1"/>
    </p:custDataLst>
    <p:extLst>
      <p:ext uri="{BB962C8B-B14F-4D97-AF65-F5344CB8AC3E}">
        <p14:creationId xmlns:p14="http://schemas.microsoft.com/office/powerpoint/2010/main" val="3024772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A196-684D-4E40-A19E-7BAA4E9B6FB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8484F3E-3CD3-44D4-9062-43DA942F5834}"/>
              </a:ext>
            </a:extLst>
          </p:cNvPr>
          <p:cNvSpPr>
            <a:spLocks noGrp="1"/>
          </p:cNvSpPr>
          <p:nvPr>
            <p:ph idx="1"/>
          </p:nvPr>
        </p:nvSpPr>
        <p:spPr/>
        <p:txBody>
          <a:bodyPr>
            <a:noAutofit/>
          </a:bodyPr>
          <a:lstStyle/>
          <a:p>
            <a:pPr>
              <a:spcAft>
                <a:spcPts val="600"/>
              </a:spcAft>
            </a:pPr>
            <a:r>
              <a:rPr lang="en-US" sz="2400" dirty="0">
                <a:latin typeface="+mn-lt"/>
              </a:rPr>
              <a:t>GVHD is graft (transplanted cells) attacking host (recipient) cells → tissues → organs</a:t>
            </a:r>
          </a:p>
          <a:p>
            <a:pPr>
              <a:spcAft>
                <a:spcPts val="600"/>
              </a:spcAft>
            </a:pPr>
            <a:r>
              <a:rPr lang="en-US" sz="2400" dirty="0">
                <a:latin typeface="+mn-lt"/>
              </a:rPr>
              <a:t>Skin, GI tract, liver are most frequent targets but any organ can be affected</a:t>
            </a:r>
          </a:p>
          <a:p>
            <a:pPr>
              <a:spcAft>
                <a:spcPts val="600"/>
              </a:spcAft>
            </a:pPr>
            <a:r>
              <a:rPr lang="en-US" sz="2400" dirty="0">
                <a:latin typeface="+mn-lt"/>
              </a:rPr>
              <a:t>aGVHD and cGVHD are now differentiated by clinical manifestations rather than by time of onset</a:t>
            </a:r>
          </a:p>
          <a:p>
            <a:pPr>
              <a:spcAft>
                <a:spcPts val="600"/>
              </a:spcAft>
            </a:pPr>
            <a:r>
              <a:rPr lang="en-US" sz="2400" dirty="0">
                <a:latin typeface="+mn-lt"/>
              </a:rPr>
              <a:t>No SOC for steroid-refractory GVHD — the leading cause of non-relapse mortality</a:t>
            </a:r>
          </a:p>
          <a:p>
            <a:pPr>
              <a:spcAft>
                <a:spcPts val="600"/>
              </a:spcAft>
            </a:pPr>
            <a:r>
              <a:rPr lang="en-US" sz="2400" dirty="0">
                <a:latin typeface="+mn-lt"/>
              </a:rPr>
              <a:t>Two new agents using the JAK and BTK signaling pathways approved for aGVHD and cGVHD</a:t>
            </a:r>
          </a:p>
          <a:p>
            <a:pPr lvl="1">
              <a:spcAft>
                <a:spcPts val="600"/>
              </a:spcAft>
            </a:pPr>
            <a:r>
              <a:rPr lang="en-US" sz="2000" dirty="0">
                <a:latin typeface="+mn-lt"/>
              </a:rPr>
              <a:t>JAK inhibitor </a:t>
            </a:r>
            <a:r>
              <a:rPr lang="en-US" sz="2000" dirty="0" err="1">
                <a:latin typeface="+mn-lt"/>
              </a:rPr>
              <a:t>ruxolitinib</a:t>
            </a:r>
            <a:r>
              <a:rPr lang="en-US" sz="2000" dirty="0">
                <a:latin typeface="+mn-lt"/>
              </a:rPr>
              <a:t> for </a:t>
            </a:r>
            <a:r>
              <a:rPr lang="en-US" sz="2000" dirty="0" err="1">
                <a:latin typeface="+mn-lt"/>
              </a:rPr>
              <a:t>aGVHD</a:t>
            </a:r>
            <a:endParaRPr lang="en-US" sz="2000" dirty="0">
              <a:latin typeface="+mn-lt"/>
            </a:endParaRPr>
          </a:p>
          <a:p>
            <a:pPr lvl="1">
              <a:spcAft>
                <a:spcPts val="600"/>
              </a:spcAft>
            </a:pPr>
            <a:r>
              <a:rPr lang="en-US" sz="2000" dirty="0">
                <a:latin typeface="+mn-lt"/>
              </a:rPr>
              <a:t>BTK inhibitor ibrutinib for cGVHD</a:t>
            </a:r>
          </a:p>
          <a:p>
            <a:pPr>
              <a:spcAft>
                <a:spcPts val="600"/>
              </a:spcAft>
            </a:pPr>
            <a:endParaRPr lang="en-US" sz="2400" dirty="0">
              <a:latin typeface="+mn-lt"/>
            </a:endParaRPr>
          </a:p>
        </p:txBody>
      </p:sp>
    </p:spTree>
    <p:custDataLst>
      <p:tags r:id="rId1"/>
    </p:custDataLst>
    <p:extLst>
      <p:ext uri="{BB962C8B-B14F-4D97-AF65-F5344CB8AC3E}">
        <p14:creationId xmlns:p14="http://schemas.microsoft.com/office/powerpoint/2010/main" val="4235125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C32-96F5-4079-BF36-B1539765D144}"/>
              </a:ext>
            </a:extLst>
          </p:cNvPr>
          <p:cNvSpPr>
            <a:spLocks noGrp="1"/>
          </p:cNvSpPr>
          <p:nvPr>
            <p:ph type="title"/>
          </p:nvPr>
        </p:nvSpPr>
        <p:spPr/>
        <p:txBody>
          <a:bodyPr/>
          <a:lstStyle/>
          <a:p>
            <a:r>
              <a:rPr lang="en-US" dirty="0"/>
              <a:t>Case Studies</a:t>
            </a:r>
          </a:p>
        </p:txBody>
      </p:sp>
    </p:spTree>
    <p:custDataLst>
      <p:tags r:id="rId1"/>
    </p:custDataLst>
    <p:extLst>
      <p:ext uri="{BB962C8B-B14F-4D97-AF65-F5344CB8AC3E}">
        <p14:creationId xmlns:p14="http://schemas.microsoft.com/office/powerpoint/2010/main" val="3239969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95CE-3416-4AD1-B5D2-742DA9FE729E}"/>
              </a:ext>
            </a:extLst>
          </p:cNvPr>
          <p:cNvSpPr>
            <a:spLocks noGrp="1"/>
          </p:cNvSpPr>
          <p:nvPr>
            <p:ph type="title"/>
          </p:nvPr>
        </p:nvSpPr>
        <p:spPr/>
        <p:txBody>
          <a:bodyPr/>
          <a:lstStyle/>
          <a:p>
            <a:r>
              <a:rPr lang="en-US" dirty="0"/>
              <a:t>Case Study 1: </a:t>
            </a:r>
            <a:r>
              <a:rPr lang="en-US" dirty="0" err="1"/>
              <a:t>aGvHD</a:t>
            </a:r>
            <a:r>
              <a:rPr lang="en-US" dirty="0"/>
              <a:t> Presentation</a:t>
            </a:r>
          </a:p>
        </p:txBody>
      </p:sp>
      <p:sp>
        <p:nvSpPr>
          <p:cNvPr id="3" name="Content Placeholder 2">
            <a:extLst>
              <a:ext uri="{FF2B5EF4-FFF2-40B4-BE49-F238E27FC236}">
                <a16:creationId xmlns:a16="http://schemas.microsoft.com/office/drawing/2014/main" id="{912CD65B-DCA7-4F8A-AA08-575C65DE35BC}"/>
              </a:ext>
            </a:extLst>
          </p:cNvPr>
          <p:cNvSpPr>
            <a:spLocks noGrp="1"/>
          </p:cNvSpPr>
          <p:nvPr>
            <p:ph idx="1"/>
          </p:nvPr>
        </p:nvSpPr>
        <p:spPr>
          <a:xfrm>
            <a:off x="457200" y="1608260"/>
            <a:ext cx="5285497" cy="4286103"/>
          </a:xfrm>
        </p:spPr>
        <p:txBody>
          <a:bodyPr>
            <a:normAutofit fontScale="92500" lnSpcReduction="10000"/>
          </a:bodyPr>
          <a:lstStyle/>
          <a:p>
            <a:pPr>
              <a:spcAft>
                <a:spcPts val="600"/>
              </a:spcAft>
            </a:pPr>
            <a:r>
              <a:rPr lang="en-US" sz="2600" dirty="0"/>
              <a:t>Paul is a 60-year-old man who underwent </a:t>
            </a:r>
            <a:r>
              <a:rPr lang="en-US" sz="2600" dirty="0" err="1"/>
              <a:t>allo</a:t>
            </a:r>
            <a:r>
              <a:rPr lang="en-US" sz="2600" dirty="0"/>
              <a:t>-HSCT for AML</a:t>
            </a:r>
          </a:p>
          <a:p>
            <a:pPr>
              <a:spcAft>
                <a:spcPts val="600"/>
              </a:spcAft>
            </a:pPr>
            <a:r>
              <a:rPr lang="en-US" sz="2600" dirty="0"/>
              <a:t>He presents 10 weeks later with</a:t>
            </a:r>
          </a:p>
          <a:p>
            <a:pPr lvl="1">
              <a:spcAft>
                <a:spcPts val="600"/>
              </a:spcAft>
            </a:pPr>
            <a:r>
              <a:rPr lang="en-US" sz="2000" dirty="0"/>
              <a:t>Elevated ALK and bilirubin levels</a:t>
            </a:r>
          </a:p>
          <a:p>
            <a:pPr lvl="1">
              <a:spcAft>
                <a:spcPts val="600"/>
              </a:spcAft>
            </a:pPr>
            <a:r>
              <a:rPr lang="en-US" sz="2000" dirty="0"/>
              <a:t>Widespread, </a:t>
            </a:r>
            <a:r>
              <a:rPr lang="en-US" sz="2000" dirty="0" err="1"/>
              <a:t>erythemic</a:t>
            </a:r>
            <a:r>
              <a:rPr lang="en-US" sz="2000" dirty="0"/>
              <a:t> rash with                                         blistering</a:t>
            </a:r>
          </a:p>
          <a:p>
            <a:pPr marL="287338" lvl="1">
              <a:spcAft>
                <a:spcPts val="600"/>
              </a:spcAft>
              <a:buFont typeface="Wingdings" panose="05000000000000000000" pitchFamily="2" charset="2"/>
              <a:buChar char="§"/>
            </a:pPr>
            <a:r>
              <a:rPr lang="en-US" sz="2600" dirty="0"/>
              <a:t>Erythroderma with bullae defines Stage 4</a:t>
            </a:r>
            <a:r>
              <a:rPr lang="en-US" sz="2600" baseline="30000" dirty="0"/>
              <a:t>1,2</a:t>
            </a:r>
          </a:p>
          <a:p>
            <a:pPr marL="287338" lvl="1">
              <a:spcAft>
                <a:spcPts val="600"/>
              </a:spcAft>
              <a:buFont typeface="Wingdings" panose="05000000000000000000" pitchFamily="2" charset="2"/>
              <a:buChar char="§"/>
            </a:pPr>
            <a:r>
              <a:rPr lang="en-US" sz="2600" dirty="0"/>
              <a:t>~15% of GVHD patients have skin involvement only; ~4% skin and liver involvement</a:t>
            </a:r>
            <a:r>
              <a:rPr lang="en-US" sz="2600" baseline="30000" dirty="0"/>
              <a:t>3</a:t>
            </a:r>
          </a:p>
          <a:p>
            <a:endParaRPr lang="en-US" baseline="30000" dirty="0"/>
          </a:p>
          <a:p>
            <a:pPr lvl="1"/>
            <a:endParaRPr lang="en-US" dirty="0"/>
          </a:p>
        </p:txBody>
      </p:sp>
      <p:sp>
        <p:nvSpPr>
          <p:cNvPr id="7" name="Text Placeholder 6">
            <a:extLst>
              <a:ext uri="{FF2B5EF4-FFF2-40B4-BE49-F238E27FC236}">
                <a16:creationId xmlns:a16="http://schemas.microsoft.com/office/drawing/2014/main" id="{3CB25F71-B1A4-934C-AC95-3545E03D67B9}"/>
              </a:ext>
            </a:extLst>
          </p:cNvPr>
          <p:cNvSpPr>
            <a:spLocks noGrp="1"/>
          </p:cNvSpPr>
          <p:nvPr>
            <p:ph type="body" sz="quarter" idx="10"/>
          </p:nvPr>
        </p:nvSpPr>
        <p:spPr/>
        <p:txBody>
          <a:bodyPr/>
          <a:lstStyle/>
          <a:p>
            <a:r>
              <a:rPr lang="en-US" dirty="0"/>
              <a:t>1. </a:t>
            </a:r>
            <a:r>
              <a:rPr lang="en-US" dirty="0" err="1"/>
              <a:t>Przepiorka</a:t>
            </a:r>
            <a:r>
              <a:rPr lang="en-US" dirty="0"/>
              <a:t> D, et al. Bone </a:t>
            </a:r>
            <a:r>
              <a:rPr lang="en-US" i="1" dirty="0"/>
              <a:t>Marrow Transplant. </a:t>
            </a:r>
            <a:r>
              <a:rPr lang="en-US" dirty="0"/>
              <a:t>1995;15:825-828. 2. Chao NJ. </a:t>
            </a:r>
            <a:r>
              <a:rPr lang="en-US" i="1" dirty="0"/>
              <a:t>UpToDate</a:t>
            </a:r>
            <a:r>
              <a:rPr lang="en-US" dirty="0"/>
              <a:t>. Last updated: Jul 3, 2019. </a:t>
            </a:r>
            <a:r>
              <a:rPr lang="en-US" dirty="0" err="1"/>
              <a:t>www.uptodate.com</a:t>
            </a:r>
            <a:r>
              <a:rPr lang="en-US" dirty="0"/>
              <a:t>. Accessed 01/08/2020. 3. </a:t>
            </a:r>
            <a:r>
              <a:rPr lang="en-US" dirty="0" err="1"/>
              <a:t>Ratanatharathorn</a:t>
            </a:r>
            <a:r>
              <a:rPr lang="en-US" dirty="0"/>
              <a:t> V, et al. </a:t>
            </a:r>
            <a:r>
              <a:rPr lang="en-US" i="1" dirty="0"/>
              <a:t>Blood. </a:t>
            </a:r>
            <a:r>
              <a:rPr lang="en-US" dirty="0"/>
              <a:t>1998;92:2303-2314. </a:t>
            </a:r>
          </a:p>
        </p:txBody>
      </p:sp>
      <p:pic>
        <p:nvPicPr>
          <p:cNvPr id="4" name="Picture 3">
            <a:extLst>
              <a:ext uri="{FF2B5EF4-FFF2-40B4-BE49-F238E27FC236}">
                <a16:creationId xmlns:a16="http://schemas.microsoft.com/office/drawing/2014/main" id="{7BAF12BC-93C8-49C1-A1ED-6F4E414CF0CE}"/>
              </a:ext>
            </a:extLst>
          </p:cNvPr>
          <p:cNvPicPr>
            <a:picLocks noChangeAspect="1"/>
          </p:cNvPicPr>
          <p:nvPr/>
        </p:nvPicPr>
        <p:blipFill>
          <a:blip r:embed="rId4"/>
          <a:stretch>
            <a:fillRect/>
          </a:stretch>
        </p:blipFill>
        <p:spPr>
          <a:xfrm>
            <a:off x="5829299" y="1386514"/>
            <a:ext cx="3057171" cy="4311905"/>
          </a:xfrm>
          <a:prstGeom prst="rect">
            <a:avLst/>
          </a:prstGeom>
          <a:ln w="12700">
            <a:solidFill>
              <a:schemeClr val="tx1"/>
            </a:solidFill>
          </a:ln>
        </p:spPr>
      </p:pic>
      <p:sp>
        <p:nvSpPr>
          <p:cNvPr id="5" name="TextBox 4">
            <a:extLst>
              <a:ext uri="{FF2B5EF4-FFF2-40B4-BE49-F238E27FC236}">
                <a16:creationId xmlns:a16="http://schemas.microsoft.com/office/drawing/2014/main" id="{F6A639A8-96C6-419E-BE9C-FA3AA6AE6F35}"/>
              </a:ext>
            </a:extLst>
          </p:cNvPr>
          <p:cNvSpPr txBox="1"/>
          <p:nvPr/>
        </p:nvSpPr>
        <p:spPr>
          <a:xfrm>
            <a:off x="5742697" y="5669279"/>
            <a:ext cx="2770496" cy="553998"/>
          </a:xfrm>
          <a:prstGeom prst="rect">
            <a:avLst/>
          </a:prstGeom>
          <a:noFill/>
        </p:spPr>
        <p:txBody>
          <a:bodyPr wrap="square" rtlCol="0">
            <a:spAutoFit/>
          </a:bodyPr>
          <a:lstStyle/>
          <a:p>
            <a:pPr algn="l"/>
            <a:r>
              <a:rPr lang="en-US" sz="1600" b="1" dirty="0">
                <a:latin typeface="+mn-lt"/>
              </a:rPr>
              <a:t>Stage 4 cutaneous GvHD. </a:t>
            </a:r>
            <a:r>
              <a:rPr lang="en-US" sz="1400" dirty="0">
                <a:latin typeface="+mn-lt"/>
              </a:rPr>
              <a:t>Source: </a:t>
            </a:r>
            <a:r>
              <a:rPr lang="en-US" sz="1400" i="1" dirty="0">
                <a:latin typeface="+mn-lt"/>
              </a:rPr>
              <a:t>UpToDate</a:t>
            </a:r>
          </a:p>
        </p:txBody>
      </p:sp>
    </p:spTree>
    <p:custDataLst>
      <p:tags r:id="rId1"/>
    </p:custDataLst>
    <p:extLst>
      <p:ext uri="{BB962C8B-B14F-4D97-AF65-F5344CB8AC3E}">
        <p14:creationId xmlns:p14="http://schemas.microsoft.com/office/powerpoint/2010/main" val="1677022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95CE-3416-4AD1-B5D2-742DA9FE729E}"/>
              </a:ext>
            </a:extLst>
          </p:cNvPr>
          <p:cNvSpPr>
            <a:spLocks noGrp="1"/>
          </p:cNvSpPr>
          <p:nvPr>
            <p:ph type="title"/>
          </p:nvPr>
        </p:nvSpPr>
        <p:spPr/>
        <p:txBody>
          <a:bodyPr/>
          <a:lstStyle/>
          <a:p>
            <a:r>
              <a:rPr lang="en-US" dirty="0"/>
              <a:t>Case Study 1: </a:t>
            </a:r>
            <a:r>
              <a:rPr lang="en-US" dirty="0" err="1"/>
              <a:t>aGvHD</a:t>
            </a:r>
            <a:r>
              <a:rPr lang="en-US" dirty="0"/>
              <a:t> Treatment</a:t>
            </a:r>
          </a:p>
        </p:txBody>
      </p:sp>
      <p:sp>
        <p:nvSpPr>
          <p:cNvPr id="3" name="Content Placeholder 2">
            <a:extLst>
              <a:ext uri="{FF2B5EF4-FFF2-40B4-BE49-F238E27FC236}">
                <a16:creationId xmlns:a16="http://schemas.microsoft.com/office/drawing/2014/main" id="{912CD65B-DCA7-4F8A-AA08-575C65DE35BC}"/>
              </a:ext>
            </a:extLst>
          </p:cNvPr>
          <p:cNvSpPr>
            <a:spLocks noGrp="1"/>
          </p:cNvSpPr>
          <p:nvPr>
            <p:ph idx="1"/>
          </p:nvPr>
        </p:nvSpPr>
        <p:spPr/>
        <p:txBody>
          <a:bodyPr>
            <a:normAutofit fontScale="92500" lnSpcReduction="10000"/>
          </a:bodyPr>
          <a:lstStyle/>
          <a:p>
            <a:pPr>
              <a:spcAft>
                <a:spcPts val="600"/>
              </a:spcAft>
            </a:pPr>
            <a:r>
              <a:rPr lang="en-US" sz="2400" dirty="0"/>
              <a:t>How would you treat Paul? </a:t>
            </a:r>
          </a:p>
          <a:p>
            <a:pPr lvl="1">
              <a:spcAft>
                <a:spcPts val="600"/>
              </a:spcAft>
            </a:pPr>
            <a:r>
              <a:rPr lang="en-US" sz="2000" dirty="0"/>
              <a:t>Skin biopsy should be done for histopathologic confirmation of aGVHD</a:t>
            </a:r>
            <a:r>
              <a:rPr lang="en-US" sz="2000" baseline="30000" dirty="0"/>
              <a:t>1</a:t>
            </a:r>
          </a:p>
          <a:p>
            <a:pPr lvl="1">
              <a:spcAft>
                <a:spcPts val="600"/>
              </a:spcAft>
            </a:pPr>
            <a:r>
              <a:rPr lang="en-US" sz="2000" dirty="0"/>
              <a:t>Steroids are the standard initial therapy for patients with aGVHD</a:t>
            </a:r>
            <a:r>
              <a:rPr lang="en-US" sz="2000" baseline="30000" dirty="0"/>
              <a:t>2</a:t>
            </a:r>
            <a:r>
              <a:rPr lang="en-US" sz="2000" dirty="0"/>
              <a:t> </a:t>
            </a:r>
          </a:p>
          <a:p>
            <a:pPr>
              <a:spcAft>
                <a:spcPts val="600"/>
              </a:spcAft>
            </a:pPr>
            <a:r>
              <a:rPr lang="en-US" sz="2400" dirty="0"/>
              <a:t>Paul shows no improvement after 1 week of prednisone</a:t>
            </a:r>
          </a:p>
          <a:p>
            <a:pPr>
              <a:spcAft>
                <a:spcPts val="600"/>
              </a:spcAft>
            </a:pPr>
            <a:r>
              <a:rPr lang="en-US" sz="2400" dirty="0"/>
              <a:t>Platelet count is 50 x 10</a:t>
            </a:r>
            <a:r>
              <a:rPr lang="en-US" sz="2400" baseline="30000" dirty="0"/>
              <a:t>9</a:t>
            </a:r>
            <a:r>
              <a:rPr lang="en-US" sz="2400" dirty="0"/>
              <a:t>/L</a:t>
            </a:r>
          </a:p>
          <a:p>
            <a:pPr>
              <a:spcAft>
                <a:spcPts val="600"/>
              </a:spcAft>
            </a:pPr>
            <a:r>
              <a:rPr lang="en-US" sz="2400" dirty="0"/>
              <a:t>Only 1 agent approved for steroid-resistant </a:t>
            </a:r>
            <a:r>
              <a:rPr lang="en-US" sz="2400" dirty="0" err="1"/>
              <a:t>aGVHD</a:t>
            </a:r>
            <a:r>
              <a:rPr lang="en-US" sz="2400" dirty="0"/>
              <a:t> </a:t>
            </a:r>
            <a:r>
              <a:rPr lang="en-US" sz="2400" dirty="0">
                <a:latin typeface="Calibri" panose="020F0502020204030204" pitchFamily="34" charset="0"/>
              </a:rPr>
              <a:t>— JAK inhibitor </a:t>
            </a:r>
            <a:r>
              <a:rPr lang="en-US" sz="2400" dirty="0" err="1">
                <a:latin typeface="Calibri" panose="020F0502020204030204" pitchFamily="34" charset="0"/>
              </a:rPr>
              <a:t>ruxolitinib</a:t>
            </a:r>
            <a:r>
              <a:rPr lang="en-US" sz="2400" dirty="0">
                <a:latin typeface="Calibri" panose="020F0502020204030204" pitchFamily="34" charset="0"/>
              </a:rPr>
              <a:t> </a:t>
            </a:r>
          </a:p>
          <a:p>
            <a:pPr>
              <a:spcAft>
                <a:spcPts val="600"/>
              </a:spcAft>
            </a:pPr>
            <a:r>
              <a:rPr lang="en-US" sz="2400" dirty="0"/>
              <a:t>Starting dose 5 mg BID</a:t>
            </a:r>
            <a:r>
              <a:rPr lang="en-US" sz="2400" baseline="30000" dirty="0"/>
              <a:t>3</a:t>
            </a:r>
          </a:p>
          <a:p>
            <a:pPr lvl="1">
              <a:spcAft>
                <a:spcPts val="600"/>
              </a:spcAft>
            </a:pPr>
            <a:r>
              <a:rPr lang="en-US" sz="2000" dirty="0"/>
              <a:t>Dose can be ↑ to 10 mg BID after </a:t>
            </a:r>
            <a:r>
              <a:rPr lang="en-US" sz="2000" dirty="0">
                <a:latin typeface="Calibri" panose="020F0502020204030204" pitchFamily="34" charset="0"/>
              </a:rPr>
              <a:t>≥3 days if platelet count not ↓ by ≥50%</a:t>
            </a:r>
            <a:r>
              <a:rPr lang="en-US" sz="2000" baseline="30000" dirty="0">
                <a:latin typeface="Calibri" panose="020F0502020204030204" pitchFamily="34" charset="0"/>
              </a:rPr>
              <a:t>4</a:t>
            </a:r>
          </a:p>
          <a:p>
            <a:pPr lvl="1">
              <a:spcAft>
                <a:spcPts val="600"/>
              </a:spcAft>
            </a:pPr>
            <a:r>
              <a:rPr lang="en-US" sz="2000" dirty="0">
                <a:latin typeface="Calibri" panose="020F0502020204030204" pitchFamily="34" charset="0"/>
              </a:rPr>
              <a:t>Tapering can be considered after 6 months</a:t>
            </a:r>
            <a:endParaRPr lang="en-US" sz="2000" baseline="30000" dirty="0">
              <a:latin typeface="Calibri" panose="020F0502020204030204" pitchFamily="34" charset="0"/>
            </a:endParaRPr>
          </a:p>
          <a:p>
            <a:pPr>
              <a:spcAft>
                <a:spcPts val="600"/>
              </a:spcAft>
            </a:pPr>
            <a:endParaRPr lang="en-US" sz="2400" baseline="30000" dirty="0"/>
          </a:p>
          <a:p>
            <a:pPr lvl="1">
              <a:spcAft>
                <a:spcPts val="600"/>
              </a:spcAft>
            </a:pPr>
            <a:endParaRPr lang="en-US" sz="2000" dirty="0"/>
          </a:p>
        </p:txBody>
      </p:sp>
      <p:sp>
        <p:nvSpPr>
          <p:cNvPr id="4" name="Text Placeholder 3">
            <a:extLst>
              <a:ext uri="{FF2B5EF4-FFF2-40B4-BE49-F238E27FC236}">
                <a16:creationId xmlns:a16="http://schemas.microsoft.com/office/drawing/2014/main" id="{F0DB9927-0670-1E49-A373-1892408B71AA}"/>
              </a:ext>
            </a:extLst>
          </p:cNvPr>
          <p:cNvSpPr>
            <a:spLocks noGrp="1"/>
          </p:cNvSpPr>
          <p:nvPr>
            <p:ph type="body" sz="quarter" idx="10"/>
          </p:nvPr>
        </p:nvSpPr>
        <p:spPr/>
        <p:txBody>
          <a:bodyPr/>
          <a:lstStyle/>
          <a:p>
            <a:r>
              <a:rPr lang="en-US" dirty="0"/>
              <a:t>1. Cowan EW. </a:t>
            </a:r>
            <a:r>
              <a:rPr lang="en-US" i="1" dirty="0"/>
              <a:t>UpToDate</a:t>
            </a:r>
            <a:r>
              <a:rPr lang="en-US" dirty="0"/>
              <a:t>. Last updated: Jan 17, 2019. </a:t>
            </a:r>
            <a:r>
              <a:rPr lang="en-US" dirty="0" err="1"/>
              <a:t>www.uptodate.com</a:t>
            </a:r>
            <a:r>
              <a:rPr lang="en-US" dirty="0"/>
              <a:t>. Accessed 01/08/2020. 2. Martin PJ, et al. </a:t>
            </a:r>
            <a:r>
              <a:rPr lang="en-US" i="1" dirty="0"/>
              <a:t>Biol Blood Marrow Transplant. </a:t>
            </a:r>
            <a:r>
              <a:rPr lang="en-US" dirty="0"/>
              <a:t>2012;18:1150-1163.  3. </a:t>
            </a:r>
            <a:r>
              <a:rPr lang="en-US" dirty="0" err="1"/>
              <a:t>Ruxolitinib</a:t>
            </a:r>
            <a:r>
              <a:rPr lang="en-US" dirty="0"/>
              <a:t> [</a:t>
            </a:r>
            <a:r>
              <a:rPr lang="en-US" dirty="0" err="1"/>
              <a:t>Jakafi</a:t>
            </a:r>
            <a:r>
              <a:rPr lang="en-US" dirty="0"/>
              <a:t>®] PI 2019. </a:t>
            </a:r>
          </a:p>
        </p:txBody>
      </p:sp>
    </p:spTree>
    <p:extLst>
      <p:ext uri="{BB962C8B-B14F-4D97-AF65-F5344CB8AC3E}">
        <p14:creationId xmlns:p14="http://schemas.microsoft.com/office/powerpoint/2010/main" val="8051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95CE-3416-4AD1-B5D2-742DA9FE729E}"/>
              </a:ext>
            </a:extLst>
          </p:cNvPr>
          <p:cNvSpPr>
            <a:spLocks noGrp="1"/>
          </p:cNvSpPr>
          <p:nvPr>
            <p:ph type="title"/>
          </p:nvPr>
        </p:nvSpPr>
        <p:spPr/>
        <p:txBody>
          <a:bodyPr/>
          <a:lstStyle/>
          <a:p>
            <a:r>
              <a:rPr lang="en-US" dirty="0"/>
              <a:t>Case Study 2: </a:t>
            </a:r>
            <a:r>
              <a:rPr lang="en-US" dirty="0" err="1"/>
              <a:t>cGvHD</a:t>
            </a:r>
            <a:r>
              <a:rPr lang="en-US" dirty="0"/>
              <a:t> Presentation</a:t>
            </a:r>
          </a:p>
        </p:txBody>
      </p:sp>
      <p:sp>
        <p:nvSpPr>
          <p:cNvPr id="3" name="Content Placeholder 2">
            <a:extLst>
              <a:ext uri="{FF2B5EF4-FFF2-40B4-BE49-F238E27FC236}">
                <a16:creationId xmlns:a16="http://schemas.microsoft.com/office/drawing/2014/main" id="{912CD65B-DCA7-4F8A-AA08-575C65DE35BC}"/>
              </a:ext>
            </a:extLst>
          </p:cNvPr>
          <p:cNvSpPr>
            <a:spLocks noGrp="1"/>
          </p:cNvSpPr>
          <p:nvPr>
            <p:ph idx="1"/>
          </p:nvPr>
        </p:nvSpPr>
        <p:spPr/>
        <p:txBody>
          <a:bodyPr>
            <a:normAutofit lnSpcReduction="10000"/>
          </a:bodyPr>
          <a:lstStyle/>
          <a:p>
            <a:pPr>
              <a:spcAft>
                <a:spcPts val="600"/>
              </a:spcAft>
            </a:pPr>
            <a:r>
              <a:rPr lang="en-US" sz="2400" dirty="0">
                <a:latin typeface="+mn-lt"/>
              </a:rPr>
              <a:t>Laura is a 56-year-old woman with MDS who underwent </a:t>
            </a:r>
            <a:r>
              <a:rPr lang="en-US" sz="2400" dirty="0" err="1">
                <a:latin typeface="+mn-lt"/>
              </a:rPr>
              <a:t>myoablative</a:t>
            </a:r>
            <a:r>
              <a:rPr lang="en-US" sz="2400" dirty="0">
                <a:latin typeface="+mn-lt"/>
              </a:rPr>
              <a:t> transplant with matched sibling donor </a:t>
            </a:r>
          </a:p>
          <a:p>
            <a:pPr lvl="1">
              <a:spcAft>
                <a:spcPts val="600"/>
              </a:spcAft>
            </a:pPr>
            <a:r>
              <a:rPr lang="en-US" sz="2200" dirty="0">
                <a:latin typeface="+mn-lt"/>
              </a:rPr>
              <a:t>6 weeks later she developed </a:t>
            </a:r>
            <a:r>
              <a:rPr lang="en-US" sz="2200" dirty="0" err="1">
                <a:latin typeface="+mn-lt"/>
              </a:rPr>
              <a:t>aGVHD</a:t>
            </a:r>
            <a:r>
              <a:rPr lang="en-US" sz="2200" dirty="0">
                <a:latin typeface="+mn-lt"/>
              </a:rPr>
              <a:t>, which resolved with high-dose steroid</a:t>
            </a:r>
          </a:p>
          <a:p>
            <a:pPr marL="287338" lvl="1">
              <a:spcAft>
                <a:spcPts val="600"/>
              </a:spcAft>
              <a:buFont typeface="Wingdings" panose="05000000000000000000" pitchFamily="2" charset="2"/>
              <a:buChar char="§"/>
            </a:pPr>
            <a:r>
              <a:rPr lang="en-US" dirty="0">
                <a:latin typeface="+mn-lt"/>
              </a:rPr>
              <a:t>Now, 9 months later, she presents with Stage 3 rash (generalized erythema) and diarrhea (1500–2000 mL/day)</a:t>
            </a:r>
            <a:r>
              <a:rPr lang="en-US" baseline="30000" dirty="0">
                <a:latin typeface="+mn-lt"/>
              </a:rPr>
              <a:t>1</a:t>
            </a:r>
          </a:p>
          <a:p>
            <a:pPr marL="801688" lvl="2" indent="-342900">
              <a:spcAft>
                <a:spcPts val="600"/>
              </a:spcAft>
              <a:buClr>
                <a:srgbClr val="4878BD"/>
              </a:buClr>
              <a:buFont typeface="Calibri" panose="020F0502020204030204" pitchFamily="34" charset="0"/>
              <a:buChar char="–"/>
            </a:pPr>
            <a:r>
              <a:rPr lang="en-US" dirty="0"/>
              <a:t>~24% of GvHD patients have GI tract and skin involvement</a:t>
            </a:r>
            <a:r>
              <a:rPr lang="en-US" baseline="30000" dirty="0"/>
              <a:t>2</a:t>
            </a:r>
            <a:endParaRPr lang="en-US" sz="2200" baseline="30000" dirty="0">
              <a:latin typeface="+mn-lt"/>
            </a:endParaRPr>
          </a:p>
          <a:p>
            <a:pPr>
              <a:spcAft>
                <a:spcPts val="600"/>
              </a:spcAft>
            </a:pPr>
            <a:r>
              <a:rPr lang="en-US" sz="2400" dirty="0"/>
              <a:t>Clinical exam also reveals evidence of joint sclerosis and restricted range of motion in fingers and wrists</a:t>
            </a:r>
          </a:p>
          <a:p>
            <a:pPr lvl="1">
              <a:spcAft>
                <a:spcPts val="600"/>
              </a:spcAft>
            </a:pPr>
            <a:r>
              <a:rPr lang="en-US" dirty="0"/>
              <a:t>NIH consensus criteria consider joint sclerosis diagnostic for cGVHD</a:t>
            </a:r>
          </a:p>
          <a:p>
            <a:pPr lvl="1">
              <a:spcAft>
                <a:spcPts val="600"/>
              </a:spcAft>
            </a:pPr>
            <a:endParaRPr lang="en-US" baseline="30000" dirty="0"/>
          </a:p>
          <a:p>
            <a:pPr lvl="1">
              <a:spcAft>
                <a:spcPts val="600"/>
              </a:spcAft>
            </a:pPr>
            <a:endParaRPr lang="en-US" dirty="0"/>
          </a:p>
        </p:txBody>
      </p:sp>
      <p:sp>
        <p:nvSpPr>
          <p:cNvPr id="4" name="Text Placeholder 3">
            <a:extLst>
              <a:ext uri="{FF2B5EF4-FFF2-40B4-BE49-F238E27FC236}">
                <a16:creationId xmlns:a16="http://schemas.microsoft.com/office/drawing/2014/main" id="{41C6E163-1E85-7D44-A58A-61F7CCD9C96F}"/>
              </a:ext>
            </a:extLst>
          </p:cNvPr>
          <p:cNvSpPr>
            <a:spLocks noGrp="1"/>
          </p:cNvSpPr>
          <p:nvPr>
            <p:ph type="body" sz="quarter" idx="10"/>
          </p:nvPr>
        </p:nvSpPr>
        <p:spPr/>
        <p:txBody>
          <a:bodyPr/>
          <a:lstStyle/>
          <a:p>
            <a:r>
              <a:rPr lang="en-US" dirty="0"/>
              <a:t>1. </a:t>
            </a:r>
            <a:r>
              <a:rPr lang="en-US" dirty="0" err="1"/>
              <a:t>Rowlings</a:t>
            </a:r>
            <a:r>
              <a:rPr lang="en-US" dirty="0"/>
              <a:t> PA, et al. </a:t>
            </a:r>
            <a:r>
              <a:rPr lang="en-US" i="1" dirty="0"/>
              <a:t>Br J </a:t>
            </a:r>
            <a:r>
              <a:rPr lang="en-US" i="1" dirty="0" err="1"/>
              <a:t>Haematol</a:t>
            </a:r>
            <a:r>
              <a:rPr lang="en-US" i="1" dirty="0"/>
              <a:t>. </a:t>
            </a:r>
            <a:r>
              <a:rPr lang="en-US" dirty="0"/>
              <a:t>1997;97:855-864, 2. </a:t>
            </a:r>
            <a:r>
              <a:rPr lang="en-US" dirty="0" err="1"/>
              <a:t>Ratanatharathorn</a:t>
            </a:r>
            <a:r>
              <a:rPr lang="en-US" dirty="0"/>
              <a:t> V, et al. </a:t>
            </a:r>
            <a:r>
              <a:rPr lang="en-US" i="1" dirty="0"/>
              <a:t>Blood. </a:t>
            </a:r>
            <a:r>
              <a:rPr lang="en-US" dirty="0"/>
              <a:t>1998;92:2303-2314. 3. </a:t>
            </a:r>
            <a:r>
              <a:rPr lang="en-US" dirty="0" err="1"/>
              <a:t>Jagasia</a:t>
            </a:r>
            <a:r>
              <a:rPr lang="en-US" dirty="0"/>
              <a:t> MH, et al. </a:t>
            </a:r>
            <a:r>
              <a:rPr lang="en-US" i="1" dirty="0"/>
              <a:t>Biol Blood Marrow Transplant. </a:t>
            </a:r>
            <a:r>
              <a:rPr lang="en-US" dirty="0"/>
              <a:t>2015;21:389-401.  </a:t>
            </a:r>
          </a:p>
        </p:txBody>
      </p:sp>
    </p:spTree>
    <p:extLst>
      <p:ext uri="{BB962C8B-B14F-4D97-AF65-F5344CB8AC3E}">
        <p14:creationId xmlns:p14="http://schemas.microsoft.com/office/powerpoint/2010/main" val="387452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95CE-3416-4AD1-B5D2-742DA9FE729E}"/>
              </a:ext>
            </a:extLst>
          </p:cNvPr>
          <p:cNvSpPr>
            <a:spLocks noGrp="1"/>
          </p:cNvSpPr>
          <p:nvPr>
            <p:ph type="title"/>
          </p:nvPr>
        </p:nvSpPr>
        <p:spPr/>
        <p:txBody>
          <a:bodyPr/>
          <a:lstStyle/>
          <a:p>
            <a:r>
              <a:rPr lang="en-US" dirty="0"/>
              <a:t>Case Study 2: Testing and Initial Treatment</a:t>
            </a:r>
          </a:p>
        </p:txBody>
      </p:sp>
      <p:sp>
        <p:nvSpPr>
          <p:cNvPr id="3" name="Content Placeholder 2">
            <a:extLst>
              <a:ext uri="{FF2B5EF4-FFF2-40B4-BE49-F238E27FC236}">
                <a16:creationId xmlns:a16="http://schemas.microsoft.com/office/drawing/2014/main" id="{912CD65B-DCA7-4F8A-AA08-575C65DE35BC}"/>
              </a:ext>
            </a:extLst>
          </p:cNvPr>
          <p:cNvSpPr>
            <a:spLocks noGrp="1"/>
          </p:cNvSpPr>
          <p:nvPr>
            <p:ph idx="1"/>
          </p:nvPr>
        </p:nvSpPr>
        <p:spPr>
          <a:xfrm>
            <a:off x="388961" y="1608260"/>
            <a:ext cx="8335314" cy="4060349"/>
          </a:xfrm>
        </p:spPr>
        <p:txBody>
          <a:bodyPr>
            <a:normAutofit lnSpcReduction="10000"/>
          </a:bodyPr>
          <a:lstStyle/>
          <a:p>
            <a:pPr>
              <a:spcAft>
                <a:spcPts val="600"/>
              </a:spcAft>
            </a:pPr>
            <a:r>
              <a:rPr lang="en-US" sz="2600" dirty="0"/>
              <a:t>Additional testing</a:t>
            </a:r>
          </a:p>
          <a:p>
            <a:pPr lvl="1">
              <a:spcAft>
                <a:spcPts val="600"/>
              </a:spcAft>
            </a:pPr>
            <a:r>
              <a:rPr lang="en-US" sz="2000" dirty="0"/>
              <a:t>Test for CMV</a:t>
            </a:r>
          </a:p>
          <a:p>
            <a:pPr lvl="1">
              <a:spcAft>
                <a:spcPts val="600"/>
              </a:spcAft>
            </a:pPr>
            <a:r>
              <a:rPr lang="en-US" sz="2000" dirty="0"/>
              <a:t>Consider skin biopsy and colonoscopy</a:t>
            </a:r>
          </a:p>
          <a:p>
            <a:pPr>
              <a:spcAft>
                <a:spcPts val="600"/>
              </a:spcAft>
            </a:pPr>
            <a:r>
              <a:rPr lang="en-US" sz="2600" dirty="0"/>
              <a:t>Initial treatment</a:t>
            </a:r>
          </a:p>
          <a:p>
            <a:pPr lvl="1">
              <a:spcAft>
                <a:spcPts val="600"/>
              </a:spcAft>
            </a:pPr>
            <a:r>
              <a:rPr lang="en-US" sz="2000" dirty="0"/>
              <a:t>1 mg/kg/day of prednisone</a:t>
            </a:r>
          </a:p>
          <a:p>
            <a:pPr lvl="1">
              <a:spcAft>
                <a:spcPts val="600"/>
              </a:spcAft>
            </a:pPr>
            <a:r>
              <a:rPr lang="en-US" sz="2000" dirty="0"/>
              <a:t>Add a CNI (cyclosporine or tacrolimus) </a:t>
            </a:r>
          </a:p>
          <a:p>
            <a:pPr>
              <a:spcAft>
                <a:spcPts val="600"/>
              </a:spcAft>
            </a:pPr>
            <a:r>
              <a:rPr lang="en-US" sz="2600" dirty="0"/>
              <a:t>Laura’s cGVHD has not improved after 2 weeks despite steroid + CNI</a:t>
            </a:r>
          </a:p>
          <a:p>
            <a:pPr>
              <a:spcAft>
                <a:spcPts val="600"/>
              </a:spcAft>
            </a:pPr>
            <a:r>
              <a:rPr lang="en-US" sz="2600" dirty="0"/>
              <a:t>Platelet count is 40 x 10</a:t>
            </a:r>
            <a:r>
              <a:rPr lang="en-US" sz="2600" baseline="30000" dirty="0"/>
              <a:t>9</a:t>
            </a:r>
            <a:r>
              <a:rPr lang="en-US" sz="2600" dirty="0"/>
              <a:t>/L</a:t>
            </a:r>
          </a:p>
          <a:p>
            <a:pPr>
              <a:spcAft>
                <a:spcPts val="600"/>
              </a:spcAft>
            </a:pPr>
            <a:r>
              <a:rPr lang="en-US" sz="2600" dirty="0"/>
              <a:t>Which other treatment options would you consider?</a:t>
            </a:r>
          </a:p>
          <a:p>
            <a:pPr>
              <a:spcAft>
                <a:spcPts val="600"/>
              </a:spcAft>
            </a:pPr>
            <a:endParaRPr lang="en-US" dirty="0"/>
          </a:p>
          <a:p>
            <a:pPr>
              <a:spcAft>
                <a:spcPts val="600"/>
              </a:spcAft>
            </a:pPr>
            <a:endParaRPr lang="en-US" baseline="30000" dirty="0"/>
          </a:p>
          <a:p>
            <a:pPr lvl="1">
              <a:spcAft>
                <a:spcPts val="600"/>
              </a:spcAft>
            </a:pPr>
            <a:endParaRPr lang="en-US" dirty="0"/>
          </a:p>
        </p:txBody>
      </p:sp>
    </p:spTree>
    <p:extLst>
      <p:ext uri="{BB962C8B-B14F-4D97-AF65-F5344CB8AC3E}">
        <p14:creationId xmlns:p14="http://schemas.microsoft.com/office/powerpoint/2010/main" val="247575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C917-C8C2-403E-BBEE-0EA48E829E0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FB688AF-3E38-499D-AF04-084DF4312871}"/>
              </a:ext>
            </a:extLst>
          </p:cNvPr>
          <p:cNvSpPr>
            <a:spLocks noGrp="1"/>
          </p:cNvSpPr>
          <p:nvPr>
            <p:ph idx="1"/>
          </p:nvPr>
        </p:nvSpPr>
        <p:spPr>
          <a:xfrm>
            <a:off x="457200" y="1608260"/>
            <a:ext cx="8084916" cy="4060349"/>
          </a:xfrm>
        </p:spPr>
        <p:txBody>
          <a:bodyPr>
            <a:normAutofit fontScale="92500"/>
          </a:bodyPr>
          <a:lstStyle/>
          <a:p>
            <a:pPr>
              <a:spcAft>
                <a:spcPts val="600"/>
              </a:spcAft>
            </a:pPr>
            <a:r>
              <a:rPr lang="en-US" dirty="0"/>
              <a:t>Characterize current knowledge about the biology and pathophysiology of graft-vs-host disease (GVHD)</a:t>
            </a:r>
          </a:p>
          <a:p>
            <a:pPr>
              <a:spcAft>
                <a:spcPts val="600"/>
              </a:spcAft>
            </a:pPr>
            <a:r>
              <a:rPr lang="en-US" dirty="0"/>
              <a:t>Employ effective diagnostic and grading strategies for acute and chronic GVHD</a:t>
            </a:r>
          </a:p>
          <a:p>
            <a:pPr>
              <a:spcAft>
                <a:spcPts val="600"/>
              </a:spcAft>
            </a:pPr>
            <a:r>
              <a:rPr lang="en-US" dirty="0"/>
              <a:t>Elucidate still-evolving insight into the role of T- and B-cell signaling pathways in the development of GVHD and GVL</a:t>
            </a:r>
          </a:p>
          <a:p>
            <a:pPr>
              <a:spcAft>
                <a:spcPts val="600"/>
              </a:spcAft>
            </a:pPr>
            <a:r>
              <a:rPr lang="en-US" dirty="0"/>
              <a:t>Analyze currently approved and emerging agents to treat GVHD</a:t>
            </a:r>
          </a:p>
        </p:txBody>
      </p:sp>
    </p:spTree>
    <p:custDataLst>
      <p:tags r:id="rId1"/>
    </p:custDataLst>
    <p:extLst>
      <p:ext uri="{BB962C8B-B14F-4D97-AF65-F5344CB8AC3E}">
        <p14:creationId xmlns:p14="http://schemas.microsoft.com/office/powerpoint/2010/main" val="2529967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95CE-3416-4AD1-B5D2-742DA9FE729E}"/>
              </a:ext>
            </a:extLst>
          </p:cNvPr>
          <p:cNvSpPr>
            <a:spLocks noGrp="1"/>
          </p:cNvSpPr>
          <p:nvPr>
            <p:ph type="title"/>
          </p:nvPr>
        </p:nvSpPr>
        <p:spPr/>
        <p:txBody>
          <a:bodyPr/>
          <a:lstStyle/>
          <a:p>
            <a:r>
              <a:rPr lang="en-US" dirty="0"/>
              <a:t>Case Study 2: Additional Treatment Options</a:t>
            </a:r>
          </a:p>
        </p:txBody>
      </p:sp>
      <p:sp>
        <p:nvSpPr>
          <p:cNvPr id="3" name="Content Placeholder 2">
            <a:extLst>
              <a:ext uri="{FF2B5EF4-FFF2-40B4-BE49-F238E27FC236}">
                <a16:creationId xmlns:a16="http://schemas.microsoft.com/office/drawing/2014/main" id="{912CD65B-DCA7-4F8A-AA08-575C65DE35BC}"/>
              </a:ext>
            </a:extLst>
          </p:cNvPr>
          <p:cNvSpPr>
            <a:spLocks noGrp="1"/>
          </p:cNvSpPr>
          <p:nvPr>
            <p:ph idx="1"/>
          </p:nvPr>
        </p:nvSpPr>
        <p:spPr/>
        <p:txBody>
          <a:bodyPr>
            <a:normAutofit fontScale="92500" lnSpcReduction="20000"/>
          </a:bodyPr>
          <a:lstStyle/>
          <a:p>
            <a:pPr>
              <a:spcAft>
                <a:spcPts val="600"/>
              </a:spcAft>
            </a:pPr>
            <a:r>
              <a:rPr lang="en-US" sz="2600" dirty="0"/>
              <a:t>Clinical trial</a:t>
            </a:r>
          </a:p>
          <a:p>
            <a:pPr>
              <a:spcAft>
                <a:spcPts val="600"/>
              </a:spcAft>
            </a:pPr>
            <a:r>
              <a:rPr lang="en-US" sz="2600" dirty="0"/>
              <a:t>Extra corporeal photopheresis</a:t>
            </a:r>
          </a:p>
          <a:p>
            <a:pPr lvl="1">
              <a:spcAft>
                <a:spcPts val="600"/>
              </a:spcAft>
            </a:pPr>
            <a:r>
              <a:rPr lang="en-US" sz="2000" dirty="0"/>
              <a:t>Can be effective in steroid-resistant GVHD</a:t>
            </a:r>
            <a:r>
              <a:rPr lang="en-US" sz="2000" baseline="30000" dirty="0"/>
              <a:t>1</a:t>
            </a:r>
          </a:p>
          <a:p>
            <a:pPr lvl="1">
              <a:spcAft>
                <a:spcPts val="600"/>
              </a:spcAft>
            </a:pPr>
            <a:r>
              <a:rPr lang="en-US" sz="2000" dirty="0"/>
              <a:t>Low availability limits access</a:t>
            </a:r>
          </a:p>
          <a:p>
            <a:pPr>
              <a:spcAft>
                <a:spcPts val="600"/>
              </a:spcAft>
            </a:pPr>
            <a:r>
              <a:rPr lang="en-US" sz="2600" dirty="0"/>
              <a:t>Add ibrutinib to CNI</a:t>
            </a:r>
            <a:r>
              <a:rPr lang="en-US" sz="2600" baseline="30000" dirty="0"/>
              <a:t>2</a:t>
            </a:r>
          </a:p>
          <a:p>
            <a:pPr lvl="1">
              <a:spcAft>
                <a:spcPts val="600"/>
              </a:spcAft>
            </a:pPr>
            <a:r>
              <a:rPr lang="en-US" sz="2000" dirty="0"/>
              <a:t>This BTK inhibitor the only treatment approved specifically for cGVHD</a:t>
            </a:r>
          </a:p>
          <a:p>
            <a:pPr lvl="1">
              <a:spcAft>
                <a:spcPts val="600"/>
              </a:spcAft>
            </a:pPr>
            <a:r>
              <a:rPr lang="en-US" sz="2000" dirty="0"/>
              <a:t>Approved in second line, after </a:t>
            </a:r>
            <a:r>
              <a:rPr lang="en-US" sz="2000" dirty="0">
                <a:latin typeface="Calibri" panose="020F0502020204030204" pitchFamily="34" charset="0"/>
              </a:rPr>
              <a:t>≥1 systemic treatments</a:t>
            </a:r>
          </a:p>
          <a:p>
            <a:pPr lvl="1">
              <a:spcAft>
                <a:spcPts val="600"/>
              </a:spcAft>
            </a:pPr>
            <a:r>
              <a:rPr lang="en-US" sz="2000" dirty="0"/>
              <a:t>Dosing 420 mg QD</a:t>
            </a:r>
          </a:p>
          <a:p>
            <a:pPr>
              <a:spcAft>
                <a:spcPts val="600"/>
              </a:spcAft>
            </a:pPr>
            <a:r>
              <a:rPr lang="en-US" sz="2600" dirty="0"/>
              <a:t>Add </a:t>
            </a:r>
            <a:r>
              <a:rPr lang="en-US" sz="2600" dirty="0" err="1"/>
              <a:t>ruxolitinib</a:t>
            </a:r>
            <a:r>
              <a:rPr lang="en-US" sz="2600" dirty="0"/>
              <a:t> to CNI</a:t>
            </a:r>
            <a:r>
              <a:rPr lang="en-US" sz="2600" baseline="30000" dirty="0"/>
              <a:t>3</a:t>
            </a:r>
          </a:p>
          <a:p>
            <a:pPr lvl="1">
              <a:spcAft>
                <a:spcPts val="600"/>
              </a:spcAft>
            </a:pPr>
            <a:r>
              <a:rPr lang="en-US" sz="2200" dirty="0"/>
              <a:t>JAK 1/2 inhibitor in phase 3 trial for cGVHD </a:t>
            </a:r>
          </a:p>
          <a:p>
            <a:pPr lvl="1">
              <a:spcAft>
                <a:spcPts val="600"/>
              </a:spcAft>
            </a:pPr>
            <a:r>
              <a:rPr lang="en-US" sz="2200" dirty="0"/>
              <a:t>Use for cGVHD would be off-label</a:t>
            </a:r>
          </a:p>
          <a:p>
            <a:pPr>
              <a:spcAft>
                <a:spcPts val="600"/>
              </a:spcAft>
            </a:pPr>
            <a:endParaRPr lang="en-US" baseline="30000" dirty="0"/>
          </a:p>
          <a:p>
            <a:pPr lvl="1">
              <a:spcAft>
                <a:spcPts val="600"/>
              </a:spcAft>
            </a:pPr>
            <a:endParaRPr lang="en-US" dirty="0"/>
          </a:p>
        </p:txBody>
      </p:sp>
      <p:sp>
        <p:nvSpPr>
          <p:cNvPr id="4" name="Text Placeholder 3">
            <a:extLst>
              <a:ext uri="{FF2B5EF4-FFF2-40B4-BE49-F238E27FC236}">
                <a16:creationId xmlns:a16="http://schemas.microsoft.com/office/drawing/2014/main" id="{1709D300-3690-3C45-817E-700722D26140}"/>
              </a:ext>
            </a:extLst>
          </p:cNvPr>
          <p:cNvSpPr>
            <a:spLocks noGrp="1"/>
          </p:cNvSpPr>
          <p:nvPr>
            <p:ph type="body" sz="quarter" idx="10"/>
          </p:nvPr>
        </p:nvSpPr>
        <p:spPr/>
        <p:txBody>
          <a:bodyPr/>
          <a:lstStyle/>
          <a:p>
            <a:r>
              <a:rPr lang="en-US" dirty="0"/>
              <a:t>1. </a:t>
            </a:r>
            <a:r>
              <a:rPr lang="en-US" dirty="0" err="1"/>
              <a:t>Pierelli</a:t>
            </a:r>
            <a:r>
              <a:rPr lang="en-US" dirty="0"/>
              <a:t> L, et al. </a:t>
            </a:r>
            <a:r>
              <a:rPr lang="en-US" i="1" dirty="0"/>
              <a:t>Transfusion</a:t>
            </a:r>
            <a:r>
              <a:rPr lang="en-US" dirty="0"/>
              <a:t>. 2013;53:2340-2352. 2. Ibrutinib [Imbruvica ®] PI 2019.  3. </a:t>
            </a:r>
            <a:r>
              <a:rPr lang="en-US" dirty="0" err="1"/>
              <a:t>Ruxolitinib</a:t>
            </a:r>
            <a:r>
              <a:rPr lang="en-US" dirty="0"/>
              <a:t> [</a:t>
            </a:r>
            <a:r>
              <a:rPr lang="en-US" dirty="0" err="1"/>
              <a:t>Jakafi</a:t>
            </a:r>
            <a:r>
              <a:rPr lang="en-US" dirty="0"/>
              <a:t>®]. PI 2019. </a:t>
            </a:r>
          </a:p>
        </p:txBody>
      </p:sp>
    </p:spTree>
    <p:extLst>
      <p:ext uri="{BB962C8B-B14F-4D97-AF65-F5344CB8AC3E}">
        <p14:creationId xmlns:p14="http://schemas.microsoft.com/office/powerpoint/2010/main" val="317824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C32-96F5-4079-BF36-B1539765D144}"/>
              </a:ext>
            </a:extLst>
          </p:cNvPr>
          <p:cNvSpPr>
            <a:spLocks noGrp="1"/>
          </p:cNvSpPr>
          <p:nvPr>
            <p:ph type="title"/>
          </p:nvPr>
        </p:nvSpPr>
        <p:spPr/>
        <p:txBody>
          <a:bodyPr/>
          <a:lstStyle/>
          <a:p>
            <a:r>
              <a:rPr lang="en-US" dirty="0"/>
              <a:t>GVHD Overview</a:t>
            </a:r>
          </a:p>
        </p:txBody>
      </p:sp>
    </p:spTree>
    <p:custDataLst>
      <p:tags r:id="rId1"/>
    </p:custDataLst>
    <p:extLst>
      <p:ext uri="{BB962C8B-B14F-4D97-AF65-F5344CB8AC3E}">
        <p14:creationId xmlns:p14="http://schemas.microsoft.com/office/powerpoint/2010/main" val="24841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80AF-1E1F-44CA-A80B-2BE2F477D264}"/>
              </a:ext>
            </a:extLst>
          </p:cNvPr>
          <p:cNvSpPr>
            <a:spLocks noGrp="1"/>
          </p:cNvSpPr>
          <p:nvPr>
            <p:ph type="title"/>
          </p:nvPr>
        </p:nvSpPr>
        <p:spPr/>
        <p:txBody>
          <a:bodyPr/>
          <a:lstStyle/>
          <a:p>
            <a:r>
              <a:rPr lang="en-US" dirty="0"/>
              <a:t>Not Transplant Rejection, Body Rejection</a:t>
            </a:r>
          </a:p>
        </p:txBody>
      </p:sp>
      <p:sp>
        <p:nvSpPr>
          <p:cNvPr id="5" name="Rectangle: Rounded Corners 4">
            <a:extLst>
              <a:ext uri="{FF2B5EF4-FFF2-40B4-BE49-F238E27FC236}">
                <a16:creationId xmlns:a16="http://schemas.microsoft.com/office/drawing/2014/main" id="{DCCB4899-B316-41B2-BE91-0D254AAAE278}"/>
              </a:ext>
            </a:extLst>
          </p:cNvPr>
          <p:cNvSpPr/>
          <p:nvPr/>
        </p:nvSpPr>
        <p:spPr>
          <a:xfrm>
            <a:off x="810667" y="1723869"/>
            <a:ext cx="7674965" cy="393322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102A3D-768B-40DF-944E-090FF64EFA56}"/>
              </a:ext>
            </a:extLst>
          </p:cNvPr>
          <p:cNvSpPr>
            <a:spLocks noGrp="1"/>
          </p:cNvSpPr>
          <p:nvPr>
            <p:ph idx="1"/>
          </p:nvPr>
        </p:nvSpPr>
        <p:spPr>
          <a:xfrm>
            <a:off x="1170431" y="2100027"/>
            <a:ext cx="6839713" cy="4060349"/>
          </a:xfrm>
        </p:spPr>
        <p:txBody>
          <a:bodyPr>
            <a:normAutofit/>
          </a:bodyPr>
          <a:lstStyle/>
          <a:p>
            <a:pPr marL="0" indent="0" algn="r">
              <a:buNone/>
            </a:pPr>
            <a:r>
              <a:rPr lang="en-US" sz="2600" i="1" dirty="0">
                <a:solidFill>
                  <a:schemeClr val="bg1">
                    <a:lumMod val="95000"/>
                  </a:schemeClr>
                </a:solidFill>
              </a:rPr>
              <a:t>“Allogeneic immune cells are placed into a new environment and they recognize they are in the wrong body and their purpose is to reject all that looks foreign to them. This response is graft-vs-host disease. It is exactly what those words say </a:t>
            </a:r>
            <a:r>
              <a:rPr lang="en-US" sz="2600" i="1" dirty="0">
                <a:solidFill>
                  <a:schemeClr val="bg1">
                    <a:lumMod val="95000"/>
                  </a:schemeClr>
                </a:solidFill>
                <a:latin typeface="Calibri" panose="020F0502020204030204" pitchFamily="34" charset="0"/>
              </a:rPr>
              <a:t>— the graft (donor cells) vs host (the recipient) . . . the </a:t>
            </a:r>
            <a:r>
              <a:rPr lang="en-US" sz="2600" b="1" dirty="0">
                <a:solidFill>
                  <a:schemeClr val="bg1">
                    <a:lumMod val="95000"/>
                  </a:schemeClr>
                </a:solidFill>
                <a:latin typeface="Calibri" panose="020F0502020204030204" pitchFamily="34" charset="0"/>
              </a:rPr>
              <a:t>transplant</a:t>
            </a:r>
            <a:r>
              <a:rPr lang="en-US" sz="2600" i="1" dirty="0">
                <a:solidFill>
                  <a:schemeClr val="bg1">
                    <a:lumMod val="95000"/>
                  </a:schemeClr>
                </a:solidFill>
                <a:latin typeface="Calibri" panose="020F0502020204030204" pitchFamily="34" charset="0"/>
              </a:rPr>
              <a:t> is rejecting the </a:t>
            </a:r>
            <a:r>
              <a:rPr lang="en-US" sz="2600" b="1" dirty="0">
                <a:solidFill>
                  <a:schemeClr val="bg1">
                    <a:lumMod val="95000"/>
                  </a:schemeClr>
                </a:solidFill>
                <a:latin typeface="Calibri" panose="020F0502020204030204" pitchFamily="34" charset="0"/>
              </a:rPr>
              <a:t>body</a:t>
            </a:r>
            <a:r>
              <a:rPr lang="en-US" sz="2600" i="1" dirty="0">
                <a:solidFill>
                  <a:schemeClr val="bg1">
                    <a:lumMod val="95000"/>
                  </a:schemeClr>
                </a:solidFill>
              </a:rPr>
              <a:t>.”</a:t>
            </a:r>
          </a:p>
          <a:p>
            <a:pPr marL="0" indent="0" algn="r">
              <a:spcAft>
                <a:spcPts val="0"/>
              </a:spcAft>
              <a:buNone/>
            </a:pPr>
            <a:r>
              <a:rPr lang="en-US" sz="1600" b="1" dirty="0">
                <a:solidFill>
                  <a:schemeClr val="bg1">
                    <a:lumMod val="95000"/>
                  </a:schemeClr>
                </a:solidFill>
              </a:rPr>
              <a:t>~Nelson J. Chao, MD, MBA</a:t>
            </a:r>
            <a:endParaRPr lang="en-US" sz="1600" dirty="0">
              <a:solidFill>
                <a:schemeClr val="bg1">
                  <a:lumMod val="95000"/>
                </a:schemeClr>
              </a:solidFill>
            </a:endParaRPr>
          </a:p>
        </p:txBody>
      </p:sp>
    </p:spTree>
    <p:custDataLst>
      <p:tags r:id="rId1"/>
    </p:custDataLst>
    <p:extLst>
      <p:ext uri="{BB962C8B-B14F-4D97-AF65-F5344CB8AC3E}">
        <p14:creationId xmlns:p14="http://schemas.microsoft.com/office/powerpoint/2010/main" val="19109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25EA-94E9-42EE-88B1-9C54030FF8A0}"/>
              </a:ext>
            </a:extLst>
          </p:cNvPr>
          <p:cNvSpPr>
            <a:spLocks noGrp="1"/>
          </p:cNvSpPr>
          <p:nvPr>
            <p:ph type="title"/>
          </p:nvPr>
        </p:nvSpPr>
        <p:spPr/>
        <p:txBody>
          <a:bodyPr/>
          <a:lstStyle/>
          <a:p>
            <a:r>
              <a:rPr lang="en-US" dirty="0"/>
              <a:t>Differentiating Between aGVHD and cGVHD</a:t>
            </a:r>
          </a:p>
        </p:txBody>
      </p:sp>
      <p:sp>
        <p:nvSpPr>
          <p:cNvPr id="3" name="Content Placeholder 2">
            <a:extLst>
              <a:ext uri="{FF2B5EF4-FFF2-40B4-BE49-F238E27FC236}">
                <a16:creationId xmlns:a16="http://schemas.microsoft.com/office/drawing/2014/main" id="{8E6D716A-C241-4681-AE24-B92BFF5DAFB3}"/>
              </a:ext>
            </a:extLst>
          </p:cNvPr>
          <p:cNvSpPr>
            <a:spLocks noGrp="1"/>
          </p:cNvSpPr>
          <p:nvPr>
            <p:ph idx="1"/>
          </p:nvPr>
        </p:nvSpPr>
        <p:spPr/>
        <p:txBody>
          <a:bodyPr>
            <a:normAutofit/>
          </a:bodyPr>
          <a:lstStyle/>
          <a:p>
            <a:r>
              <a:rPr lang="en-US" sz="2400" dirty="0"/>
              <a:t>Classic definitions</a:t>
            </a:r>
          </a:p>
          <a:p>
            <a:pPr lvl="1"/>
            <a:r>
              <a:rPr lang="en-US" sz="2200" dirty="0"/>
              <a:t>Signs of rejection in the first 100 days after </a:t>
            </a:r>
            <a:r>
              <a:rPr lang="en-US" sz="2200" dirty="0" err="1"/>
              <a:t>allo</a:t>
            </a:r>
            <a:r>
              <a:rPr lang="en-US" sz="2200" dirty="0"/>
              <a:t>-HSCT were called </a:t>
            </a:r>
            <a:r>
              <a:rPr lang="en-US" sz="2200" i="1" dirty="0"/>
              <a:t>acute</a:t>
            </a:r>
            <a:r>
              <a:rPr lang="en-US" sz="2200" dirty="0"/>
              <a:t> GVHD (</a:t>
            </a:r>
            <a:r>
              <a:rPr lang="en-US" sz="2200" dirty="0" err="1"/>
              <a:t>aGVHD</a:t>
            </a:r>
            <a:r>
              <a:rPr lang="en-US" sz="2200" dirty="0"/>
              <a:t>)</a:t>
            </a:r>
          </a:p>
          <a:p>
            <a:pPr lvl="1"/>
            <a:r>
              <a:rPr lang="en-US" sz="2200" dirty="0"/>
              <a:t>Signs after that were considered </a:t>
            </a:r>
            <a:r>
              <a:rPr lang="en-US" sz="2200" i="1" dirty="0"/>
              <a:t>chronic</a:t>
            </a:r>
            <a:r>
              <a:rPr lang="en-US" sz="2200" dirty="0"/>
              <a:t> GVHD (cGVHD</a:t>
            </a:r>
            <a:endParaRPr lang="en-US" sz="2200" baseline="30000" dirty="0"/>
          </a:p>
        </p:txBody>
      </p:sp>
      <p:sp>
        <p:nvSpPr>
          <p:cNvPr id="8" name="Text Placeholder 7">
            <a:extLst>
              <a:ext uri="{FF2B5EF4-FFF2-40B4-BE49-F238E27FC236}">
                <a16:creationId xmlns:a16="http://schemas.microsoft.com/office/drawing/2014/main" id="{95D77318-CE4F-5D49-836E-1A6C05DBE4BC}"/>
              </a:ext>
            </a:extLst>
          </p:cNvPr>
          <p:cNvSpPr>
            <a:spLocks noGrp="1"/>
          </p:cNvSpPr>
          <p:nvPr>
            <p:ph type="body" sz="quarter" idx="10"/>
          </p:nvPr>
        </p:nvSpPr>
        <p:spPr/>
        <p:txBody>
          <a:bodyPr>
            <a:normAutofit fontScale="92500" lnSpcReduction="20000"/>
          </a:bodyPr>
          <a:lstStyle/>
          <a:p>
            <a:r>
              <a:rPr lang="en-US" dirty="0" err="1"/>
              <a:t>allo</a:t>
            </a:r>
            <a:r>
              <a:rPr lang="en-US" dirty="0"/>
              <a:t>-HSCT, allogeneic hematopoietic stem cell transplantation; NIH, National Institutes of Health.</a:t>
            </a:r>
          </a:p>
          <a:p>
            <a:r>
              <a:rPr lang="en-US" dirty="0" err="1"/>
              <a:t>Filipovich</a:t>
            </a:r>
            <a:r>
              <a:rPr lang="en-US" dirty="0"/>
              <a:t> AH, et al. </a:t>
            </a:r>
            <a:r>
              <a:rPr lang="en-US" i="1" dirty="0"/>
              <a:t>Biol Blood Marrow Transplant.</a:t>
            </a:r>
            <a:r>
              <a:rPr lang="en-US" dirty="0"/>
              <a:t> 2005;11:945. </a:t>
            </a:r>
            <a:r>
              <a:rPr lang="en-US" dirty="0" err="1"/>
              <a:t>Jagasia</a:t>
            </a:r>
            <a:r>
              <a:rPr lang="en-US" dirty="0"/>
              <a:t> MH, et al. </a:t>
            </a:r>
            <a:r>
              <a:rPr lang="en-US" i="1" dirty="0"/>
              <a:t>Blood Marrow Transplant. </a:t>
            </a:r>
            <a:r>
              <a:rPr lang="en-US" dirty="0"/>
              <a:t>2015;21:389-401. </a:t>
            </a:r>
          </a:p>
        </p:txBody>
      </p:sp>
      <p:sp>
        <p:nvSpPr>
          <p:cNvPr id="7" name="TextBox 6">
            <a:extLst>
              <a:ext uri="{FF2B5EF4-FFF2-40B4-BE49-F238E27FC236}">
                <a16:creationId xmlns:a16="http://schemas.microsoft.com/office/drawing/2014/main" id="{AA3F8CAF-2A12-4ED0-AC8D-63AE2599471B}"/>
              </a:ext>
            </a:extLst>
          </p:cNvPr>
          <p:cNvSpPr txBox="1"/>
          <p:nvPr/>
        </p:nvSpPr>
        <p:spPr>
          <a:xfrm>
            <a:off x="-195072" y="3367209"/>
            <a:ext cx="9010996" cy="492443"/>
          </a:xfrm>
          <a:prstGeom prst="rect">
            <a:avLst/>
          </a:prstGeom>
          <a:noFill/>
        </p:spPr>
        <p:txBody>
          <a:bodyPr wrap="square" rtlCol="0">
            <a:spAutoFit/>
          </a:bodyPr>
          <a:lstStyle/>
          <a:p>
            <a:r>
              <a:rPr lang="en-US" sz="2600" b="1" dirty="0">
                <a:solidFill>
                  <a:schemeClr val="accent3">
                    <a:lumMod val="75000"/>
                  </a:schemeClr>
                </a:solidFill>
                <a:effectLst>
                  <a:outerShdw blurRad="50800" dist="38100" dir="18900000" algn="bl" rotWithShape="0">
                    <a:prstClr val="black">
                      <a:alpha val="40000"/>
                    </a:prstClr>
                  </a:outerShdw>
                </a:effectLst>
              </a:rPr>
              <a:t>Easy and convenient . . . but it’s not that simple!</a:t>
            </a:r>
          </a:p>
        </p:txBody>
      </p:sp>
      <p:sp>
        <p:nvSpPr>
          <p:cNvPr id="10" name="Content Placeholder 2">
            <a:extLst>
              <a:ext uri="{FF2B5EF4-FFF2-40B4-BE49-F238E27FC236}">
                <a16:creationId xmlns:a16="http://schemas.microsoft.com/office/drawing/2014/main" id="{F5DA16FF-78A0-440F-B9DB-F54E5FA7C129}"/>
              </a:ext>
            </a:extLst>
          </p:cNvPr>
          <p:cNvSpPr txBox="1">
            <a:spLocks/>
          </p:cNvSpPr>
          <p:nvPr/>
        </p:nvSpPr>
        <p:spPr>
          <a:xfrm>
            <a:off x="252284" y="3998893"/>
            <a:ext cx="8229600" cy="2564835"/>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6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400" dirty="0"/>
              <a:t>Advances in stem cell processing and preconditioning regimens can delay onset of </a:t>
            </a:r>
            <a:r>
              <a:rPr lang="en-US" sz="2400" dirty="0" err="1"/>
              <a:t>aGVHD</a:t>
            </a:r>
            <a:r>
              <a:rPr lang="en-US" sz="2400" dirty="0"/>
              <a:t> past 100 days</a:t>
            </a:r>
          </a:p>
          <a:p>
            <a:pPr fontAlgn="auto"/>
            <a:r>
              <a:rPr lang="en-US" sz="2400" dirty="0"/>
              <a:t>Some signs unique to cGVHD can appear within 100 days</a:t>
            </a:r>
          </a:p>
          <a:p>
            <a:pPr fontAlgn="auto"/>
            <a:r>
              <a:rPr lang="en-US" sz="2400" dirty="0"/>
              <a:t>Consensus criteria from the NIH defines aGVHD and cGVHD by clinical manifestations rather than time after transplant</a:t>
            </a:r>
          </a:p>
        </p:txBody>
      </p:sp>
    </p:spTree>
    <p:custDataLst>
      <p:tags r:id="rId1"/>
    </p:custDataLst>
    <p:extLst>
      <p:ext uri="{BB962C8B-B14F-4D97-AF65-F5344CB8AC3E}">
        <p14:creationId xmlns:p14="http://schemas.microsoft.com/office/powerpoint/2010/main" val="102331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F931-708D-4F0E-AAC7-DD13857077E7}"/>
              </a:ext>
            </a:extLst>
          </p:cNvPr>
          <p:cNvSpPr>
            <a:spLocks noGrp="1"/>
          </p:cNvSpPr>
          <p:nvPr>
            <p:ph type="title"/>
          </p:nvPr>
        </p:nvSpPr>
        <p:spPr/>
        <p:txBody>
          <a:bodyPr/>
          <a:lstStyle/>
          <a:p>
            <a:r>
              <a:rPr lang="en-US" dirty="0"/>
              <a:t>GVHD Definition</a:t>
            </a:r>
          </a:p>
        </p:txBody>
      </p:sp>
      <p:sp>
        <p:nvSpPr>
          <p:cNvPr id="3" name="Content Placeholder 2">
            <a:extLst>
              <a:ext uri="{FF2B5EF4-FFF2-40B4-BE49-F238E27FC236}">
                <a16:creationId xmlns:a16="http://schemas.microsoft.com/office/drawing/2014/main" id="{D8E607BD-62D7-42CF-9924-6C5A1FF7A908}"/>
              </a:ext>
            </a:extLst>
          </p:cNvPr>
          <p:cNvSpPr>
            <a:spLocks noGrp="1"/>
          </p:cNvSpPr>
          <p:nvPr>
            <p:ph idx="1"/>
          </p:nvPr>
        </p:nvSpPr>
        <p:spPr>
          <a:xfrm>
            <a:off x="457200" y="1608260"/>
            <a:ext cx="4114800" cy="4060349"/>
          </a:xfrm>
        </p:spPr>
        <p:txBody>
          <a:bodyPr>
            <a:normAutofit/>
          </a:bodyPr>
          <a:lstStyle/>
          <a:p>
            <a:pPr>
              <a:spcAft>
                <a:spcPts val="0"/>
              </a:spcAft>
            </a:pPr>
            <a:r>
              <a:rPr lang="en-US" sz="2400" dirty="0"/>
              <a:t>GVHD is a common immune inflammatory complication following </a:t>
            </a:r>
            <a:r>
              <a:rPr lang="en-US" sz="2400" dirty="0" err="1"/>
              <a:t>allo</a:t>
            </a:r>
            <a:r>
              <a:rPr lang="en-US" sz="2400" dirty="0"/>
              <a:t>-HSCT</a:t>
            </a:r>
          </a:p>
          <a:p>
            <a:pPr>
              <a:spcAft>
                <a:spcPts val="0"/>
              </a:spcAft>
            </a:pPr>
            <a:r>
              <a:rPr lang="en-US" sz="2400" dirty="0"/>
              <a:t>Can affect any organ system and multiple systems simultaneously</a:t>
            </a:r>
          </a:p>
        </p:txBody>
      </p:sp>
      <p:sp>
        <p:nvSpPr>
          <p:cNvPr id="12" name="Text Placeholder 11">
            <a:extLst>
              <a:ext uri="{FF2B5EF4-FFF2-40B4-BE49-F238E27FC236}">
                <a16:creationId xmlns:a16="http://schemas.microsoft.com/office/drawing/2014/main" id="{A0BBC593-FA5C-454C-9579-828A9B006D83}"/>
              </a:ext>
            </a:extLst>
          </p:cNvPr>
          <p:cNvSpPr>
            <a:spLocks noGrp="1"/>
          </p:cNvSpPr>
          <p:nvPr>
            <p:ph type="body" sz="quarter" idx="10"/>
          </p:nvPr>
        </p:nvSpPr>
        <p:spPr/>
        <p:txBody>
          <a:bodyPr/>
          <a:lstStyle/>
          <a:p>
            <a:r>
              <a:rPr lang="en-US" dirty="0"/>
              <a:t>GI, gastrointestinal.</a:t>
            </a:r>
          </a:p>
        </p:txBody>
      </p:sp>
      <p:pic>
        <p:nvPicPr>
          <p:cNvPr id="5" name="Picture 4">
            <a:extLst>
              <a:ext uri="{FF2B5EF4-FFF2-40B4-BE49-F238E27FC236}">
                <a16:creationId xmlns:a16="http://schemas.microsoft.com/office/drawing/2014/main" id="{40BB3D73-D6F3-4367-BA1E-C305296266EC}"/>
              </a:ext>
            </a:extLst>
          </p:cNvPr>
          <p:cNvPicPr>
            <a:picLocks noChangeAspect="1"/>
          </p:cNvPicPr>
          <p:nvPr/>
        </p:nvPicPr>
        <p:blipFill>
          <a:blip r:embed="rId4"/>
          <a:stretch>
            <a:fillRect/>
          </a:stretch>
        </p:blipFill>
        <p:spPr>
          <a:xfrm>
            <a:off x="5168178" y="728833"/>
            <a:ext cx="3629025" cy="3438525"/>
          </a:xfrm>
          <a:prstGeom prst="rect">
            <a:avLst/>
          </a:prstGeom>
        </p:spPr>
      </p:pic>
      <p:sp>
        <p:nvSpPr>
          <p:cNvPr id="7" name="Content Placeholder 2">
            <a:extLst>
              <a:ext uri="{FF2B5EF4-FFF2-40B4-BE49-F238E27FC236}">
                <a16:creationId xmlns:a16="http://schemas.microsoft.com/office/drawing/2014/main" id="{E5DAA88A-A99F-4328-9C24-21E96FED3E3B}"/>
              </a:ext>
            </a:extLst>
          </p:cNvPr>
          <p:cNvSpPr txBox="1">
            <a:spLocks/>
          </p:cNvSpPr>
          <p:nvPr/>
        </p:nvSpPr>
        <p:spPr>
          <a:xfrm>
            <a:off x="390143" y="3752390"/>
            <a:ext cx="2886457" cy="4060349"/>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6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r>
              <a:rPr lang="en-US" sz="2000" dirty="0"/>
              <a:t>Most common: skin, GI tract, liver</a:t>
            </a:r>
          </a:p>
          <a:p>
            <a:pPr lvl="1" fontAlgn="auto">
              <a:spcAft>
                <a:spcPts val="0"/>
              </a:spcAft>
            </a:pPr>
            <a:r>
              <a:rPr lang="en-US" sz="2000" dirty="0"/>
              <a:t>Sometimes: eyes, lungs, muscles/joints, genitalia</a:t>
            </a:r>
          </a:p>
        </p:txBody>
      </p:sp>
      <p:sp>
        <p:nvSpPr>
          <p:cNvPr id="8" name="TextBox 7">
            <a:extLst>
              <a:ext uri="{FF2B5EF4-FFF2-40B4-BE49-F238E27FC236}">
                <a16:creationId xmlns:a16="http://schemas.microsoft.com/office/drawing/2014/main" id="{96F55F8A-067C-424D-9758-269308F0DEC7}"/>
              </a:ext>
            </a:extLst>
          </p:cNvPr>
          <p:cNvSpPr txBox="1"/>
          <p:nvPr/>
        </p:nvSpPr>
        <p:spPr>
          <a:xfrm>
            <a:off x="1596044" y="6616931"/>
            <a:ext cx="184731" cy="307777"/>
          </a:xfrm>
          <a:prstGeom prst="rect">
            <a:avLst/>
          </a:prstGeom>
          <a:noFill/>
        </p:spPr>
        <p:txBody>
          <a:bodyPr wrap="none" rtlCol="0">
            <a:spAutoFit/>
          </a:bodyPr>
          <a:lstStyle/>
          <a:p>
            <a:pPr algn="l"/>
            <a:endParaRPr lang="en-US" sz="1400" dirty="0">
              <a:latin typeface="+mn-lt"/>
            </a:endParaRPr>
          </a:p>
        </p:txBody>
      </p:sp>
      <p:pic>
        <p:nvPicPr>
          <p:cNvPr id="6" name="Picture 5">
            <a:extLst>
              <a:ext uri="{FF2B5EF4-FFF2-40B4-BE49-F238E27FC236}">
                <a16:creationId xmlns:a16="http://schemas.microsoft.com/office/drawing/2014/main" id="{EB5D3014-CD7D-43E4-9D39-34D1BF34932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496933" y="3642638"/>
            <a:ext cx="5300270" cy="2578100"/>
          </a:xfrm>
          <a:prstGeom prst="rect">
            <a:avLst/>
          </a:prstGeom>
        </p:spPr>
      </p:pic>
      <p:sp>
        <p:nvSpPr>
          <p:cNvPr id="11" name="TextBox 10">
            <a:extLst>
              <a:ext uri="{FF2B5EF4-FFF2-40B4-BE49-F238E27FC236}">
                <a16:creationId xmlns:a16="http://schemas.microsoft.com/office/drawing/2014/main" id="{664591AE-4D77-4EBC-B359-2B8ED9097DA7}"/>
              </a:ext>
            </a:extLst>
          </p:cNvPr>
          <p:cNvSpPr txBox="1"/>
          <p:nvPr/>
        </p:nvSpPr>
        <p:spPr>
          <a:xfrm>
            <a:off x="5078616" y="3577244"/>
            <a:ext cx="3690851" cy="738664"/>
          </a:xfrm>
          <a:prstGeom prst="rect">
            <a:avLst/>
          </a:prstGeom>
          <a:solidFill>
            <a:schemeClr val="bg1">
              <a:lumMod val="95000"/>
              <a:alpha val="75000"/>
            </a:schemeClr>
          </a:solidFill>
        </p:spPr>
        <p:txBody>
          <a:bodyPr wrap="square" rtlCol="0">
            <a:spAutoFit/>
          </a:bodyPr>
          <a:lstStyle/>
          <a:p>
            <a:pPr algn="l"/>
            <a:r>
              <a:rPr lang="en-US" sz="1400" b="1" dirty="0"/>
              <a:t>Photos of severe upper GI and skin </a:t>
            </a:r>
            <a:r>
              <a:rPr lang="en-US" sz="1400" b="1" dirty="0" err="1"/>
              <a:t>aGVHD</a:t>
            </a:r>
            <a:r>
              <a:rPr lang="en-US" sz="1400" b="1" dirty="0"/>
              <a:t> courtesy of Kathryn Cartwright, NIH Image Gallery </a:t>
            </a:r>
          </a:p>
        </p:txBody>
      </p:sp>
    </p:spTree>
    <p:custDataLst>
      <p:tags r:id="rId1"/>
    </p:custDataLst>
    <p:extLst>
      <p:ext uri="{BB962C8B-B14F-4D97-AF65-F5344CB8AC3E}">
        <p14:creationId xmlns:p14="http://schemas.microsoft.com/office/powerpoint/2010/main" val="864914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SAVECSVWITHSESSION"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False"/>
  <p:tag name="REALTIMEBACKUPPATH" val="(None)"/>
  <p:tag name="ADVANCEDSETTINGSVIEW" val="True"/>
  <p:tag name="FIBDISPLAYKEYWORDS" val="True"/>
  <p:tag name="PRRESPONSE4" val="7"/>
  <p:tag name="PRRESPONSE8" val="3"/>
  <p:tag name="ALWAYSOPENPOLL" val="False"/>
  <p:tag name="SHOWBARVISIBLE" val="True"/>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TPOS" val="2"/>
  <p:tag name="CSVFORMAT" val="0"/>
  <p:tag name="COUNTDOWNSECONDS" val="10"/>
  <p:tag name="CHARTVALUEFORMAT" val="0%"/>
  <p:tag name="RACERSMAXDISPLAYED" val="5"/>
  <p:tag name="BUBBLEVALUEFORMAT" val="0.0"/>
  <p:tag name="CUSTOMCELLBACKCOLOR3" val="-268652"/>
  <p:tag name="GRIDOPACITY" val="90"/>
  <p:tag name="RESETCHARTS" val="True"/>
  <p:tag name="INCORRECTPOINTVALUE" val="0"/>
  <p:tag name="FIBDISPLAYRESULTS" val="True"/>
  <p:tag name="PRRESPONSE5" val="6"/>
  <p:tag name="SHOWFLASHWARNING" val="True"/>
  <p:tag name="USESECONDARYMONITOR" val="True"/>
  <p:tag name="INPUTSOURCE" val="1"/>
  <p:tag name="AUTOUPDATEALIASES" val="True"/>
  <p:tag name="MAXRESPONDERS" val="5"/>
  <p:tag name="CUSTOMCELLBACKCOLOR4" val="-8355712"/>
  <p:tag name="GRIDPOSITION" val="1"/>
  <p:tag name="CORRECTPOINTVALUE" val="100"/>
  <p:tag name="FIBINCLUDEOTHER" val="True"/>
  <p:tag name="PRRESPONSE7" val="4"/>
  <p:tag name="EXPANDSHOWBAR" val="True"/>
  <p:tag name="NUMRESPONSES" val="1"/>
  <p:tag name="PARTICIPANTSINLEADERBOARD" val="5"/>
  <p:tag name="CUSTOMCELLBACKCOLOR1" val="-657956"/>
  <p:tag name="CHARTCOLORS" val="0"/>
  <p:tag name="AUTOADJUSTPARTRANGE" val="True"/>
  <p:tag name="PRRESPONSE6" val="5"/>
  <p:tag name="ANSWERNOWSTYLE" val="-1"/>
  <p:tag name="REVIEWONLY" val="False"/>
  <p:tag name="CUSTOMGRIDBACKCOLOR" val="-4144960"/>
  <p:tag name="MULTIRESPDIVISOR" val="1"/>
  <p:tag name="PRRESPONSE1" val="10"/>
  <p:tag name="TPVERSION" val="2008"/>
  <p:tag name="RACEENDPOINTS" val="100"/>
  <p:tag name="DISPLAYDEVICEID" val="True"/>
  <p:tag name="CHARTSCALE" val="True"/>
  <p:tag name="COUNTDOWNSTYLE" val="-1"/>
  <p:tag name="BUBBLEGROUPING" val="3"/>
  <p:tag name="REALTIMEBACKUP" val="False"/>
  <p:tag name="RESPCOUNTERSTYLE" val="-1"/>
  <p:tag name="GRIDSIZE" val="{Width=800, Height=600}"/>
  <p:tag name="PARTLISTDEFAULT" val="0"/>
  <p:tag name="TEAMSINLEADERBOARD" val="5"/>
  <p:tag name="BACKUPMAINTENANCE" val="7"/>
  <p:tag name="DISPLAYDEVICENUMBER" val="True"/>
  <p:tag name="PRRESPONSE10" val="1"/>
  <p:tag name="PRRESPONSE2" val="9"/>
  <p:tag name="DELIMITERS" val="3.1"/>
  <p:tag name="TPFULLVERSION" val="4.2.3.225"/>
  <p:tag name="ARTICULATE_PROJECT_OPEN" val="0"/>
  <p:tag name="ARTICULATE_SLIDE_COUNT" val="50"/>
  <p:tag name="ARTICULATE_DESIGN_ID_THEME1" val="TfNpN0UG"/>
  <p:tag name="ARTICULATE_DESIGN_ID_1_THEME1" val="LRXTaPf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Custom 6">
      <a:dk1>
        <a:srgbClr val="414141"/>
      </a:dk1>
      <a:lt1>
        <a:sysClr val="window" lastClr="FFFFFF"/>
      </a:lt1>
      <a:dk2>
        <a:srgbClr val="24537D"/>
      </a:dk2>
      <a:lt2>
        <a:srgbClr val="EEECE1"/>
      </a:lt2>
      <a:accent1>
        <a:srgbClr val="4878BD"/>
      </a:accent1>
      <a:accent2>
        <a:srgbClr val="79AD38"/>
      </a:accent2>
      <a:accent3>
        <a:srgbClr val="C80000"/>
      </a:accent3>
      <a:accent4>
        <a:srgbClr val="6F0000"/>
      </a:accent4>
      <a:accent5>
        <a:srgbClr val="4BACC6"/>
      </a:accent5>
      <a:accent6>
        <a:srgbClr val="F79646"/>
      </a:accent6>
      <a:hlink>
        <a:srgbClr val="3963A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a:latin typeface="+mn-lt"/>
          </a:defRPr>
        </a:defPPr>
      </a:lstStyle>
    </a:txDef>
  </a:objectDefaults>
  <a:extraClrSchemeLst/>
</a:theme>
</file>

<file path=ppt/theme/theme2.xml><?xml version="1.0" encoding="utf-8"?>
<a:theme xmlns:a="http://schemas.openxmlformats.org/drawingml/2006/main" name="1_Theme1">
  <a:themeElements>
    <a:clrScheme name="Custom 6">
      <a:dk1>
        <a:srgbClr val="414141"/>
      </a:dk1>
      <a:lt1>
        <a:sysClr val="window" lastClr="FFFFFF"/>
      </a:lt1>
      <a:dk2>
        <a:srgbClr val="24537D"/>
      </a:dk2>
      <a:lt2>
        <a:srgbClr val="EEECE1"/>
      </a:lt2>
      <a:accent1>
        <a:srgbClr val="4878BD"/>
      </a:accent1>
      <a:accent2>
        <a:srgbClr val="79AD38"/>
      </a:accent2>
      <a:accent3>
        <a:srgbClr val="C80000"/>
      </a:accent3>
      <a:accent4>
        <a:srgbClr val="6F0000"/>
      </a:accent4>
      <a:accent5>
        <a:srgbClr val="4BACC6"/>
      </a:accent5>
      <a:accent6>
        <a:srgbClr val="F79646"/>
      </a:accent6>
      <a:hlink>
        <a:srgbClr val="3963A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400" dirty="0" smtClean="0">
            <a:latin typeface="+mn-l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FC21826-B579-C94B-A3AC-18CF2171EC4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173D1A8F32AB46B22ABA0522C9501B" ma:contentTypeVersion="12" ma:contentTypeDescription="Create a new document." ma:contentTypeScope="" ma:versionID="f1188368e36ad4baf37dc738ce752ea1">
  <xsd:schema xmlns:xsd="http://www.w3.org/2001/XMLSchema" xmlns:xs="http://www.w3.org/2001/XMLSchema" xmlns:p="http://schemas.microsoft.com/office/2006/metadata/properties" xmlns:ns2="f5f6e0a7-c069-4fe0-a601-cf25f5003370" xmlns:ns3="7b454f60-1cd5-4ca0-b549-4fa1029c6e81" targetNamespace="http://schemas.microsoft.com/office/2006/metadata/properties" ma:root="true" ma:fieldsID="11f09128a83704dedbfdd7b2fd12fd41" ns2:_="" ns3:_="">
    <xsd:import namespace="f5f6e0a7-c069-4fe0-a601-cf25f5003370"/>
    <xsd:import namespace="7b454f60-1cd5-4ca0-b549-4fa1029c6e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f6e0a7-c069-4fe0-a601-cf25f5003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54f60-1cd5-4ca0-b549-4fa1029c6e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92E3D1-3EA9-4044-9E74-EFFAE01A4863}">
  <ds:schemaRefs>
    <ds:schemaRef ds:uri="http://schemas.microsoft.com/sharepoint/v3/contenttype/forms"/>
  </ds:schemaRefs>
</ds:datastoreItem>
</file>

<file path=customXml/itemProps2.xml><?xml version="1.0" encoding="utf-8"?>
<ds:datastoreItem xmlns:ds="http://schemas.openxmlformats.org/officeDocument/2006/customXml" ds:itemID="{9CF1F0D1-C900-4657-9B17-B286ED655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6e0a7-c069-4fe0-a601-cf25f5003370"/>
    <ds:schemaRef ds:uri="7b454f60-1cd5-4ca0-b549-4fa1029c6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840FF1-86B9-437B-8906-9B1019ABDE0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87430</TotalTime>
  <Words>7819</Words>
  <Application>Microsoft Office PowerPoint</Application>
  <PresentationFormat>On-screen Show (4:3)</PresentationFormat>
  <Paragraphs>820</Paragraphs>
  <Slides>50</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Courier New</vt:lpstr>
      <vt:lpstr>Symbol</vt:lpstr>
      <vt:lpstr>Times New Roman</vt:lpstr>
      <vt:lpstr>Wingdings</vt:lpstr>
      <vt:lpstr>Theme1</vt:lpstr>
      <vt:lpstr>1_Theme1</vt:lpstr>
      <vt:lpstr>Quelling an Internal Civil War: New and Emerging Treatments for Graft-vs-Host Disease</vt:lpstr>
      <vt:lpstr>  About These Slides </vt:lpstr>
      <vt:lpstr>Faculty and Affiliation</vt:lpstr>
      <vt:lpstr>Faculty Disclosure</vt:lpstr>
      <vt:lpstr>Learning Objectives</vt:lpstr>
      <vt:lpstr>GVHD Overview</vt:lpstr>
      <vt:lpstr>Not Transplant Rejection, Body Rejection</vt:lpstr>
      <vt:lpstr>Differentiating Between aGVHD and cGVHD</vt:lpstr>
      <vt:lpstr>GVHD Definition</vt:lpstr>
      <vt:lpstr>GVHD Catalyst and Causes</vt:lpstr>
      <vt:lpstr>General Incidence and Mortality</vt:lpstr>
      <vt:lpstr>Steroid-Refractory Incidence and Mortality</vt:lpstr>
      <vt:lpstr>Pathobiology, GVL, and Signaling Pathways</vt:lpstr>
      <vt:lpstr>Pathogenesis of aGVHD</vt:lpstr>
      <vt:lpstr>aGVHD → cGVHD Pathogenic Continuum</vt:lpstr>
      <vt:lpstr>aGVHD → cGVHD Pathogenic Continuum (cont)</vt:lpstr>
      <vt:lpstr>GVHD and the Gut Microbiome</vt:lpstr>
      <vt:lpstr>GVL and GVHD</vt:lpstr>
      <vt:lpstr>GVHD</vt:lpstr>
      <vt:lpstr>GVHD</vt:lpstr>
      <vt:lpstr>Unraveling GVL from GVHD</vt:lpstr>
      <vt:lpstr>JAK Pathway in aGVHD</vt:lpstr>
      <vt:lpstr>BTK Pathway in cGVHD</vt:lpstr>
      <vt:lpstr>Differentiating, Classifying,  Grading/Staging </vt:lpstr>
      <vt:lpstr>NIH Consensus Criteria </vt:lpstr>
      <vt:lpstr>NIH GVHD Classification Categories</vt:lpstr>
      <vt:lpstr>aGVHD MAGIC Staging by Organ Involvement </vt:lpstr>
      <vt:lpstr>aGVHD Most Common Grading Systems</vt:lpstr>
      <vt:lpstr>New aGVHD Risk Scoring System </vt:lpstr>
      <vt:lpstr>NIH Consensus Criteria for cGVHD</vt:lpstr>
      <vt:lpstr>NIH Consensus Criteria for cGVHD (cont)</vt:lpstr>
      <vt:lpstr>NIH Consensus Criteria for cGVHD (cont)</vt:lpstr>
      <vt:lpstr>Existing, New, and Emerging  Treatment Options</vt:lpstr>
      <vt:lpstr>Drugs Approved for Steroid-Refractory Treatment</vt:lpstr>
      <vt:lpstr>Ibrutinib: Improvement in Severity Scores </vt:lpstr>
      <vt:lpstr>Ruxolitinib: Efficacy and Duration of Response</vt:lpstr>
      <vt:lpstr>2nd-Line Treatments for Steroid-Refractory aGVHD in Clinical Trials</vt:lpstr>
      <vt:lpstr>2nd-Line Treatments for Steroid-Refractory aGVHD in Clinical Trials (cont)</vt:lpstr>
      <vt:lpstr>ECP in 2nd-Line for GVHD</vt:lpstr>
      <vt:lpstr>ECP Mechanism of Action</vt:lpstr>
      <vt:lpstr>Agents in Ongoing Phase 2 Clinical Trials</vt:lpstr>
      <vt:lpstr>Agents in Ongoing Phase 3 Clinical Trials</vt:lpstr>
      <vt:lpstr>Emerging Agent: Antithrombin</vt:lpstr>
      <vt:lpstr>Summary</vt:lpstr>
      <vt:lpstr>Case Studies</vt:lpstr>
      <vt:lpstr>Case Study 1: aGvHD Presentation</vt:lpstr>
      <vt:lpstr>Case Study 1: aGvHD Treatment</vt:lpstr>
      <vt:lpstr>Case Study 2: cGvHD Presentation</vt:lpstr>
      <vt:lpstr>Case Study 2: Testing and Initial Treatment</vt:lpstr>
      <vt:lpstr>Case Study 2: Additional Treatment Options</vt:lpstr>
    </vt:vector>
  </TitlesOfParts>
  <Company>Integrity 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Atopic Dermatitis</dc:title>
  <dc:creator>mrizzo@integrityce.com</dc:creator>
  <cp:lastModifiedBy>Amy Khalil</cp:lastModifiedBy>
  <cp:revision>4683</cp:revision>
  <cp:lastPrinted>2018-09-17T12:40:16Z</cp:lastPrinted>
  <dcterms:created xsi:type="dcterms:W3CDTF">2007-08-14T15:47:59Z</dcterms:created>
  <dcterms:modified xsi:type="dcterms:W3CDTF">2020-02-24T16:55:06Z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0x010100D7173D1A8F32AB46B22ABA0522C9501B</vt:lpwstr>
  </property>
  <property fmtid="{D5CDD505-2E9C-101B-9397-08002B2CF9AE}" pid="3" name="Order">
    <vt:r8>1710000</vt:r8>
  </property>
  <property fmtid="{D5CDD505-2E9C-101B-9397-08002B2CF9AE}" pid="4" name="ArticulateGUID">
    <vt:lpwstr>6AF66494-6979-4A22-9071-ADEA9CD71581</vt:lpwstr>
  </property>
  <property fmtid="{D5CDD505-2E9C-101B-9397-08002B2CF9AE}" pid="5" name="ArticulatePath">
    <vt:lpwstr>https://integrityce.sharepoint.com/sites/IntegrityCEHome/projects/700s/i731a Incyte GvHD Downloadable Slide Deck/i731a GVHD_Slides_v16</vt:lpwstr>
  </property>
</Properties>
</file>