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7.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3.xml" ContentType="application/vnd.openxmlformats-officedocument.drawingml.chartshapes+xml"/>
  <Override PartName="/ppt/charts/chart2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3.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4.xml" ContentType="application/vnd.openxmlformats-officedocument.drawingml.chart+xml"/>
  <Override PartName="/ppt/notesSlides/notesSlide27.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9" r:id="rId1"/>
    <p:sldMasterId id="2147484295" r:id="rId2"/>
  </p:sldMasterIdLst>
  <p:notesMasterIdLst>
    <p:notesMasterId r:id="rId61"/>
  </p:notesMasterIdLst>
  <p:handoutMasterIdLst>
    <p:handoutMasterId r:id="rId62"/>
  </p:handoutMasterIdLst>
  <p:sldIdLst>
    <p:sldId id="1120" r:id="rId3"/>
    <p:sldId id="1092" r:id="rId4"/>
    <p:sldId id="1123" r:id="rId5"/>
    <p:sldId id="1098" r:id="rId6"/>
    <p:sldId id="1099" r:id="rId7"/>
    <p:sldId id="1124" r:id="rId8"/>
    <p:sldId id="1163" r:id="rId9"/>
    <p:sldId id="1141" r:id="rId10"/>
    <p:sldId id="1142" r:id="rId11"/>
    <p:sldId id="1108" r:id="rId12"/>
    <p:sldId id="1084" r:id="rId13"/>
    <p:sldId id="1109" r:id="rId14"/>
    <p:sldId id="1125" r:id="rId15"/>
    <p:sldId id="1156" r:id="rId16"/>
    <p:sldId id="1162" r:id="rId17"/>
    <p:sldId id="1161" r:id="rId18"/>
    <p:sldId id="1160" r:id="rId19"/>
    <p:sldId id="1116" r:id="rId20"/>
    <p:sldId id="1117" r:id="rId21"/>
    <p:sldId id="1118" r:id="rId22"/>
    <p:sldId id="1119" r:id="rId23"/>
    <p:sldId id="1126" r:id="rId24"/>
    <p:sldId id="1143" r:id="rId25"/>
    <p:sldId id="1132" r:id="rId26"/>
    <p:sldId id="1144" r:id="rId27"/>
    <p:sldId id="1145" r:id="rId28"/>
    <p:sldId id="1105" r:id="rId29"/>
    <p:sldId id="1146" r:id="rId30"/>
    <p:sldId id="1165" r:id="rId31"/>
    <p:sldId id="1085" r:id="rId32"/>
    <p:sldId id="1148" r:id="rId33"/>
    <p:sldId id="1147" r:id="rId34"/>
    <p:sldId id="1127" r:id="rId35"/>
    <p:sldId id="1056" r:id="rId36"/>
    <p:sldId id="1150" r:id="rId37"/>
    <p:sldId id="1151" r:id="rId38"/>
    <p:sldId id="1075" r:id="rId39"/>
    <p:sldId id="1128" r:id="rId40"/>
    <p:sldId id="1107" r:id="rId41"/>
    <p:sldId id="1089" r:id="rId42"/>
    <p:sldId id="1152" r:id="rId43"/>
    <p:sldId id="1129" r:id="rId44"/>
    <p:sldId id="995" r:id="rId45"/>
    <p:sldId id="1061" r:id="rId46"/>
    <p:sldId id="1025" r:id="rId47"/>
    <p:sldId id="1039" r:id="rId48"/>
    <p:sldId id="1088" r:id="rId49"/>
    <p:sldId id="1139" r:id="rId50"/>
    <p:sldId id="1159" r:id="rId51"/>
    <p:sldId id="1003" r:id="rId52"/>
    <p:sldId id="1155" r:id="rId53"/>
    <p:sldId id="1154" r:id="rId54"/>
    <p:sldId id="1038" r:id="rId55"/>
    <p:sldId id="1138" r:id="rId56"/>
    <p:sldId id="1130" r:id="rId57"/>
    <p:sldId id="1133" r:id="rId58"/>
    <p:sldId id="1164" r:id="rId59"/>
    <p:sldId id="1166" r:id="rId60"/>
  </p:sldIdLst>
  <p:sldSz cx="9144000" cy="6858000" type="screen4x3"/>
  <p:notesSz cx="7023100" cy="9309100"/>
  <p:custDataLst>
    <p:tags r:id="rId63"/>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orient="horz" pos="1152">
          <p15:clr>
            <a:srgbClr val="A4A3A4"/>
          </p15:clr>
        </p15:guide>
        <p15:guide id="3" pos="2016">
          <p15:clr>
            <a:srgbClr val="A4A3A4"/>
          </p15:clr>
        </p15:guide>
        <p15:guide id="4" orient="horz" pos="4232">
          <p15:clr>
            <a:srgbClr val="A4A3A4"/>
          </p15:clr>
        </p15:guide>
        <p15:guide id="5" orient="horz" pos="532">
          <p15:clr>
            <a:srgbClr val="A4A3A4"/>
          </p15:clr>
        </p15:guide>
        <p15:guide id="6" orient="horz" pos="1176">
          <p15:clr>
            <a:srgbClr val="A4A3A4"/>
          </p15:clr>
        </p15:guide>
        <p15:guide id="7" orient="horz" pos="4013">
          <p15:clr>
            <a:srgbClr val="A4A3A4"/>
          </p15:clr>
        </p15:guide>
        <p15:guide id="8" pos="5616">
          <p15:clr>
            <a:srgbClr val="A4A3A4"/>
          </p15:clr>
        </p15:guide>
        <p15:guide id="9" pos="111">
          <p15:clr>
            <a:srgbClr val="A4A3A4"/>
          </p15:clr>
        </p15:guide>
        <p15:guide id="10" pos="369">
          <p15:clr>
            <a:srgbClr val="A4A3A4"/>
          </p15:clr>
        </p15:guide>
        <p15:guide id="11" pos="2871">
          <p15:clr>
            <a:srgbClr val="A4A3A4"/>
          </p15:clr>
        </p15:guide>
        <p15:guide id="12" orient="horz" pos="4277">
          <p15:clr>
            <a:srgbClr val="A4A3A4"/>
          </p15:clr>
        </p15:guide>
        <p15:guide id="13" orient="horz" pos="537">
          <p15:clr>
            <a:srgbClr val="A4A3A4"/>
          </p15:clr>
        </p15:guide>
        <p15:guide id="14" orient="horz" pos="1202">
          <p15:clr>
            <a:srgbClr val="A4A3A4"/>
          </p15:clr>
        </p15:guide>
        <p15:guide id="15" pos="5655">
          <p15:clr>
            <a:srgbClr val="A4A3A4"/>
          </p15:clr>
        </p15:guide>
        <p15:guide id="16" pos="364">
          <p15:clr>
            <a:srgbClr val="A4A3A4"/>
          </p15:clr>
        </p15:guide>
        <p15:guide id="17" pos="69">
          <p15:clr>
            <a:srgbClr val="A4A3A4"/>
          </p15:clr>
        </p15:guide>
        <p15:guide id="18" orient="horz" pos="651">
          <p15:clr>
            <a:srgbClr val="A4A3A4"/>
          </p15:clr>
        </p15:guide>
        <p15:guide id="19" orient="horz" pos="4052">
          <p15:clr>
            <a:srgbClr val="A4A3A4"/>
          </p15:clr>
        </p15:guide>
        <p15:guide id="20" orient="horz" pos="399">
          <p15:clr>
            <a:srgbClr val="A4A3A4"/>
          </p15:clr>
        </p15:guide>
        <p15:guide id="21" orient="horz" pos="1263">
          <p15:clr>
            <a:srgbClr val="A4A3A4"/>
          </p15:clr>
        </p15:guide>
        <p15:guide id="22" pos="344">
          <p15:clr>
            <a:srgbClr val="A4A3A4"/>
          </p15:clr>
        </p15:guide>
        <p15:guide id="23" orient="horz" pos="4283">
          <p15:clr>
            <a:srgbClr val="A4A3A4"/>
          </p15:clr>
        </p15:guide>
        <p15:guide id="24" orient="horz" pos="1266">
          <p15:clr>
            <a:srgbClr val="A4A3A4"/>
          </p15:clr>
        </p15:guide>
        <p15:guide id="25" orient="horz" pos="638">
          <p15:clr>
            <a:srgbClr val="A4A3A4"/>
          </p15:clr>
        </p15:guide>
        <p15:guide id="26" pos="339">
          <p15:clr>
            <a:srgbClr val="A4A3A4"/>
          </p15:clr>
        </p15:guide>
        <p15:guide id="27" pos="2886">
          <p15:clr>
            <a:srgbClr val="A4A3A4"/>
          </p15:clr>
        </p15:guide>
        <p15:guide id="28" pos="5610">
          <p15:clr>
            <a:srgbClr val="A4A3A4"/>
          </p15:clr>
        </p15:guide>
        <p15:guide id="29" pos="51">
          <p15:clr>
            <a:srgbClr val="A4A3A4"/>
          </p15:clr>
        </p15:guide>
        <p15:guide id="30" orient="horz" pos="650">
          <p15:clr>
            <a:srgbClr val="A4A3A4"/>
          </p15:clr>
        </p15:guide>
        <p15:guide id="31" orient="horz" pos="4278">
          <p15:clr>
            <a:srgbClr val="A4A3A4"/>
          </p15:clr>
        </p15:guide>
        <p15:guide id="32" orient="horz" pos="1279">
          <p15:clr>
            <a:srgbClr val="A4A3A4"/>
          </p15:clr>
        </p15:guide>
        <p15:guide id="33" orient="horz" pos="1368" userDrawn="1">
          <p15:clr>
            <a:srgbClr val="A4A3A4"/>
          </p15:clr>
        </p15:guide>
        <p15:guide id="34" pos="373">
          <p15:clr>
            <a:srgbClr val="A4A3A4"/>
          </p15:clr>
        </p15:guide>
        <p15:guide id="35" pos="5660">
          <p15:clr>
            <a:srgbClr val="A4A3A4"/>
          </p15:clr>
        </p15:guide>
        <p15:guide id="36" pos="2894">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initials="J" lastIdx="6" clrIdx="0"/>
  <p:cmAuthor id="7" name="JNL" initials="JNL" lastIdx="3" clrIdx="7">
    <p:extLst/>
  </p:cmAuthor>
  <p:cmAuthor id="1" name="Patima Tanapat" initials="PT" lastIdx="36" clrIdx="1"/>
  <p:cmAuthor id="8" name="marla dubinsky" initials="md" lastIdx="7" clrIdx="8">
    <p:extLst/>
  </p:cmAuthor>
  <p:cmAuthor id="2" name="Sean M. Gregory, PhD" initials="SMG" lastIdx="66" clrIdx="2"/>
  <p:cmAuthor id="9" name="Larissa Cardozo" initials="LC" lastIdx="21" clrIdx="9"/>
  <p:cmAuthor id="3" name="Antoinette Gouveia" initials="AG" lastIdx="1" clrIdx="3"/>
  <p:cmAuthor id="10" name="PT" initials="PT" lastIdx="18" clrIdx="10"/>
  <p:cmAuthor id="4" name="Jennifer Green, M.D." initials="JGM" lastIdx="20" clrIdx="4">
    <p:extLst/>
  </p:cmAuthor>
  <p:cmAuthor id="5" name="Daniel Kolodziej" initials="DK" lastIdx="18" clrIdx="5">
    <p:extLst/>
  </p:cmAuthor>
  <p:cmAuthor id="6" name="Daniel Kolsen" initials="DK" lastIdx="1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00"/>
    <a:srgbClr val="99CCFF"/>
    <a:srgbClr val="DBE9EF"/>
    <a:srgbClr val="DBE4F4"/>
    <a:srgbClr val="ECF1E8"/>
    <a:srgbClr val="D7E3CE"/>
    <a:srgbClr val="1F2F73"/>
    <a:srgbClr val="3471C8"/>
    <a:srgbClr val="77B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7440" autoAdjust="0"/>
  </p:normalViewPr>
  <p:slideViewPr>
    <p:cSldViewPr snapToGrid="0">
      <p:cViewPr varScale="1">
        <p:scale>
          <a:sx n="64" d="100"/>
          <a:sy n="64" d="100"/>
        </p:scale>
        <p:origin x="1740" y="72"/>
      </p:cViewPr>
      <p:guideLst>
        <p:guide orient="horz" pos="2016"/>
        <p:guide orient="horz" pos="1152"/>
        <p:guide pos="2016"/>
        <p:guide orient="horz" pos="4232"/>
        <p:guide orient="horz" pos="532"/>
        <p:guide orient="horz" pos="1176"/>
        <p:guide orient="horz" pos="4013"/>
        <p:guide pos="5616"/>
        <p:guide pos="111"/>
        <p:guide pos="369"/>
        <p:guide pos="2871"/>
        <p:guide orient="horz" pos="4277"/>
        <p:guide orient="horz" pos="537"/>
        <p:guide orient="horz" pos="1202"/>
        <p:guide pos="5655"/>
        <p:guide pos="364"/>
        <p:guide pos="69"/>
        <p:guide orient="horz" pos="651"/>
        <p:guide orient="horz" pos="4052"/>
        <p:guide orient="horz" pos="399"/>
        <p:guide orient="horz" pos="1263"/>
        <p:guide pos="344"/>
        <p:guide orient="horz" pos="4283"/>
        <p:guide orient="horz" pos="1266"/>
        <p:guide orient="horz" pos="638"/>
        <p:guide pos="339"/>
        <p:guide pos="2886"/>
        <p:guide pos="5610"/>
        <p:guide pos="51"/>
        <p:guide orient="horz" pos="650"/>
        <p:guide orient="horz" pos="4278"/>
        <p:guide orient="horz" pos="1279"/>
        <p:guide orient="horz" pos="1368"/>
        <p:guide pos="373"/>
        <p:guide pos="5660"/>
        <p:guide pos="2894"/>
      </p:guideLst>
    </p:cSldViewPr>
  </p:slideViewPr>
  <p:outlineViewPr>
    <p:cViewPr>
      <p:scale>
        <a:sx n="33" d="100"/>
        <a:sy n="33" d="100"/>
      </p:scale>
      <p:origin x="0" y="8112"/>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0" d="100"/>
          <a:sy n="60" d="100"/>
        </p:scale>
        <p:origin x="-3187" y="-91"/>
      </p:cViewPr>
      <p:guideLst>
        <p:guide orient="horz" pos="2928"/>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tanapat.INTEGRITYCE\Documents\IBD%20Dubinsky.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ptanapat.INTEGRITYCE\Documents\IBD%20Dubinsky.xlsx"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2.xml.rels><?xml version="1.0" encoding="UTF-8" standalone="yes"?>
<Relationships xmlns="http://schemas.openxmlformats.org/package/2006/relationships"><Relationship Id="rId1" Type="http://schemas.openxmlformats.org/officeDocument/2006/relationships/oleObject" Target="file:///C:\Users\ptanapat.INTEGRITYCE\Documents\IBD%20Dubinsky.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ptanapat.INTEGRITYCE\Documents\IBD%20Dubinsky.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ptanapat.INTEGRITYCE\Desktop\IBD%20Dubinsk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tanapat.INTEGRITYCE\Documents\IBD%20Dubinsk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1145306687499"/>
          <c:y val="5.6054625984251975E-2"/>
          <c:w val="0.85954540897976561"/>
          <c:h val="0.78608489173228346"/>
        </c:manualLayout>
      </c:layout>
      <c:barChart>
        <c:barDir val="col"/>
        <c:grouping val="clustered"/>
        <c:varyColors val="0"/>
        <c:ser>
          <c:idx val="0"/>
          <c:order val="0"/>
          <c:tx>
            <c:strRef>
              <c:f>Sheet1!$B$1</c:f>
              <c:strCache>
                <c:ptCount val="1"/>
                <c:pt idx="0">
                  <c:v>Column1</c:v>
                </c:pt>
              </c:strCache>
            </c:strRef>
          </c:tx>
          <c:spPr>
            <a:solidFill>
              <a:schemeClr val="accent2"/>
            </a:solidFill>
            <a:ln w="9525" cap="flat" cmpd="sng" algn="ctr">
              <a:noFill/>
              <a:prstDash val="solid"/>
            </a:ln>
            <a:effectLst/>
          </c:spPr>
          <c:invertIfNegative val="0"/>
          <c:dPt>
            <c:idx val="0"/>
            <c:invertIfNegative val="0"/>
            <c:bubble3D val="0"/>
            <c:spPr>
              <a:solidFill>
                <a:schemeClr val="accent1"/>
              </a:solidFill>
              <a:ln w="9525" cap="flat" cmpd="sng" algn="ctr">
                <a:noFill/>
                <a:prstDash val="solid"/>
              </a:ln>
              <a:effectLst/>
            </c:spPr>
            <c:extLst>
              <c:ext xmlns:c16="http://schemas.microsoft.com/office/drawing/2014/chart" uri="{C3380CC4-5D6E-409C-BE32-E72D297353CC}">
                <c16:uniqueId val="{00000001-FB7A-43BA-8D10-0D58A339A822}"/>
              </c:ext>
            </c:extLst>
          </c:dPt>
          <c:dLbls>
            <c:numFmt formatCode="General\%"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Clinical Management</c:v>
                </c:pt>
                <c:pt idx="1">
                  <c:v>Tight Control</c:v>
                </c:pt>
              </c:strCache>
            </c:strRef>
          </c:cat>
          <c:val>
            <c:numRef>
              <c:f>Sheet1!$B$2:$B$3</c:f>
              <c:numCache>
                <c:formatCode>General</c:formatCode>
                <c:ptCount val="2"/>
                <c:pt idx="0">
                  <c:v>30.3</c:v>
                </c:pt>
                <c:pt idx="1">
                  <c:v>45.9</c:v>
                </c:pt>
              </c:numCache>
            </c:numRef>
          </c:val>
          <c:extLst>
            <c:ext xmlns:c16="http://schemas.microsoft.com/office/drawing/2014/chart" uri="{C3380CC4-5D6E-409C-BE32-E72D297353CC}">
              <c16:uniqueId val="{00000000-3178-4EE4-81FF-9EBE812ACEF8}"/>
            </c:ext>
          </c:extLst>
        </c:ser>
        <c:dLbls>
          <c:showLegendKey val="0"/>
          <c:showVal val="0"/>
          <c:showCatName val="0"/>
          <c:showSerName val="0"/>
          <c:showPercent val="0"/>
          <c:showBubbleSize val="0"/>
        </c:dLbls>
        <c:gapWidth val="92"/>
        <c:overlap val="-15"/>
        <c:axId val="18955264"/>
        <c:axId val="18965248"/>
      </c:barChart>
      <c:catAx>
        <c:axId val="18955264"/>
        <c:scaling>
          <c:orientation val="minMax"/>
        </c:scaling>
        <c:delete val="0"/>
        <c:axPos val="b"/>
        <c:numFmt formatCode="General" sourceLinked="0"/>
        <c:majorTickMark val="out"/>
        <c:minorTickMark val="none"/>
        <c:tickLblPos val="nextTo"/>
        <c:spPr>
          <a:ln w="19050">
            <a:solidFill>
              <a:srgbClr val="000000"/>
            </a:solidFill>
          </a:ln>
        </c:spPr>
        <c:txPr>
          <a:bodyPr/>
          <a:lstStyle/>
          <a:p>
            <a:pPr>
              <a:defRPr sz="1600" b="1">
                <a:solidFill>
                  <a:srgbClr val="202020"/>
                </a:solidFill>
              </a:defRPr>
            </a:pPr>
            <a:endParaRPr lang="en-US"/>
          </a:p>
        </c:txPr>
        <c:crossAx val="18965248"/>
        <c:crosses val="autoZero"/>
        <c:auto val="1"/>
        <c:lblAlgn val="ctr"/>
        <c:lblOffset val="0"/>
        <c:noMultiLvlLbl val="0"/>
      </c:catAx>
      <c:valAx>
        <c:axId val="18965248"/>
        <c:scaling>
          <c:orientation val="minMax"/>
          <c:max val="100"/>
          <c:min val="0"/>
        </c:scaling>
        <c:delete val="0"/>
        <c:axPos val="l"/>
        <c:title>
          <c:tx>
            <c:rich>
              <a:bodyPr rot="-5400000" vert="horz"/>
              <a:lstStyle/>
              <a:p>
                <a:pPr>
                  <a:defRPr sz="1800"/>
                </a:pPr>
                <a:r>
                  <a:rPr lang="en-US" sz="1800" dirty="0"/>
                  <a:t>Patients  (%)</a:t>
                </a:r>
              </a:p>
            </c:rich>
          </c:tx>
          <c:layout>
            <c:manualLayout>
              <c:xMode val="edge"/>
              <c:yMode val="edge"/>
              <c:x val="2.5872728515231092E-2"/>
              <c:y val="0.27897655315748615"/>
            </c:manualLayout>
          </c:layout>
          <c:overlay val="0"/>
        </c:title>
        <c:numFmt formatCode="General" sourceLinked="1"/>
        <c:majorTickMark val="out"/>
        <c:minorTickMark val="none"/>
        <c:tickLblPos val="nextTo"/>
        <c:spPr>
          <a:ln w="19050">
            <a:solidFill>
              <a:srgbClr val="000000"/>
            </a:solidFill>
          </a:ln>
        </c:spPr>
        <c:txPr>
          <a:bodyPr/>
          <a:lstStyle/>
          <a:p>
            <a:pPr>
              <a:defRPr sz="1600" b="1">
                <a:solidFill>
                  <a:srgbClr val="202020"/>
                </a:solidFill>
              </a:defRPr>
            </a:pPr>
            <a:endParaRPr lang="en-US"/>
          </a:p>
        </c:txPr>
        <c:crossAx val="18955264"/>
        <c:crosses val="autoZero"/>
        <c:crossBetween val="between"/>
        <c:majorUnit val="20"/>
      </c:valAx>
    </c:plotArea>
    <c:plotVisOnly val="1"/>
    <c:dispBlanksAs val="gap"/>
    <c:showDLblsOverMax val="0"/>
  </c:chart>
  <c:txPr>
    <a:bodyPr/>
    <a:lstStyle/>
    <a:p>
      <a:pPr>
        <a:defRPr sz="1800">
          <a:solidFill>
            <a:schemeClr val="tx1">
              <a:lumMod val="50000"/>
            </a:schemeClr>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56101392634325E-2"/>
          <c:y val="7.0701757640821108E-2"/>
          <c:w val="0.91624737680613177"/>
          <c:h val="0.55706328118693027"/>
        </c:manualLayout>
      </c:layout>
      <c:barChart>
        <c:barDir val="col"/>
        <c:grouping val="clustered"/>
        <c:varyColors val="0"/>
        <c:ser>
          <c:idx val="0"/>
          <c:order val="0"/>
          <c:tx>
            <c:strRef>
              <c:f>'ACT and ACCENT'!$O$3</c:f>
              <c:strCache>
                <c:ptCount val="1"/>
                <c:pt idx="0">
                  <c:v>IMM+</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 and ACCENT'!$M$4:$N$9</c:f>
              <c:multiLvlStrCache>
                <c:ptCount val="6"/>
                <c:lvl>
                  <c:pt idx="0">
                    <c:v>Response</c:v>
                  </c:pt>
                  <c:pt idx="1">
                    <c:v>Remission</c:v>
                  </c:pt>
                  <c:pt idx="2">
                    <c:v>Hospitalization</c:v>
                  </c:pt>
                  <c:pt idx="3">
                    <c:v>Response</c:v>
                  </c:pt>
                  <c:pt idx="4">
                    <c:v>Remission</c:v>
                  </c:pt>
                  <c:pt idx="5">
                    <c:v>Hospitalization</c:v>
                  </c:pt>
                </c:lvl>
                <c:lvl>
                  <c:pt idx="0">
                    <c:v>ACT 1 (54 Weeks)</c:v>
                  </c:pt>
                  <c:pt idx="3">
                    <c:v>ACT 2 (30 Weeks)</c:v>
                  </c:pt>
                </c:lvl>
              </c:multiLvlStrCache>
            </c:multiLvlStrRef>
          </c:cat>
          <c:val>
            <c:numRef>
              <c:f>'ACT and ACCENT'!$O$4:$O$9</c:f>
              <c:numCache>
                <c:formatCode>General</c:formatCode>
                <c:ptCount val="6"/>
                <c:pt idx="0">
                  <c:v>45</c:v>
                </c:pt>
                <c:pt idx="1">
                  <c:v>34</c:v>
                </c:pt>
                <c:pt idx="2">
                  <c:v>7.2</c:v>
                </c:pt>
                <c:pt idx="3">
                  <c:v>55</c:v>
                </c:pt>
                <c:pt idx="4">
                  <c:v>36</c:v>
                </c:pt>
                <c:pt idx="5">
                  <c:v>3.9</c:v>
                </c:pt>
              </c:numCache>
            </c:numRef>
          </c:val>
          <c:extLst>
            <c:ext xmlns:c16="http://schemas.microsoft.com/office/drawing/2014/chart" uri="{C3380CC4-5D6E-409C-BE32-E72D297353CC}">
              <c16:uniqueId val="{00000000-DD07-4528-9ABE-00A4DAB76B1B}"/>
            </c:ext>
          </c:extLst>
        </c:ser>
        <c:ser>
          <c:idx val="1"/>
          <c:order val="1"/>
          <c:tx>
            <c:strRef>
              <c:f>'ACT and ACCENT'!$P$3</c:f>
              <c:strCache>
                <c:ptCount val="1"/>
                <c:pt idx="0">
                  <c:v>IMM-</c:v>
                </c:pt>
              </c:strCache>
            </c:strRef>
          </c:tx>
          <c:spPr>
            <a:solidFill>
              <a:srgbClr val="990033"/>
            </a:solidFill>
          </c:spPr>
          <c:invertIfNegative val="0"/>
          <c:dPt>
            <c:idx val="1"/>
            <c:invertIfNegative val="0"/>
            <c:bubble3D val="0"/>
            <c:spPr>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16200000" scaled="1"/>
                <a:tileRect/>
              </a:gradFill>
            </c:spPr>
            <c:extLst>
              <c:ext xmlns:c16="http://schemas.microsoft.com/office/drawing/2014/chart" uri="{C3380CC4-5D6E-409C-BE32-E72D297353CC}">
                <c16:uniqueId val="{00000002-DD07-4528-9ABE-00A4DAB76B1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 and ACCENT'!$M$4:$N$9</c:f>
              <c:multiLvlStrCache>
                <c:ptCount val="6"/>
                <c:lvl>
                  <c:pt idx="0">
                    <c:v>Response</c:v>
                  </c:pt>
                  <c:pt idx="1">
                    <c:v>Remission</c:v>
                  </c:pt>
                  <c:pt idx="2">
                    <c:v>Hospitalization</c:v>
                  </c:pt>
                  <c:pt idx="3">
                    <c:v>Response</c:v>
                  </c:pt>
                  <c:pt idx="4">
                    <c:v>Remission</c:v>
                  </c:pt>
                  <c:pt idx="5">
                    <c:v>Hospitalization</c:v>
                  </c:pt>
                </c:lvl>
                <c:lvl>
                  <c:pt idx="0">
                    <c:v>ACT 1 (54 Weeks)</c:v>
                  </c:pt>
                  <c:pt idx="3">
                    <c:v>ACT 2 (30 Weeks)</c:v>
                  </c:pt>
                </c:lvl>
              </c:multiLvlStrCache>
            </c:multiLvlStrRef>
          </c:cat>
          <c:val>
            <c:numRef>
              <c:f>'ACT and ACCENT'!$P$4:$P$9</c:f>
              <c:numCache>
                <c:formatCode>General</c:formatCode>
                <c:ptCount val="6"/>
                <c:pt idx="0">
                  <c:v>45</c:v>
                </c:pt>
                <c:pt idx="1">
                  <c:v>36</c:v>
                </c:pt>
                <c:pt idx="2">
                  <c:v>5.0999999999999996</c:v>
                </c:pt>
                <c:pt idx="3">
                  <c:v>53</c:v>
                </c:pt>
                <c:pt idx="4">
                  <c:v>27</c:v>
                </c:pt>
                <c:pt idx="5">
                  <c:v>5.8</c:v>
                </c:pt>
              </c:numCache>
            </c:numRef>
          </c:val>
          <c:extLst>
            <c:ext xmlns:c16="http://schemas.microsoft.com/office/drawing/2014/chart" uri="{C3380CC4-5D6E-409C-BE32-E72D297353CC}">
              <c16:uniqueId val="{00000003-DD07-4528-9ABE-00A4DAB76B1B}"/>
            </c:ext>
          </c:extLst>
        </c:ser>
        <c:dLbls>
          <c:showLegendKey val="0"/>
          <c:showVal val="0"/>
          <c:showCatName val="0"/>
          <c:showSerName val="0"/>
          <c:showPercent val="0"/>
          <c:showBubbleSize val="0"/>
        </c:dLbls>
        <c:gapWidth val="150"/>
        <c:axId val="117159040"/>
        <c:axId val="117160576"/>
      </c:barChart>
      <c:catAx>
        <c:axId val="117159040"/>
        <c:scaling>
          <c:orientation val="minMax"/>
        </c:scaling>
        <c:delete val="0"/>
        <c:axPos val="b"/>
        <c:numFmt formatCode="General" sourceLinked="0"/>
        <c:majorTickMark val="out"/>
        <c:minorTickMark val="none"/>
        <c:tickLblPos val="nextTo"/>
        <c:txPr>
          <a:bodyPr/>
          <a:lstStyle/>
          <a:p>
            <a:pPr>
              <a:defRPr sz="1400" b="1"/>
            </a:pPr>
            <a:endParaRPr lang="en-US"/>
          </a:p>
        </c:txPr>
        <c:crossAx val="117160576"/>
        <c:crosses val="autoZero"/>
        <c:auto val="1"/>
        <c:lblAlgn val="ctr"/>
        <c:lblOffset val="100"/>
        <c:noMultiLvlLbl val="0"/>
      </c:catAx>
      <c:valAx>
        <c:axId val="117160576"/>
        <c:scaling>
          <c:orientation val="minMax"/>
        </c:scaling>
        <c:delete val="0"/>
        <c:axPos val="l"/>
        <c:title>
          <c:tx>
            <c:rich>
              <a:bodyPr rot="-5400000" vert="horz"/>
              <a:lstStyle/>
              <a:p>
                <a:pPr>
                  <a:defRPr sz="1400" b="1"/>
                </a:pPr>
                <a:r>
                  <a:rPr lang="en-US" sz="1400" b="1" dirty="0"/>
                  <a:t>Patients,</a:t>
                </a:r>
                <a:r>
                  <a:rPr lang="en-US" sz="1400" b="1" baseline="0" dirty="0"/>
                  <a:t> %</a:t>
                </a:r>
                <a:endParaRPr lang="en-US" sz="1400" b="1" dirty="0"/>
              </a:p>
            </c:rich>
          </c:tx>
          <c:layout>
            <c:manualLayout>
              <c:xMode val="edge"/>
              <c:yMode val="edge"/>
              <c:x val="4.5200378259543416E-3"/>
              <c:y val="0.22373105100393978"/>
            </c:manualLayout>
          </c:layout>
          <c:overlay val="0"/>
        </c:title>
        <c:numFmt formatCode="General" sourceLinked="1"/>
        <c:majorTickMark val="out"/>
        <c:minorTickMark val="none"/>
        <c:tickLblPos val="nextTo"/>
        <c:crossAx val="117159040"/>
        <c:crosses val="autoZero"/>
        <c:crossBetween val="between"/>
      </c:valAx>
    </c:plotArea>
    <c:legend>
      <c:legendPos val="r"/>
      <c:layout>
        <c:manualLayout>
          <c:xMode val="edge"/>
          <c:yMode val="edge"/>
          <c:x val="0.85598483260378022"/>
          <c:y val="2.7613408272790484E-3"/>
          <c:w val="8.8268034209449536E-2"/>
          <c:h val="0.23030695660327499"/>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88597992972747E-2"/>
          <c:y val="7.7692788338092178E-2"/>
          <c:w val="0.91253722236899038"/>
          <c:h val="0.54720403600045409"/>
        </c:manualLayout>
      </c:layout>
      <c:barChart>
        <c:barDir val="col"/>
        <c:grouping val="clustered"/>
        <c:varyColors val="0"/>
        <c:ser>
          <c:idx val="0"/>
          <c:order val="0"/>
          <c:tx>
            <c:strRef>
              <c:f>'ACT and ACCENT'!$O$11</c:f>
              <c:strCache>
                <c:ptCount val="1"/>
                <c:pt idx="0">
                  <c:v>IMM+</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 and ACCENT'!$M$12:$N$16</c:f>
              <c:multiLvlStrCache>
                <c:ptCount val="5"/>
                <c:lvl>
                  <c:pt idx="0">
                    <c:v>Response</c:v>
                  </c:pt>
                  <c:pt idx="1">
                    <c:v>Remission</c:v>
                  </c:pt>
                  <c:pt idx="2">
                    <c:v>Hospitalization</c:v>
                  </c:pt>
                  <c:pt idx="3">
                    <c:v>Response</c:v>
                  </c:pt>
                  <c:pt idx="4">
                    <c:v>Remission</c:v>
                  </c:pt>
                </c:lvl>
                <c:lvl>
                  <c:pt idx="0">
                    <c:v>ACCENT 1 (54 Weeks)</c:v>
                  </c:pt>
                  <c:pt idx="3">
                    <c:v>ACCENT 2 (30 Weeks)</c:v>
                  </c:pt>
                </c:lvl>
              </c:multiLvlStrCache>
            </c:multiLvlStrRef>
          </c:cat>
          <c:val>
            <c:numRef>
              <c:f>'ACT and ACCENT'!$O$12:$O$16</c:f>
              <c:numCache>
                <c:formatCode>General</c:formatCode>
                <c:ptCount val="5"/>
                <c:pt idx="0">
                  <c:v>50</c:v>
                </c:pt>
                <c:pt idx="1">
                  <c:v>37</c:v>
                </c:pt>
                <c:pt idx="2">
                  <c:v>1.9</c:v>
                </c:pt>
                <c:pt idx="3">
                  <c:v>43</c:v>
                </c:pt>
                <c:pt idx="4">
                  <c:v>3.3</c:v>
                </c:pt>
              </c:numCache>
            </c:numRef>
          </c:val>
          <c:extLst>
            <c:ext xmlns:c16="http://schemas.microsoft.com/office/drawing/2014/chart" uri="{C3380CC4-5D6E-409C-BE32-E72D297353CC}">
              <c16:uniqueId val="{00000000-ADC9-43C2-9533-AF1074211BC2}"/>
            </c:ext>
          </c:extLst>
        </c:ser>
        <c:ser>
          <c:idx val="1"/>
          <c:order val="1"/>
          <c:tx>
            <c:strRef>
              <c:f>'ACT and ACCENT'!$P$11</c:f>
              <c:strCache>
                <c:ptCount val="1"/>
                <c:pt idx="0">
                  <c:v>IMM-</c:v>
                </c:pt>
              </c:strCache>
            </c:strRef>
          </c:tx>
          <c:spPr>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16200000" scaled="1"/>
              <a:tileRect/>
            </a:gra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'ACT and ACCENT'!$M$12:$N$16</c:f>
              <c:multiLvlStrCache>
                <c:ptCount val="5"/>
                <c:lvl>
                  <c:pt idx="0">
                    <c:v>Response</c:v>
                  </c:pt>
                  <c:pt idx="1">
                    <c:v>Remission</c:v>
                  </c:pt>
                  <c:pt idx="2">
                    <c:v>Hospitalization</c:v>
                  </c:pt>
                  <c:pt idx="3">
                    <c:v>Response</c:v>
                  </c:pt>
                  <c:pt idx="4">
                    <c:v>Remission</c:v>
                  </c:pt>
                </c:lvl>
                <c:lvl>
                  <c:pt idx="0">
                    <c:v>ACCENT 1 (54 Weeks)</c:v>
                  </c:pt>
                  <c:pt idx="3">
                    <c:v>ACCENT 2 (30 Weeks)</c:v>
                  </c:pt>
                </c:lvl>
              </c:multiLvlStrCache>
            </c:multiLvlStrRef>
          </c:cat>
          <c:val>
            <c:numRef>
              <c:f>'ACT and ACCENT'!$P$12:$P$16</c:f>
              <c:numCache>
                <c:formatCode>General</c:formatCode>
                <c:ptCount val="5"/>
                <c:pt idx="0">
                  <c:v>41</c:v>
                </c:pt>
                <c:pt idx="1">
                  <c:v>32</c:v>
                </c:pt>
                <c:pt idx="2">
                  <c:v>5.3</c:v>
                </c:pt>
                <c:pt idx="3">
                  <c:v>48</c:v>
                </c:pt>
                <c:pt idx="4">
                  <c:v>4.5999999999999996</c:v>
                </c:pt>
              </c:numCache>
            </c:numRef>
          </c:val>
          <c:extLst>
            <c:ext xmlns:c16="http://schemas.microsoft.com/office/drawing/2014/chart" uri="{C3380CC4-5D6E-409C-BE32-E72D297353CC}">
              <c16:uniqueId val="{00000001-ADC9-43C2-9533-AF1074211BC2}"/>
            </c:ext>
          </c:extLst>
        </c:ser>
        <c:dLbls>
          <c:showLegendKey val="0"/>
          <c:showVal val="0"/>
          <c:showCatName val="0"/>
          <c:showSerName val="0"/>
          <c:showPercent val="0"/>
          <c:showBubbleSize val="0"/>
        </c:dLbls>
        <c:gapWidth val="150"/>
        <c:axId val="117256576"/>
        <c:axId val="117258112"/>
      </c:barChart>
      <c:catAx>
        <c:axId val="117256576"/>
        <c:scaling>
          <c:orientation val="minMax"/>
        </c:scaling>
        <c:delete val="0"/>
        <c:axPos val="b"/>
        <c:numFmt formatCode="General" sourceLinked="0"/>
        <c:majorTickMark val="out"/>
        <c:minorTickMark val="none"/>
        <c:tickLblPos val="nextTo"/>
        <c:txPr>
          <a:bodyPr/>
          <a:lstStyle/>
          <a:p>
            <a:pPr>
              <a:defRPr sz="1400" b="1"/>
            </a:pPr>
            <a:endParaRPr lang="en-US"/>
          </a:p>
        </c:txPr>
        <c:crossAx val="117258112"/>
        <c:crosses val="autoZero"/>
        <c:auto val="1"/>
        <c:lblAlgn val="ctr"/>
        <c:lblOffset val="100"/>
        <c:noMultiLvlLbl val="0"/>
      </c:catAx>
      <c:valAx>
        <c:axId val="117258112"/>
        <c:scaling>
          <c:orientation val="minMax"/>
        </c:scaling>
        <c:delete val="0"/>
        <c:axPos val="l"/>
        <c:title>
          <c:tx>
            <c:rich>
              <a:bodyPr rot="-5400000" vert="horz"/>
              <a:lstStyle/>
              <a:p>
                <a:pPr>
                  <a:defRPr sz="800" b="1"/>
                </a:pPr>
                <a:r>
                  <a:rPr lang="en-US" sz="1400" b="1" i="0" baseline="0" dirty="0">
                    <a:effectLst/>
                  </a:rPr>
                  <a:t>Patients, %</a:t>
                </a:r>
                <a:endParaRPr lang="en-US" sz="800" b="1" dirty="0">
                  <a:effectLst/>
                </a:endParaRPr>
              </a:p>
            </c:rich>
          </c:tx>
          <c:layout>
            <c:manualLayout>
              <c:xMode val="edge"/>
              <c:yMode val="edge"/>
              <c:x val="7.8520257917407809E-3"/>
              <c:y val="0.13399666972658036"/>
            </c:manualLayout>
          </c:layout>
          <c:overlay val="0"/>
        </c:title>
        <c:numFmt formatCode="General" sourceLinked="1"/>
        <c:majorTickMark val="out"/>
        <c:minorTickMark val="none"/>
        <c:tickLblPos val="nextTo"/>
        <c:crossAx val="117256576"/>
        <c:crosses val="autoZero"/>
        <c:crossBetween val="between"/>
      </c:valAx>
    </c:plotArea>
    <c:legend>
      <c:legendPos val="r"/>
      <c:layout>
        <c:manualLayout>
          <c:xMode val="edge"/>
          <c:yMode val="edge"/>
          <c:x val="0.85120880523459674"/>
          <c:y val="5.1563035507855667E-2"/>
          <c:w val="0.12011495215892413"/>
          <c:h val="0.25307984170732162"/>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605B-448D-9527-CCC57C457E92}"/>
              </c:ext>
            </c:extLst>
          </c:dPt>
          <c:dPt>
            <c:idx val="2"/>
            <c:invertIfNegative val="0"/>
            <c:bubble3D val="0"/>
            <c:spPr>
              <a:solidFill>
                <a:schemeClr val="accent3"/>
              </a:solidFill>
            </c:spPr>
            <c:extLst>
              <c:ext xmlns:c16="http://schemas.microsoft.com/office/drawing/2014/chart" uri="{C3380CC4-5D6E-409C-BE32-E72D297353CC}">
                <c16:uniqueId val="{00000003-605B-448D-9527-CCC57C457E9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AZA+PBO</c:v>
                </c:pt>
                <c:pt idx="1">
                  <c:v>IFX+PBO</c:v>
                </c:pt>
                <c:pt idx="2">
                  <c:v>IFX+AZA</c:v>
                </c:pt>
              </c:strCache>
            </c:strRef>
          </c:cat>
          <c:val>
            <c:numRef>
              <c:f>Sheet1!$B$2:$B$4</c:f>
              <c:numCache>
                <c:formatCode>General</c:formatCode>
                <c:ptCount val="3"/>
                <c:pt idx="0" formatCode="0.0">
                  <c:v>30</c:v>
                </c:pt>
                <c:pt idx="1">
                  <c:v>44.4</c:v>
                </c:pt>
                <c:pt idx="2">
                  <c:v>56.8</c:v>
                </c:pt>
              </c:numCache>
            </c:numRef>
          </c:val>
          <c:extLst>
            <c:ext xmlns:c16="http://schemas.microsoft.com/office/drawing/2014/chart" uri="{C3380CC4-5D6E-409C-BE32-E72D297353CC}">
              <c16:uniqueId val="{00000004-605B-448D-9527-CCC57C457E92}"/>
            </c:ext>
          </c:extLst>
        </c:ser>
        <c:dLbls>
          <c:showLegendKey val="0"/>
          <c:showVal val="0"/>
          <c:showCatName val="0"/>
          <c:showSerName val="0"/>
          <c:showPercent val="0"/>
          <c:showBubbleSize val="0"/>
        </c:dLbls>
        <c:gapWidth val="67"/>
        <c:axId val="44830720"/>
        <c:axId val="44834176"/>
      </c:barChart>
      <c:catAx>
        <c:axId val="44830720"/>
        <c:scaling>
          <c:orientation val="minMax"/>
        </c:scaling>
        <c:delete val="0"/>
        <c:axPos val="b"/>
        <c:numFmt formatCode="General" sourceLinked="1"/>
        <c:majorTickMark val="out"/>
        <c:minorTickMark val="none"/>
        <c:tickLblPos val="nextTo"/>
        <c:txPr>
          <a:bodyPr/>
          <a:lstStyle/>
          <a:p>
            <a:pPr>
              <a:defRPr sz="1400"/>
            </a:pPr>
            <a:endParaRPr lang="en-US"/>
          </a:p>
        </c:txPr>
        <c:crossAx val="44834176"/>
        <c:crosses val="autoZero"/>
        <c:auto val="1"/>
        <c:lblAlgn val="ctr"/>
        <c:lblOffset val="100"/>
        <c:noMultiLvlLbl val="0"/>
      </c:catAx>
      <c:valAx>
        <c:axId val="44834176"/>
        <c:scaling>
          <c:orientation val="minMax"/>
          <c:max val="100"/>
          <c:min val="0"/>
        </c:scaling>
        <c:delete val="0"/>
        <c:axPos val="l"/>
        <c:numFmt formatCode="0" sourceLinked="0"/>
        <c:majorTickMark val="out"/>
        <c:minorTickMark val="none"/>
        <c:tickLblPos val="nextTo"/>
        <c:txPr>
          <a:bodyPr/>
          <a:lstStyle/>
          <a:p>
            <a:pPr>
              <a:defRPr sz="1400"/>
            </a:pPr>
            <a:endParaRPr lang="en-US"/>
          </a:p>
        </c:txPr>
        <c:crossAx val="44830720"/>
        <c:crosses val="autoZero"/>
        <c:crossBetween val="between"/>
        <c:majorUnit val="20"/>
      </c:valAx>
      <c:spPr>
        <a:noFill/>
        <a:ln w="25410">
          <a:noFill/>
        </a:ln>
      </c:spPr>
    </c:plotArea>
    <c:plotVisOnly val="1"/>
    <c:dispBlanksAs val="gap"/>
    <c:showDLblsOverMax val="0"/>
  </c:chart>
  <c:txPr>
    <a:bodyPr/>
    <a:lstStyle/>
    <a:p>
      <a:pPr>
        <a:defRPr sz="180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6B12-4A9B-A6B4-851724E73DFD}"/>
              </c:ext>
            </c:extLst>
          </c:dPt>
          <c:dPt>
            <c:idx val="2"/>
            <c:invertIfNegative val="0"/>
            <c:bubble3D val="0"/>
            <c:spPr>
              <a:solidFill>
                <a:schemeClr val="accent3"/>
              </a:solidFill>
            </c:spPr>
            <c:extLst>
              <c:ext xmlns:c16="http://schemas.microsoft.com/office/drawing/2014/chart" uri="{C3380CC4-5D6E-409C-BE32-E72D297353CC}">
                <c16:uniqueId val="{00000003-6B12-4A9B-A6B4-851724E73DF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IFX+Placebo 
(n=73)</c:v>
                </c:pt>
                <c:pt idx="1">
                  <c:v>IFX+AZA 
(n=76)</c:v>
                </c:pt>
              </c:strCache>
            </c:strRef>
          </c:cat>
          <c:val>
            <c:numRef>
              <c:f>Sheet1!$B$2:$B$3</c:f>
              <c:numCache>
                <c:formatCode>General</c:formatCode>
                <c:ptCount val="2"/>
                <c:pt idx="0" formatCode="0.0">
                  <c:v>1</c:v>
                </c:pt>
                <c:pt idx="1">
                  <c:v>3.8</c:v>
                </c:pt>
              </c:numCache>
            </c:numRef>
          </c:val>
          <c:extLst>
            <c:ext xmlns:c16="http://schemas.microsoft.com/office/drawing/2014/chart" uri="{C3380CC4-5D6E-409C-BE32-E72D297353CC}">
              <c16:uniqueId val="{00000004-6B12-4A9B-A6B4-851724E73DFD}"/>
            </c:ext>
          </c:extLst>
        </c:ser>
        <c:dLbls>
          <c:showLegendKey val="0"/>
          <c:showVal val="0"/>
          <c:showCatName val="0"/>
          <c:showSerName val="0"/>
          <c:showPercent val="0"/>
          <c:showBubbleSize val="0"/>
        </c:dLbls>
        <c:gapWidth val="67"/>
        <c:axId val="87482752"/>
        <c:axId val="87484288"/>
      </c:barChart>
      <c:catAx>
        <c:axId val="87482752"/>
        <c:scaling>
          <c:orientation val="minMax"/>
        </c:scaling>
        <c:delete val="0"/>
        <c:axPos val="b"/>
        <c:numFmt formatCode="General" sourceLinked="1"/>
        <c:majorTickMark val="out"/>
        <c:minorTickMark val="none"/>
        <c:tickLblPos val="nextTo"/>
        <c:txPr>
          <a:bodyPr/>
          <a:lstStyle/>
          <a:p>
            <a:pPr>
              <a:defRPr sz="1400"/>
            </a:pPr>
            <a:endParaRPr lang="en-US"/>
          </a:p>
        </c:txPr>
        <c:crossAx val="87484288"/>
        <c:crosses val="autoZero"/>
        <c:auto val="1"/>
        <c:lblAlgn val="ctr"/>
        <c:lblOffset val="100"/>
        <c:noMultiLvlLbl val="0"/>
      </c:catAx>
      <c:valAx>
        <c:axId val="87484288"/>
        <c:scaling>
          <c:orientation val="minMax"/>
          <c:max val="10"/>
          <c:min val="0"/>
        </c:scaling>
        <c:delete val="0"/>
        <c:axPos val="l"/>
        <c:numFmt formatCode="0" sourceLinked="0"/>
        <c:majorTickMark val="out"/>
        <c:minorTickMark val="none"/>
        <c:tickLblPos val="nextTo"/>
        <c:txPr>
          <a:bodyPr/>
          <a:lstStyle/>
          <a:p>
            <a:pPr>
              <a:defRPr sz="1400"/>
            </a:pPr>
            <a:endParaRPr lang="en-US"/>
          </a:p>
        </c:txPr>
        <c:crossAx val="87482752"/>
        <c:crosses val="autoZero"/>
        <c:crossBetween val="between"/>
        <c:majorUnit val="2"/>
      </c:valAx>
      <c:spPr>
        <a:noFill/>
        <a:ln w="25410">
          <a:noFill/>
        </a:ln>
      </c:spPr>
    </c:plotArea>
    <c:plotVisOnly val="1"/>
    <c:dispBlanksAs val="gap"/>
    <c:showDLblsOverMax val="0"/>
  </c:chart>
  <c:txPr>
    <a:bodyPr/>
    <a:lstStyle/>
    <a:p>
      <a:pPr>
        <a:defRPr sz="180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272207837198"/>
          <c:y val="0.25062467191601101"/>
          <c:w val="0.75132748803974903"/>
          <c:h val="0.42265004374453202"/>
        </c:manualLayout>
      </c:layout>
      <c:barChart>
        <c:barDir val="col"/>
        <c:grouping val="stacked"/>
        <c:varyColors val="0"/>
        <c:ser>
          <c:idx val="0"/>
          <c:order val="0"/>
          <c:tx>
            <c:strRef>
              <c:f>Sheet1!$B$1</c:f>
              <c:strCache>
                <c:ptCount val="1"/>
                <c:pt idx="0">
                  <c:v>IFX</c:v>
                </c:pt>
              </c:strCache>
            </c:strRef>
          </c:tx>
          <c:spPr>
            <a:solidFill>
              <a:srgbClr val="D80B8C"/>
            </a:solidFill>
            <a:ln w="25400">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76.5</c:v>
                </c:pt>
                <c:pt idx="1">
                  <c:v>44.2</c:v>
                </c:pt>
                <c:pt idx="2">
                  <c:v>41.2</c:v>
                </c:pt>
                <c:pt idx="3">
                  <c:v>26.9</c:v>
                </c:pt>
              </c:numCache>
            </c:numRef>
          </c:val>
          <c:extLst>
            <c:ext xmlns:c16="http://schemas.microsoft.com/office/drawing/2014/chart" uri="{C3380CC4-5D6E-409C-BE32-E72D297353CC}">
              <c16:uniqueId val="{00000000-90D4-4FE8-816C-DA090F5673AC}"/>
            </c:ext>
          </c:extLst>
        </c:ser>
        <c:ser>
          <c:idx val="1"/>
          <c:order val="1"/>
          <c:tx>
            <c:strRef>
              <c:f>Sheet1!$C$1</c:f>
              <c:strCache>
                <c:ptCount val="1"/>
                <c:pt idx="0">
                  <c:v>IFX+AZA</c:v>
                </c:pt>
              </c:strCache>
            </c:strRef>
          </c:tx>
          <c:spPr>
            <a:solidFill>
              <a:srgbClr val="00AEEF"/>
            </a:solidFill>
            <a:ln w="25400">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23.5</c:v>
                </c:pt>
                <c:pt idx="1">
                  <c:v>55.8</c:v>
                </c:pt>
                <c:pt idx="2">
                  <c:v>58.8</c:v>
                </c:pt>
                <c:pt idx="3">
                  <c:v>73.099999999999994</c:v>
                </c:pt>
              </c:numCache>
            </c:numRef>
          </c:val>
          <c:extLst>
            <c:ext xmlns:c16="http://schemas.microsoft.com/office/drawing/2014/chart" uri="{C3380CC4-5D6E-409C-BE32-E72D297353CC}">
              <c16:uniqueId val="{00000001-90D4-4FE8-816C-DA090F5673AC}"/>
            </c:ext>
          </c:extLst>
        </c:ser>
        <c:dLbls>
          <c:showLegendKey val="0"/>
          <c:showVal val="0"/>
          <c:showCatName val="0"/>
          <c:showSerName val="0"/>
          <c:showPercent val="0"/>
          <c:showBubbleSize val="0"/>
        </c:dLbls>
        <c:gapWidth val="50"/>
        <c:overlap val="100"/>
        <c:axId val="90448640"/>
        <c:axId val="90450560"/>
      </c:barChart>
      <c:catAx>
        <c:axId val="9044864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r>
                  <a:rPr lang="en-US" dirty="0"/>
                  <a:t>IFX</a:t>
                </a:r>
                <a:r>
                  <a:rPr lang="en-US" baseline="0" dirty="0"/>
                  <a:t> Concentration at Week 30 (</a:t>
                </a:r>
                <a:r>
                  <a:rPr lang="el-GR" baseline="0" dirty="0">
                    <a:latin typeface="Calibri" panose="020F0502020204030204" pitchFamily="34" charset="0"/>
                  </a:rPr>
                  <a:t>μ</a:t>
                </a:r>
                <a:r>
                  <a:rPr lang="en-US" baseline="0" dirty="0">
                    <a:latin typeface="Calibri" panose="020F0502020204030204" pitchFamily="34" charset="0"/>
                  </a:rPr>
                  <a:t>g/mL)</a:t>
                </a:r>
                <a:endParaRPr lang="en-US" dirty="0"/>
              </a:p>
            </c:rich>
          </c:tx>
          <c:layout>
            <c:manualLayout>
              <c:xMode val="edge"/>
              <c:yMode val="edge"/>
              <c:x val="0.48471609017622802"/>
              <c:y val="0.9211557023114049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19050" cap="rnd" cmpd="sng" algn="ctr">
            <a:solidFill>
              <a:schemeClr val="accent1"/>
            </a:solidFill>
            <a:round/>
          </a:ln>
          <a:effectLst/>
        </c:spPr>
        <c:txPr>
          <a:bodyPr rot="-60000000" spcFirstLastPara="1" vertOverflow="ellipsis" vert="horz" wrap="square" anchor="ctr" anchorCtr="1"/>
          <a:lstStyle/>
          <a:p>
            <a:pPr>
              <a:lnSpc>
                <a:spcPts val="1300"/>
              </a:lnSpc>
              <a:defRPr sz="1400" b="1" i="0" u="none" strike="noStrike" kern="1200" baseline="0">
                <a:solidFill>
                  <a:schemeClr val="accent1"/>
                </a:solidFill>
                <a:latin typeface="Calibri" panose="020F0502020204030204" pitchFamily="34" charset="0"/>
                <a:ea typeface="+mn-ea"/>
                <a:cs typeface="+mn-cs"/>
              </a:defRPr>
            </a:pPr>
            <a:endParaRPr lang="en-US"/>
          </a:p>
        </c:txPr>
        <c:crossAx val="90450560"/>
        <c:crosses val="autoZero"/>
        <c:auto val="1"/>
        <c:lblAlgn val="ctr"/>
        <c:lblOffset val="0"/>
        <c:noMultiLvlLbl val="0"/>
      </c:catAx>
      <c:valAx>
        <c:axId val="90450560"/>
        <c:scaling>
          <c:orientation val="minMax"/>
          <c:max val="100"/>
        </c:scaling>
        <c:delete val="0"/>
        <c:axPos val="l"/>
        <c:title>
          <c:tx>
            <c:rich>
              <a:bodyPr rot="-5400000" spcFirstLastPara="1" vertOverflow="ellipsis" vert="horz" wrap="square" anchor="ctr" anchorCtr="1"/>
              <a:lstStyle/>
              <a:p>
                <a:pPr>
                  <a:lnSpc>
                    <a:spcPts val="1600"/>
                  </a:lnSpc>
                  <a:defRPr sz="1600" b="1" i="0" u="none" strike="noStrike" kern="1200" baseline="0">
                    <a:solidFill>
                      <a:schemeClr val="accent1"/>
                    </a:solidFill>
                    <a:latin typeface="Calibri" panose="020F0502020204030204" pitchFamily="34" charset="0"/>
                    <a:ea typeface="+mn-ea"/>
                    <a:cs typeface="+mn-cs"/>
                  </a:defRPr>
                </a:pPr>
                <a:r>
                  <a:rPr lang="en-US" dirty="0"/>
                  <a:t>Proportion of Patients</a:t>
                </a:r>
                <a:r>
                  <a:rPr lang="en-US" baseline="0" dirty="0"/>
                  <a:t> (%)</a:t>
                </a:r>
                <a:endParaRPr lang="en-US" dirty="0"/>
              </a:p>
            </c:rich>
          </c:tx>
          <c:layout>
            <c:manualLayout>
              <c:xMode val="edge"/>
              <c:yMode val="edge"/>
              <c:x val="8.34472319467009E-4"/>
              <c:y val="0.20626640419947501"/>
            </c:manualLayout>
          </c:layout>
          <c:overlay val="0"/>
          <c:spPr>
            <a:noFill/>
            <a:ln>
              <a:noFill/>
            </a:ln>
            <a:effectLst/>
          </c:spPr>
          <c:txPr>
            <a:bodyPr rot="-5400000" spcFirstLastPara="1" vertOverflow="ellipsis" vert="horz" wrap="square" anchor="ctr" anchorCtr="1"/>
            <a:lstStyle/>
            <a:p>
              <a:pPr>
                <a:lnSpc>
                  <a:spcPts val="1600"/>
                </a:lnSpc>
                <a:defRPr sz="1600" b="1" i="0" u="none" strike="noStrike" kern="1200" baseline="0">
                  <a:solidFill>
                    <a:schemeClr val="accent1"/>
                  </a:solidFill>
                  <a:latin typeface="Calibri" panose="020F0502020204030204" pitchFamily="34" charset="0"/>
                  <a:ea typeface="+mn-ea"/>
                  <a:cs typeface="+mn-cs"/>
                </a:defRPr>
              </a:pPr>
              <a:endParaRPr lang="en-US"/>
            </a:p>
          </c:txPr>
        </c:title>
        <c:numFmt formatCode="General" sourceLinked="0"/>
        <c:majorTickMark val="out"/>
        <c:minorTickMark val="none"/>
        <c:tickLblPos val="nextTo"/>
        <c:spPr>
          <a:noFill/>
          <a:ln w="19050" cap="rnd">
            <a:solidFill>
              <a:schemeClr val="accent1"/>
            </a:solidFill>
          </a:ln>
          <a:effectLst/>
        </c:spPr>
        <c:txPr>
          <a:bodyPr rot="-6000000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endParaRPr lang="en-US"/>
          </a:p>
        </c:txPr>
        <c:crossAx val="90448640"/>
        <c:crosses val="autoZero"/>
        <c:crossBetween val="between"/>
        <c:majorUnit val="20"/>
      </c:valAx>
      <c:spPr>
        <a:noFill/>
        <a:ln>
          <a:noFill/>
        </a:ln>
        <a:effectLst/>
      </c:spPr>
    </c:plotArea>
    <c:legend>
      <c:legendPos val="t"/>
      <c:layout>
        <c:manualLayout>
          <c:xMode val="edge"/>
          <c:yMode val="edge"/>
          <c:x val="0.38269312065134797"/>
          <c:y val="3.3333333333333298E-2"/>
          <c:w val="0.43210689666969498"/>
          <c:h val="0.140748031496062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600" b="1">
          <a:solidFill>
            <a:schemeClr val="accent1"/>
          </a:solidFill>
          <a:latin typeface="Calibri" panose="020F050202020403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272207837198"/>
          <c:y val="0.33395800524934399"/>
          <c:w val="0.74828912839031303"/>
          <c:h val="0.41153893263342101"/>
        </c:manualLayout>
      </c:layout>
      <c:barChart>
        <c:barDir val="col"/>
        <c:grouping val="clustered"/>
        <c:varyColors val="0"/>
        <c:ser>
          <c:idx val="0"/>
          <c:order val="0"/>
          <c:tx>
            <c:strRef>
              <c:f>Sheet1!$B$1</c:f>
              <c:strCache>
                <c:ptCount val="1"/>
                <c:pt idx="0">
                  <c:v>IFX</c:v>
                </c:pt>
              </c:strCache>
            </c:strRef>
          </c:tx>
          <c:spPr>
            <a:solidFill>
              <a:srgbClr val="00AEEF"/>
            </a:solidFill>
            <a:ln w="25400">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61.5</c:v>
                </c:pt>
                <c:pt idx="1">
                  <c:v>65.2</c:v>
                </c:pt>
                <c:pt idx="2">
                  <c:v>66.7</c:v>
                </c:pt>
                <c:pt idx="3">
                  <c:v>78.599999999999994</c:v>
                </c:pt>
              </c:numCache>
            </c:numRef>
          </c:val>
          <c:extLst>
            <c:ext xmlns:c16="http://schemas.microsoft.com/office/drawing/2014/chart" uri="{C3380CC4-5D6E-409C-BE32-E72D297353CC}">
              <c16:uniqueId val="{00000000-8576-4748-8861-14112DACA192}"/>
            </c:ext>
          </c:extLst>
        </c:ser>
        <c:ser>
          <c:idx val="1"/>
          <c:order val="1"/>
          <c:tx>
            <c:strRef>
              <c:f>Sheet1!$C$1</c:f>
              <c:strCache>
                <c:ptCount val="1"/>
                <c:pt idx="0">
                  <c:v>IFX+AZA</c:v>
                </c:pt>
              </c:strCache>
            </c:strRef>
          </c:tx>
          <c:spPr>
            <a:solidFill>
              <a:srgbClr val="D80B8C"/>
            </a:solidFill>
            <a:ln w="25400">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33.299999999999997</c:v>
                </c:pt>
                <c:pt idx="1">
                  <c:v>86.2</c:v>
                </c:pt>
                <c:pt idx="2">
                  <c:v>73.3</c:v>
                </c:pt>
                <c:pt idx="3">
                  <c:v>71.099999999999994</c:v>
                </c:pt>
              </c:numCache>
            </c:numRef>
          </c:val>
          <c:extLst>
            <c:ext xmlns:c16="http://schemas.microsoft.com/office/drawing/2014/chart" uri="{C3380CC4-5D6E-409C-BE32-E72D297353CC}">
              <c16:uniqueId val="{00000001-8576-4748-8861-14112DACA192}"/>
            </c:ext>
          </c:extLst>
        </c:ser>
        <c:dLbls>
          <c:showLegendKey val="0"/>
          <c:showVal val="0"/>
          <c:showCatName val="0"/>
          <c:showSerName val="0"/>
          <c:showPercent val="0"/>
          <c:showBubbleSize val="0"/>
        </c:dLbls>
        <c:gapWidth val="50"/>
        <c:axId val="90536192"/>
        <c:axId val="90550656"/>
      </c:barChart>
      <c:catAx>
        <c:axId val="905361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r>
                  <a:rPr lang="en-US" dirty="0"/>
                  <a:t>IFX</a:t>
                </a:r>
                <a:r>
                  <a:rPr lang="en-US" baseline="0" dirty="0"/>
                  <a:t> Concentration at Week 30 (</a:t>
                </a:r>
                <a:r>
                  <a:rPr lang="el-GR" baseline="0" dirty="0">
                    <a:latin typeface="Calibri" panose="020F0502020204030204" pitchFamily="34" charset="0"/>
                  </a:rPr>
                  <a:t>μ</a:t>
                </a:r>
                <a:r>
                  <a:rPr lang="en-US" baseline="0" dirty="0">
                    <a:latin typeface="Calibri" panose="020F0502020204030204" pitchFamily="34" charset="0"/>
                  </a:rPr>
                  <a:t>g/mL)</a:t>
                </a:r>
                <a:endParaRPr lang="en-US" dirty="0"/>
              </a:p>
            </c:rich>
          </c:tx>
          <c:layout>
            <c:manualLayout>
              <c:xMode val="edge"/>
              <c:yMode val="edge"/>
              <c:x val="0.48471609017622802"/>
              <c:y val="0.9211557023114049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19050" cap="rnd" cmpd="sng" algn="ctr">
            <a:solidFill>
              <a:schemeClr val="accent1"/>
            </a:solidFill>
            <a:round/>
          </a:ln>
          <a:effectLst/>
        </c:spPr>
        <c:txPr>
          <a:bodyPr rot="-60000000" spcFirstLastPara="1" vertOverflow="ellipsis" vert="horz" wrap="square" anchor="ctr" anchorCtr="1"/>
          <a:lstStyle/>
          <a:p>
            <a:pPr>
              <a:lnSpc>
                <a:spcPts val="1300"/>
              </a:lnSpc>
              <a:defRPr sz="1400" b="1" i="0" u="none" strike="noStrike" kern="1200" baseline="0">
                <a:solidFill>
                  <a:schemeClr val="accent1"/>
                </a:solidFill>
                <a:latin typeface="Calibri" panose="020F0502020204030204" pitchFamily="34" charset="0"/>
                <a:ea typeface="+mn-ea"/>
                <a:cs typeface="+mn-cs"/>
              </a:defRPr>
            </a:pPr>
            <a:endParaRPr lang="en-US"/>
          </a:p>
        </c:txPr>
        <c:crossAx val="90550656"/>
        <c:crosses val="autoZero"/>
        <c:auto val="1"/>
        <c:lblAlgn val="ctr"/>
        <c:lblOffset val="0"/>
        <c:noMultiLvlLbl val="0"/>
      </c:catAx>
      <c:valAx>
        <c:axId val="9055065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r>
                  <a:rPr lang="en-US" dirty="0"/>
                  <a:t>Patients Achieving</a:t>
                </a:r>
                <a:r>
                  <a:rPr lang="en-US" baseline="0" dirty="0"/>
                  <a:t> </a:t>
                </a:r>
                <a:r>
                  <a:rPr lang="en-US" dirty="0"/>
                  <a:t>CSFR26 (%)</a:t>
                </a:r>
              </a:p>
            </c:rich>
          </c:tx>
          <c:layout>
            <c:manualLayout>
              <c:xMode val="edge"/>
              <c:yMode val="edge"/>
              <c:x val="0"/>
              <c:y val="0.12293307086614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endParaRPr lang="en-US"/>
            </a:p>
          </c:txPr>
        </c:title>
        <c:numFmt formatCode="General" sourceLinked="0"/>
        <c:majorTickMark val="out"/>
        <c:minorTickMark val="none"/>
        <c:tickLblPos val="nextTo"/>
        <c:spPr>
          <a:noFill/>
          <a:ln w="19050" cap="rnd">
            <a:solidFill>
              <a:schemeClr val="accent1"/>
            </a:solidFill>
          </a:ln>
          <a:effectLst/>
        </c:spPr>
        <c:txPr>
          <a:bodyPr rot="-6000000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endParaRPr lang="en-US"/>
          </a:p>
        </c:txPr>
        <c:crossAx val="90536192"/>
        <c:crosses val="autoZero"/>
        <c:crossBetween val="between"/>
        <c:majorUnit val="20"/>
      </c:valAx>
      <c:spPr>
        <a:noFill/>
        <a:ln>
          <a:noFill/>
        </a:ln>
        <a:effectLst/>
      </c:spPr>
    </c:plotArea>
    <c:legend>
      <c:legendPos val="t"/>
      <c:layout>
        <c:manualLayout>
          <c:xMode val="edge"/>
          <c:yMode val="edge"/>
          <c:x val="0.37661640135247676"/>
          <c:y val="0"/>
          <c:w val="0.40476165982477502"/>
          <c:h val="0.140748031496062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600" b="1">
          <a:solidFill>
            <a:schemeClr val="accent1"/>
          </a:solidFill>
          <a:latin typeface="Calibri" panose="020F050202020403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gradFill flip="none" rotWithShape="1">
                <a:gsLst>
                  <a:gs pos="0">
                    <a:schemeClr val="accent2"/>
                  </a:gs>
                  <a:gs pos="100000">
                    <a:schemeClr val="accent2">
                      <a:lumMod val="50000"/>
                    </a:schemeClr>
                  </a:gs>
                </a:gsLst>
                <a:lin ang="5400000" scaled="0"/>
                <a:tileRect/>
              </a:gradFill>
            </c:spPr>
            <c:extLst>
              <c:ext xmlns:c16="http://schemas.microsoft.com/office/drawing/2014/chart" uri="{C3380CC4-5D6E-409C-BE32-E72D297353CC}">
                <c16:uniqueId val="{00000001-AD50-411A-A854-23269BCF66DB}"/>
              </c:ext>
            </c:extLst>
          </c:dPt>
          <c:dPt>
            <c:idx val="2"/>
            <c:invertIfNegative val="0"/>
            <c:bubble3D val="0"/>
            <c:spPr>
              <a:gradFill flip="none" rotWithShape="1">
                <a:gsLst>
                  <a:gs pos="0">
                    <a:schemeClr val="accent3">
                      <a:lumMod val="60000"/>
                      <a:lumOff val="40000"/>
                    </a:schemeClr>
                  </a:gs>
                  <a:gs pos="100000">
                    <a:schemeClr val="accent3">
                      <a:lumMod val="75000"/>
                    </a:schemeClr>
                  </a:gs>
                </a:gsLst>
                <a:lin ang="5400000" scaled="0"/>
                <a:tileRect/>
              </a:gradFill>
            </c:spPr>
            <c:extLst>
              <c:ext xmlns:c16="http://schemas.microsoft.com/office/drawing/2014/chart" uri="{C3380CC4-5D6E-409C-BE32-E72D297353CC}">
                <c16:uniqueId val="{00000003-AD50-411A-A854-23269BCF66DB}"/>
              </c:ext>
            </c:extLst>
          </c:dPt>
          <c:dLbls>
            <c:spPr>
              <a:noFill/>
              <a:ln>
                <a:noFill/>
              </a:ln>
              <a:effectLst/>
            </c:spPr>
            <c:txPr>
              <a:bodyPr/>
              <a:lstStyle/>
              <a:p>
                <a:pPr>
                  <a:defRPr sz="1400" b="1">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AZA (N=76)</c:v>
                </c:pt>
                <c:pt idx="1">
                  <c:v>IFX (N=77)</c:v>
                </c:pt>
                <c:pt idx="2">
                  <c:v>IFX+AZA (N=78)</c:v>
                </c:pt>
              </c:strCache>
            </c:strRef>
          </c:cat>
          <c:val>
            <c:numRef>
              <c:f>Sheet1!$B$2:$B$4</c:f>
              <c:numCache>
                <c:formatCode>General</c:formatCode>
                <c:ptCount val="3"/>
                <c:pt idx="0">
                  <c:v>24</c:v>
                </c:pt>
                <c:pt idx="1">
                  <c:v>22</c:v>
                </c:pt>
                <c:pt idx="2">
                  <c:v>40</c:v>
                </c:pt>
              </c:numCache>
            </c:numRef>
          </c:val>
          <c:extLst>
            <c:ext xmlns:c16="http://schemas.microsoft.com/office/drawing/2014/chart" uri="{C3380CC4-5D6E-409C-BE32-E72D297353CC}">
              <c16:uniqueId val="{00000004-AD50-411A-A854-23269BCF66DB}"/>
            </c:ext>
          </c:extLst>
        </c:ser>
        <c:dLbls>
          <c:showLegendKey val="0"/>
          <c:showVal val="0"/>
          <c:showCatName val="0"/>
          <c:showSerName val="0"/>
          <c:showPercent val="0"/>
          <c:showBubbleSize val="0"/>
        </c:dLbls>
        <c:gapWidth val="75"/>
        <c:axId val="90565248"/>
        <c:axId val="88932736"/>
      </c:barChart>
      <c:catAx>
        <c:axId val="90565248"/>
        <c:scaling>
          <c:orientation val="minMax"/>
        </c:scaling>
        <c:delete val="0"/>
        <c:axPos val="b"/>
        <c:numFmt formatCode="General" sourceLinked="0"/>
        <c:majorTickMark val="out"/>
        <c:minorTickMark val="none"/>
        <c:tickLblPos val="nextTo"/>
        <c:txPr>
          <a:bodyPr/>
          <a:lstStyle/>
          <a:p>
            <a:pPr>
              <a:defRPr b="1"/>
            </a:pPr>
            <a:endParaRPr lang="en-US"/>
          </a:p>
        </c:txPr>
        <c:crossAx val="88932736"/>
        <c:crosses val="autoZero"/>
        <c:auto val="1"/>
        <c:lblAlgn val="ctr"/>
        <c:lblOffset val="100"/>
        <c:noMultiLvlLbl val="0"/>
      </c:catAx>
      <c:valAx>
        <c:axId val="88932736"/>
        <c:scaling>
          <c:orientation val="minMax"/>
          <c:max val="100"/>
        </c:scaling>
        <c:delete val="0"/>
        <c:axPos val="l"/>
        <c:numFmt formatCode="General" sourceLinked="1"/>
        <c:majorTickMark val="out"/>
        <c:minorTickMark val="none"/>
        <c:tickLblPos val="nextTo"/>
        <c:txPr>
          <a:bodyPr/>
          <a:lstStyle/>
          <a:p>
            <a:pPr>
              <a:defRPr sz="1400" b="1">
                <a:solidFill>
                  <a:srgbClr val="262626"/>
                </a:solidFill>
                <a:latin typeface="Arial"/>
                <a:cs typeface="Arial"/>
              </a:defRPr>
            </a:pPr>
            <a:endParaRPr lang="en-US"/>
          </a:p>
        </c:txPr>
        <c:crossAx val="90565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13938117307567"/>
          <c:y val="0.18577982394994083"/>
          <c:w val="0.697263131747625"/>
          <c:h val="0.70084889204214706"/>
        </c:manualLayout>
      </c:layout>
      <c:barChart>
        <c:barDir val="col"/>
        <c:grouping val="clustered"/>
        <c:varyColors val="0"/>
        <c:ser>
          <c:idx val="0"/>
          <c:order val="0"/>
          <c:tx>
            <c:strRef>
              <c:f>COMMIT!$M$1</c:f>
              <c:strCache>
                <c:ptCount val="1"/>
                <c:pt idx="0">
                  <c:v>MTX + IFX (+ steroids)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COMMIT!$L$2:$L$3</c:f>
              <c:strCache>
                <c:ptCount val="2"/>
                <c:pt idx="0">
                  <c:v>Week 15</c:v>
                </c:pt>
                <c:pt idx="1">
                  <c:v>Week 50</c:v>
                </c:pt>
              </c:strCache>
            </c:strRef>
          </c:cat>
          <c:val>
            <c:numRef>
              <c:f>COMMIT!$M$2:$M$3</c:f>
              <c:numCache>
                <c:formatCode>General</c:formatCode>
                <c:ptCount val="2"/>
                <c:pt idx="0">
                  <c:v>76.2</c:v>
                </c:pt>
                <c:pt idx="1">
                  <c:v>55.6</c:v>
                </c:pt>
              </c:numCache>
            </c:numRef>
          </c:val>
          <c:extLst>
            <c:ext xmlns:c16="http://schemas.microsoft.com/office/drawing/2014/chart" uri="{C3380CC4-5D6E-409C-BE32-E72D297353CC}">
              <c16:uniqueId val="{00000000-CE48-4DF0-850C-DDC27933FAF8}"/>
            </c:ext>
          </c:extLst>
        </c:ser>
        <c:ser>
          <c:idx val="1"/>
          <c:order val="1"/>
          <c:tx>
            <c:strRef>
              <c:f>COMMIT!$N$1</c:f>
              <c:strCache>
                <c:ptCount val="1"/>
                <c:pt idx="0">
                  <c:v>Placebo + IFX (+ steroids)</c:v>
                </c:pt>
              </c:strCache>
            </c:strRef>
          </c:tx>
          <c:spPr>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16200000" scaled="1"/>
              <a:tileRect/>
            </a:gra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COMMIT!$L$2:$L$3</c:f>
              <c:strCache>
                <c:ptCount val="2"/>
                <c:pt idx="0">
                  <c:v>Week 15</c:v>
                </c:pt>
                <c:pt idx="1">
                  <c:v>Week 50</c:v>
                </c:pt>
              </c:strCache>
            </c:strRef>
          </c:cat>
          <c:val>
            <c:numRef>
              <c:f>COMMIT!$N$2:$N$3</c:f>
              <c:numCache>
                <c:formatCode>General</c:formatCode>
                <c:ptCount val="2"/>
                <c:pt idx="0">
                  <c:v>77.8</c:v>
                </c:pt>
                <c:pt idx="1">
                  <c:v>57.1</c:v>
                </c:pt>
              </c:numCache>
            </c:numRef>
          </c:val>
          <c:extLst>
            <c:ext xmlns:c16="http://schemas.microsoft.com/office/drawing/2014/chart" uri="{C3380CC4-5D6E-409C-BE32-E72D297353CC}">
              <c16:uniqueId val="{00000001-CE48-4DF0-850C-DDC27933FAF8}"/>
            </c:ext>
          </c:extLst>
        </c:ser>
        <c:dLbls>
          <c:showLegendKey val="0"/>
          <c:showVal val="0"/>
          <c:showCatName val="0"/>
          <c:showSerName val="0"/>
          <c:showPercent val="0"/>
          <c:showBubbleSize val="0"/>
        </c:dLbls>
        <c:gapWidth val="150"/>
        <c:axId val="117206016"/>
        <c:axId val="117211904"/>
      </c:barChart>
      <c:catAx>
        <c:axId val="117206016"/>
        <c:scaling>
          <c:orientation val="minMax"/>
        </c:scaling>
        <c:delete val="0"/>
        <c:axPos val="b"/>
        <c:numFmt formatCode="General" sourceLinked="0"/>
        <c:majorTickMark val="out"/>
        <c:minorTickMark val="none"/>
        <c:tickLblPos val="nextTo"/>
        <c:txPr>
          <a:bodyPr/>
          <a:lstStyle/>
          <a:p>
            <a:pPr>
              <a:defRPr b="1"/>
            </a:pPr>
            <a:endParaRPr lang="en-US"/>
          </a:p>
        </c:txPr>
        <c:crossAx val="117211904"/>
        <c:crosses val="autoZero"/>
        <c:auto val="1"/>
        <c:lblAlgn val="ctr"/>
        <c:lblOffset val="100"/>
        <c:noMultiLvlLbl val="0"/>
      </c:catAx>
      <c:valAx>
        <c:axId val="117211904"/>
        <c:scaling>
          <c:orientation val="minMax"/>
          <c:max val="100"/>
        </c:scaling>
        <c:delete val="0"/>
        <c:axPos val="l"/>
        <c:title>
          <c:tx>
            <c:rich>
              <a:bodyPr rot="-5400000" vert="horz"/>
              <a:lstStyle/>
              <a:p>
                <a:pPr>
                  <a:defRPr/>
                </a:pPr>
                <a:r>
                  <a:rPr lang="en-US"/>
                  <a:t>Patients, %</a:t>
                </a:r>
              </a:p>
            </c:rich>
          </c:tx>
          <c:overlay val="0"/>
        </c:title>
        <c:numFmt formatCode="General" sourceLinked="1"/>
        <c:majorTickMark val="out"/>
        <c:minorTickMark val="none"/>
        <c:tickLblPos val="nextTo"/>
        <c:txPr>
          <a:bodyPr/>
          <a:lstStyle/>
          <a:p>
            <a:pPr>
              <a:defRPr b="1"/>
            </a:pPr>
            <a:endParaRPr lang="en-US"/>
          </a:p>
        </c:txPr>
        <c:crossAx val="117206016"/>
        <c:crosses val="autoZero"/>
        <c:crossBetween val="between"/>
        <c:majorUnit val="20"/>
      </c:valAx>
    </c:plotArea>
    <c:legend>
      <c:legendPos val="r"/>
      <c:layout>
        <c:manualLayout>
          <c:xMode val="edge"/>
          <c:yMode val="edge"/>
          <c:x val="0.17107212909190164"/>
          <c:y val="0.10455946958030055"/>
          <c:w val="0.71608311461067364"/>
          <c:h val="0.1060098425438435"/>
        </c:manualLayout>
      </c:layout>
      <c:overlay val="0"/>
      <c:txPr>
        <a:bodyPr/>
        <a:lstStyle/>
        <a:p>
          <a:pPr>
            <a:defRPr b="1"/>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10545641901845"/>
          <c:y val="0.12171133178788773"/>
          <c:w val="0.8548945435809816"/>
          <c:h val="0.80446463274694102"/>
        </c:manualLayout>
      </c:layout>
      <c:barChart>
        <c:barDir val="col"/>
        <c:grouping val="clustered"/>
        <c:varyColors val="0"/>
        <c:ser>
          <c:idx val="0"/>
          <c:order val="0"/>
          <c:tx>
            <c:strRef>
              <c:f>Sheet1!$B$1</c:f>
              <c:strCache>
                <c:ptCount val="1"/>
                <c:pt idx="0">
                  <c:v>PBO</c:v>
                </c:pt>
              </c:strCache>
            </c:strRef>
          </c:tx>
          <c:spPr>
            <a:solidFill>
              <a:schemeClr val="bg1">
                <a:lumMod val="50000"/>
              </a:schemeClr>
            </a:solidFill>
          </c:spPr>
          <c:invertIfNegative val="0"/>
          <c:cat>
            <c:strRef>
              <c:f>Sheet1!$A$2:$A$5</c:f>
              <c:strCache>
                <c:ptCount val="4"/>
                <c:pt idx="0">
                  <c:v>Monotherapy</c:v>
                </c:pt>
                <c:pt idx="1">
                  <c:v>+ IMM</c:v>
                </c:pt>
                <c:pt idx="2">
                  <c:v>Monotherapy</c:v>
                </c:pt>
                <c:pt idx="3">
                  <c:v>+ IMM</c:v>
                </c:pt>
              </c:strCache>
            </c:strRef>
          </c:cat>
          <c:val>
            <c:numRef>
              <c:f>Sheet1!$B$2:$B$5</c:f>
              <c:numCache>
                <c:formatCode>General</c:formatCode>
                <c:ptCount val="4"/>
                <c:pt idx="0">
                  <c:v>14</c:v>
                </c:pt>
                <c:pt idx="1">
                  <c:v>8.5</c:v>
                </c:pt>
                <c:pt idx="2">
                  <c:v>6.5</c:v>
                </c:pt>
                <c:pt idx="3">
                  <c:v>6.4</c:v>
                </c:pt>
              </c:numCache>
            </c:numRef>
          </c:val>
          <c:extLst>
            <c:ext xmlns:c16="http://schemas.microsoft.com/office/drawing/2014/chart" uri="{C3380CC4-5D6E-409C-BE32-E72D297353CC}">
              <c16:uniqueId val="{00000000-DBB1-4114-AE3D-7F1AD645BC93}"/>
            </c:ext>
          </c:extLst>
        </c:ser>
        <c:ser>
          <c:idx val="1"/>
          <c:order val="1"/>
          <c:tx>
            <c:strRef>
              <c:f>Sheet1!$C$1</c:f>
              <c:strCache>
                <c:ptCount val="1"/>
                <c:pt idx="0">
                  <c:v>ADA 160/80 mg</c:v>
                </c:pt>
              </c:strCache>
            </c:strRef>
          </c:tx>
          <c:spPr>
            <a:solidFill>
              <a:schemeClr val="accent6"/>
            </a:solidFill>
          </c:spPr>
          <c:invertIfNegative val="0"/>
          <c:cat>
            <c:strRef>
              <c:f>Sheet1!$A$2:$A$5</c:f>
              <c:strCache>
                <c:ptCount val="4"/>
                <c:pt idx="0">
                  <c:v>Monotherapy</c:v>
                </c:pt>
                <c:pt idx="1">
                  <c:v>+ IMM</c:v>
                </c:pt>
                <c:pt idx="2">
                  <c:v>Monotherapy</c:v>
                </c:pt>
                <c:pt idx="3">
                  <c:v>+ IMM</c:v>
                </c:pt>
              </c:strCache>
            </c:strRef>
          </c:cat>
          <c:val>
            <c:numRef>
              <c:f>Sheet1!$C$2:$C$5</c:f>
              <c:numCache>
                <c:formatCode>General</c:formatCode>
                <c:ptCount val="4"/>
                <c:pt idx="0">
                  <c:v>35</c:v>
                </c:pt>
                <c:pt idx="1">
                  <c:v>36.1</c:v>
                </c:pt>
                <c:pt idx="2">
                  <c:v>21</c:v>
                </c:pt>
                <c:pt idx="3">
                  <c:v>22</c:v>
                </c:pt>
              </c:numCache>
            </c:numRef>
          </c:val>
          <c:extLst>
            <c:ext xmlns:c16="http://schemas.microsoft.com/office/drawing/2014/chart" uri="{C3380CC4-5D6E-409C-BE32-E72D297353CC}">
              <c16:uniqueId val="{00000001-DBB1-4114-AE3D-7F1AD645BC93}"/>
            </c:ext>
          </c:extLst>
        </c:ser>
        <c:dLbls>
          <c:showLegendKey val="0"/>
          <c:showVal val="0"/>
          <c:showCatName val="0"/>
          <c:showSerName val="0"/>
          <c:showPercent val="0"/>
          <c:showBubbleSize val="0"/>
        </c:dLbls>
        <c:gapWidth val="75"/>
        <c:axId val="153948160"/>
        <c:axId val="153949696"/>
      </c:barChart>
      <c:catAx>
        <c:axId val="153948160"/>
        <c:scaling>
          <c:orientation val="minMax"/>
        </c:scaling>
        <c:delete val="0"/>
        <c:axPos val="b"/>
        <c:numFmt formatCode="General" sourceLinked="0"/>
        <c:majorTickMark val="none"/>
        <c:minorTickMark val="none"/>
        <c:tickLblPos val="nextTo"/>
        <c:spPr>
          <a:ln w="19050">
            <a:solidFill>
              <a:srgbClr val="414141"/>
            </a:solidFill>
          </a:ln>
        </c:spPr>
        <c:txPr>
          <a:bodyPr/>
          <a:lstStyle/>
          <a:p>
            <a:pPr>
              <a:defRPr>
                <a:solidFill>
                  <a:srgbClr val="414141"/>
                </a:solidFill>
              </a:defRPr>
            </a:pPr>
            <a:endParaRPr lang="en-US"/>
          </a:p>
        </c:txPr>
        <c:crossAx val="153949696"/>
        <c:crosses val="autoZero"/>
        <c:auto val="1"/>
        <c:lblAlgn val="ctr"/>
        <c:lblOffset val="0"/>
        <c:noMultiLvlLbl val="0"/>
      </c:catAx>
      <c:valAx>
        <c:axId val="153949696"/>
        <c:scaling>
          <c:orientation val="minMax"/>
          <c:max val="100"/>
          <c:min val="0"/>
        </c:scaling>
        <c:delete val="0"/>
        <c:axPos val="l"/>
        <c:title>
          <c:tx>
            <c:rich>
              <a:bodyPr rot="-5400000" vert="horz"/>
              <a:lstStyle/>
              <a:p>
                <a:pPr>
                  <a:defRPr sz="900"/>
                </a:pPr>
                <a:r>
                  <a:rPr lang="en-US" sz="900" dirty="0"/>
                  <a:t>Patients in Remission (%)</a:t>
                </a:r>
              </a:p>
            </c:rich>
          </c:tx>
          <c:overlay val="0"/>
        </c:title>
        <c:numFmt formatCode="General" sourceLinked="0"/>
        <c:majorTickMark val="out"/>
        <c:minorTickMark val="none"/>
        <c:tickLblPos val="nextTo"/>
        <c:spPr>
          <a:ln w="19050">
            <a:solidFill>
              <a:srgbClr val="414141"/>
            </a:solidFill>
          </a:ln>
        </c:spPr>
        <c:crossAx val="153948160"/>
        <c:crosses val="autoZero"/>
        <c:crossBetween val="between"/>
        <c:majorUnit val="20"/>
      </c:valAx>
    </c:plotArea>
    <c:legend>
      <c:legendPos val="t"/>
      <c:layout>
        <c:manualLayout>
          <c:xMode val="edge"/>
          <c:yMode val="edge"/>
          <c:x val="0.16228537839020121"/>
          <c:y val="0.11069240420524924"/>
          <c:w val="0.34975017771216094"/>
          <c:h val="0.12481674953504833"/>
        </c:manualLayout>
      </c:layout>
      <c:overlay val="0"/>
      <c:txPr>
        <a:bodyPr/>
        <a:lstStyle/>
        <a:p>
          <a:pPr>
            <a:defRPr sz="900"/>
          </a:pPr>
          <a:endParaRPr lang="en-US"/>
        </a:p>
      </c:txPr>
    </c:legend>
    <c:plotVisOnly val="1"/>
    <c:dispBlanksAs val="gap"/>
    <c:showDLblsOverMax val="0"/>
  </c:chart>
  <c:txPr>
    <a:bodyPr/>
    <a:lstStyle/>
    <a:p>
      <a:pPr>
        <a:defRPr sz="8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10545641901845"/>
          <c:y val="0.12171133178788773"/>
          <c:w val="0.8548945435809816"/>
          <c:h val="0.80446463274694102"/>
        </c:manualLayout>
      </c:layout>
      <c:barChart>
        <c:barDir val="col"/>
        <c:grouping val="clustered"/>
        <c:varyColors val="0"/>
        <c:ser>
          <c:idx val="0"/>
          <c:order val="0"/>
          <c:tx>
            <c:strRef>
              <c:f>Sheet1!$B$1</c:f>
              <c:strCache>
                <c:ptCount val="1"/>
                <c:pt idx="0">
                  <c:v>PBO</c:v>
                </c:pt>
              </c:strCache>
            </c:strRef>
          </c:tx>
          <c:spPr>
            <a:solidFill>
              <a:schemeClr val="bg1">
                <a:lumMod val="50000"/>
              </a:schemeClr>
            </a:solidFill>
          </c:spPr>
          <c:invertIfNegative val="0"/>
          <c:cat>
            <c:strRef>
              <c:f>Sheet1!$A$2:$A$5</c:f>
              <c:strCache>
                <c:ptCount val="4"/>
                <c:pt idx="0">
                  <c:v>Monotherapy</c:v>
                </c:pt>
                <c:pt idx="1">
                  <c:v>+ IMM</c:v>
                </c:pt>
                <c:pt idx="2">
                  <c:v>Monotherapy</c:v>
                </c:pt>
                <c:pt idx="3">
                  <c:v>+ IMM</c:v>
                </c:pt>
              </c:strCache>
            </c:strRef>
          </c:cat>
          <c:val>
            <c:numRef>
              <c:f>Sheet1!$B$2:$B$5</c:f>
              <c:numCache>
                <c:formatCode>General</c:formatCode>
                <c:ptCount val="4"/>
                <c:pt idx="0">
                  <c:v>17.899999999999999</c:v>
                </c:pt>
                <c:pt idx="1">
                  <c:v>17</c:v>
                </c:pt>
                <c:pt idx="2">
                  <c:v>11.8</c:v>
                </c:pt>
                <c:pt idx="3">
                  <c:v>12</c:v>
                </c:pt>
              </c:numCache>
            </c:numRef>
          </c:val>
          <c:extLst>
            <c:ext xmlns:c16="http://schemas.microsoft.com/office/drawing/2014/chart" uri="{C3380CC4-5D6E-409C-BE32-E72D297353CC}">
              <c16:uniqueId val="{00000000-7081-46B3-8B07-A48482CAE6DE}"/>
            </c:ext>
          </c:extLst>
        </c:ser>
        <c:ser>
          <c:idx val="1"/>
          <c:order val="1"/>
          <c:tx>
            <c:strRef>
              <c:f>Sheet1!$C$1</c:f>
              <c:strCache>
                <c:ptCount val="1"/>
                <c:pt idx="0">
                  <c:v>ADA 40 mg EOW</c:v>
                </c:pt>
              </c:strCache>
            </c:strRef>
          </c:tx>
          <c:spPr>
            <a:solidFill>
              <a:schemeClr val="accent6"/>
            </a:solidFill>
          </c:spPr>
          <c:invertIfNegative val="0"/>
          <c:cat>
            <c:strRef>
              <c:f>Sheet1!$A$2:$A$5</c:f>
              <c:strCache>
                <c:ptCount val="4"/>
                <c:pt idx="0">
                  <c:v>Monotherapy</c:v>
                </c:pt>
                <c:pt idx="1">
                  <c:v>+ IMM</c:v>
                </c:pt>
                <c:pt idx="2">
                  <c:v>Monotherapy</c:v>
                </c:pt>
                <c:pt idx="3">
                  <c:v>+ IMM</c:v>
                </c:pt>
              </c:strCache>
            </c:strRef>
          </c:cat>
          <c:val>
            <c:numRef>
              <c:f>Sheet1!$C$2:$C$5</c:f>
              <c:numCache>
                <c:formatCode>General</c:formatCode>
                <c:ptCount val="4"/>
                <c:pt idx="0">
                  <c:v>38</c:v>
                </c:pt>
                <c:pt idx="1">
                  <c:v>42</c:v>
                </c:pt>
                <c:pt idx="2">
                  <c:v>34</c:v>
                </c:pt>
                <c:pt idx="3">
                  <c:v>39</c:v>
                </c:pt>
              </c:numCache>
            </c:numRef>
          </c:val>
          <c:extLst>
            <c:ext xmlns:c16="http://schemas.microsoft.com/office/drawing/2014/chart" uri="{C3380CC4-5D6E-409C-BE32-E72D297353CC}">
              <c16:uniqueId val="{00000001-7081-46B3-8B07-A48482CAE6DE}"/>
            </c:ext>
          </c:extLst>
        </c:ser>
        <c:ser>
          <c:idx val="2"/>
          <c:order val="2"/>
          <c:tx>
            <c:strRef>
              <c:f>Sheet1!$D$1</c:f>
              <c:strCache>
                <c:ptCount val="1"/>
                <c:pt idx="0">
                  <c:v>ADA 40 mg EW</c:v>
                </c:pt>
              </c:strCache>
            </c:strRef>
          </c:tx>
          <c:spPr>
            <a:solidFill>
              <a:schemeClr val="accent5"/>
            </a:solidFill>
          </c:spPr>
          <c:invertIfNegative val="0"/>
          <c:cat>
            <c:strRef>
              <c:f>Sheet1!$A$2:$A$5</c:f>
              <c:strCache>
                <c:ptCount val="4"/>
                <c:pt idx="0">
                  <c:v>Monotherapy</c:v>
                </c:pt>
                <c:pt idx="1">
                  <c:v>+ IMM</c:v>
                </c:pt>
                <c:pt idx="2">
                  <c:v>Monotherapy</c:v>
                </c:pt>
                <c:pt idx="3">
                  <c:v>+ IMM</c:v>
                </c:pt>
              </c:strCache>
            </c:strRef>
          </c:cat>
          <c:val>
            <c:numRef>
              <c:f>Sheet1!$D$2:$D$5</c:f>
              <c:numCache>
                <c:formatCode>General</c:formatCode>
                <c:ptCount val="4"/>
                <c:pt idx="0">
                  <c:v>52.2</c:v>
                </c:pt>
                <c:pt idx="1">
                  <c:v>40</c:v>
                </c:pt>
                <c:pt idx="2">
                  <c:v>47.9</c:v>
                </c:pt>
                <c:pt idx="3">
                  <c:v>37.799999999999997</c:v>
                </c:pt>
              </c:numCache>
            </c:numRef>
          </c:val>
          <c:extLst>
            <c:ext xmlns:c16="http://schemas.microsoft.com/office/drawing/2014/chart" uri="{C3380CC4-5D6E-409C-BE32-E72D297353CC}">
              <c16:uniqueId val="{00000002-7081-46B3-8B07-A48482CAE6DE}"/>
            </c:ext>
          </c:extLst>
        </c:ser>
        <c:dLbls>
          <c:showLegendKey val="0"/>
          <c:showVal val="0"/>
          <c:showCatName val="0"/>
          <c:showSerName val="0"/>
          <c:showPercent val="0"/>
          <c:showBubbleSize val="0"/>
        </c:dLbls>
        <c:gapWidth val="75"/>
        <c:axId val="85982208"/>
        <c:axId val="144720640"/>
      </c:barChart>
      <c:catAx>
        <c:axId val="85982208"/>
        <c:scaling>
          <c:orientation val="minMax"/>
        </c:scaling>
        <c:delete val="0"/>
        <c:axPos val="b"/>
        <c:numFmt formatCode="General" sourceLinked="0"/>
        <c:majorTickMark val="none"/>
        <c:minorTickMark val="none"/>
        <c:tickLblPos val="nextTo"/>
        <c:spPr>
          <a:ln w="19050">
            <a:solidFill>
              <a:srgbClr val="414141"/>
            </a:solidFill>
          </a:ln>
        </c:spPr>
        <c:crossAx val="144720640"/>
        <c:crosses val="autoZero"/>
        <c:auto val="1"/>
        <c:lblAlgn val="ctr"/>
        <c:lblOffset val="0"/>
        <c:noMultiLvlLbl val="0"/>
      </c:catAx>
      <c:valAx>
        <c:axId val="144720640"/>
        <c:scaling>
          <c:orientation val="minMax"/>
          <c:max val="100"/>
          <c:min val="0"/>
        </c:scaling>
        <c:delete val="0"/>
        <c:axPos val="l"/>
        <c:title>
          <c:tx>
            <c:rich>
              <a:bodyPr rot="-5400000" vert="horz"/>
              <a:lstStyle/>
              <a:p>
                <a:pPr>
                  <a:defRPr sz="900"/>
                </a:pPr>
                <a:r>
                  <a:rPr lang="en-US" sz="900"/>
                  <a:t>Patients in Remission, %</a:t>
                </a:r>
              </a:p>
            </c:rich>
          </c:tx>
          <c:overlay val="0"/>
        </c:title>
        <c:numFmt formatCode="General" sourceLinked="0"/>
        <c:majorTickMark val="out"/>
        <c:minorTickMark val="none"/>
        <c:tickLblPos val="nextTo"/>
        <c:spPr>
          <a:ln w="19050">
            <a:solidFill>
              <a:srgbClr val="414141"/>
            </a:solidFill>
          </a:ln>
        </c:spPr>
        <c:crossAx val="85982208"/>
        <c:crosses val="autoZero"/>
        <c:crossBetween val="between"/>
        <c:majorUnit val="20"/>
      </c:valAx>
    </c:plotArea>
    <c:legend>
      <c:legendPos val="t"/>
      <c:layout>
        <c:manualLayout>
          <c:xMode val="edge"/>
          <c:yMode val="edge"/>
          <c:x val="0.15794510061242345"/>
          <c:y val="0.11069247348378684"/>
          <c:w val="0.37106333388013996"/>
          <c:h val="0.14067395482908171"/>
        </c:manualLayout>
      </c:layout>
      <c:overlay val="0"/>
      <c:txPr>
        <a:bodyPr/>
        <a:lstStyle/>
        <a:p>
          <a:pPr>
            <a:defRPr sz="900"/>
          </a:pPr>
          <a:endParaRPr lang="en-US"/>
        </a:p>
      </c:txPr>
    </c:legend>
    <c:plotVisOnly val="1"/>
    <c:dispBlanksAs val="gap"/>
    <c:showDLblsOverMax val="0"/>
  </c:chart>
  <c:txPr>
    <a:bodyPr/>
    <a:lstStyle/>
    <a:p>
      <a:pPr>
        <a:defRPr sz="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1151960156382"/>
          <c:y val="0.16074523375614325"/>
          <c:w val="0.86996408130639513"/>
          <c:h val="0.73831727375847833"/>
        </c:manualLayout>
      </c:layout>
      <c:barChart>
        <c:barDir val="col"/>
        <c:grouping val="clustered"/>
        <c:varyColors val="0"/>
        <c:ser>
          <c:idx val="0"/>
          <c:order val="0"/>
          <c:tx>
            <c:strRef>
              <c:f>Sheet1!$B$1</c:f>
              <c:strCache>
                <c:ptCount val="1"/>
                <c:pt idx="0">
                  <c:v>Simple Endoscopic Score 0</c:v>
                </c:pt>
              </c:strCache>
            </c:strRef>
          </c:tx>
          <c:invertIfNegative val="0"/>
          <c:dLbls>
            <c:spPr>
              <a:noFill/>
              <a:ln>
                <a:noFill/>
              </a:ln>
              <a:effectLst/>
            </c:spPr>
            <c:txPr>
              <a:bodyPr/>
              <a:lstStyle/>
              <a:p>
                <a:pPr>
                  <a:defRPr sz="1600" b="1">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Remission off steroids</c:v>
                </c:pt>
                <c:pt idx="1">
                  <c:v>Off steroids and no anti-TNF</c:v>
                </c:pt>
              </c:strCache>
            </c:strRef>
          </c:cat>
          <c:val>
            <c:numRef>
              <c:f>Sheet1!$B$2:$B$3</c:f>
              <c:numCache>
                <c:formatCode>General</c:formatCode>
                <c:ptCount val="2"/>
                <c:pt idx="0">
                  <c:v>70.8</c:v>
                </c:pt>
                <c:pt idx="1">
                  <c:v>62.5</c:v>
                </c:pt>
              </c:numCache>
            </c:numRef>
          </c:val>
          <c:extLst>
            <c:ext xmlns:c16="http://schemas.microsoft.com/office/drawing/2014/chart" uri="{C3380CC4-5D6E-409C-BE32-E72D297353CC}">
              <c16:uniqueId val="{00000000-D178-48AF-ADCE-F40AF637477B}"/>
            </c:ext>
          </c:extLst>
        </c:ser>
        <c:ser>
          <c:idx val="1"/>
          <c:order val="1"/>
          <c:tx>
            <c:strRef>
              <c:f>Sheet1!$C$1</c:f>
              <c:strCache>
                <c:ptCount val="1"/>
                <c:pt idx="0">
                  <c:v>Simple Endoscopic Score 1-9</c:v>
                </c:pt>
              </c:strCache>
            </c:strRef>
          </c:tx>
          <c:invertIfNegative val="0"/>
          <c:dLbls>
            <c:spPr>
              <a:noFill/>
              <a:ln>
                <a:noFill/>
              </a:ln>
              <a:effectLst/>
            </c:spPr>
            <c:txPr>
              <a:bodyPr/>
              <a:lstStyle/>
              <a:p>
                <a:pPr>
                  <a:defRPr sz="1600" b="1">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Remission off steroids</c:v>
                </c:pt>
                <c:pt idx="1">
                  <c:v>Off steroids and no anti-TNF</c:v>
                </c:pt>
              </c:strCache>
            </c:strRef>
          </c:cat>
          <c:val>
            <c:numRef>
              <c:f>Sheet1!$C$2:$C$3</c:f>
              <c:numCache>
                <c:formatCode>General</c:formatCode>
                <c:ptCount val="2"/>
                <c:pt idx="0">
                  <c:v>27.3</c:v>
                </c:pt>
                <c:pt idx="1">
                  <c:v>18.2</c:v>
                </c:pt>
              </c:numCache>
            </c:numRef>
          </c:val>
          <c:extLst>
            <c:ext xmlns:c16="http://schemas.microsoft.com/office/drawing/2014/chart" uri="{C3380CC4-5D6E-409C-BE32-E72D297353CC}">
              <c16:uniqueId val="{00000001-D178-48AF-ADCE-F40AF637477B}"/>
            </c:ext>
          </c:extLst>
        </c:ser>
        <c:dLbls>
          <c:showLegendKey val="0"/>
          <c:showVal val="0"/>
          <c:showCatName val="0"/>
          <c:showSerName val="0"/>
          <c:showPercent val="0"/>
          <c:showBubbleSize val="0"/>
        </c:dLbls>
        <c:gapWidth val="75"/>
        <c:axId val="18817408"/>
        <c:axId val="18818944"/>
      </c:barChart>
      <c:catAx>
        <c:axId val="18817408"/>
        <c:scaling>
          <c:orientation val="minMax"/>
        </c:scaling>
        <c:delete val="0"/>
        <c:axPos val="b"/>
        <c:numFmt formatCode="General" sourceLinked="0"/>
        <c:majorTickMark val="out"/>
        <c:minorTickMark val="none"/>
        <c:tickLblPos val="nextTo"/>
        <c:txPr>
          <a:bodyPr/>
          <a:lstStyle/>
          <a:p>
            <a:pPr>
              <a:defRPr b="1"/>
            </a:pPr>
            <a:endParaRPr lang="en-US"/>
          </a:p>
        </c:txPr>
        <c:crossAx val="18818944"/>
        <c:crosses val="autoZero"/>
        <c:auto val="1"/>
        <c:lblAlgn val="ctr"/>
        <c:lblOffset val="100"/>
        <c:noMultiLvlLbl val="0"/>
      </c:catAx>
      <c:valAx>
        <c:axId val="18818944"/>
        <c:scaling>
          <c:orientation val="minMax"/>
          <c:max val="100"/>
        </c:scaling>
        <c:delete val="0"/>
        <c:axPos val="l"/>
        <c:title>
          <c:tx>
            <c:rich>
              <a:bodyPr rot="-5400000" vert="horz"/>
              <a:lstStyle/>
              <a:p>
                <a:pPr>
                  <a:defRPr/>
                </a:pPr>
                <a:r>
                  <a:rPr lang="en-US" dirty="0"/>
                  <a:t>Patients, %</a:t>
                </a:r>
              </a:p>
            </c:rich>
          </c:tx>
          <c:overlay val="0"/>
        </c:title>
        <c:numFmt formatCode="General" sourceLinked="1"/>
        <c:majorTickMark val="out"/>
        <c:minorTickMark val="none"/>
        <c:tickLblPos val="nextTo"/>
        <c:txPr>
          <a:bodyPr/>
          <a:lstStyle/>
          <a:p>
            <a:pPr>
              <a:defRPr sz="1600" b="1">
                <a:solidFill>
                  <a:srgbClr val="262626"/>
                </a:solidFill>
                <a:latin typeface="Arial"/>
                <a:cs typeface="Arial"/>
              </a:defRPr>
            </a:pPr>
            <a:endParaRPr lang="en-US"/>
          </a:p>
        </c:txPr>
        <c:crossAx val="18817408"/>
        <c:crosses val="autoZero"/>
        <c:crossBetween val="between"/>
        <c:majorUnit val="20"/>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10545641901845"/>
          <c:y val="0.12171133178788773"/>
          <c:w val="0.8548945435809816"/>
          <c:h val="0.80446463274694102"/>
        </c:manualLayout>
      </c:layout>
      <c:barChart>
        <c:barDir val="col"/>
        <c:grouping val="clustered"/>
        <c:varyColors val="0"/>
        <c:ser>
          <c:idx val="0"/>
          <c:order val="0"/>
          <c:tx>
            <c:strRef>
              <c:f>Sheet1!$B$1</c:f>
              <c:strCache>
                <c:ptCount val="1"/>
                <c:pt idx="0">
                  <c:v>PBO</c:v>
                </c:pt>
              </c:strCache>
            </c:strRef>
          </c:tx>
          <c:spPr>
            <a:solidFill>
              <a:schemeClr val="bg1">
                <a:lumMod val="50000"/>
              </a:schemeClr>
            </a:solidFill>
          </c:spPr>
          <c:invertIfNegative val="0"/>
          <c:cat>
            <c:strRef>
              <c:f>Sheet1!$A$2:$A$5</c:f>
              <c:strCache>
                <c:ptCount val="4"/>
                <c:pt idx="0">
                  <c:v>Monotherapy</c:v>
                </c:pt>
                <c:pt idx="1">
                  <c:v>+ IMM</c:v>
                </c:pt>
                <c:pt idx="2">
                  <c:v>Monotherapy</c:v>
                </c:pt>
                <c:pt idx="3">
                  <c:v>+ IMM</c:v>
                </c:pt>
              </c:strCache>
            </c:strRef>
          </c:cat>
          <c:val>
            <c:numRef>
              <c:f>Sheet1!$B$2:$B$5</c:f>
              <c:numCache>
                <c:formatCode>General</c:formatCode>
                <c:ptCount val="4"/>
                <c:pt idx="0">
                  <c:v>22</c:v>
                </c:pt>
                <c:pt idx="1">
                  <c:v>36</c:v>
                </c:pt>
                <c:pt idx="2">
                  <c:v>12.1</c:v>
                </c:pt>
                <c:pt idx="3">
                  <c:v>4</c:v>
                </c:pt>
              </c:numCache>
            </c:numRef>
          </c:val>
          <c:extLst>
            <c:ext xmlns:c16="http://schemas.microsoft.com/office/drawing/2014/chart" uri="{C3380CC4-5D6E-409C-BE32-E72D297353CC}">
              <c16:uniqueId val="{00000000-A5A5-4BBC-82B1-B9B65B2C34FE}"/>
            </c:ext>
          </c:extLst>
        </c:ser>
        <c:ser>
          <c:idx val="1"/>
          <c:order val="1"/>
          <c:tx>
            <c:strRef>
              <c:f>Sheet1!$C$1</c:f>
              <c:strCache>
                <c:ptCount val="1"/>
                <c:pt idx="0">
                  <c:v>ADA 40 mg EOW</c:v>
                </c:pt>
              </c:strCache>
            </c:strRef>
          </c:tx>
          <c:spPr>
            <a:solidFill>
              <a:schemeClr val="accent6"/>
            </a:solidFill>
          </c:spPr>
          <c:invertIfNegative val="0"/>
          <c:cat>
            <c:strRef>
              <c:f>Sheet1!$A$2:$A$5</c:f>
              <c:strCache>
                <c:ptCount val="4"/>
                <c:pt idx="0">
                  <c:v>Monotherapy</c:v>
                </c:pt>
                <c:pt idx="1">
                  <c:v>+ IMM</c:v>
                </c:pt>
                <c:pt idx="2">
                  <c:v>Monotherapy</c:v>
                </c:pt>
                <c:pt idx="3">
                  <c:v>+ IMM</c:v>
                </c:pt>
              </c:strCache>
            </c:strRef>
          </c:cat>
          <c:val>
            <c:numRef>
              <c:f>Sheet1!$C$2:$C$5</c:f>
              <c:numCache>
                <c:formatCode>General</c:formatCode>
                <c:ptCount val="4"/>
                <c:pt idx="0">
                  <c:v>50</c:v>
                </c:pt>
                <c:pt idx="1">
                  <c:v>42.5</c:v>
                </c:pt>
                <c:pt idx="2">
                  <c:v>39</c:v>
                </c:pt>
                <c:pt idx="3">
                  <c:v>25</c:v>
                </c:pt>
              </c:numCache>
            </c:numRef>
          </c:val>
          <c:extLst>
            <c:ext xmlns:c16="http://schemas.microsoft.com/office/drawing/2014/chart" uri="{C3380CC4-5D6E-409C-BE32-E72D297353CC}">
              <c16:uniqueId val="{00000001-A5A5-4BBC-82B1-B9B65B2C34FE}"/>
            </c:ext>
          </c:extLst>
        </c:ser>
        <c:dLbls>
          <c:showLegendKey val="0"/>
          <c:showVal val="0"/>
          <c:showCatName val="0"/>
          <c:showSerName val="0"/>
          <c:showPercent val="0"/>
          <c:showBubbleSize val="0"/>
        </c:dLbls>
        <c:gapWidth val="75"/>
        <c:axId val="144737792"/>
        <c:axId val="144739328"/>
      </c:barChart>
      <c:catAx>
        <c:axId val="144737792"/>
        <c:scaling>
          <c:orientation val="minMax"/>
        </c:scaling>
        <c:delete val="0"/>
        <c:axPos val="b"/>
        <c:numFmt formatCode="General" sourceLinked="0"/>
        <c:majorTickMark val="none"/>
        <c:minorTickMark val="none"/>
        <c:tickLblPos val="nextTo"/>
        <c:spPr>
          <a:ln w="19050">
            <a:solidFill>
              <a:srgbClr val="414141"/>
            </a:solidFill>
          </a:ln>
        </c:spPr>
        <c:crossAx val="144739328"/>
        <c:crosses val="autoZero"/>
        <c:auto val="1"/>
        <c:lblAlgn val="ctr"/>
        <c:lblOffset val="0"/>
        <c:noMultiLvlLbl val="0"/>
      </c:catAx>
      <c:valAx>
        <c:axId val="144739328"/>
        <c:scaling>
          <c:orientation val="minMax"/>
          <c:max val="100"/>
          <c:min val="0"/>
        </c:scaling>
        <c:delete val="0"/>
        <c:axPos val="l"/>
        <c:title>
          <c:tx>
            <c:rich>
              <a:bodyPr rot="-5400000" vert="horz"/>
              <a:lstStyle/>
              <a:p>
                <a:pPr>
                  <a:defRPr sz="900"/>
                </a:pPr>
                <a:r>
                  <a:rPr lang="en-US" sz="900"/>
                  <a:t>Patients in Remission, %</a:t>
                </a:r>
              </a:p>
            </c:rich>
          </c:tx>
          <c:overlay val="0"/>
        </c:title>
        <c:numFmt formatCode="General" sourceLinked="0"/>
        <c:majorTickMark val="out"/>
        <c:minorTickMark val="none"/>
        <c:tickLblPos val="nextTo"/>
        <c:spPr>
          <a:ln w="19050">
            <a:solidFill>
              <a:srgbClr val="414141"/>
            </a:solidFill>
          </a:ln>
        </c:spPr>
        <c:crossAx val="144737792"/>
        <c:crosses val="autoZero"/>
        <c:crossBetween val="between"/>
        <c:majorUnit val="20"/>
      </c:valAx>
    </c:plotArea>
    <c:legend>
      <c:legendPos val="t"/>
      <c:layout>
        <c:manualLayout>
          <c:xMode val="edge"/>
          <c:yMode val="edge"/>
          <c:x val="0.15360482283464566"/>
          <c:y val="0.11069247348378684"/>
          <c:w val="0.39749323326771652"/>
          <c:h val="0.11443842227272022"/>
        </c:manualLayout>
      </c:layout>
      <c:overlay val="0"/>
      <c:txPr>
        <a:bodyPr/>
        <a:lstStyle/>
        <a:p>
          <a:pPr>
            <a:defRPr sz="900"/>
          </a:pPr>
          <a:endParaRPr lang="en-US"/>
        </a:p>
      </c:txPr>
    </c:legend>
    <c:plotVisOnly val="1"/>
    <c:dispBlanksAs val="gap"/>
    <c:showDLblsOverMax val="0"/>
  </c:chart>
  <c:txPr>
    <a:bodyPr/>
    <a:lstStyle/>
    <a:p>
      <a:pPr>
        <a:defRPr sz="8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51719996840926"/>
          <c:y val="0.13943079876209505"/>
          <c:w val="0.86574880479270344"/>
          <c:h val="0.62936530078376629"/>
        </c:manualLayout>
      </c:layout>
      <c:barChart>
        <c:barDir val="col"/>
        <c:grouping val="clustered"/>
        <c:varyColors val="0"/>
        <c:ser>
          <c:idx val="0"/>
          <c:order val="0"/>
          <c:tx>
            <c:strRef>
              <c:f>Sheet1!$B$1</c:f>
              <c:strCache>
                <c:ptCount val="1"/>
                <c:pt idx="0">
                  <c:v>Continuing</c:v>
                </c:pt>
              </c:strCache>
            </c:strRef>
          </c:tx>
          <c:spPr>
            <a:solidFill>
              <a:schemeClr val="accent2"/>
            </a:solidFill>
          </c:spPr>
          <c:invertIfNegative val="0"/>
          <c:dLbls>
            <c:dLbl>
              <c:idx val="0"/>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2A-472D-B79C-1FF066ED3AF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0.00</c:formatCode>
                <c:ptCount val="3"/>
                <c:pt idx="0">
                  <c:v>0.37</c:v>
                </c:pt>
                <c:pt idx="1">
                  <c:v>2.58</c:v>
                </c:pt>
                <c:pt idx="2">
                  <c:v>5.41</c:v>
                </c:pt>
              </c:numCache>
            </c:numRef>
          </c:val>
          <c:extLst>
            <c:ext xmlns:c16="http://schemas.microsoft.com/office/drawing/2014/chart" uri="{C3380CC4-5D6E-409C-BE32-E72D297353CC}">
              <c16:uniqueId val="{00000000-D27E-48EF-B4EB-A2C4F28C223E}"/>
            </c:ext>
          </c:extLst>
        </c:ser>
        <c:ser>
          <c:idx val="1"/>
          <c:order val="1"/>
          <c:tx>
            <c:strRef>
              <c:f>Sheet1!$C$1</c:f>
              <c:strCache>
                <c:ptCount val="1"/>
                <c:pt idx="0">
                  <c:v>Discontinued</c:v>
                </c:pt>
              </c:strCache>
            </c:strRef>
          </c:tx>
          <c:spPr>
            <a:solidFill>
              <a:schemeClr val="accent6"/>
            </a:solidFill>
          </c:spPr>
          <c:invertIfNegative val="0"/>
          <c:dLbls>
            <c:dLbl>
              <c:idx val="0"/>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92-4503-B95B-A8E0466D71FE}"/>
                </c:ext>
              </c:extLst>
            </c:dLbl>
            <c:dLbl>
              <c:idx val="1"/>
              <c:tx>
                <c:rich>
                  <a:bodyPr/>
                  <a:lstStyle/>
                  <a:p>
                    <a:r>
                      <a:rPr lang="en-US"/>
                      <a:t>.66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2A-472D-B79C-1FF066ED3AF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Sheet1!$C$2:$C$4</c:f>
              <c:numCache>
                <c:formatCode>0.00</c:formatCode>
                <c:ptCount val="3"/>
                <c:pt idx="0">
                  <c:v>0</c:v>
                </c:pt>
                <c:pt idx="1">
                  <c:v>0.66</c:v>
                </c:pt>
                <c:pt idx="2">
                  <c:v>1.88</c:v>
                </c:pt>
              </c:numCache>
            </c:numRef>
          </c:val>
          <c:extLst>
            <c:ext xmlns:c16="http://schemas.microsoft.com/office/drawing/2014/chart" uri="{C3380CC4-5D6E-409C-BE32-E72D297353CC}">
              <c16:uniqueId val="{00000001-D27E-48EF-B4EB-A2C4F28C223E}"/>
            </c:ext>
          </c:extLst>
        </c:ser>
        <c:ser>
          <c:idx val="2"/>
          <c:order val="2"/>
          <c:tx>
            <c:strRef>
              <c:f>Sheet1!$D$1</c:f>
              <c:strCache>
                <c:ptCount val="1"/>
                <c:pt idx="0">
                  <c:v>Never Received</c:v>
                </c:pt>
              </c:strCache>
            </c:strRef>
          </c:tx>
          <c:spPr>
            <a:solidFill>
              <a:schemeClr val="tx2"/>
            </a:solidFill>
          </c:spPr>
          <c:invertIfNegative val="0"/>
          <c:dLbls>
            <c:dLbl>
              <c:idx val="0"/>
              <c:tx>
                <c:rich>
                  <a:bodyPr/>
                  <a:lstStyle/>
                  <a:p>
                    <a:r>
                      <a:rPr lang="en-US"/>
                      <a:t>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92-4503-B95B-A8E0466D71FE}"/>
                </c:ext>
              </c:extLst>
            </c:dLbl>
            <c:dLbl>
              <c:idx val="1"/>
              <c:tx>
                <c:rich>
                  <a:bodyPr/>
                  <a:lstStyle/>
                  <a:p>
                    <a:r>
                      <a:rPr lang="en-US"/>
                      <a:t>.40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2A-472D-B79C-1FF066ED3AF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Sheet1!$D$2:$D$4</c:f>
              <c:numCache>
                <c:formatCode>0.00</c:formatCode>
                <c:ptCount val="3"/>
                <c:pt idx="0">
                  <c:v>0</c:v>
                </c:pt>
                <c:pt idx="1">
                  <c:v>0.4</c:v>
                </c:pt>
                <c:pt idx="2">
                  <c:v>1.68</c:v>
                </c:pt>
              </c:numCache>
            </c:numRef>
          </c:val>
          <c:extLst>
            <c:ext xmlns:c16="http://schemas.microsoft.com/office/drawing/2014/chart" uri="{C3380CC4-5D6E-409C-BE32-E72D297353CC}">
              <c16:uniqueId val="{00000002-D27E-48EF-B4EB-A2C4F28C223E}"/>
            </c:ext>
          </c:extLst>
        </c:ser>
        <c:dLbls>
          <c:showLegendKey val="0"/>
          <c:showVal val="0"/>
          <c:showCatName val="0"/>
          <c:showSerName val="0"/>
          <c:showPercent val="0"/>
          <c:showBubbleSize val="0"/>
        </c:dLbls>
        <c:gapWidth val="75"/>
        <c:axId val="91458944"/>
        <c:axId val="91473408"/>
      </c:barChart>
      <c:catAx>
        <c:axId val="91458944"/>
        <c:scaling>
          <c:orientation val="minMax"/>
        </c:scaling>
        <c:delete val="0"/>
        <c:axPos val="b"/>
        <c:title>
          <c:tx>
            <c:rich>
              <a:bodyPr/>
              <a:lstStyle/>
              <a:p>
                <a:pPr>
                  <a:defRPr sz="1600"/>
                </a:pPr>
                <a:r>
                  <a:rPr lang="en-US" sz="1600" dirty="0"/>
                  <a:t>Cases</a:t>
                </a:r>
                <a:r>
                  <a:rPr lang="en-US" sz="1600" baseline="0" dirty="0"/>
                  <a:t> of LD</a:t>
                </a:r>
                <a:endParaRPr lang="en-US" sz="1600" dirty="0"/>
              </a:p>
            </c:rich>
          </c:tx>
          <c:layout>
            <c:manualLayout>
              <c:xMode val="edge"/>
              <c:yMode val="edge"/>
              <c:x val="0.4969689705594536"/>
              <c:y val="0.88252048671340944"/>
            </c:manualLayout>
          </c:layout>
          <c:overlay val="0"/>
        </c:title>
        <c:numFmt formatCode="General" sourceLinked="1"/>
        <c:majorTickMark val="out"/>
        <c:minorTickMark val="none"/>
        <c:tickLblPos val="nextTo"/>
        <c:spPr>
          <a:ln w="19050">
            <a:solidFill>
              <a:srgbClr val="202020"/>
            </a:solidFill>
          </a:ln>
        </c:spPr>
        <c:crossAx val="91473408"/>
        <c:crosses val="autoZero"/>
        <c:auto val="1"/>
        <c:lblAlgn val="ctr"/>
        <c:lblOffset val="0"/>
        <c:noMultiLvlLbl val="0"/>
      </c:catAx>
      <c:valAx>
        <c:axId val="91473408"/>
        <c:scaling>
          <c:orientation val="minMax"/>
          <c:max val="6"/>
        </c:scaling>
        <c:delete val="0"/>
        <c:axPos val="l"/>
        <c:title>
          <c:tx>
            <c:rich>
              <a:bodyPr rot="-5400000" vert="horz"/>
              <a:lstStyle/>
              <a:p>
                <a:pPr>
                  <a:defRPr sz="1600"/>
                </a:pPr>
                <a:r>
                  <a:rPr lang="en-US" sz="1600" dirty="0"/>
                  <a:t>Yearly Incidence Rate </a:t>
                </a:r>
              </a:p>
              <a:p>
                <a:pPr>
                  <a:defRPr sz="1600"/>
                </a:pPr>
                <a:r>
                  <a:rPr lang="en-US" sz="1600" dirty="0"/>
                  <a:t>(per 1000 patient</a:t>
                </a:r>
                <a:r>
                  <a:rPr lang="en-US" sz="1600" baseline="0" dirty="0"/>
                  <a:t>-years)</a:t>
                </a:r>
                <a:endParaRPr lang="en-US" sz="1600" dirty="0"/>
              </a:p>
            </c:rich>
          </c:tx>
          <c:layout>
            <c:manualLayout>
              <c:xMode val="edge"/>
              <c:yMode val="edge"/>
              <c:x val="5.7528349518391527E-3"/>
              <c:y val="0.17522531031945479"/>
            </c:manualLayout>
          </c:layout>
          <c:overlay val="0"/>
        </c:title>
        <c:numFmt formatCode="0" sourceLinked="0"/>
        <c:majorTickMark val="out"/>
        <c:minorTickMark val="none"/>
        <c:tickLblPos val="nextTo"/>
        <c:spPr>
          <a:ln w="19050">
            <a:solidFill>
              <a:srgbClr val="202020"/>
            </a:solidFill>
          </a:ln>
        </c:spPr>
        <c:txPr>
          <a:bodyPr/>
          <a:lstStyle/>
          <a:p>
            <a:pPr>
              <a:defRPr sz="1600"/>
            </a:pPr>
            <a:endParaRPr lang="en-US"/>
          </a:p>
        </c:txPr>
        <c:crossAx val="91458944"/>
        <c:crosses val="autoZero"/>
        <c:crossBetween val="between"/>
        <c:majorUnit val="1"/>
      </c:valAx>
    </c:plotArea>
    <c:legend>
      <c:legendPos val="t"/>
      <c:layout>
        <c:manualLayout>
          <c:xMode val="edge"/>
          <c:yMode val="edge"/>
          <c:x val="0.12669804428117856"/>
          <c:y val="9.2593773222398E-3"/>
          <c:w val="0.19741965106931217"/>
          <c:h val="0.15877783053776251"/>
        </c:manualLayout>
      </c:layout>
      <c:overlay val="0"/>
    </c:legend>
    <c:plotVisOnly val="1"/>
    <c:dispBlanksAs val="gap"/>
    <c:showDLblsOverMax val="0"/>
  </c:chart>
  <c:txPr>
    <a:bodyPr/>
    <a:lstStyle/>
    <a:p>
      <a:pPr>
        <a:defRPr sz="1400" b="1">
          <a:solidFill>
            <a:srgbClr val="202020"/>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040540626766666E-2"/>
          <c:y val="0.18770641371291485"/>
          <c:w val="0.92967474850339904"/>
          <c:h val="0.69982120477428522"/>
        </c:manualLayout>
      </c:layout>
      <c:barChart>
        <c:barDir val="col"/>
        <c:grouping val="clustered"/>
        <c:varyColors val="0"/>
        <c:ser>
          <c:idx val="0"/>
          <c:order val="0"/>
          <c:tx>
            <c:strRef>
              <c:f>Sheet1!$B$1</c:f>
              <c:strCache>
                <c:ptCount val="1"/>
                <c:pt idx="0">
                  <c:v>Continuing</c:v>
                </c:pt>
              </c:strCache>
            </c:strRef>
          </c:tx>
          <c:invertIfNegative val="0"/>
          <c:dLbls>
            <c:dLbl>
              <c:idx val="0"/>
              <c:tx>
                <c:rich>
                  <a:bodyPr/>
                  <a:lstStyle/>
                  <a:p>
                    <a:r>
                      <a:rPr lang="en-US"/>
                      <a:t>.</a:t>
                    </a:r>
                    <a:r>
                      <a:rPr lang="en-US" dirty="0"/>
                      <a:t>66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EF-40F1-972C-5E8CD534A3E6}"/>
                </c:ext>
              </c:extLst>
            </c:dLbl>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&lt;50 years</c:v>
                </c:pt>
                <c:pt idx="1">
                  <c:v>Age 50-65 years</c:v>
                </c:pt>
                <c:pt idx="2">
                  <c:v>Age &gt;65 years</c:v>
                </c:pt>
              </c:strCache>
            </c:strRef>
          </c:cat>
          <c:val>
            <c:numRef>
              <c:f>Sheet1!$B$2:$B$4</c:f>
              <c:numCache>
                <c:formatCode>General</c:formatCode>
                <c:ptCount val="3"/>
                <c:pt idx="0">
                  <c:v>0.66</c:v>
                </c:pt>
                <c:pt idx="1">
                  <c:v>2.59</c:v>
                </c:pt>
                <c:pt idx="2">
                  <c:v>4.04</c:v>
                </c:pt>
              </c:numCache>
            </c:numRef>
          </c:val>
          <c:extLst>
            <c:ext xmlns:c16="http://schemas.microsoft.com/office/drawing/2014/chart" uri="{C3380CC4-5D6E-409C-BE32-E72D297353CC}">
              <c16:uniqueId val="{00000000-6E69-4248-83A3-FB1A7A091B98}"/>
            </c:ext>
          </c:extLst>
        </c:ser>
        <c:ser>
          <c:idx val="1"/>
          <c:order val="1"/>
          <c:tx>
            <c:strRef>
              <c:f>Sheet1!$C$1</c:f>
              <c:strCache>
                <c:ptCount val="1"/>
                <c:pt idx="0">
                  <c:v>Discontinued</c:v>
                </c:pt>
              </c:strCache>
            </c:strRef>
          </c:tx>
          <c:invertIfNegative val="0"/>
          <c:dLbls>
            <c:dLbl>
              <c:idx val="0"/>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EF-40F1-972C-5E8CD534A3E6}"/>
                </c:ext>
              </c:extLst>
            </c:dLbl>
            <c:numFmt formatCode="#,##0.00" sourceLinked="0"/>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&lt;50 years</c:v>
                </c:pt>
                <c:pt idx="1">
                  <c:v>Age 50-65 years</c:v>
                </c:pt>
                <c:pt idx="2">
                  <c:v>Age &gt;65 years</c:v>
                </c:pt>
              </c:strCache>
            </c:strRef>
          </c:cat>
          <c:val>
            <c:numRef>
              <c:f>Sheet1!$C$2:$C$4</c:f>
              <c:numCache>
                <c:formatCode>General</c:formatCode>
                <c:ptCount val="3"/>
                <c:pt idx="0">
                  <c:v>0.38</c:v>
                </c:pt>
                <c:pt idx="1">
                  <c:v>1.96</c:v>
                </c:pt>
                <c:pt idx="2">
                  <c:v>5.7</c:v>
                </c:pt>
              </c:numCache>
            </c:numRef>
          </c:val>
          <c:extLst>
            <c:ext xmlns:c16="http://schemas.microsoft.com/office/drawing/2014/chart" uri="{C3380CC4-5D6E-409C-BE32-E72D297353CC}">
              <c16:uniqueId val="{00000001-6E69-4248-83A3-FB1A7A091B98}"/>
            </c:ext>
          </c:extLst>
        </c:ser>
        <c:ser>
          <c:idx val="2"/>
          <c:order val="2"/>
          <c:tx>
            <c:strRef>
              <c:f>Sheet1!$D$1</c:f>
              <c:strCache>
                <c:ptCount val="1"/>
                <c:pt idx="0">
                  <c:v>Never Received</c:v>
                </c:pt>
              </c:strCache>
            </c:strRef>
          </c:tx>
          <c:invertIfNegative val="0"/>
          <c:dLbls>
            <c:dLbl>
              <c:idx val="1"/>
              <c:tx>
                <c:rich>
                  <a:bodyPr/>
                  <a:lstStyle/>
                  <a:p>
                    <a:r>
                      <a:rPr lang="en-US"/>
                      <a:t>.60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EF-40F1-972C-5E8CD534A3E6}"/>
                </c:ext>
              </c:extLst>
            </c:dLbl>
            <c:dLbl>
              <c:idx val="2"/>
              <c:tx>
                <c:rich>
                  <a:bodyPr/>
                  <a:lstStyle/>
                  <a:p>
                    <a:r>
                      <a:rPr lang="en-US"/>
                      <a:t>.84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EF-40F1-972C-5E8CD534A3E6}"/>
                </c:ext>
              </c:extLst>
            </c:dLbl>
            <c:numFmt formatCode="#,##0.00" sourceLinked="0"/>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&lt;50 years</c:v>
                </c:pt>
                <c:pt idx="1">
                  <c:v>Age 50-65 years</c:v>
                </c:pt>
                <c:pt idx="2">
                  <c:v>Age &gt;65 years</c:v>
                </c:pt>
              </c:strCache>
            </c:strRef>
          </c:cat>
          <c:val>
            <c:numRef>
              <c:f>Sheet1!$D$2:$D$4</c:f>
              <c:numCache>
                <c:formatCode>General</c:formatCode>
                <c:ptCount val="3"/>
                <c:pt idx="0">
                  <c:v>0</c:v>
                </c:pt>
                <c:pt idx="1">
                  <c:v>0.6</c:v>
                </c:pt>
                <c:pt idx="2">
                  <c:v>0.84</c:v>
                </c:pt>
              </c:numCache>
            </c:numRef>
          </c:val>
          <c:extLst>
            <c:ext xmlns:c16="http://schemas.microsoft.com/office/drawing/2014/chart" uri="{C3380CC4-5D6E-409C-BE32-E72D297353CC}">
              <c16:uniqueId val="{00000002-6E69-4248-83A3-FB1A7A091B98}"/>
            </c:ext>
          </c:extLst>
        </c:ser>
        <c:dLbls>
          <c:dLblPos val="outEnd"/>
          <c:showLegendKey val="0"/>
          <c:showVal val="1"/>
          <c:showCatName val="0"/>
          <c:showSerName val="0"/>
          <c:showPercent val="0"/>
          <c:showBubbleSize val="0"/>
        </c:dLbls>
        <c:gapWidth val="37"/>
        <c:axId val="91244416"/>
        <c:axId val="91245952"/>
      </c:barChart>
      <c:catAx>
        <c:axId val="91244416"/>
        <c:scaling>
          <c:orientation val="minMax"/>
        </c:scaling>
        <c:delete val="0"/>
        <c:axPos val="b"/>
        <c:numFmt formatCode="General" sourceLinked="0"/>
        <c:majorTickMark val="out"/>
        <c:minorTickMark val="none"/>
        <c:tickLblPos val="nextTo"/>
        <c:txPr>
          <a:bodyPr/>
          <a:lstStyle/>
          <a:p>
            <a:pPr>
              <a:defRPr sz="1600"/>
            </a:pPr>
            <a:endParaRPr lang="en-US"/>
          </a:p>
        </c:txPr>
        <c:crossAx val="91245952"/>
        <c:crosses val="autoZero"/>
        <c:auto val="1"/>
        <c:lblAlgn val="ctr"/>
        <c:lblOffset val="0"/>
        <c:noMultiLvlLbl val="0"/>
      </c:catAx>
      <c:valAx>
        <c:axId val="91245952"/>
        <c:scaling>
          <c:orientation val="minMax"/>
          <c:max val="6"/>
          <c:min val="0"/>
        </c:scaling>
        <c:delete val="0"/>
        <c:axPos val="l"/>
        <c:numFmt formatCode="General" sourceLinked="1"/>
        <c:majorTickMark val="out"/>
        <c:minorTickMark val="none"/>
        <c:tickLblPos val="nextTo"/>
        <c:txPr>
          <a:bodyPr/>
          <a:lstStyle/>
          <a:p>
            <a:pPr>
              <a:defRPr sz="1200"/>
            </a:pPr>
            <a:endParaRPr lang="en-US"/>
          </a:p>
        </c:txPr>
        <c:crossAx val="91244416"/>
        <c:crosses val="autoZero"/>
        <c:crossBetween val="between"/>
        <c:majorUnit val="1"/>
      </c:valAx>
    </c:plotArea>
    <c:legend>
      <c:legendPos val="t"/>
      <c:layout>
        <c:manualLayout>
          <c:xMode val="edge"/>
          <c:yMode val="edge"/>
          <c:x val="8.3847141878156076E-2"/>
          <c:y val="1.8749999999999999E-2"/>
          <c:w val="0.81376982174103241"/>
          <c:h val="8.234510307601343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12456621163004"/>
          <c:y val="0.34030464027106178"/>
          <c:w val="0.76114786997855366"/>
          <c:h val="0.54371560980118472"/>
        </c:manualLayout>
      </c:layout>
      <c:barChart>
        <c:barDir val="col"/>
        <c:grouping val="clustered"/>
        <c:varyColors val="0"/>
        <c:ser>
          <c:idx val="0"/>
          <c:order val="0"/>
          <c:tx>
            <c:strRef>
              <c:f>TAXIT!$B$1</c:f>
              <c:strCache>
                <c:ptCount val="1"/>
                <c:pt idx="0">
                  <c:v>Before dose escalation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TAXIT!$A$2:$A$3</c:f>
              <c:strCache>
                <c:ptCount val="2"/>
                <c:pt idx="0">
                  <c:v>CD (N=43)</c:v>
                </c:pt>
                <c:pt idx="1">
                  <c:v>UC (N=28)</c:v>
                </c:pt>
              </c:strCache>
            </c:strRef>
          </c:cat>
          <c:val>
            <c:numRef>
              <c:f>TAXIT!$B$2:$B$3</c:f>
              <c:numCache>
                <c:formatCode>General</c:formatCode>
                <c:ptCount val="2"/>
                <c:pt idx="0">
                  <c:v>65.099999999999994</c:v>
                </c:pt>
                <c:pt idx="1">
                  <c:v>88.9</c:v>
                </c:pt>
              </c:numCache>
            </c:numRef>
          </c:val>
          <c:extLst>
            <c:ext xmlns:c16="http://schemas.microsoft.com/office/drawing/2014/chart" uri="{C3380CC4-5D6E-409C-BE32-E72D297353CC}">
              <c16:uniqueId val="{00000000-3223-42DE-8A18-777FFFC5AAF5}"/>
            </c:ext>
          </c:extLst>
        </c:ser>
        <c:ser>
          <c:idx val="1"/>
          <c:order val="1"/>
          <c:tx>
            <c:strRef>
              <c:f>TAXIT!$C$1</c:f>
              <c:strCache>
                <c:ptCount val="1"/>
                <c:pt idx="0">
                  <c:v>After dose escalation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TAXIT!$A$2:$A$3</c:f>
              <c:strCache>
                <c:ptCount val="2"/>
                <c:pt idx="0">
                  <c:v>CD (N=43)</c:v>
                </c:pt>
                <c:pt idx="1">
                  <c:v>UC (N=28)</c:v>
                </c:pt>
              </c:strCache>
            </c:strRef>
          </c:cat>
          <c:val>
            <c:numRef>
              <c:f>TAXIT!$C$2:$C$3</c:f>
              <c:numCache>
                <c:formatCode>General</c:formatCode>
                <c:ptCount val="2"/>
                <c:pt idx="0">
                  <c:v>88.4</c:v>
                </c:pt>
                <c:pt idx="1">
                  <c:v>88.5</c:v>
                </c:pt>
              </c:numCache>
            </c:numRef>
          </c:val>
          <c:extLst>
            <c:ext xmlns:c16="http://schemas.microsoft.com/office/drawing/2014/chart" uri="{C3380CC4-5D6E-409C-BE32-E72D297353CC}">
              <c16:uniqueId val="{00000001-3223-42DE-8A18-777FFFC5AAF5}"/>
            </c:ext>
          </c:extLst>
        </c:ser>
        <c:dLbls>
          <c:showLegendKey val="0"/>
          <c:showVal val="0"/>
          <c:showCatName val="0"/>
          <c:showSerName val="0"/>
          <c:showPercent val="0"/>
          <c:showBubbleSize val="0"/>
        </c:dLbls>
        <c:gapWidth val="150"/>
        <c:axId val="117345664"/>
        <c:axId val="117347456"/>
      </c:barChart>
      <c:catAx>
        <c:axId val="117345664"/>
        <c:scaling>
          <c:orientation val="minMax"/>
        </c:scaling>
        <c:delete val="0"/>
        <c:axPos val="b"/>
        <c:numFmt formatCode="General" sourceLinked="0"/>
        <c:majorTickMark val="out"/>
        <c:minorTickMark val="none"/>
        <c:tickLblPos val="nextTo"/>
        <c:crossAx val="117347456"/>
        <c:crosses val="autoZero"/>
        <c:auto val="1"/>
        <c:lblAlgn val="ctr"/>
        <c:lblOffset val="100"/>
        <c:noMultiLvlLbl val="0"/>
      </c:catAx>
      <c:valAx>
        <c:axId val="117347456"/>
        <c:scaling>
          <c:orientation val="minMax"/>
          <c:max val="100"/>
        </c:scaling>
        <c:delete val="0"/>
        <c:axPos val="l"/>
        <c:title>
          <c:tx>
            <c:rich>
              <a:bodyPr rot="-5400000" vert="horz"/>
              <a:lstStyle/>
              <a:p>
                <a:pPr>
                  <a:defRPr/>
                </a:pPr>
                <a:r>
                  <a:rPr lang="en-US" dirty="0"/>
                  <a:t>Patients in Clinical Remission (%)</a:t>
                </a:r>
              </a:p>
            </c:rich>
          </c:tx>
          <c:overlay val="0"/>
        </c:title>
        <c:numFmt formatCode="General" sourceLinked="1"/>
        <c:majorTickMark val="out"/>
        <c:minorTickMark val="none"/>
        <c:tickLblPos val="nextTo"/>
        <c:crossAx val="117345664"/>
        <c:crosses val="autoZero"/>
        <c:crossBetween val="between"/>
        <c:majorUnit val="20"/>
      </c:valAx>
    </c:plotArea>
    <c:legend>
      <c:legendPos val="r"/>
      <c:layout>
        <c:manualLayout>
          <c:xMode val="edge"/>
          <c:yMode val="edge"/>
          <c:x val="0.21733330314446764"/>
          <c:y val="1.6092887320071182E-2"/>
          <c:w val="0.60179796700529498"/>
          <c:h val="0.12514329371379632"/>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12456621163004"/>
          <c:y val="0.33830890426113713"/>
          <c:w val="0.76114786997855366"/>
          <c:h val="0.54571133292792162"/>
        </c:manualLayout>
      </c:layout>
      <c:barChart>
        <c:barDir val="col"/>
        <c:grouping val="clustered"/>
        <c:varyColors val="0"/>
        <c:ser>
          <c:idx val="0"/>
          <c:order val="0"/>
          <c:tx>
            <c:strRef>
              <c:f>TAXIT!$B$4</c:f>
              <c:strCache>
                <c:ptCount val="1"/>
                <c:pt idx="0">
                  <c:v>Before dose reduction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dLbl>
              <c:idx val="1"/>
              <c:tx>
                <c:rich>
                  <a:bodyPr/>
                  <a:lstStyle/>
                  <a:p>
                    <a:r>
                      <a:rPr lang="en-US" dirty="0"/>
                      <a:t>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5B-46C1-B52C-8D9E9AB1CD17}"/>
                </c:ext>
              </c:extLst>
            </c:dLbl>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TAXIT!$A$5:$A$6</c:f>
              <c:strCache>
                <c:ptCount val="2"/>
                <c:pt idx="0">
                  <c:v>CD (N=51)</c:v>
                </c:pt>
                <c:pt idx="1">
                  <c:v>UC (N=20)</c:v>
                </c:pt>
              </c:strCache>
            </c:strRef>
          </c:cat>
          <c:val>
            <c:numRef>
              <c:f>TAXIT!$B$5:$B$6</c:f>
              <c:numCache>
                <c:formatCode>General</c:formatCode>
                <c:ptCount val="2"/>
                <c:pt idx="0">
                  <c:v>80.400000000000006</c:v>
                </c:pt>
                <c:pt idx="1">
                  <c:v>85</c:v>
                </c:pt>
              </c:numCache>
            </c:numRef>
          </c:val>
          <c:extLst>
            <c:ext xmlns:c16="http://schemas.microsoft.com/office/drawing/2014/chart" uri="{C3380CC4-5D6E-409C-BE32-E72D297353CC}">
              <c16:uniqueId val="{00000001-1F5B-46C1-B52C-8D9E9AB1CD17}"/>
            </c:ext>
          </c:extLst>
        </c:ser>
        <c:ser>
          <c:idx val="1"/>
          <c:order val="1"/>
          <c:tx>
            <c:strRef>
              <c:f>TAXIT!$C$4</c:f>
              <c:strCache>
                <c:ptCount val="1"/>
                <c:pt idx="0">
                  <c:v>After dose reduction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dLbl>
              <c:idx val="1"/>
              <c:tx>
                <c:rich>
                  <a:bodyPr/>
                  <a:lstStyle/>
                  <a:p>
                    <a:r>
                      <a:rPr lang="en-US" dirty="0"/>
                      <a:t>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5B-46C1-B52C-8D9E9AB1CD17}"/>
                </c:ext>
              </c:extLst>
            </c:dLbl>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TAXIT!$A$5:$A$6</c:f>
              <c:strCache>
                <c:ptCount val="2"/>
                <c:pt idx="0">
                  <c:v>CD (N=51)</c:v>
                </c:pt>
                <c:pt idx="1">
                  <c:v>UC (N=20)</c:v>
                </c:pt>
              </c:strCache>
            </c:strRef>
          </c:cat>
          <c:val>
            <c:numRef>
              <c:f>TAXIT!$C$5:$C$6</c:f>
              <c:numCache>
                <c:formatCode>General</c:formatCode>
                <c:ptCount val="2"/>
                <c:pt idx="0">
                  <c:v>69.400000000000006</c:v>
                </c:pt>
                <c:pt idx="1">
                  <c:v>85</c:v>
                </c:pt>
              </c:numCache>
            </c:numRef>
          </c:val>
          <c:extLst>
            <c:ext xmlns:c16="http://schemas.microsoft.com/office/drawing/2014/chart" uri="{C3380CC4-5D6E-409C-BE32-E72D297353CC}">
              <c16:uniqueId val="{00000003-1F5B-46C1-B52C-8D9E9AB1CD17}"/>
            </c:ext>
          </c:extLst>
        </c:ser>
        <c:dLbls>
          <c:showLegendKey val="0"/>
          <c:showVal val="0"/>
          <c:showCatName val="0"/>
          <c:showSerName val="0"/>
          <c:showPercent val="0"/>
          <c:showBubbleSize val="0"/>
        </c:dLbls>
        <c:gapWidth val="150"/>
        <c:axId val="139726848"/>
        <c:axId val="139728384"/>
      </c:barChart>
      <c:catAx>
        <c:axId val="139726848"/>
        <c:scaling>
          <c:orientation val="minMax"/>
        </c:scaling>
        <c:delete val="0"/>
        <c:axPos val="b"/>
        <c:numFmt formatCode="General" sourceLinked="0"/>
        <c:majorTickMark val="out"/>
        <c:minorTickMark val="none"/>
        <c:tickLblPos val="nextTo"/>
        <c:crossAx val="139728384"/>
        <c:crosses val="autoZero"/>
        <c:auto val="1"/>
        <c:lblAlgn val="ctr"/>
        <c:lblOffset val="100"/>
        <c:noMultiLvlLbl val="0"/>
      </c:catAx>
      <c:valAx>
        <c:axId val="139728384"/>
        <c:scaling>
          <c:orientation val="minMax"/>
          <c:max val="100"/>
        </c:scaling>
        <c:delete val="0"/>
        <c:axPos val="l"/>
        <c:title>
          <c:tx>
            <c:rich>
              <a:bodyPr rot="-5400000" vert="horz"/>
              <a:lstStyle/>
              <a:p>
                <a:pPr>
                  <a:defRPr b="1"/>
                </a:pPr>
                <a:r>
                  <a:rPr lang="en-US" b="1" dirty="0"/>
                  <a:t>Patients in Clinical Remission (%)</a:t>
                </a:r>
              </a:p>
            </c:rich>
          </c:tx>
          <c:overlay val="0"/>
        </c:title>
        <c:numFmt formatCode="General" sourceLinked="1"/>
        <c:majorTickMark val="out"/>
        <c:minorTickMark val="none"/>
        <c:tickLblPos val="nextTo"/>
        <c:crossAx val="139726848"/>
        <c:crosses val="autoZero"/>
        <c:crossBetween val="between"/>
        <c:majorUnit val="20"/>
      </c:valAx>
    </c:plotArea>
    <c:legend>
      <c:legendPos val="r"/>
      <c:layout>
        <c:manualLayout>
          <c:xMode val="edge"/>
          <c:yMode val="edge"/>
          <c:x val="0.23858239794841307"/>
          <c:y val="3.3739626399632995E-2"/>
          <c:w val="0.60179796700529498"/>
          <c:h val="0.11904215215185963"/>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7203136464699"/>
          <c:y val="5.2259313303126803E-2"/>
          <c:w val="0.80504440769660401"/>
          <c:h val="0.67123597149718595"/>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8C7F-448A-874F-7A8E45A859D4}"/>
              </c:ext>
            </c:extLst>
          </c:dPt>
          <c:dPt>
            <c:idx val="1"/>
            <c:invertIfNegative val="0"/>
            <c:bubble3D val="0"/>
            <c:spPr>
              <a:solidFill>
                <a:schemeClr val="accent3"/>
              </a:solidFill>
            </c:spPr>
            <c:extLst>
              <c:ext xmlns:c16="http://schemas.microsoft.com/office/drawing/2014/chart" uri="{C3380CC4-5D6E-409C-BE32-E72D297353CC}">
                <c16:uniqueId val="{00000003-8C7F-448A-874F-7A8E45A859D4}"/>
              </c:ext>
            </c:extLst>
          </c:dPt>
          <c:dPt>
            <c:idx val="2"/>
            <c:invertIfNegative val="0"/>
            <c:bubble3D val="0"/>
            <c:spPr>
              <a:solidFill>
                <a:schemeClr val="bg1">
                  <a:lumMod val="65000"/>
                </a:schemeClr>
              </a:solidFill>
            </c:spPr>
            <c:extLst>
              <c:ext xmlns:c16="http://schemas.microsoft.com/office/drawing/2014/chart" uri="{C3380CC4-5D6E-409C-BE32-E72D297353CC}">
                <c16:uniqueId val="{00000005-8C7F-448A-874F-7A8E45A859D4}"/>
              </c:ext>
            </c:extLst>
          </c:dPt>
          <c:dPt>
            <c:idx val="3"/>
            <c:invertIfNegative val="0"/>
            <c:bubble3D val="0"/>
            <c:spPr>
              <a:solidFill>
                <a:schemeClr val="accent3"/>
              </a:solidFill>
            </c:spPr>
            <c:extLst>
              <c:ext xmlns:c16="http://schemas.microsoft.com/office/drawing/2014/chart" uri="{C3380CC4-5D6E-409C-BE32-E72D297353CC}">
                <c16:uniqueId val="{00000007-8C7F-448A-874F-7A8E45A859D4}"/>
              </c:ext>
            </c:extLst>
          </c:dPt>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Placebo 
(N=122)</c:v>
                </c:pt>
                <c:pt idx="1">
                  <c:v>TOF 10 mg 
(N=476)</c:v>
                </c:pt>
                <c:pt idx="2">
                  <c:v>Placebo
(N=112)</c:v>
                </c:pt>
                <c:pt idx="3">
                  <c:v>TOF 10 mg
(N=429)</c:v>
                </c:pt>
              </c:strCache>
            </c:strRef>
          </c:cat>
          <c:val>
            <c:numRef>
              <c:f>Sheet1!$B$2:$B$5</c:f>
              <c:numCache>
                <c:formatCode>0.0</c:formatCode>
                <c:ptCount val="4"/>
                <c:pt idx="0">
                  <c:v>8.2000000000000011</c:v>
                </c:pt>
                <c:pt idx="1">
                  <c:v>18.5</c:v>
                </c:pt>
                <c:pt idx="2">
                  <c:v>3.6</c:v>
                </c:pt>
                <c:pt idx="3">
                  <c:v>16.600000000000001</c:v>
                </c:pt>
              </c:numCache>
            </c:numRef>
          </c:val>
          <c:extLst>
            <c:ext xmlns:c16="http://schemas.microsoft.com/office/drawing/2014/chart" uri="{C3380CC4-5D6E-409C-BE32-E72D297353CC}">
              <c16:uniqueId val="{00000008-8C7F-448A-874F-7A8E45A859D4}"/>
            </c:ext>
          </c:extLst>
        </c:ser>
        <c:dLbls>
          <c:showLegendKey val="0"/>
          <c:showVal val="0"/>
          <c:showCatName val="0"/>
          <c:showSerName val="0"/>
          <c:showPercent val="0"/>
          <c:showBubbleSize val="0"/>
        </c:dLbls>
        <c:gapWidth val="79"/>
        <c:axId val="-976894000"/>
        <c:axId val="-976910624"/>
      </c:barChart>
      <c:catAx>
        <c:axId val="-976894000"/>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050"/>
            </a:pPr>
            <a:endParaRPr lang="en-US"/>
          </a:p>
        </c:txPr>
        <c:crossAx val="-976910624"/>
        <c:crosses val="autoZero"/>
        <c:auto val="1"/>
        <c:lblAlgn val="ctr"/>
        <c:lblOffset val="0"/>
        <c:noMultiLvlLbl val="0"/>
      </c:catAx>
      <c:valAx>
        <c:axId val="-976910624"/>
        <c:scaling>
          <c:orientation val="minMax"/>
          <c:max val="100"/>
        </c:scaling>
        <c:delete val="0"/>
        <c:axPos val="l"/>
        <c:title>
          <c:tx>
            <c:rich>
              <a:bodyPr rot="-5400000" vert="horz"/>
              <a:lstStyle/>
              <a:p>
                <a:pPr>
                  <a:defRPr sz="1100"/>
                </a:pPr>
                <a:r>
                  <a:rPr lang="en-US" sz="1100" dirty="0"/>
                  <a:t>Patients (%)</a:t>
                </a:r>
              </a:p>
            </c:rich>
          </c:tx>
          <c:layout>
            <c:manualLayout>
              <c:xMode val="edge"/>
              <c:yMode val="edge"/>
              <c:x val="3.6161335187760803E-2"/>
              <c:y val="0.24117491806750399"/>
            </c:manualLayout>
          </c:layout>
          <c:overlay val="0"/>
        </c:title>
        <c:numFmt formatCode="0" sourceLinked="0"/>
        <c:majorTickMark val="out"/>
        <c:minorTickMark val="none"/>
        <c:tickLblPos val="nextTo"/>
        <c:spPr>
          <a:ln w="19050">
            <a:solidFill>
              <a:srgbClr val="202020"/>
            </a:solidFill>
          </a:ln>
        </c:spPr>
        <c:txPr>
          <a:bodyPr/>
          <a:lstStyle/>
          <a:p>
            <a:pPr>
              <a:defRPr sz="1050"/>
            </a:pPr>
            <a:endParaRPr lang="en-US"/>
          </a:p>
        </c:txPr>
        <c:crossAx val="-976894000"/>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7203136464699"/>
          <c:y val="5.2259313303126803E-2"/>
          <c:w val="0.80504440769660401"/>
          <c:h val="0.67123597149718595"/>
        </c:manualLayout>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1"/>
            <c:invertIfNegative val="0"/>
            <c:bubble3D val="0"/>
            <c:spPr>
              <a:solidFill>
                <a:schemeClr val="accent4">
                  <a:lumMod val="20000"/>
                  <a:lumOff val="80000"/>
                </a:schemeClr>
              </a:solidFill>
            </c:spPr>
            <c:extLst>
              <c:ext xmlns:c16="http://schemas.microsoft.com/office/drawing/2014/chart" uri="{C3380CC4-5D6E-409C-BE32-E72D297353CC}">
                <c16:uniqueId val="{00000001-61ED-4ADC-9842-0F893431BB01}"/>
              </c:ext>
            </c:extLst>
          </c:dPt>
          <c:dPt>
            <c:idx val="2"/>
            <c:invertIfNegative val="0"/>
            <c:bubble3D val="0"/>
            <c:spPr>
              <a:solidFill>
                <a:schemeClr val="accent3"/>
              </a:solidFill>
            </c:spPr>
            <c:extLst>
              <c:ext xmlns:c16="http://schemas.microsoft.com/office/drawing/2014/chart" uri="{C3380CC4-5D6E-409C-BE32-E72D297353CC}">
                <c16:uniqueId val="{00000003-61ED-4ADC-9842-0F893431BB01}"/>
              </c:ext>
            </c:extLst>
          </c:dPt>
          <c:dPt>
            <c:idx val="3"/>
            <c:invertIfNegative val="0"/>
            <c:bubble3D val="0"/>
            <c:extLst>
              <c:ext xmlns:c16="http://schemas.microsoft.com/office/drawing/2014/chart" uri="{C3380CC4-5D6E-409C-BE32-E72D297353CC}">
                <c16:uniqueId val="{00000004-61ED-4ADC-9842-0F893431BB01}"/>
              </c:ext>
            </c:extLst>
          </c:dPt>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 
(N=198)</c:v>
                </c:pt>
                <c:pt idx="1">
                  <c:v>TOF 5 mg 
(N=198)</c:v>
                </c:pt>
                <c:pt idx="2">
                  <c:v>TOF 10 mg
(N=197)</c:v>
                </c:pt>
              </c:strCache>
            </c:strRef>
          </c:cat>
          <c:val>
            <c:numRef>
              <c:f>Sheet1!$B$2:$B$4</c:f>
              <c:numCache>
                <c:formatCode>0.0</c:formatCode>
                <c:ptCount val="3"/>
                <c:pt idx="0">
                  <c:v>11.1</c:v>
                </c:pt>
                <c:pt idx="1">
                  <c:v>34.300000000000011</c:v>
                </c:pt>
                <c:pt idx="2">
                  <c:v>40.6</c:v>
                </c:pt>
              </c:numCache>
            </c:numRef>
          </c:val>
          <c:extLst>
            <c:ext xmlns:c16="http://schemas.microsoft.com/office/drawing/2014/chart" uri="{C3380CC4-5D6E-409C-BE32-E72D297353CC}">
              <c16:uniqueId val="{00000005-61ED-4ADC-9842-0F893431BB01}"/>
            </c:ext>
          </c:extLst>
        </c:ser>
        <c:dLbls>
          <c:showLegendKey val="0"/>
          <c:showVal val="0"/>
          <c:showCatName val="0"/>
          <c:showSerName val="0"/>
          <c:showPercent val="0"/>
          <c:showBubbleSize val="0"/>
        </c:dLbls>
        <c:gapWidth val="79"/>
        <c:axId val="-977476144"/>
        <c:axId val="-977473664"/>
      </c:barChart>
      <c:catAx>
        <c:axId val="-977476144"/>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050"/>
            </a:pPr>
            <a:endParaRPr lang="en-US"/>
          </a:p>
        </c:txPr>
        <c:crossAx val="-977473664"/>
        <c:crosses val="autoZero"/>
        <c:auto val="1"/>
        <c:lblAlgn val="ctr"/>
        <c:lblOffset val="0"/>
        <c:noMultiLvlLbl val="0"/>
      </c:catAx>
      <c:valAx>
        <c:axId val="-977473664"/>
        <c:scaling>
          <c:orientation val="minMax"/>
          <c:max val="100"/>
        </c:scaling>
        <c:delete val="0"/>
        <c:axPos val="l"/>
        <c:title>
          <c:tx>
            <c:rich>
              <a:bodyPr rot="-5400000" vert="horz"/>
              <a:lstStyle/>
              <a:p>
                <a:pPr>
                  <a:defRPr sz="1050" b="1"/>
                </a:pPr>
                <a:r>
                  <a:rPr lang="en-US" sz="1050" b="1" dirty="0"/>
                  <a:t>Patients</a:t>
                </a:r>
                <a:r>
                  <a:rPr lang="en-US" sz="1050" b="1" baseline="0" dirty="0"/>
                  <a:t> (%)</a:t>
                </a:r>
                <a:endParaRPr lang="en-US" sz="1050" b="1" dirty="0"/>
              </a:p>
            </c:rich>
          </c:tx>
          <c:overlay val="0"/>
        </c:title>
        <c:numFmt formatCode="0" sourceLinked="0"/>
        <c:majorTickMark val="out"/>
        <c:minorTickMark val="none"/>
        <c:tickLblPos val="nextTo"/>
        <c:spPr>
          <a:ln w="19050">
            <a:solidFill>
              <a:srgbClr val="202020"/>
            </a:solidFill>
          </a:ln>
        </c:spPr>
        <c:txPr>
          <a:bodyPr/>
          <a:lstStyle/>
          <a:p>
            <a:pPr>
              <a:defRPr sz="1050"/>
            </a:pPr>
            <a:endParaRPr lang="en-US"/>
          </a:p>
        </c:txPr>
        <c:crossAx val="-977476144"/>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7203136464699"/>
          <c:y val="5.2259313303126803E-2"/>
          <c:w val="0.80504440769660401"/>
          <c:h val="0.67123597149718595"/>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9012-46AB-8AEA-63C5BA27B8F1}"/>
              </c:ext>
            </c:extLst>
          </c:dPt>
          <c:dPt>
            <c:idx val="1"/>
            <c:invertIfNegative val="0"/>
            <c:bubble3D val="0"/>
            <c:spPr>
              <a:solidFill>
                <a:schemeClr val="accent3"/>
              </a:solidFill>
            </c:spPr>
            <c:extLst>
              <c:ext xmlns:c16="http://schemas.microsoft.com/office/drawing/2014/chart" uri="{C3380CC4-5D6E-409C-BE32-E72D297353CC}">
                <c16:uniqueId val="{00000003-9012-46AB-8AEA-63C5BA27B8F1}"/>
              </c:ext>
            </c:extLst>
          </c:dPt>
          <c:dPt>
            <c:idx val="2"/>
            <c:invertIfNegative val="0"/>
            <c:bubble3D val="0"/>
            <c:spPr>
              <a:solidFill>
                <a:schemeClr val="bg1">
                  <a:lumMod val="65000"/>
                </a:schemeClr>
              </a:solidFill>
            </c:spPr>
            <c:extLst>
              <c:ext xmlns:c16="http://schemas.microsoft.com/office/drawing/2014/chart" uri="{C3380CC4-5D6E-409C-BE32-E72D297353CC}">
                <c16:uniqueId val="{00000005-9012-46AB-8AEA-63C5BA27B8F1}"/>
              </c:ext>
            </c:extLst>
          </c:dPt>
          <c:dPt>
            <c:idx val="3"/>
            <c:invertIfNegative val="0"/>
            <c:bubble3D val="0"/>
            <c:spPr>
              <a:solidFill>
                <a:schemeClr val="accent3"/>
              </a:solidFill>
            </c:spPr>
            <c:extLst>
              <c:ext xmlns:c16="http://schemas.microsoft.com/office/drawing/2014/chart" uri="{C3380CC4-5D6E-409C-BE32-E72D297353CC}">
                <c16:uniqueId val="{00000007-9012-46AB-8AEA-63C5BA27B8F1}"/>
              </c:ext>
            </c:extLst>
          </c:dPt>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Placebo 
(N=122)</c:v>
                </c:pt>
                <c:pt idx="1">
                  <c:v>TOF 10 mg
(N=429)</c:v>
                </c:pt>
                <c:pt idx="2">
                  <c:v>Placebo
(N=112)</c:v>
                </c:pt>
                <c:pt idx="3">
                  <c:v>TOF 10 mg
(N=429)</c:v>
                </c:pt>
              </c:strCache>
            </c:strRef>
          </c:cat>
          <c:val>
            <c:numRef>
              <c:f>Sheet1!$B$2:$B$5</c:f>
              <c:numCache>
                <c:formatCode>0.0</c:formatCode>
                <c:ptCount val="4"/>
                <c:pt idx="0">
                  <c:v>15.6</c:v>
                </c:pt>
                <c:pt idx="1">
                  <c:v>31.3</c:v>
                </c:pt>
                <c:pt idx="2">
                  <c:v>11.6</c:v>
                </c:pt>
                <c:pt idx="3">
                  <c:v>28.4</c:v>
                </c:pt>
              </c:numCache>
            </c:numRef>
          </c:val>
          <c:extLst>
            <c:ext xmlns:c16="http://schemas.microsoft.com/office/drawing/2014/chart" uri="{C3380CC4-5D6E-409C-BE32-E72D297353CC}">
              <c16:uniqueId val="{00000008-9012-46AB-8AEA-63C5BA27B8F1}"/>
            </c:ext>
          </c:extLst>
        </c:ser>
        <c:dLbls>
          <c:showLegendKey val="0"/>
          <c:showVal val="0"/>
          <c:showCatName val="0"/>
          <c:showSerName val="0"/>
          <c:showPercent val="0"/>
          <c:showBubbleSize val="0"/>
        </c:dLbls>
        <c:gapWidth val="79"/>
        <c:axId val="-995605296"/>
        <c:axId val="-995603248"/>
      </c:barChart>
      <c:catAx>
        <c:axId val="-995605296"/>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050"/>
            </a:pPr>
            <a:endParaRPr lang="en-US"/>
          </a:p>
        </c:txPr>
        <c:crossAx val="-995603248"/>
        <c:crosses val="autoZero"/>
        <c:auto val="1"/>
        <c:lblAlgn val="ctr"/>
        <c:lblOffset val="0"/>
        <c:noMultiLvlLbl val="0"/>
      </c:catAx>
      <c:valAx>
        <c:axId val="-995603248"/>
        <c:scaling>
          <c:orientation val="minMax"/>
          <c:max val="100"/>
        </c:scaling>
        <c:delete val="0"/>
        <c:axPos val="l"/>
        <c:title>
          <c:tx>
            <c:rich>
              <a:bodyPr rot="-5400000" vert="horz"/>
              <a:lstStyle/>
              <a:p>
                <a:pPr>
                  <a:defRPr sz="1100"/>
                </a:pPr>
                <a:r>
                  <a:rPr lang="en-US" sz="1100" dirty="0"/>
                  <a:t>Patients (%)</a:t>
                </a:r>
              </a:p>
            </c:rich>
          </c:tx>
          <c:layout>
            <c:manualLayout>
              <c:xMode val="edge"/>
              <c:yMode val="edge"/>
              <c:x val="1.9749712812051901E-2"/>
              <c:y val="0.246885126346227"/>
            </c:manualLayout>
          </c:layout>
          <c:overlay val="0"/>
        </c:title>
        <c:numFmt formatCode="0" sourceLinked="0"/>
        <c:majorTickMark val="out"/>
        <c:minorTickMark val="none"/>
        <c:tickLblPos val="nextTo"/>
        <c:spPr>
          <a:ln w="19050">
            <a:solidFill>
              <a:srgbClr val="202020"/>
            </a:solidFill>
          </a:ln>
        </c:spPr>
        <c:txPr>
          <a:bodyPr/>
          <a:lstStyle/>
          <a:p>
            <a:pPr>
              <a:defRPr sz="1050"/>
            </a:pPr>
            <a:endParaRPr lang="en-US"/>
          </a:p>
        </c:txPr>
        <c:crossAx val="-995605296"/>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7203136464699"/>
          <c:y val="5.2259313303126803E-2"/>
          <c:w val="0.80504440769660401"/>
          <c:h val="0.67123597149718595"/>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9ECB-48FC-B864-172368133194}"/>
              </c:ext>
            </c:extLst>
          </c:dPt>
          <c:dPt>
            <c:idx val="1"/>
            <c:invertIfNegative val="0"/>
            <c:bubble3D val="0"/>
            <c:spPr>
              <a:solidFill>
                <a:schemeClr val="accent4">
                  <a:lumMod val="20000"/>
                  <a:lumOff val="80000"/>
                </a:schemeClr>
              </a:solidFill>
            </c:spPr>
            <c:extLst>
              <c:ext xmlns:c16="http://schemas.microsoft.com/office/drawing/2014/chart" uri="{C3380CC4-5D6E-409C-BE32-E72D297353CC}">
                <c16:uniqueId val="{00000003-9ECB-48FC-B864-172368133194}"/>
              </c:ext>
            </c:extLst>
          </c:dPt>
          <c:dPt>
            <c:idx val="2"/>
            <c:invertIfNegative val="0"/>
            <c:bubble3D val="0"/>
            <c:spPr>
              <a:solidFill>
                <a:schemeClr val="accent3"/>
              </a:solidFill>
            </c:spPr>
            <c:extLst>
              <c:ext xmlns:c16="http://schemas.microsoft.com/office/drawing/2014/chart" uri="{C3380CC4-5D6E-409C-BE32-E72D297353CC}">
                <c16:uniqueId val="{00000005-9ECB-48FC-B864-172368133194}"/>
              </c:ext>
            </c:extLst>
          </c:dPt>
          <c:dPt>
            <c:idx val="3"/>
            <c:invertIfNegative val="0"/>
            <c:bubble3D val="0"/>
            <c:spPr>
              <a:solidFill>
                <a:schemeClr val="accent3"/>
              </a:solidFill>
            </c:spPr>
            <c:extLst>
              <c:ext xmlns:c16="http://schemas.microsoft.com/office/drawing/2014/chart" uri="{C3380CC4-5D6E-409C-BE32-E72D297353CC}">
                <c16:uniqueId val="{00000007-9ECB-48FC-B864-172368133194}"/>
              </c:ext>
            </c:extLst>
          </c:dPt>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 
(N=198)</c:v>
                </c:pt>
                <c:pt idx="1">
                  <c:v>TOF 5 mg 
(N=198)</c:v>
                </c:pt>
                <c:pt idx="2">
                  <c:v>TOF 10 mg
(N=197)</c:v>
                </c:pt>
              </c:strCache>
            </c:strRef>
          </c:cat>
          <c:val>
            <c:numRef>
              <c:f>Sheet1!$B$2:$B$4</c:f>
              <c:numCache>
                <c:formatCode>0.0</c:formatCode>
                <c:ptCount val="3"/>
                <c:pt idx="0">
                  <c:v>13.1</c:v>
                </c:pt>
                <c:pt idx="1">
                  <c:v>37.4</c:v>
                </c:pt>
                <c:pt idx="2">
                  <c:v>45.7</c:v>
                </c:pt>
              </c:numCache>
            </c:numRef>
          </c:val>
          <c:extLst>
            <c:ext xmlns:c16="http://schemas.microsoft.com/office/drawing/2014/chart" uri="{C3380CC4-5D6E-409C-BE32-E72D297353CC}">
              <c16:uniqueId val="{00000008-9ECB-48FC-B864-172368133194}"/>
            </c:ext>
          </c:extLst>
        </c:ser>
        <c:dLbls>
          <c:showLegendKey val="0"/>
          <c:showVal val="0"/>
          <c:showCatName val="0"/>
          <c:showSerName val="0"/>
          <c:showPercent val="0"/>
          <c:showBubbleSize val="0"/>
        </c:dLbls>
        <c:gapWidth val="79"/>
        <c:axId val="-977407040"/>
        <c:axId val="-977404560"/>
      </c:barChart>
      <c:catAx>
        <c:axId val="-977407040"/>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050"/>
            </a:pPr>
            <a:endParaRPr lang="en-US"/>
          </a:p>
        </c:txPr>
        <c:crossAx val="-977404560"/>
        <c:crosses val="autoZero"/>
        <c:auto val="1"/>
        <c:lblAlgn val="ctr"/>
        <c:lblOffset val="0"/>
        <c:noMultiLvlLbl val="0"/>
      </c:catAx>
      <c:valAx>
        <c:axId val="-977404560"/>
        <c:scaling>
          <c:orientation val="minMax"/>
          <c:max val="100"/>
        </c:scaling>
        <c:delete val="0"/>
        <c:axPos val="l"/>
        <c:title>
          <c:tx>
            <c:rich>
              <a:bodyPr rot="-5400000" vert="horz"/>
              <a:lstStyle/>
              <a:p>
                <a:pPr>
                  <a:defRPr/>
                </a:pPr>
                <a:r>
                  <a:rPr lang="en-US" sz="1100" b="1" dirty="0"/>
                  <a:t>Patients</a:t>
                </a:r>
                <a:r>
                  <a:rPr lang="en-US" sz="1100" b="1" baseline="0" dirty="0"/>
                  <a:t> (%)</a:t>
                </a:r>
                <a:endParaRPr lang="en-US" sz="1100" b="1" dirty="0"/>
              </a:p>
            </c:rich>
          </c:tx>
          <c:overlay val="0"/>
        </c:title>
        <c:numFmt formatCode="0" sourceLinked="0"/>
        <c:majorTickMark val="out"/>
        <c:minorTickMark val="none"/>
        <c:tickLblPos val="nextTo"/>
        <c:spPr>
          <a:ln w="19050">
            <a:solidFill>
              <a:srgbClr val="202020"/>
            </a:solidFill>
          </a:ln>
        </c:spPr>
        <c:txPr>
          <a:bodyPr/>
          <a:lstStyle/>
          <a:p>
            <a:pPr>
              <a:defRPr sz="1050"/>
            </a:pPr>
            <a:endParaRPr lang="en-US"/>
          </a:p>
        </c:txPr>
        <c:crossAx val="-977407040"/>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11719197046993E-2"/>
          <c:y val="0.13943079876209499"/>
          <c:w val="0.71579308512623196"/>
          <c:h val="0.68766208328436595"/>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Sheet1!$B$2:$B$4</c:f>
              <c:numCache>
                <c:formatCode>0.0</c:formatCode>
                <c:ptCount val="3"/>
                <c:pt idx="0">
                  <c:v>7.7</c:v>
                </c:pt>
                <c:pt idx="1">
                  <c:v>2.6</c:v>
                </c:pt>
                <c:pt idx="2">
                  <c:v>15.4</c:v>
                </c:pt>
              </c:numCache>
            </c:numRef>
          </c:val>
          <c:extLst>
            <c:ext xmlns:c16="http://schemas.microsoft.com/office/drawing/2014/chart" uri="{C3380CC4-5D6E-409C-BE32-E72D297353CC}">
              <c16:uniqueId val="{00000000-D27E-48EF-B4EB-A2C4F28C223E}"/>
            </c:ext>
          </c:extLst>
        </c:ser>
        <c:ser>
          <c:idx val="1"/>
          <c:order val="1"/>
          <c:tx>
            <c:strRef>
              <c:f>Sheet1!$C$1</c:f>
              <c:strCache>
                <c:ptCount val="1"/>
                <c:pt idx="0">
                  <c:v>200 mg Risankizumab</c:v>
                </c:pt>
              </c:strCache>
            </c:strRef>
          </c:tx>
          <c:spPr>
            <a:solidFill>
              <a:schemeClr val="accent5">
                <a:lumMod val="40000"/>
                <a:lumOff val="60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Sheet1!$C$2:$C$4</c:f>
              <c:numCache>
                <c:formatCode>0.0</c:formatCode>
                <c:ptCount val="3"/>
                <c:pt idx="0">
                  <c:v>9.8000000000000007</c:v>
                </c:pt>
                <c:pt idx="1">
                  <c:v>17.100000000000001</c:v>
                </c:pt>
                <c:pt idx="2">
                  <c:v>24.4</c:v>
                </c:pt>
              </c:numCache>
            </c:numRef>
          </c:val>
          <c:extLst>
            <c:ext xmlns:c16="http://schemas.microsoft.com/office/drawing/2014/chart" uri="{C3380CC4-5D6E-409C-BE32-E72D297353CC}">
              <c16:uniqueId val="{00000001-D27E-48EF-B4EB-A2C4F28C223E}"/>
            </c:ext>
          </c:extLst>
        </c:ser>
        <c:ser>
          <c:idx val="2"/>
          <c:order val="2"/>
          <c:tx>
            <c:strRef>
              <c:f>Sheet1!$D$1</c:f>
              <c:strCache>
                <c:ptCount val="1"/>
                <c:pt idx="0">
                  <c:v>600 mg Risankizumab</c:v>
                </c:pt>
              </c:strCache>
            </c:strRef>
          </c:tx>
          <c:spPr>
            <a:solidFill>
              <a:schemeClr val="accent5"/>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Sheet1!$D$2:$D$4</c:f>
              <c:numCache>
                <c:formatCode>General</c:formatCode>
                <c:ptCount val="3"/>
                <c:pt idx="0">
                  <c:v>19.5</c:v>
                </c:pt>
                <c:pt idx="1">
                  <c:v>24.4</c:v>
                </c:pt>
                <c:pt idx="2">
                  <c:v>36.6</c:v>
                </c:pt>
              </c:numCache>
            </c:numRef>
          </c:val>
          <c:extLst>
            <c:ext xmlns:c16="http://schemas.microsoft.com/office/drawing/2014/chart" uri="{C3380CC4-5D6E-409C-BE32-E72D297353CC}">
              <c16:uniqueId val="{00000002-D27E-48EF-B4EB-A2C4F28C223E}"/>
            </c:ext>
          </c:extLst>
        </c:ser>
        <c:ser>
          <c:idx val="3"/>
          <c:order val="3"/>
          <c:tx>
            <c:strRef>
              <c:f>Sheet1!$E$1</c:f>
              <c:strCache>
                <c:ptCount val="1"/>
                <c:pt idx="0">
                  <c:v>Pooled Risankizumab</c:v>
                </c:pt>
              </c:strCache>
            </c:strRef>
          </c:tx>
          <c:spPr>
            <a:solidFill>
              <a:schemeClr val="accent5">
                <a:lumMod val="50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Sheet1!$E$2:$E$4</c:f>
              <c:numCache>
                <c:formatCode>General</c:formatCode>
                <c:ptCount val="3"/>
                <c:pt idx="0">
                  <c:v>14.6</c:v>
                </c:pt>
                <c:pt idx="1">
                  <c:v>20.7</c:v>
                </c:pt>
                <c:pt idx="2">
                  <c:v>30.5</c:v>
                </c:pt>
              </c:numCache>
            </c:numRef>
          </c:val>
          <c:extLst>
            <c:ext xmlns:c16="http://schemas.microsoft.com/office/drawing/2014/chart" uri="{C3380CC4-5D6E-409C-BE32-E72D297353CC}">
              <c16:uniqueId val="{00000003-D27E-48EF-B4EB-A2C4F28C223E}"/>
            </c:ext>
          </c:extLst>
        </c:ser>
        <c:dLbls>
          <c:showLegendKey val="0"/>
          <c:showVal val="0"/>
          <c:showCatName val="0"/>
          <c:showSerName val="0"/>
          <c:showPercent val="0"/>
          <c:showBubbleSize val="0"/>
        </c:dLbls>
        <c:gapWidth val="200"/>
        <c:axId val="-977655712"/>
        <c:axId val="-977653648"/>
      </c:barChart>
      <c:catAx>
        <c:axId val="-977655712"/>
        <c:scaling>
          <c:orientation val="minMax"/>
        </c:scaling>
        <c:delete val="0"/>
        <c:axPos val="b"/>
        <c:numFmt formatCode="General" sourceLinked="1"/>
        <c:majorTickMark val="out"/>
        <c:minorTickMark val="none"/>
        <c:tickLblPos val="nextTo"/>
        <c:spPr>
          <a:ln w="19050">
            <a:solidFill>
              <a:srgbClr val="202020"/>
            </a:solidFill>
          </a:ln>
        </c:spPr>
        <c:txPr>
          <a:bodyPr/>
          <a:lstStyle/>
          <a:p>
            <a:pPr>
              <a:defRPr sz="1200"/>
            </a:pPr>
            <a:endParaRPr lang="en-US"/>
          </a:p>
        </c:txPr>
        <c:crossAx val="-977653648"/>
        <c:crosses val="autoZero"/>
        <c:auto val="1"/>
        <c:lblAlgn val="ctr"/>
        <c:lblOffset val="0"/>
        <c:noMultiLvlLbl val="0"/>
      </c:catAx>
      <c:valAx>
        <c:axId val="-977653648"/>
        <c:scaling>
          <c:orientation val="minMax"/>
          <c:max val="50"/>
        </c:scaling>
        <c:delete val="0"/>
        <c:axPos val="l"/>
        <c:title>
          <c:tx>
            <c:rich>
              <a:bodyPr rot="-5400000" vert="horz"/>
              <a:lstStyle/>
              <a:p>
                <a:pPr>
                  <a:defRPr sz="1200"/>
                </a:pPr>
                <a:r>
                  <a:rPr lang="en-US" sz="1200" baseline="0" dirty="0"/>
                  <a:t>Patients (%)</a:t>
                </a:r>
                <a:endParaRPr lang="en-US" sz="1200" dirty="0"/>
              </a:p>
            </c:rich>
          </c:tx>
          <c:layout>
            <c:manualLayout>
              <c:xMode val="edge"/>
              <c:yMode val="edge"/>
              <c:x val="1.8484929733429099E-2"/>
              <c:y val="6.7317527501346106E-2"/>
            </c:manualLayout>
          </c:layout>
          <c:overlay val="0"/>
        </c:title>
        <c:numFmt formatCode="0" sourceLinked="0"/>
        <c:majorTickMark val="out"/>
        <c:minorTickMark val="none"/>
        <c:tickLblPos val="nextTo"/>
        <c:spPr>
          <a:ln w="19050">
            <a:solidFill>
              <a:srgbClr val="202020"/>
            </a:solidFill>
          </a:ln>
        </c:spPr>
        <c:txPr>
          <a:bodyPr/>
          <a:lstStyle/>
          <a:p>
            <a:pPr>
              <a:defRPr sz="1200"/>
            </a:pPr>
            <a:endParaRPr lang="en-US"/>
          </a:p>
        </c:txPr>
        <c:crossAx val="-977655712"/>
        <c:crosses val="autoZero"/>
        <c:crossBetween val="between"/>
        <c:majorUnit val="10"/>
      </c:valAx>
    </c:plotArea>
    <c:legend>
      <c:legendPos val="tr"/>
      <c:layout>
        <c:manualLayout>
          <c:xMode val="edge"/>
          <c:yMode val="edge"/>
          <c:x val="0.81157161133367794"/>
          <c:y val="5.5325058679412597E-3"/>
          <c:w val="0.179940327369598"/>
          <c:h val="0.453743894640178"/>
        </c:manualLayout>
      </c:layout>
      <c:overlay val="0"/>
      <c:txPr>
        <a:bodyPr/>
        <a:lstStyle/>
        <a:p>
          <a:pPr>
            <a:defRPr sz="1200"/>
          </a:pPr>
          <a:endParaRPr lang="en-US"/>
        </a:p>
      </c:txPr>
    </c:legend>
    <c:plotVisOnly val="1"/>
    <c:dispBlanksAs val="gap"/>
    <c:showDLblsOverMax val="0"/>
  </c:chart>
  <c:txPr>
    <a:bodyPr/>
    <a:lstStyle/>
    <a:p>
      <a:pPr>
        <a:defRPr sz="1050" b="1">
          <a:solidFill>
            <a:srgbClr val="20202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54396325459318"/>
          <c:y val="5.1400554097404488E-2"/>
          <c:w val="0.79190048118985124"/>
          <c:h val="0.74673228346456688"/>
        </c:manualLayout>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Pt>
            <c:idx val="2"/>
            <c:invertIfNegative val="0"/>
            <c:bubble3D val="0"/>
            <c:spPr>
              <a:pattFill prst="smCheck">
                <a:fgClr>
                  <a:schemeClr val="accent2"/>
                </a:fgClr>
                <a:bgClr>
                  <a:schemeClr val="bg1"/>
                </a:bgClr>
              </a:patt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9F55-4642-A5EC-DA6FCB9172B9}"/>
              </c:ext>
            </c:extLst>
          </c:dPt>
          <c:dPt>
            <c:idx val="3"/>
            <c:invertIfNegative val="0"/>
            <c:bubble3D val="0"/>
            <c:spPr>
              <a:pattFill prst="smCheck">
                <a:fgClr>
                  <a:schemeClr val="accent2"/>
                </a:fgClr>
                <a:bgClr>
                  <a:schemeClr val="bg1"/>
                </a:bgClr>
              </a:patt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3-9F55-4642-A5EC-DA6FCB9172B9}"/>
              </c:ext>
            </c:extLst>
          </c:dPt>
          <c:dPt>
            <c:idx val="4"/>
            <c:invertIfNegative val="0"/>
            <c:bubble3D val="0"/>
            <c:spPr>
              <a:pattFill prst="smCheck">
                <a:fgClr>
                  <a:schemeClr val="accent2"/>
                </a:fgClr>
                <a:bgClr>
                  <a:schemeClr val="bg1"/>
                </a:bgClr>
              </a:patt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5-9F55-4642-A5EC-DA6FCB9172B9}"/>
              </c:ext>
            </c:extLst>
          </c:dPt>
          <c:cat>
            <c:multiLvlStrRef>
              <c:f>'ANTI TNF LOR'!$E$17:$F$22</c:f>
              <c:multiLvlStrCache>
                <c:ptCount val="6"/>
                <c:lvl>
                  <c:pt idx="0">
                    <c:v>CLASSIC I</c:v>
                  </c:pt>
                  <c:pt idx="1">
                    <c:v>GAIN</c:v>
                  </c:pt>
                  <c:pt idx="2">
                    <c:v>UC TRIAL</c:v>
                  </c:pt>
                  <c:pt idx="3">
                    <c:v>ACT 1 </c:v>
                  </c:pt>
                  <c:pt idx="4">
                    <c:v>ACT 2</c:v>
                  </c:pt>
                  <c:pt idx="5">
                    <c:v>ACCENT</c:v>
                  </c:pt>
                </c:lvl>
                <c:lvl>
                  <c:pt idx="0">
                    <c:v>ADA</c:v>
                  </c:pt>
                  <c:pt idx="3">
                    <c:v>IFX</c:v>
                  </c:pt>
                </c:lvl>
              </c:multiLvlStrCache>
            </c:multiLvlStrRef>
          </c:cat>
          <c:val>
            <c:numRef>
              <c:f>'ANTI TNF LOR'!$G$17:$G$22</c:f>
              <c:numCache>
                <c:formatCode>General</c:formatCode>
                <c:ptCount val="6"/>
                <c:pt idx="0">
                  <c:v>41</c:v>
                </c:pt>
                <c:pt idx="1">
                  <c:v>48</c:v>
                </c:pt>
                <c:pt idx="2">
                  <c:v>44</c:v>
                </c:pt>
                <c:pt idx="3">
                  <c:v>45</c:v>
                </c:pt>
                <c:pt idx="4">
                  <c:v>53</c:v>
                </c:pt>
                <c:pt idx="5">
                  <c:v>42</c:v>
                </c:pt>
              </c:numCache>
            </c:numRef>
          </c:val>
          <c:extLst>
            <c:ext xmlns:c16="http://schemas.microsoft.com/office/drawing/2014/chart" uri="{C3380CC4-5D6E-409C-BE32-E72D297353CC}">
              <c16:uniqueId val="{00000006-9F55-4642-A5EC-DA6FCB9172B9}"/>
            </c:ext>
          </c:extLst>
        </c:ser>
        <c:dLbls>
          <c:showLegendKey val="0"/>
          <c:showVal val="0"/>
          <c:showCatName val="0"/>
          <c:showSerName val="0"/>
          <c:showPercent val="0"/>
          <c:showBubbleSize val="0"/>
        </c:dLbls>
        <c:gapWidth val="150"/>
        <c:axId val="117060352"/>
        <c:axId val="117061888"/>
      </c:barChart>
      <c:catAx>
        <c:axId val="117060352"/>
        <c:scaling>
          <c:orientation val="minMax"/>
        </c:scaling>
        <c:delete val="0"/>
        <c:axPos val="b"/>
        <c:numFmt formatCode="General" sourceLinked="0"/>
        <c:majorTickMark val="out"/>
        <c:minorTickMark val="none"/>
        <c:tickLblPos val="nextTo"/>
        <c:crossAx val="117061888"/>
        <c:crosses val="autoZero"/>
        <c:auto val="1"/>
        <c:lblAlgn val="ctr"/>
        <c:lblOffset val="100"/>
        <c:noMultiLvlLbl val="0"/>
      </c:catAx>
      <c:valAx>
        <c:axId val="117061888"/>
        <c:scaling>
          <c:orientation val="minMax"/>
        </c:scaling>
        <c:delete val="0"/>
        <c:axPos val="l"/>
        <c:title>
          <c:tx>
            <c:rich>
              <a:bodyPr rot="-5400000" vert="horz"/>
              <a:lstStyle/>
              <a:p>
                <a:pPr>
                  <a:defRPr sz="1600"/>
                </a:pPr>
                <a:r>
                  <a:rPr lang="en-US" sz="1600"/>
                  <a:t>% of nonresponders </a:t>
                </a:r>
              </a:p>
            </c:rich>
          </c:tx>
          <c:layout>
            <c:manualLayout>
              <c:xMode val="edge"/>
              <c:yMode val="edge"/>
              <c:x val="5.4633709993214263E-2"/>
              <c:y val="0.1933346837565047"/>
            </c:manualLayout>
          </c:layout>
          <c:overlay val="0"/>
        </c:title>
        <c:numFmt formatCode="General" sourceLinked="1"/>
        <c:majorTickMark val="out"/>
        <c:minorTickMark val="none"/>
        <c:tickLblPos val="nextTo"/>
        <c:crossAx val="117060352"/>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11719197046993E-2"/>
          <c:y val="0.13943079876209499"/>
          <c:w val="0.72003711577459395"/>
          <c:h val="0.68766208328436595"/>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Sheet1!$B$2:$B$4</c:f>
              <c:numCache>
                <c:formatCode>0.0</c:formatCode>
                <c:ptCount val="3"/>
                <c:pt idx="0">
                  <c:v>15.4</c:v>
                </c:pt>
                <c:pt idx="1">
                  <c:v>12.8</c:v>
                </c:pt>
                <c:pt idx="2">
                  <c:v>20.5</c:v>
                </c:pt>
              </c:numCache>
            </c:numRef>
          </c:val>
          <c:extLst>
            <c:ext xmlns:c16="http://schemas.microsoft.com/office/drawing/2014/chart" uri="{C3380CC4-5D6E-409C-BE32-E72D297353CC}">
              <c16:uniqueId val="{00000000-3BFE-4D7A-B7AC-A313B3A6978E}"/>
            </c:ext>
          </c:extLst>
        </c:ser>
        <c:ser>
          <c:idx val="1"/>
          <c:order val="1"/>
          <c:tx>
            <c:strRef>
              <c:f>Sheet1!$C$1</c:f>
              <c:strCache>
                <c:ptCount val="1"/>
                <c:pt idx="0">
                  <c:v>200 mg risankizumab</c:v>
                </c:pt>
              </c:strCache>
            </c:strRef>
          </c:tx>
          <c:spPr>
            <a:solidFill>
              <a:schemeClr val="accent5">
                <a:lumMod val="40000"/>
                <a:lumOff val="60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Sheet1!$C$2:$C$4</c:f>
              <c:numCache>
                <c:formatCode>0.0</c:formatCode>
                <c:ptCount val="3"/>
                <c:pt idx="0">
                  <c:v>24.4</c:v>
                </c:pt>
                <c:pt idx="1">
                  <c:v>31.7</c:v>
                </c:pt>
                <c:pt idx="2">
                  <c:v>36.6</c:v>
                </c:pt>
              </c:numCache>
            </c:numRef>
          </c:val>
          <c:extLst>
            <c:ext xmlns:c16="http://schemas.microsoft.com/office/drawing/2014/chart" uri="{C3380CC4-5D6E-409C-BE32-E72D297353CC}">
              <c16:uniqueId val="{00000001-3BFE-4D7A-B7AC-A313B3A6978E}"/>
            </c:ext>
          </c:extLst>
        </c:ser>
        <c:ser>
          <c:idx val="2"/>
          <c:order val="2"/>
          <c:tx>
            <c:strRef>
              <c:f>Sheet1!$D$1</c:f>
              <c:strCache>
                <c:ptCount val="1"/>
                <c:pt idx="0">
                  <c:v>600 mg risankizumab</c:v>
                </c:pt>
              </c:strCache>
            </c:strRef>
          </c:tx>
          <c:spPr>
            <a:solidFill>
              <a:schemeClr val="accent5"/>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Sheet1!$D$2:$D$4</c:f>
              <c:numCache>
                <c:formatCode>General</c:formatCode>
                <c:ptCount val="3"/>
                <c:pt idx="0">
                  <c:v>31.7</c:v>
                </c:pt>
                <c:pt idx="1">
                  <c:v>31.7</c:v>
                </c:pt>
                <c:pt idx="2">
                  <c:v>41.5</c:v>
                </c:pt>
              </c:numCache>
            </c:numRef>
          </c:val>
          <c:extLst>
            <c:ext xmlns:c16="http://schemas.microsoft.com/office/drawing/2014/chart" uri="{C3380CC4-5D6E-409C-BE32-E72D297353CC}">
              <c16:uniqueId val="{00000002-3BFE-4D7A-B7AC-A313B3A6978E}"/>
            </c:ext>
          </c:extLst>
        </c:ser>
        <c:ser>
          <c:idx val="3"/>
          <c:order val="3"/>
          <c:tx>
            <c:strRef>
              <c:f>Sheet1!$E$1</c:f>
              <c:strCache>
                <c:ptCount val="1"/>
                <c:pt idx="0">
                  <c:v>Pooled risankizumab</c:v>
                </c:pt>
              </c:strCache>
            </c:strRef>
          </c:tx>
          <c:spPr>
            <a:solidFill>
              <a:schemeClr val="accent5">
                <a:lumMod val="50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4</c:v>
                </c:pt>
                <c:pt idx="1">
                  <c:v>Week 8</c:v>
                </c:pt>
                <c:pt idx="2">
                  <c:v>Week 12</c:v>
                </c:pt>
              </c:strCache>
            </c:strRef>
          </c:cat>
          <c:val>
            <c:numRef>
              <c:f>Sheet1!$E$2:$E$4</c:f>
              <c:numCache>
                <c:formatCode>General</c:formatCode>
                <c:ptCount val="3"/>
                <c:pt idx="0">
                  <c:v>28</c:v>
                </c:pt>
                <c:pt idx="1">
                  <c:v>31.7</c:v>
                </c:pt>
                <c:pt idx="2">
                  <c:v>39</c:v>
                </c:pt>
              </c:numCache>
            </c:numRef>
          </c:val>
          <c:extLst>
            <c:ext xmlns:c16="http://schemas.microsoft.com/office/drawing/2014/chart" uri="{C3380CC4-5D6E-409C-BE32-E72D297353CC}">
              <c16:uniqueId val="{00000003-3BFE-4D7A-B7AC-A313B3A6978E}"/>
            </c:ext>
          </c:extLst>
        </c:ser>
        <c:dLbls>
          <c:showLegendKey val="0"/>
          <c:showVal val="0"/>
          <c:showCatName val="0"/>
          <c:showSerName val="0"/>
          <c:showPercent val="0"/>
          <c:showBubbleSize val="0"/>
        </c:dLbls>
        <c:gapWidth val="200"/>
        <c:axId val="-977612032"/>
        <c:axId val="-977609552"/>
      </c:barChart>
      <c:catAx>
        <c:axId val="-977612032"/>
        <c:scaling>
          <c:orientation val="minMax"/>
        </c:scaling>
        <c:delete val="0"/>
        <c:axPos val="b"/>
        <c:numFmt formatCode="General" sourceLinked="1"/>
        <c:majorTickMark val="out"/>
        <c:minorTickMark val="none"/>
        <c:tickLblPos val="nextTo"/>
        <c:spPr>
          <a:ln w="19050">
            <a:solidFill>
              <a:srgbClr val="202020"/>
            </a:solidFill>
          </a:ln>
        </c:spPr>
        <c:txPr>
          <a:bodyPr/>
          <a:lstStyle/>
          <a:p>
            <a:pPr>
              <a:defRPr sz="1200"/>
            </a:pPr>
            <a:endParaRPr lang="en-US"/>
          </a:p>
        </c:txPr>
        <c:crossAx val="-977609552"/>
        <c:crosses val="autoZero"/>
        <c:auto val="1"/>
        <c:lblAlgn val="ctr"/>
        <c:lblOffset val="300"/>
        <c:noMultiLvlLbl val="0"/>
      </c:catAx>
      <c:valAx>
        <c:axId val="-977609552"/>
        <c:scaling>
          <c:orientation val="minMax"/>
          <c:max val="50"/>
        </c:scaling>
        <c:delete val="0"/>
        <c:axPos val="l"/>
        <c:title>
          <c:tx>
            <c:rich>
              <a:bodyPr rot="-5400000" vert="horz"/>
              <a:lstStyle/>
              <a:p>
                <a:pPr>
                  <a:defRPr sz="1200"/>
                </a:pPr>
                <a:r>
                  <a:rPr lang="en-US" sz="1200" baseline="0" dirty="0"/>
                  <a:t>Patients (%)</a:t>
                </a:r>
                <a:endParaRPr lang="en-US" sz="1200" dirty="0"/>
              </a:p>
            </c:rich>
          </c:tx>
          <c:layout>
            <c:manualLayout>
              <c:xMode val="edge"/>
              <c:yMode val="edge"/>
              <c:x val="1.8484929733429099E-2"/>
              <c:y val="6.7317527501346106E-2"/>
            </c:manualLayout>
          </c:layout>
          <c:overlay val="0"/>
        </c:title>
        <c:numFmt formatCode="0" sourceLinked="0"/>
        <c:majorTickMark val="out"/>
        <c:minorTickMark val="none"/>
        <c:tickLblPos val="nextTo"/>
        <c:spPr>
          <a:ln w="19050">
            <a:solidFill>
              <a:srgbClr val="202020"/>
            </a:solidFill>
          </a:ln>
        </c:spPr>
        <c:txPr>
          <a:bodyPr/>
          <a:lstStyle/>
          <a:p>
            <a:pPr>
              <a:defRPr sz="1200"/>
            </a:pPr>
            <a:endParaRPr lang="en-US"/>
          </a:p>
        </c:txPr>
        <c:crossAx val="-977612032"/>
        <c:crosses val="autoZero"/>
        <c:crossBetween val="between"/>
        <c:majorUnit val="10"/>
      </c:valAx>
    </c:plotArea>
    <c:plotVisOnly val="1"/>
    <c:dispBlanksAs val="gap"/>
    <c:showDLblsOverMax val="0"/>
  </c:chart>
  <c:txPr>
    <a:bodyPr/>
    <a:lstStyle/>
    <a:p>
      <a:pPr>
        <a:defRPr sz="1050" b="1">
          <a:solidFill>
            <a:srgbClr val="202020"/>
          </a:solidFil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4648169833995"/>
          <c:y val="4.3554625984251971E-2"/>
          <c:w val="0.84856717834900275"/>
          <c:h val="0.7499407578649665"/>
        </c:manualLayout>
      </c:layout>
      <c:lineChart>
        <c:grouping val="standard"/>
        <c:varyColors val="0"/>
        <c:ser>
          <c:idx val="0"/>
          <c:order val="0"/>
          <c:tx>
            <c:strRef>
              <c:f>Sheet1!$B$1</c:f>
              <c:strCache>
                <c:ptCount val="1"/>
                <c:pt idx="0">
                  <c:v>Filgotinib 200 mg</c:v>
                </c:pt>
              </c:strCache>
            </c:strRef>
          </c:tx>
          <c:spPr>
            <a:ln w="28575">
              <a:solidFill>
                <a:schemeClr val="accent5"/>
              </a:solidFill>
            </a:ln>
            <a:effectLst/>
          </c:spPr>
          <c:marker>
            <c:symbol val="circle"/>
            <c:size val="11"/>
            <c:spPr>
              <a:solidFill>
                <a:schemeClr val="accent5"/>
              </a:solidFill>
              <a:ln w="28575">
                <a:solidFill>
                  <a:schemeClr val="accent5"/>
                </a:solidFill>
              </a:ln>
            </c:spPr>
          </c:marker>
          <c:dPt>
            <c:idx val="1"/>
            <c:bubble3D val="0"/>
            <c:extLst>
              <c:ext xmlns:c16="http://schemas.microsoft.com/office/drawing/2014/chart" uri="{C3380CC4-5D6E-409C-BE32-E72D297353CC}">
                <c16:uniqueId val="{00000000-97F0-4729-87DC-D7F9B312CE2B}"/>
              </c:ext>
            </c:extLst>
          </c:dPt>
          <c:dPt>
            <c:idx val="2"/>
            <c:bubble3D val="0"/>
            <c:extLst>
              <c:ext xmlns:c16="http://schemas.microsoft.com/office/drawing/2014/chart" uri="{C3380CC4-5D6E-409C-BE32-E72D297353CC}">
                <c16:uniqueId val="{00000001-97F0-4729-87DC-D7F9B312CE2B}"/>
              </c:ext>
            </c:extLst>
          </c:dPt>
          <c:dPt>
            <c:idx val="4"/>
            <c:marker>
              <c:symbol val="none"/>
            </c:marker>
            <c:bubble3D val="0"/>
            <c:extLst>
              <c:ext xmlns:c16="http://schemas.microsoft.com/office/drawing/2014/chart" uri="{C3380CC4-5D6E-409C-BE32-E72D297353CC}">
                <c16:uniqueId val="{00000002-97F0-4729-87DC-D7F9B312CE2B}"/>
              </c:ext>
            </c:extLst>
          </c:dPt>
          <c:dLbls>
            <c:dLbl>
              <c:idx val="0"/>
              <c:delete val="1"/>
              <c:extLst>
                <c:ext xmlns:c15="http://schemas.microsoft.com/office/drawing/2012/chart" uri="{CE6537A1-D6FC-4f65-9D91-7224C49458BB}"/>
                <c:ext xmlns:c16="http://schemas.microsoft.com/office/drawing/2014/chart" uri="{C3380CC4-5D6E-409C-BE32-E72D297353CC}">
                  <c16:uniqueId val="{00000003-97F0-4729-87DC-D7F9B312CE2B}"/>
                </c:ext>
              </c:extLst>
            </c:dLbl>
            <c:dLbl>
              <c:idx val="4"/>
              <c:delete val="1"/>
              <c:extLst>
                <c:ext xmlns:c15="http://schemas.microsoft.com/office/drawing/2012/chart" uri="{CE6537A1-D6FC-4f65-9D91-7224C49458BB}"/>
                <c:ext xmlns:c16="http://schemas.microsoft.com/office/drawing/2014/chart" uri="{C3380CC4-5D6E-409C-BE32-E72D297353CC}">
                  <c16:uniqueId val="{00000002-97F0-4729-87DC-D7F9B312CE2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0</c:v>
                </c:pt>
                <c:pt idx="1">
                  <c:v>2</c:v>
                </c:pt>
                <c:pt idx="2">
                  <c:v>4</c:v>
                </c:pt>
                <c:pt idx="3">
                  <c:v>6</c:v>
                </c:pt>
                <c:pt idx="4">
                  <c:v>8</c:v>
                </c:pt>
                <c:pt idx="5">
                  <c:v>10</c:v>
                </c:pt>
              </c:numCache>
            </c:numRef>
          </c:cat>
          <c:val>
            <c:numRef>
              <c:f>Sheet1!$B$2:$B$7</c:f>
              <c:numCache>
                <c:formatCode>General</c:formatCode>
                <c:ptCount val="6"/>
                <c:pt idx="0">
                  <c:v>0</c:v>
                </c:pt>
                <c:pt idx="1">
                  <c:v>22</c:v>
                </c:pt>
                <c:pt idx="2">
                  <c:v>34</c:v>
                </c:pt>
                <c:pt idx="3">
                  <c:v>41</c:v>
                </c:pt>
                <c:pt idx="4">
                  <c:v>44</c:v>
                </c:pt>
                <c:pt idx="5">
                  <c:v>47</c:v>
                </c:pt>
              </c:numCache>
            </c:numRef>
          </c:val>
          <c:smooth val="0"/>
          <c:extLst>
            <c:ext xmlns:c16="http://schemas.microsoft.com/office/drawing/2014/chart" uri="{C3380CC4-5D6E-409C-BE32-E72D297353CC}">
              <c16:uniqueId val="{00000000-3178-4EE4-81FF-9EBE812ACEF8}"/>
            </c:ext>
          </c:extLst>
        </c:ser>
        <c:ser>
          <c:idx val="1"/>
          <c:order val="1"/>
          <c:tx>
            <c:strRef>
              <c:f>Sheet1!$C$1</c:f>
              <c:strCache>
                <c:ptCount val="1"/>
                <c:pt idx="0">
                  <c:v>Placebo</c:v>
                </c:pt>
              </c:strCache>
            </c:strRef>
          </c:tx>
          <c:spPr>
            <a:ln w="28575">
              <a:solidFill>
                <a:schemeClr val="bg1">
                  <a:lumMod val="65000"/>
                </a:schemeClr>
              </a:solidFill>
            </a:ln>
          </c:spPr>
          <c:marker>
            <c:symbol val="diamond"/>
            <c:size val="12"/>
            <c:spPr>
              <a:solidFill>
                <a:schemeClr val="bg1">
                  <a:lumMod val="65000"/>
                </a:schemeClr>
              </a:solidFill>
              <a:ln w="28575">
                <a:solidFill>
                  <a:schemeClr val="bg1">
                    <a:lumMod val="65000"/>
                  </a:schemeClr>
                </a:solidFill>
              </a:ln>
            </c:spPr>
          </c:marker>
          <c:dPt>
            <c:idx val="4"/>
            <c:marker>
              <c:symbol val="none"/>
            </c:marker>
            <c:bubble3D val="0"/>
            <c:extLst>
              <c:ext xmlns:c16="http://schemas.microsoft.com/office/drawing/2014/chart" uri="{C3380CC4-5D6E-409C-BE32-E72D297353CC}">
                <c16:uniqueId val="{00000004-97F0-4729-87DC-D7F9B312CE2B}"/>
              </c:ext>
            </c:extLst>
          </c:dPt>
          <c:dLbls>
            <c:dLbl>
              <c:idx val="0"/>
              <c:delete val="1"/>
              <c:extLst>
                <c:ext xmlns:c15="http://schemas.microsoft.com/office/drawing/2012/chart" uri="{CE6537A1-D6FC-4f65-9D91-7224C49458BB}"/>
                <c:ext xmlns:c16="http://schemas.microsoft.com/office/drawing/2014/chart" uri="{C3380CC4-5D6E-409C-BE32-E72D297353CC}">
                  <c16:uniqueId val="{00000005-97F0-4729-87DC-D7F9B312CE2B}"/>
                </c:ext>
              </c:extLst>
            </c:dLbl>
            <c:dLbl>
              <c:idx val="4"/>
              <c:delete val="1"/>
              <c:extLst>
                <c:ext xmlns:c15="http://schemas.microsoft.com/office/drawing/2012/chart" uri="{CE6537A1-D6FC-4f65-9D91-7224C49458BB}"/>
                <c:ext xmlns:c16="http://schemas.microsoft.com/office/drawing/2014/chart" uri="{C3380CC4-5D6E-409C-BE32-E72D297353CC}">
                  <c16:uniqueId val="{00000004-97F0-4729-87DC-D7F9B312CE2B}"/>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0</c:v>
                </c:pt>
                <c:pt idx="1">
                  <c:v>2</c:v>
                </c:pt>
                <c:pt idx="2">
                  <c:v>4</c:v>
                </c:pt>
                <c:pt idx="3">
                  <c:v>6</c:v>
                </c:pt>
                <c:pt idx="4">
                  <c:v>8</c:v>
                </c:pt>
                <c:pt idx="5">
                  <c:v>10</c:v>
                </c:pt>
              </c:numCache>
            </c:numRef>
          </c:cat>
          <c:val>
            <c:numRef>
              <c:f>Sheet1!$C$2:$C$7</c:f>
              <c:numCache>
                <c:formatCode>General</c:formatCode>
                <c:ptCount val="6"/>
                <c:pt idx="0">
                  <c:v>0</c:v>
                </c:pt>
                <c:pt idx="1">
                  <c:v>20</c:v>
                </c:pt>
                <c:pt idx="2">
                  <c:v>18</c:v>
                </c:pt>
                <c:pt idx="3">
                  <c:v>27</c:v>
                </c:pt>
                <c:pt idx="4">
                  <c:v>25</c:v>
                </c:pt>
                <c:pt idx="5">
                  <c:v>23</c:v>
                </c:pt>
              </c:numCache>
            </c:numRef>
          </c:val>
          <c:smooth val="0"/>
          <c:extLst>
            <c:ext xmlns:c16="http://schemas.microsoft.com/office/drawing/2014/chart" uri="{C3380CC4-5D6E-409C-BE32-E72D297353CC}">
              <c16:uniqueId val="{00000006-97F0-4729-87DC-D7F9B312CE2B}"/>
            </c:ext>
          </c:extLst>
        </c:ser>
        <c:dLbls>
          <c:showLegendKey val="0"/>
          <c:showVal val="0"/>
          <c:showCatName val="0"/>
          <c:showSerName val="0"/>
          <c:showPercent val="0"/>
          <c:showBubbleSize val="0"/>
        </c:dLbls>
        <c:marker val="1"/>
        <c:smooth val="0"/>
        <c:axId val="171423232"/>
        <c:axId val="171425152"/>
      </c:lineChart>
      <c:catAx>
        <c:axId val="171423232"/>
        <c:scaling>
          <c:orientation val="minMax"/>
        </c:scaling>
        <c:delete val="0"/>
        <c:axPos val="b"/>
        <c:title>
          <c:tx>
            <c:rich>
              <a:bodyPr/>
              <a:lstStyle/>
              <a:p>
                <a:pPr>
                  <a:defRPr sz="1800"/>
                </a:pPr>
                <a:r>
                  <a:rPr lang="en-US" sz="1800" dirty="0"/>
                  <a:t>Week</a:t>
                </a:r>
              </a:p>
            </c:rich>
          </c:tx>
          <c:overlay val="0"/>
        </c:title>
        <c:numFmt formatCode="General" sourceLinked="0"/>
        <c:majorTickMark val="out"/>
        <c:minorTickMark val="none"/>
        <c:tickLblPos val="nextTo"/>
        <c:spPr>
          <a:ln w="19050">
            <a:solidFill>
              <a:srgbClr val="000000"/>
            </a:solidFill>
          </a:ln>
        </c:spPr>
        <c:txPr>
          <a:bodyPr/>
          <a:lstStyle/>
          <a:p>
            <a:pPr>
              <a:defRPr sz="1600"/>
            </a:pPr>
            <a:endParaRPr lang="en-US"/>
          </a:p>
        </c:txPr>
        <c:crossAx val="171425152"/>
        <c:crosses val="autoZero"/>
        <c:auto val="1"/>
        <c:lblAlgn val="ctr"/>
        <c:lblOffset val="0"/>
        <c:noMultiLvlLbl val="0"/>
      </c:catAx>
      <c:valAx>
        <c:axId val="171425152"/>
        <c:scaling>
          <c:orientation val="minMax"/>
          <c:max val="70"/>
          <c:min val="0"/>
        </c:scaling>
        <c:delete val="0"/>
        <c:axPos val="l"/>
        <c:title>
          <c:tx>
            <c:rich>
              <a:bodyPr rot="-5400000" vert="horz"/>
              <a:lstStyle/>
              <a:p>
                <a:pPr>
                  <a:defRPr sz="1800"/>
                </a:pPr>
                <a:r>
                  <a:rPr lang="en-US" sz="1800" dirty="0"/>
                  <a:t>Patients in Clinical Remission (%)</a:t>
                </a:r>
              </a:p>
            </c:rich>
          </c:tx>
          <c:layout>
            <c:manualLayout>
              <c:xMode val="edge"/>
              <c:yMode val="edge"/>
              <c:x val="1.3655108214354277E-2"/>
              <c:y val="6.6620495606912147E-2"/>
            </c:manualLayout>
          </c:layout>
          <c:overlay val="0"/>
        </c:title>
        <c:numFmt formatCode="General" sourceLinked="1"/>
        <c:majorTickMark val="out"/>
        <c:minorTickMark val="none"/>
        <c:tickLblPos val="nextTo"/>
        <c:spPr>
          <a:ln w="19050">
            <a:solidFill>
              <a:srgbClr val="000000"/>
            </a:solidFill>
          </a:ln>
        </c:spPr>
        <c:txPr>
          <a:bodyPr/>
          <a:lstStyle/>
          <a:p>
            <a:pPr>
              <a:defRPr sz="1600"/>
            </a:pPr>
            <a:endParaRPr lang="en-US"/>
          </a:p>
        </c:txPr>
        <c:crossAx val="171423232"/>
        <c:crosses val="autoZero"/>
        <c:crossBetween val="midCat"/>
        <c:majorUnit val="10"/>
      </c:valAx>
    </c:plotArea>
    <c:legend>
      <c:legendPos val="t"/>
      <c:layout>
        <c:manualLayout>
          <c:xMode val="edge"/>
          <c:yMode val="edge"/>
          <c:x val="0.13884303231333442"/>
          <c:y val="4.9297419649083858E-2"/>
          <c:w val="0.21067060953465869"/>
          <c:h val="0.12846759539672925"/>
        </c:manualLayout>
      </c:layout>
      <c:overlay val="0"/>
    </c:legend>
    <c:plotVisOnly val="1"/>
    <c:dispBlanksAs val="gap"/>
    <c:showDLblsOverMax val="0"/>
  </c:chart>
  <c:txPr>
    <a:bodyPr/>
    <a:lstStyle/>
    <a:p>
      <a:pPr>
        <a:defRPr sz="1400" b="1">
          <a:solidFill>
            <a:schemeClr val="tx1">
              <a:lumMod val="50000"/>
            </a:schemeClr>
          </a:solidFil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Sheet3!$B$19</c:f>
              <c:strCache>
                <c:ptCount val="1"/>
                <c:pt idx="0">
                  <c:v>Clinical remission</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c:spPr>
          <c:invertIfNegative val="0"/>
          <c:dPt>
            <c:idx val="0"/>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2B98-4B1A-A09E-630AF143792B}"/>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Sheet3!$A$20:$A$25</c:f>
              <c:strCache>
                <c:ptCount val="6"/>
                <c:pt idx="0">
                  <c:v>Placebo</c:v>
                </c:pt>
                <c:pt idx="1">
                  <c:v>3 mg BID</c:v>
                </c:pt>
                <c:pt idx="2">
                  <c:v>6 mg BID</c:v>
                </c:pt>
                <c:pt idx="3">
                  <c:v>12 mg BID</c:v>
                </c:pt>
                <c:pt idx="4">
                  <c:v>24 mg BID</c:v>
                </c:pt>
                <c:pt idx="5">
                  <c:v>24 mg QD</c:v>
                </c:pt>
              </c:strCache>
            </c:strRef>
          </c:cat>
          <c:val>
            <c:numRef>
              <c:f>Sheet3!$B$20:$B$25</c:f>
              <c:numCache>
                <c:formatCode>General</c:formatCode>
                <c:ptCount val="6"/>
                <c:pt idx="0">
                  <c:v>11</c:v>
                </c:pt>
                <c:pt idx="1">
                  <c:v>13</c:v>
                </c:pt>
                <c:pt idx="2">
                  <c:v>27</c:v>
                </c:pt>
                <c:pt idx="3">
                  <c:v>11</c:v>
                </c:pt>
                <c:pt idx="4">
                  <c:v>22</c:v>
                </c:pt>
                <c:pt idx="5">
                  <c:v>14</c:v>
                </c:pt>
              </c:numCache>
            </c:numRef>
          </c:val>
          <c:extLst>
            <c:ext xmlns:c16="http://schemas.microsoft.com/office/drawing/2014/chart" uri="{C3380CC4-5D6E-409C-BE32-E72D297353CC}">
              <c16:uniqueId val="{00000002-2B98-4B1A-A09E-630AF143792B}"/>
            </c:ext>
          </c:extLst>
        </c:ser>
        <c:dLbls>
          <c:showLegendKey val="0"/>
          <c:showVal val="0"/>
          <c:showCatName val="0"/>
          <c:showSerName val="0"/>
          <c:showPercent val="0"/>
          <c:showBubbleSize val="0"/>
        </c:dLbls>
        <c:gapWidth val="51"/>
        <c:axId val="139496064"/>
        <c:axId val="139497856"/>
      </c:barChart>
      <c:catAx>
        <c:axId val="139496064"/>
        <c:scaling>
          <c:orientation val="minMax"/>
        </c:scaling>
        <c:delete val="0"/>
        <c:axPos val="b"/>
        <c:numFmt formatCode="General" sourceLinked="0"/>
        <c:majorTickMark val="out"/>
        <c:minorTickMark val="none"/>
        <c:tickLblPos val="nextTo"/>
        <c:txPr>
          <a:bodyPr/>
          <a:lstStyle/>
          <a:p>
            <a:pPr>
              <a:defRPr sz="1100" b="1"/>
            </a:pPr>
            <a:endParaRPr lang="en-US"/>
          </a:p>
        </c:txPr>
        <c:crossAx val="139497856"/>
        <c:crosses val="autoZero"/>
        <c:auto val="1"/>
        <c:lblAlgn val="ctr"/>
        <c:lblOffset val="100"/>
        <c:noMultiLvlLbl val="0"/>
      </c:catAx>
      <c:valAx>
        <c:axId val="139497856"/>
        <c:scaling>
          <c:orientation val="minMax"/>
        </c:scaling>
        <c:delete val="0"/>
        <c:axPos val="l"/>
        <c:title>
          <c:tx>
            <c:rich>
              <a:bodyPr rot="-5400000" vert="horz"/>
              <a:lstStyle/>
              <a:p>
                <a:pPr>
                  <a:defRPr sz="1100"/>
                </a:pPr>
                <a:r>
                  <a:rPr lang="en-US" sz="1100" dirty="0"/>
                  <a:t>% of patients</a:t>
                </a:r>
              </a:p>
            </c:rich>
          </c:tx>
          <c:overlay val="0"/>
        </c:title>
        <c:numFmt formatCode="General" sourceLinked="1"/>
        <c:majorTickMark val="out"/>
        <c:minorTickMark val="none"/>
        <c:tickLblPos val="nextTo"/>
        <c:txPr>
          <a:bodyPr/>
          <a:lstStyle/>
          <a:p>
            <a:pPr>
              <a:defRPr b="1"/>
            </a:pPr>
            <a:endParaRPr lang="en-US"/>
          </a:p>
        </c:txPr>
        <c:crossAx val="139496064"/>
        <c:crosses val="autoZero"/>
        <c:crossBetween val="between"/>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Sheet3!$C$19</c:f>
              <c:strCache>
                <c:ptCount val="1"/>
                <c:pt idx="0">
                  <c:v>Endoscopic remission</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Sheet3!$A$20:$A$25</c:f>
              <c:strCache>
                <c:ptCount val="6"/>
                <c:pt idx="0">
                  <c:v>Placebo</c:v>
                </c:pt>
                <c:pt idx="1">
                  <c:v>3 mg BID</c:v>
                </c:pt>
                <c:pt idx="2">
                  <c:v>6 mg BID</c:v>
                </c:pt>
                <c:pt idx="3">
                  <c:v>12 mg BID</c:v>
                </c:pt>
                <c:pt idx="4">
                  <c:v>24 mg BID</c:v>
                </c:pt>
                <c:pt idx="5">
                  <c:v>24 mg QD</c:v>
                </c:pt>
              </c:strCache>
            </c:strRef>
          </c:cat>
          <c:val>
            <c:numRef>
              <c:f>Sheet3!$C$20:$C$25</c:f>
              <c:numCache>
                <c:formatCode>General</c:formatCode>
                <c:ptCount val="6"/>
                <c:pt idx="0">
                  <c:v>0</c:v>
                </c:pt>
                <c:pt idx="1">
                  <c:v>10</c:v>
                </c:pt>
                <c:pt idx="2">
                  <c:v>8</c:v>
                </c:pt>
                <c:pt idx="3">
                  <c:v>8</c:v>
                </c:pt>
                <c:pt idx="4">
                  <c:v>22</c:v>
                </c:pt>
                <c:pt idx="5">
                  <c:v>14</c:v>
                </c:pt>
              </c:numCache>
            </c:numRef>
          </c:val>
          <c:extLst>
            <c:ext xmlns:c16="http://schemas.microsoft.com/office/drawing/2014/chart" uri="{C3380CC4-5D6E-409C-BE32-E72D297353CC}">
              <c16:uniqueId val="{00000000-AD6B-48E0-A736-5002D18957A8}"/>
            </c:ext>
          </c:extLst>
        </c:ser>
        <c:dLbls>
          <c:showLegendKey val="0"/>
          <c:showVal val="0"/>
          <c:showCatName val="0"/>
          <c:showSerName val="0"/>
          <c:showPercent val="0"/>
          <c:showBubbleSize val="0"/>
        </c:dLbls>
        <c:gapWidth val="50"/>
        <c:axId val="139527296"/>
        <c:axId val="139528832"/>
      </c:barChart>
      <c:catAx>
        <c:axId val="139527296"/>
        <c:scaling>
          <c:orientation val="minMax"/>
        </c:scaling>
        <c:delete val="0"/>
        <c:axPos val="b"/>
        <c:numFmt formatCode="General" sourceLinked="0"/>
        <c:majorTickMark val="out"/>
        <c:minorTickMark val="none"/>
        <c:tickLblPos val="nextTo"/>
        <c:txPr>
          <a:bodyPr/>
          <a:lstStyle/>
          <a:p>
            <a:pPr>
              <a:defRPr sz="1100" b="1"/>
            </a:pPr>
            <a:endParaRPr lang="en-US"/>
          </a:p>
        </c:txPr>
        <c:crossAx val="139528832"/>
        <c:crosses val="autoZero"/>
        <c:auto val="1"/>
        <c:lblAlgn val="ctr"/>
        <c:lblOffset val="100"/>
        <c:noMultiLvlLbl val="0"/>
      </c:catAx>
      <c:valAx>
        <c:axId val="139528832"/>
        <c:scaling>
          <c:orientation val="minMax"/>
        </c:scaling>
        <c:delete val="0"/>
        <c:axPos val="l"/>
        <c:title>
          <c:tx>
            <c:rich>
              <a:bodyPr rot="-5400000" vert="horz"/>
              <a:lstStyle/>
              <a:p>
                <a:pPr>
                  <a:defRPr sz="1100"/>
                </a:pPr>
                <a:r>
                  <a:rPr lang="en-US" sz="1100" dirty="0"/>
                  <a:t>% of patients</a:t>
                </a:r>
              </a:p>
            </c:rich>
          </c:tx>
          <c:overlay val="0"/>
        </c:title>
        <c:numFmt formatCode="General" sourceLinked="1"/>
        <c:majorTickMark val="out"/>
        <c:minorTickMark val="none"/>
        <c:tickLblPos val="nextTo"/>
        <c:txPr>
          <a:bodyPr/>
          <a:lstStyle/>
          <a:p>
            <a:pPr>
              <a:defRPr b="1"/>
            </a:pPr>
            <a:endParaRPr lang="en-US"/>
          </a:p>
        </c:txPr>
        <c:crossAx val="139527296"/>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56415450759061E-2"/>
          <c:y val="3.7895523476232124E-2"/>
          <c:w val="0.87452034738360429"/>
          <c:h val="0.7949510642146741"/>
        </c:manualLayout>
      </c:layout>
      <c:barChart>
        <c:barDir val="col"/>
        <c:grouping val="clustered"/>
        <c:varyColors val="0"/>
        <c:ser>
          <c:idx val="0"/>
          <c:order val="0"/>
          <c:tx>
            <c:strRef>
              <c:f>Sheet6!$M$1</c:f>
              <c:strCache>
                <c:ptCount val="1"/>
                <c:pt idx="0">
                  <c:v>Placebo (N=41)</c:v>
                </c:pt>
              </c:strCache>
            </c:strRef>
          </c:tx>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Sheet6!$K$2:$L$7</c:f>
              <c:multiLvlStrCache>
                <c:ptCount val="6"/>
                <c:lvl>
                  <c:pt idx="0">
                    <c:v>Week 6</c:v>
                  </c:pt>
                  <c:pt idx="1">
                    <c:v>Week 10</c:v>
                  </c:pt>
                  <c:pt idx="2">
                    <c:v>Week 6</c:v>
                  </c:pt>
                  <c:pt idx="3">
                    <c:v>Week 10</c:v>
                  </c:pt>
                  <c:pt idx="4">
                    <c:v>Week 6</c:v>
                  </c:pt>
                  <c:pt idx="5">
                    <c:v>Week 10</c:v>
                  </c:pt>
                </c:lvl>
                <c:lvl>
                  <c:pt idx="0">
                    <c:v>All comers</c:v>
                  </c:pt>
                  <c:pt idx="2">
                    <c:v>Anti-TNF naïve</c:v>
                  </c:pt>
                  <c:pt idx="4">
                    <c:v>Anti-TNF failures</c:v>
                  </c:pt>
                </c:lvl>
              </c:multiLvlStrCache>
            </c:multiLvlStrRef>
          </c:cat>
          <c:val>
            <c:numRef>
              <c:f>Sheet6!$M$2:$M$7</c:f>
              <c:numCache>
                <c:formatCode>General</c:formatCode>
                <c:ptCount val="6"/>
                <c:pt idx="0">
                  <c:v>4.9000000000000004</c:v>
                </c:pt>
                <c:pt idx="1">
                  <c:v>0</c:v>
                </c:pt>
                <c:pt idx="2">
                  <c:v>6.7</c:v>
                </c:pt>
                <c:pt idx="3">
                  <c:v>0</c:v>
                </c:pt>
                <c:pt idx="4">
                  <c:v>4</c:v>
                </c:pt>
                <c:pt idx="5">
                  <c:v>0</c:v>
                </c:pt>
              </c:numCache>
            </c:numRef>
          </c:val>
          <c:extLst>
            <c:ext xmlns:c16="http://schemas.microsoft.com/office/drawing/2014/chart" uri="{C3380CC4-5D6E-409C-BE32-E72D297353CC}">
              <c16:uniqueId val="{00000000-CA5B-445F-9E56-C158487B5B42}"/>
            </c:ext>
          </c:extLst>
        </c:ser>
        <c:ser>
          <c:idx val="1"/>
          <c:order val="1"/>
          <c:tx>
            <c:strRef>
              <c:f>Sheet6!$N$1</c:f>
              <c:strCache>
                <c:ptCount val="1"/>
                <c:pt idx="0">
                  <c:v>Etrolizumab 100 mg sc q4w (N=39)</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Sheet6!$K$2:$L$7</c:f>
              <c:multiLvlStrCache>
                <c:ptCount val="6"/>
                <c:lvl>
                  <c:pt idx="0">
                    <c:v>Week 6</c:v>
                  </c:pt>
                  <c:pt idx="1">
                    <c:v>Week 10</c:v>
                  </c:pt>
                  <c:pt idx="2">
                    <c:v>Week 6</c:v>
                  </c:pt>
                  <c:pt idx="3">
                    <c:v>Week 10</c:v>
                  </c:pt>
                  <c:pt idx="4">
                    <c:v>Week 6</c:v>
                  </c:pt>
                  <c:pt idx="5">
                    <c:v>Week 10</c:v>
                  </c:pt>
                </c:lvl>
                <c:lvl>
                  <c:pt idx="0">
                    <c:v>All comers</c:v>
                  </c:pt>
                  <c:pt idx="2">
                    <c:v>Anti-TNF naïve</c:v>
                  </c:pt>
                  <c:pt idx="4">
                    <c:v>Anti-TNF failures</c:v>
                  </c:pt>
                </c:lvl>
              </c:multiLvlStrCache>
            </c:multiLvlStrRef>
          </c:cat>
          <c:val>
            <c:numRef>
              <c:f>Sheet6!$N$2:$N$7</c:f>
              <c:numCache>
                <c:formatCode>General</c:formatCode>
                <c:ptCount val="6"/>
                <c:pt idx="0">
                  <c:v>10.3</c:v>
                </c:pt>
                <c:pt idx="1">
                  <c:v>20.5</c:v>
                </c:pt>
                <c:pt idx="2">
                  <c:v>18.8</c:v>
                </c:pt>
                <c:pt idx="3">
                  <c:v>43.8</c:v>
                </c:pt>
                <c:pt idx="4">
                  <c:v>4.5</c:v>
                </c:pt>
                <c:pt idx="5">
                  <c:v>4.5</c:v>
                </c:pt>
              </c:numCache>
            </c:numRef>
          </c:val>
          <c:extLst>
            <c:ext xmlns:c16="http://schemas.microsoft.com/office/drawing/2014/chart" uri="{C3380CC4-5D6E-409C-BE32-E72D297353CC}">
              <c16:uniqueId val="{00000001-CA5B-445F-9E56-C158487B5B42}"/>
            </c:ext>
          </c:extLst>
        </c:ser>
        <c:ser>
          <c:idx val="2"/>
          <c:order val="2"/>
          <c:tx>
            <c:strRef>
              <c:f>Sheet6!$O$1</c:f>
              <c:strCache>
                <c:ptCount val="1"/>
                <c:pt idx="0">
                  <c:v>Etrolizumab 300 mg sc q4w + LD (N=39)</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Sheet6!$K$2:$L$7</c:f>
              <c:multiLvlStrCache>
                <c:ptCount val="6"/>
                <c:lvl>
                  <c:pt idx="0">
                    <c:v>Week 6</c:v>
                  </c:pt>
                  <c:pt idx="1">
                    <c:v>Week 10</c:v>
                  </c:pt>
                  <c:pt idx="2">
                    <c:v>Week 6</c:v>
                  </c:pt>
                  <c:pt idx="3">
                    <c:v>Week 10</c:v>
                  </c:pt>
                  <c:pt idx="4">
                    <c:v>Week 6</c:v>
                  </c:pt>
                  <c:pt idx="5">
                    <c:v>Week 10</c:v>
                  </c:pt>
                </c:lvl>
                <c:lvl>
                  <c:pt idx="0">
                    <c:v>All comers</c:v>
                  </c:pt>
                  <c:pt idx="2">
                    <c:v>Anti-TNF naïve</c:v>
                  </c:pt>
                  <c:pt idx="4">
                    <c:v>Anti-TNF failures</c:v>
                  </c:pt>
                </c:lvl>
              </c:multiLvlStrCache>
            </c:multiLvlStrRef>
          </c:cat>
          <c:val>
            <c:numRef>
              <c:f>Sheet6!$O$2:$O$7</c:f>
              <c:numCache>
                <c:formatCode>General</c:formatCode>
                <c:ptCount val="6"/>
                <c:pt idx="0">
                  <c:v>7.7</c:v>
                </c:pt>
                <c:pt idx="1">
                  <c:v>10.3</c:v>
                </c:pt>
                <c:pt idx="2">
                  <c:v>16.7</c:v>
                </c:pt>
                <c:pt idx="3">
                  <c:v>25</c:v>
                </c:pt>
                <c:pt idx="4">
                  <c:v>4</c:v>
                </c:pt>
                <c:pt idx="5">
                  <c:v>4</c:v>
                </c:pt>
              </c:numCache>
            </c:numRef>
          </c:val>
          <c:extLst>
            <c:ext xmlns:c16="http://schemas.microsoft.com/office/drawing/2014/chart" uri="{C3380CC4-5D6E-409C-BE32-E72D297353CC}">
              <c16:uniqueId val="{00000002-CA5B-445F-9E56-C158487B5B42}"/>
            </c:ext>
          </c:extLst>
        </c:ser>
        <c:dLbls>
          <c:showLegendKey val="0"/>
          <c:showVal val="0"/>
          <c:showCatName val="0"/>
          <c:showSerName val="0"/>
          <c:showPercent val="0"/>
          <c:showBubbleSize val="0"/>
        </c:dLbls>
        <c:gapWidth val="150"/>
        <c:axId val="139600640"/>
        <c:axId val="139602176"/>
      </c:barChart>
      <c:catAx>
        <c:axId val="139600640"/>
        <c:scaling>
          <c:orientation val="minMax"/>
        </c:scaling>
        <c:delete val="0"/>
        <c:axPos val="b"/>
        <c:numFmt formatCode="General" sourceLinked="0"/>
        <c:majorTickMark val="out"/>
        <c:minorTickMark val="none"/>
        <c:tickLblPos val="low"/>
        <c:txPr>
          <a:bodyPr/>
          <a:lstStyle/>
          <a:p>
            <a:pPr>
              <a:defRPr sz="1600" b="1"/>
            </a:pPr>
            <a:endParaRPr lang="en-US"/>
          </a:p>
        </c:txPr>
        <c:crossAx val="139602176"/>
        <c:crosses val="autoZero"/>
        <c:auto val="1"/>
        <c:lblAlgn val="ctr"/>
        <c:lblOffset val="100"/>
        <c:noMultiLvlLbl val="0"/>
      </c:catAx>
      <c:valAx>
        <c:axId val="139602176"/>
        <c:scaling>
          <c:orientation val="minMax"/>
          <c:max val="70"/>
        </c:scaling>
        <c:delete val="0"/>
        <c:axPos val="l"/>
        <c:title>
          <c:tx>
            <c:rich>
              <a:bodyPr rot="-5400000" vert="horz"/>
              <a:lstStyle/>
              <a:p>
                <a:pPr>
                  <a:defRPr sz="800"/>
                </a:pPr>
                <a:r>
                  <a:rPr lang="en-US" sz="1400" b="1" i="0" baseline="0" dirty="0">
                    <a:effectLst/>
                  </a:rPr>
                  <a:t>Proportion of patients (%)</a:t>
                </a:r>
                <a:endParaRPr lang="en-US" sz="800" dirty="0">
                  <a:effectLst/>
                </a:endParaRPr>
              </a:p>
            </c:rich>
          </c:tx>
          <c:layout>
            <c:manualLayout>
              <c:xMode val="edge"/>
              <c:yMode val="edge"/>
              <c:x val="6.7452328591001707E-3"/>
              <c:y val="0.23763187071989167"/>
            </c:manualLayout>
          </c:layout>
          <c:overlay val="0"/>
        </c:title>
        <c:numFmt formatCode="General" sourceLinked="1"/>
        <c:majorTickMark val="out"/>
        <c:minorTickMark val="none"/>
        <c:tickLblPos val="nextTo"/>
        <c:txPr>
          <a:bodyPr/>
          <a:lstStyle/>
          <a:p>
            <a:pPr>
              <a:defRPr sz="1400" b="1"/>
            </a:pPr>
            <a:endParaRPr lang="en-US"/>
          </a:p>
        </c:txPr>
        <c:crossAx val="139600640"/>
        <c:crosses val="autoZero"/>
        <c:crossBetween val="between"/>
        <c:majorUnit val="10"/>
      </c:valAx>
    </c:plotArea>
    <c:legend>
      <c:legendPos val="t"/>
      <c:layout>
        <c:manualLayout>
          <c:xMode val="edge"/>
          <c:yMode val="edge"/>
          <c:x val="9.3416115522477097E-2"/>
          <c:y val="0"/>
          <c:w val="0.89751671331097971"/>
          <c:h val="7.089242235687386E-2"/>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7065559253721"/>
          <c:y val="5.2259428097803567E-2"/>
          <c:w val="0.76663788207273509"/>
          <c:h val="0.67123597149718561"/>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DEDF-4DC5-9E4B-78B3A894F504}"/>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DEDF-4DC5-9E4B-78B3A894F504}"/>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05-DEDF-4DC5-9E4B-78B3A894F504}"/>
              </c:ext>
            </c:extLst>
          </c:dPt>
          <c:dPt>
            <c:idx val="3"/>
            <c:invertIfNegative val="0"/>
            <c:bubble3D val="0"/>
            <c:spPr>
              <a:solidFill>
                <a:schemeClr val="accent3"/>
              </a:solidFill>
            </c:spPr>
            <c:extLst>
              <c:ext xmlns:c16="http://schemas.microsoft.com/office/drawing/2014/chart" uri="{C3380CC4-5D6E-409C-BE32-E72D297353CC}">
                <c16:uniqueId val="{00000007-DEDF-4DC5-9E4B-78B3A894F504}"/>
              </c:ext>
            </c:extLst>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0.5 mg Ozanimod</c:v>
                </c:pt>
                <c:pt idx="2">
                  <c:v>1.0 mg Ozanimod</c:v>
                </c:pt>
              </c:strCache>
            </c:strRef>
          </c:cat>
          <c:val>
            <c:numRef>
              <c:f>Sheet1!$B$2:$B$4</c:f>
              <c:numCache>
                <c:formatCode>0</c:formatCode>
                <c:ptCount val="3"/>
                <c:pt idx="0">
                  <c:v>6</c:v>
                </c:pt>
                <c:pt idx="1">
                  <c:v>14</c:v>
                </c:pt>
                <c:pt idx="2">
                  <c:v>16</c:v>
                </c:pt>
              </c:numCache>
            </c:numRef>
          </c:val>
          <c:extLst>
            <c:ext xmlns:c16="http://schemas.microsoft.com/office/drawing/2014/chart" uri="{C3380CC4-5D6E-409C-BE32-E72D297353CC}">
              <c16:uniqueId val="{00000008-DEDF-4DC5-9E4B-78B3A894F504}"/>
            </c:ext>
          </c:extLst>
        </c:ser>
        <c:dLbls>
          <c:showLegendKey val="0"/>
          <c:showVal val="0"/>
          <c:showCatName val="0"/>
          <c:showSerName val="0"/>
          <c:showPercent val="0"/>
          <c:showBubbleSize val="0"/>
        </c:dLbls>
        <c:gapWidth val="79"/>
        <c:axId val="171498880"/>
        <c:axId val="171500672"/>
      </c:barChart>
      <c:catAx>
        <c:axId val="171498880"/>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200"/>
            </a:pPr>
            <a:endParaRPr lang="en-US"/>
          </a:p>
        </c:txPr>
        <c:crossAx val="171500672"/>
        <c:crosses val="autoZero"/>
        <c:auto val="1"/>
        <c:lblAlgn val="ctr"/>
        <c:lblOffset val="0"/>
        <c:noMultiLvlLbl val="0"/>
      </c:catAx>
      <c:valAx>
        <c:axId val="171500672"/>
        <c:scaling>
          <c:orientation val="minMax"/>
          <c:max val="100"/>
        </c:scaling>
        <c:delete val="0"/>
        <c:axPos val="l"/>
        <c:title>
          <c:tx>
            <c:rich>
              <a:bodyPr rot="-5400000" vert="horz"/>
              <a:lstStyle/>
              <a:p>
                <a:pPr>
                  <a:defRPr sz="1400"/>
                </a:pPr>
                <a:r>
                  <a:rPr lang="en-US" sz="1400" dirty="0"/>
                  <a:t>Patients  (%)</a:t>
                </a:r>
              </a:p>
            </c:rich>
          </c:tx>
          <c:layout>
            <c:manualLayout>
              <c:xMode val="edge"/>
              <c:yMode val="edge"/>
              <c:x val="6.325149933749423E-2"/>
              <c:y val="0.21390302527973479"/>
            </c:manualLayout>
          </c:layout>
          <c:overlay val="0"/>
        </c:title>
        <c:numFmt formatCode="0" sourceLinked="0"/>
        <c:majorTickMark val="out"/>
        <c:minorTickMark val="none"/>
        <c:tickLblPos val="nextTo"/>
        <c:spPr>
          <a:ln w="19050">
            <a:solidFill>
              <a:srgbClr val="202020"/>
            </a:solidFill>
          </a:ln>
        </c:spPr>
        <c:txPr>
          <a:bodyPr/>
          <a:lstStyle/>
          <a:p>
            <a:pPr>
              <a:defRPr sz="1200"/>
            </a:pPr>
            <a:endParaRPr lang="en-US"/>
          </a:p>
        </c:txPr>
        <c:crossAx val="171498880"/>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91178329642896"/>
          <c:y val="5.2259313303126789E-2"/>
          <c:w val="0.72440472641068143"/>
          <c:h val="0.67123597149718561"/>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9745-45C4-9094-6C251A5D85CA}"/>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9745-45C4-9094-6C251A5D85CA}"/>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05-9745-45C4-9094-6C251A5D85CA}"/>
              </c:ext>
            </c:extLst>
          </c:dPt>
          <c:dPt>
            <c:idx val="3"/>
            <c:invertIfNegative val="0"/>
            <c:bubble3D val="0"/>
            <c:spPr>
              <a:solidFill>
                <a:schemeClr val="accent3"/>
              </a:solidFill>
            </c:spPr>
            <c:extLst>
              <c:ext xmlns:c16="http://schemas.microsoft.com/office/drawing/2014/chart" uri="{C3380CC4-5D6E-409C-BE32-E72D297353CC}">
                <c16:uniqueId val="{00000007-9745-45C4-9094-6C251A5D85CA}"/>
              </c:ext>
            </c:extLst>
          </c:dPt>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0.5 mg Ozanimod</c:v>
                </c:pt>
                <c:pt idx="2">
                  <c:v>1.0 mg Ozanimod</c:v>
                </c:pt>
              </c:strCache>
            </c:strRef>
          </c:cat>
          <c:val>
            <c:numRef>
              <c:f>Sheet1!$B$2:$B$4</c:f>
              <c:numCache>
                <c:formatCode>0</c:formatCode>
                <c:ptCount val="3"/>
                <c:pt idx="0">
                  <c:v>12</c:v>
                </c:pt>
                <c:pt idx="1">
                  <c:v>28</c:v>
                </c:pt>
                <c:pt idx="2">
                  <c:v>34</c:v>
                </c:pt>
              </c:numCache>
            </c:numRef>
          </c:val>
          <c:extLst>
            <c:ext xmlns:c16="http://schemas.microsoft.com/office/drawing/2014/chart" uri="{C3380CC4-5D6E-409C-BE32-E72D297353CC}">
              <c16:uniqueId val="{00000008-9745-45C4-9094-6C251A5D85CA}"/>
            </c:ext>
          </c:extLst>
        </c:ser>
        <c:dLbls>
          <c:showLegendKey val="0"/>
          <c:showVal val="0"/>
          <c:showCatName val="0"/>
          <c:showSerName val="0"/>
          <c:showPercent val="0"/>
          <c:showBubbleSize val="0"/>
        </c:dLbls>
        <c:gapWidth val="79"/>
        <c:axId val="171562112"/>
        <c:axId val="171563648"/>
      </c:barChart>
      <c:catAx>
        <c:axId val="171562112"/>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200"/>
            </a:pPr>
            <a:endParaRPr lang="en-US"/>
          </a:p>
        </c:txPr>
        <c:crossAx val="171563648"/>
        <c:crosses val="autoZero"/>
        <c:auto val="1"/>
        <c:lblAlgn val="ctr"/>
        <c:lblOffset val="0"/>
        <c:noMultiLvlLbl val="0"/>
      </c:catAx>
      <c:valAx>
        <c:axId val="171563648"/>
        <c:scaling>
          <c:orientation val="minMax"/>
          <c:max val="100"/>
        </c:scaling>
        <c:delete val="0"/>
        <c:axPos val="l"/>
        <c:title>
          <c:tx>
            <c:rich>
              <a:bodyPr rot="-5400000" vert="horz"/>
              <a:lstStyle/>
              <a:p>
                <a:pPr>
                  <a:defRPr sz="1400"/>
                </a:pPr>
                <a:r>
                  <a:rPr lang="en-US" sz="1400" dirty="0"/>
                  <a:t>Patients  (%)</a:t>
                </a:r>
              </a:p>
            </c:rich>
          </c:tx>
          <c:layout>
            <c:manualLayout>
              <c:xMode val="edge"/>
              <c:yMode val="edge"/>
              <c:x val="8.0082943281097413E-2"/>
              <c:y val="0.18232407791131375"/>
            </c:manualLayout>
          </c:layout>
          <c:overlay val="0"/>
        </c:title>
        <c:numFmt formatCode="0" sourceLinked="0"/>
        <c:majorTickMark val="out"/>
        <c:minorTickMark val="none"/>
        <c:tickLblPos val="nextTo"/>
        <c:spPr>
          <a:ln w="19050">
            <a:solidFill>
              <a:srgbClr val="202020"/>
            </a:solidFill>
          </a:ln>
        </c:spPr>
        <c:txPr>
          <a:bodyPr/>
          <a:lstStyle/>
          <a:p>
            <a:pPr>
              <a:defRPr sz="1200"/>
            </a:pPr>
            <a:endParaRPr lang="en-US"/>
          </a:p>
        </c:txPr>
        <c:crossAx val="171562112"/>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0649530313934"/>
          <c:y val="5.2259313303126789E-2"/>
          <c:w val="0.70421001440397113"/>
          <c:h val="0.67123597149718561"/>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E519-4702-8179-C1D301790067}"/>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E519-4702-8179-C1D301790067}"/>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05-E519-4702-8179-C1D301790067}"/>
              </c:ext>
            </c:extLst>
          </c:dPt>
          <c:dPt>
            <c:idx val="3"/>
            <c:invertIfNegative val="0"/>
            <c:bubble3D val="0"/>
            <c:spPr>
              <a:solidFill>
                <a:schemeClr val="accent3"/>
              </a:solidFill>
            </c:spPr>
            <c:extLst>
              <c:ext xmlns:c16="http://schemas.microsoft.com/office/drawing/2014/chart" uri="{C3380CC4-5D6E-409C-BE32-E72D297353CC}">
                <c16:uniqueId val="{00000007-E519-4702-8179-C1D301790067}"/>
              </c:ext>
            </c:extLst>
          </c:dPt>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0.5 mg Ozanimod</c:v>
                </c:pt>
                <c:pt idx="2">
                  <c:v>1.0 mg Ozanimod</c:v>
                </c:pt>
              </c:strCache>
            </c:strRef>
          </c:cat>
          <c:val>
            <c:numRef>
              <c:f>Sheet1!$B$2:$B$4</c:f>
              <c:numCache>
                <c:formatCode>0</c:formatCode>
                <c:ptCount val="3"/>
                <c:pt idx="0">
                  <c:v>37</c:v>
                </c:pt>
                <c:pt idx="1">
                  <c:v>54</c:v>
                </c:pt>
                <c:pt idx="2">
                  <c:v>57</c:v>
                </c:pt>
              </c:numCache>
            </c:numRef>
          </c:val>
          <c:extLst>
            <c:ext xmlns:c16="http://schemas.microsoft.com/office/drawing/2014/chart" uri="{C3380CC4-5D6E-409C-BE32-E72D297353CC}">
              <c16:uniqueId val="{00000008-E519-4702-8179-C1D301790067}"/>
            </c:ext>
          </c:extLst>
        </c:ser>
        <c:dLbls>
          <c:showLegendKey val="0"/>
          <c:showVal val="0"/>
          <c:showCatName val="0"/>
          <c:showSerName val="0"/>
          <c:showPercent val="0"/>
          <c:showBubbleSize val="0"/>
        </c:dLbls>
        <c:gapWidth val="79"/>
        <c:axId val="179051136"/>
        <c:axId val="179052928"/>
      </c:barChart>
      <c:catAx>
        <c:axId val="179051136"/>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200"/>
            </a:pPr>
            <a:endParaRPr lang="en-US"/>
          </a:p>
        </c:txPr>
        <c:crossAx val="179052928"/>
        <c:crosses val="autoZero"/>
        <c:auto val="1"/>
        <c:lblAlgn val="ctr"/>
        <c:lblOffset val="0"/>
        <c:noMultiLvlLbl val="0"/>
      </c:catAx>
      <c:valAx>
        <c:axId val="179052928"/>
        <c:scaling>
          <c:orientation val="minMax"/>
          <c:max val="100"/>
        </c:scaling>
        <c:delete val="0"/>
        <c:axPos val="l"/>
        <c:title>
          <c:tx>
            <c:rich>
              <a:bodyPr rot="-5400000" vert="horz"/>
              <a:lstStyle/>
              <a:p>
                <a:pPr>
                  <a:defRPr sz="1400"/>
                </a:pPr>
                <a:r>
                  <a:rPr lang="en-US" sz="1400" dirty="0"/>
                  <a:t>Patients  (%)</a:t>
                </a:r>
              </a:p>
            </c:rich>
          </c:tx>
          <c:layout>
            <c:manualLayout>
              <c:xMode val="edge"/>
              <c:yMode val="edge"/>
              <c:x val="9.2878874155151003E-2"/>
              <c:y val="0.2033767094902611"/>
            </c:manualLayout>
          </c:layout>
          <c:overlay val="0"/>
        </c:title>
        <c:numFmt formatCode="0" sourceLinked="0"/>
        <c:majorTickMark val="out"/>
        <c:minorTickMark val="none"/>
        <c:tickLblPos val="nextTo"/>
        <c:spPr>
          <a:ln w="19050">
            <a:solidFill>
              <a:srgbClr val="202020"/>
            </a:solidFill>
          </a:ln>
        </c:spPr>
        <c:txPr>
          <a:bodyPr/>
          <a:lstStyle/>
          <a:p>
            <a:pPr>
              <a:defRPr sz="1100"/>
            </a:pPr>
            <a:endParaRPr lang="en-US"/>
          </a:p>
        </c:txPr>
        <c:crossAx val="179051136"/>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1911761931195"/>
          <c:y val="5.2259428097803567E-2"/>
          <c:w val="0.73935802574570286"/>
          <c:h val="0.67123597149718561"/>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22F6-4F98-B2C6-62C70B4375A0}"/>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22F6-4F98-B2C6-62C70B4375A0}"/>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05-22F6-4F98-B2C6-62C70B4375A0}"/>
              </c:ext>
            </c:extLst>
          </c:dPt>
          <c:dPt>
            <c:idx val="3"/>
            <c:invertIfNegative val="0"/>
            <c:bubble3D val="0"/>
            <c:spPr>
              <a:solidFill>
                <a:schemeClr val="accent3"/>
              </a:solidFill>
            </c:spPr>
            <c:extLst>
              <c:ext xmlns:c16="http://schemas.microsoft.com/office/drawing/2014/chart" uri="{C3380CC4-5D6E-409C-BE32-E72D297353CC}">
                <c16:uniqueId val="{00000007-22F6-4F98-B2C6-62C70B4375A0}"/>
              </c:ext>
            </c:extLst>
          </c:dPt>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0.5 mg Ozanimod</c:v>
                </c:pt>
                <c:pt idx="2">
                  <c:v>1.0 mg Ozanimod</c:v>
                </c:pt>
              </c:strCache>
            </c:strRef>
          </c:cat>
          <c:val>
            <c:numRef>
              <c:f>Sheet1!$B$2:$B$4</c:f>
              <c:numCache>
                <c:formatCode>0</c:formatCode>
                <c:ptCount val="3"/>
                <c:pt idx="0">
                  <c:v>11</c:v>
                </c:pt>
                <c:pt idx="1">
                  <c:v>14</c:v>
                </c:pt>
                <c:pt idx="2">
                  <c:v>22</c:v>
                </c:pt>
              </c:numCache>
            </c:numRef>
          </c:val>
          <c:extLst>
            <c:ext xmlns:c16="http://schemas.microsoft.com/office/drawing/2014/chart" uri="{C3380CC4-5D6E-409C-BE32-E72D297353CC}">
              <c16:uniqueId val="{00000008-22F6-4F98-B2C6-62C70B4375A0}"/>
            </c:ext>
          </c:extLst>
        </c:ser>
        <c:dLbls>
          <c:showLegendKey val="0"/>
          <c:showVal val="0"/>
          <c:showCatName val="0"/>
          <c:showSerName val="0"/>
          <c:showPercent val="0"/>
          <c:showBubbleSize val="0"/>
        </c:dLbls>
        <c:gapWidth val="79"/>
        <c:axId val="179114368"/>
        <c:axId val="179115904"/>
      </c:barChart>
      <c:catAx>
        <c:axId val="179114368"/>
        <c:scaling>
          <c:orientation val="minMax"/>
        </c:scaling>
        <c:delete val="0"/>
        <c:axPos val="b"/>
        <c:numFmt formatCode="General" sourceLinked="0"/>
        <c:majorTickMark val="out"/>
        <c:minorTickMark val="none"/>
        <c:tickLblPos val="nextTo"/>
        <c:spPr>
          <a:ln w="19050">
            <a:solidFill>
              <a:srgbClr val="202020"/>
            </a:solidFill>
          </a:ln>
        </c:spPr>
        <c:txPr>
          <a:bodyPr/>
          <a:lstStyle/>
          <a:p>
            <a:pPr>
              <a:defRPr sz="1200"/>
            </a:pPr>
            <a:endParaRPr lang="en-US"/>
          </a:p>
        </c:txPr>
        <c:crossAx val="179115904"/>
        <c:crosses val="autoZero"/>
        <c:auto val="1"/>
        <c:lblAlgn val="ctr"/>
        <c:lblOffset val="0"/>
        <c:noMultiLvlLbl val="0"/>
      </c:catAx>
      <c:valAx>
        <c:axId val="179115904"/>
        <c:scaling>
          <c:orientation val="minMax"/>
          <c:max val="100"/>
        </c:scaling>
        <c:delete val="0"/>
        <c:axPos val="l"/>
        <c:title>
          <c:tx>
            <c:rich>
              <a:bodyPr rot="-5400000" vert="horz"/>
              <a:lstStyle/>
              <a:p>
                <a:pPr>
                  <a:defRPr sz="1400"/>
                </a:pPr>
                <a:r>
                  <a:rPr lang="en-US" sz="1400" dirty="0"/>
                  <a:t>Patients  (%)</a:t>
                </a:r>
              </a:p>
            </c:rich>
          </c:tx>
          <c:layout>
            <c:manualLayout>
              <c:xMode val="edge"/>
              <c:yMode val="edge"/>
              <c:x val="7.7022711874311992E-2"/>
              <c:y val="0.19811355159552427"/>
            </c:manualLayout>
          </c:layout>
          <c:overlay val="0"/>
        </c:title>
        <c:numFmt formatCode="0" sourceLinked="0"/>
        <c:majorTickMark val="out"/>
        <c:minorTickMark val="none"/>
        <c:tickLblPos val="nextTo"/>
        <c:spPr>
          <a:ln w="19050">
            <a:solidFill>
              <a:srgbClr val="202020"/>
            </a:solidFill>
          </a:ln>
        </c:spPr>
        <c:txPr>
          <a:bodyPr/>
          <a:lstStyle/>
          <a:p>
            <a:pPr>
              <a:defRPr sz="1100"/>
            </a:pPr>
            <a:endParaRPr lang="en-US"/>
          </a:p>
        </c:txPr>
        <c:crossAx val="179114368"/>
        <c:crosses val="autoZero"/>
        <c:crossBetween val="between"/>
        <c:majorUnit val="20"/>
      </c:valAx>
    </c:plotArea>
    <c:plotVisOnly val="1"/>
    <c:dispBlanksAs val="gap"/>
    <c:showDLblsOverMax val="0"/>
  </c:chart>
  <c:txPr>
    <a:bodyPr/>
    <a:lstStyle/>
    <a:p>
      <a:pPr>
        <a:defRPr sz="800" b="1">
          <a:solidFill>
            <a:srgbClr val="20202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3630445907742"/>
          <c:y val="9.1861343980244745E-2"/>
          <c:w val="0.81849366828094949"/>
          <c:h val="0.38119137081775134"/>
        </c:manualLayout>
      </c:layout>
      <c:barChart>
        <c:barDir val="col"/>
        <c:grouping val="clustered"/>
        <c:varyColors val="0"/>
        <c:ser>
          <c:idx val="0"/>
          <c:order val="0"/>
          <c:tx>
            <c:strRef>
              <c:f>Sheet7!$G$1</c:f>
              <c:strCache>
                <c:ptCount val="1"/>
                <c:pt idx="0">
                  <c:v>LOR (%)</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Sheet7!$E$2:$F$17</c:f>
              <c:multiLvlStrCache>
                <c:ptCount val="16"/>
                <c:lvl>
                  <c:pt idx="0">
                    <c:v>Farrell et al. </c:v>
                  </c:pt>
                  <c:pt idx="1">
                    <c:v>Hanauer et al. (ACCENT I study)</c:v>
                  </c:pt>
                  <c:pt idx="2">
                    <c:v>Hommes et al. </c:v>
                  </c:pt>
                  <c:pt idx="3">
                    <c:v>Hyams et al. (REACH study)</c:v>
                  </c:pt>
                  <c:pt idx="4">
                    <c:v>Rutgeerts et al. </c:v>
                  </c:pt>
                  <c:pt idx="5">
                    <c:v>Sands et al. (ACCENT II study)</c:v>
                  </c:pt>
                  <c:pt idx="6">
                    <c:v>Teshima et al. </c:v>
                  </c:pt>
                  <c:pt idx="7">
                    <c:v>Vera et al. </c:v>
                  </c:pt>
                  <c:pt idx="8">
                    <c:v>González -Lama et al. </c:v>
                  </c:pt>
                  <c:pt idx="9">
                    <c:v>Milestone et al. </c:v>
                  </c:pt>
                  <c:pt idx="10">
                    <c:v>Regueiro et al. </c:v>
                  </c:pt>
                  <c:pt idx="11">
                    <c:v>De Ridder et al.</c:v>
                  </c:pt>
                  <c:pt idx="12">
                    <c:v>Gonzaga et al.</c:v>
                  </c:pt>
                  <c:pt idx="13">
                    <c:v>Schnitzler et al.</c:v>
                  </c:pt>
                  <c:pt idx="14">
                    <c:v>Rudolph et al.a</c:v>
                  </c:pt>
                  <c:pt idx="15">
                    <c:v>Corman et al. </c:v>
                  </c:pt>
                </c:lvl>
                <c:lvl>
                  <c:pt idx="0">
                    <c:v>5</c:v>
                  </c:pt>
                  <c:pt idx="1">
                    <c:v>12</c:v>
                  </c:pt>
                  <c:pt idx="6">
                    <c:v>26</c:v>
                  </c:pt>
                  <c:pt idx="8">
                    <c:v>28</c:v>
                  </c:pt>
                  <c:pt idx="10">
                    <c:v>30</c:v>
                  </c:pt>
                  <c:pt idx="11">
                    <c:v>40</c:v>
                  </c:pt>
                  <c:pt idx="12">
                    <c:v>49</c:v>
                  </c:pt>
                  <c:pt idx="13">
                    <c:v>55</c:v>
                  </c:pt>
                  <c:pt idx="14">
                    <c:v>72</c:v>
                  </c:pt>
                  <c:pt idx="15">
                    <c:v>&gt;12</c:v>
                  </c:pt>
                </c:lvl>
              </c:multiLvlStrCache>
            </c:multiLvlStrRef>
          </c:cat>
          <c:val>
            <c:numRef>
              <c:f>Sheet7!$G$2:$G$17</c:f>
              <c:numCache>
                <c:formatCode>General</c:formatCode>
                <c:ptCount val="16"/>
                <c:pt idx="0">
                  <c:v>42</c:v>
                </c:pt>
                <c:pt idx="1">
                  <c:v>28.5</c:v>
                </c:pt>
                <c:pt idx="2">
                  <c:v>15</c:v>
                </c:pt>
                <c:pt idx="3">
                  <c:v>36</c:v>
                </c:pt>
                <c:pt idx="4">
                  <c:v>11</c:v>
                </c:pt>
                <c:pt idx="5">
                  <c:v>42</c:v>
                </c:pt>
                <c:pt idx="6">
                  <c:v>31</c:v>
                </c:pt>
                <c:pt idx="7">
                  <c:v>11</c:v>
                </c:pt>
                <c:pt idx="8">
                  <c:v>21</c:v>
                </c:pt>
                <c:pt idx="9">
                  <c:v>15</c:v>
                </c:pt>
                <c:pt idx="10">
                  <c:v>54</c:v>
                </c:pt>
                <c:pt idx="11">
                  <c:v>29</c:v>
                </c:pt>
                <c:pt idx="12">
                  <c:v>38</c:v>
                </c:pt>
                <c:pt idx="13">
                  <c:v>50</c:v>
                </c:pt>
                <c:pt idx="14">
                  <c:v>48</c:v>
                </c:pt>
                <c:pt idx="15">
                  <c:v>38</c:v>
                </c:pt>
              </c:numCache>
            </c:numRef>
          </c:val>
          <c:extLst>
            <c:ext xmlns:c16="http://schemas.microsoft.com/office/drawing/2014/chart" uri="{C3380CC4-5D6E-409C-BE32-E72D297353CC}">
              <c16:uniqueId val="{00000000-4870-42A3-9EB8-4BE16F1D677E}"/>
            </c:ext>
          </c:extLst>
        </c:ser>
        <c:dLbls>
          <c:showLegendKey val="0"/>
          <c:showVal val="0"/>
          <c:showCatName val="0"/>
          <c:showSerName val="0"/>
          <c:showPercent val="0"/>
          <c:showBubbleSize val="0"/>
        </c:dLbls>
        <c:gapWidth val="150"/>
        <c:axId val="117110272"/>
        <c:axId val="117111808"/>
      </c:barChart>
      <c:catAx>
        <c:axId val="117110272"/>
        <c:scaling>
          <c:orientation val="minMax"/>
        </c:scaling>
        <c:delete val="0"/>
        <c:axPos val="b"/>
        <c:numFmt formatCode="General" sourceLinked="1"/>
        <c:majorTickMark val="out"/>
        <c:minorTickMark val="none"/>
        <c:tickLblPos val="nextTo"/>
        <c:txPr>
          <a:bodyPr/>
          <a:lstStyle/>
          <a:p>
            <a:pPr>
              <a:defRPr sz="1200" b="1"/>
            </a:pPr>
            <a:endParaRPr lang="en-US"/>
          </a:p>
        </c:txPr>
        <c:crossAx val="117111808"/>
        <c:crosses val="autoZero"/>
        <c:auto val="1"/>
        <c:lblAlgn val="ctr"/>
        <c:lblOffset val="100"/>
        <c:noMultiLvlLbl val="0"/>
      </c:catAx>
      <c:valAx>
        <c:axId val="117111808"/>
        <c:scaling>
          <c:orientation val="minMax"/>
          <c:max val="100"/>
        </c:scaling>
        <c:delete val="0"/>
        <c:axPos val="l"/>
        <c:title>
          <c:tx>
            <c:rich>
              <a:bodyPr rot="-5400000" vert="horz"/>
              <a:lstStyle/>
              <a:p>
                <a:pPr>
                  <a:defRPr sz="1400"/>
                </a:pPr>
                <a:r>
                  <a:rPr lang="en-US" sz="1400"/>
                  <a:t>Loss of response (%)</a:t>
                </a:r>
              </a:p>
            </c:rich>
          </c:tx>
          <c:layout>
            <c:manualLayout>
              <c:xMode val="edge"/>
              <c:yMode val="edge"/>
              <c:x val="8.273992129796795E-2"/>
              <c:y val="9.2329591675546024E-2"/>
            </c:manualLayout>
          </c:layout>
          <c:overlay val="0"/>
        </c:title>
        <c:numFmt formatCode="General" sourceLinked="1"/>
        <c:majorTickMark val="out"/>
        <c:minorTickMark val="none"/>
        <c:tickLblPos val="nextTo"/>
        <c:txPr>
          <a:bodyPr/>
          <a:lstStyle/>
          <a:p>
            <a:pPr>
              <a:defRPr sz="1050" b="1"/>
            </a:pPr>
            <a:endParaRPr lang="en-US"/>
          </a:p>
        </c:txPr>
        <c:crossAx val="117110272"/>
        <c:crosses val="autoZero"/>
        <c:crossBetween val="between"/>
        <c:majorUnit val="2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b="1" i="0" u="none" strike="noStrike" baseline="0" dirty="0">
                <a:effectLst/>
              </a:rPr>
              <a:t>Week </a:t>
            </a:r>
            <a:r>
              <a:rPr lang="en-US" sz="2000" dirty="0"/>
              <a:t>52 Outcomes</a:t>
            </a:r>
          </a:p>
        </c:rich>
      </c:tx>
      <c:overlay val="0"/>
    </c:title>
    <c:autoTitleDeleted val="0"/>
    <c:plotArea>
      <c:layout>
        <c:manualLayout>
          <c:layoutTarget val="inner"/>
          <c:xMode val="edge"/>
          <c:yMode val="edge"/>
          <c:x val="0.10420608582811482"/>
          <c:y val="0.22843509233594428"/>
          <c:w val="0.88869880074790031"/>
          <c:h val="0.48834483914084015"/>
        </c:manualLayout>
      </c:layout>
      <c:barChart>
        <c:barDir val="col"/>
        <c:grouping val="clustered"/>
        <c:varyColors val="0"/>
        <c:ser>
          <c:idx val="0"/>
          <c:order val="0"/>
          <c:tx>
            <c:strRef>
              <c:f>Sheet1!$Q$3</c:f>
              <c:strCache>
                <c:ptCount val="1"/>
                <c:pt idx="0">
                  <c:v>VDZ/placebo</c:v>
                </c:pt>
              </c:strCache>
            </c:strRef>
          </c:tx>
          <c:spP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100000" t="100000"/>
              </a:path>
              <a:tileRect r="-100000" b="-100000"/>
            </a:gra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Sheet1!$R$1:$U$2</c:f>
              <c:multiLvlStrCache>
                <c:ptCount val="4"/>
                <c:lvl>
                  <c:pt idx="0">
                    <c:v>Clinical remission</c:v>
                  </c:pt>
                  <c:pt idx="1">
                    <c:v>Durable clinical response</c:v>
                  </c:pt>
                  <c:pt idx="2">
                    <c:v>Clinical remission</c:v>
                  </c:pt>
                  <c:pt idx="3">
                    <c:v>Durable clinical response</c:v>
                  </c:pt>
                </c:lvl>
                <c:lvl>
                  <c:pt idx="0">
                    <c:v>Anti-TNF naïve</c:v>
                  </c:pt>
                  <c:pt idx="2">
                    <c:v>Prior Anti-TNF failure</c:v>
                  </c:pt>
                </c:lvl>
              </c:multiLvlStrCache>
            </c:multiLvlStrRef>
          </c:cat>
          <c:val>
            <c:numRef>
              <c:f>Sheet1!$R$3:$U$3</c:f>
              <c:numCache>
                <c:formatCode>General</c:formatCode>
                <c:ptCount val="4"/>
                <c:pt idx="0">
                  <c:v>19</c:v>
                </c:pt>
                <c:pt idx="1">
                  <c:v>27</c:v>
                </c:pt>
                <c:pt idx="2">
                  <c:v>5</c:v>
                </c:pt>
                <c:pt idx="3">
                  <c:v>16</c:v>
                </c:pt>
              </c:numCache>
            </c:numRef>
          </c:val>
          <c:extLst>
            <c:ext xmlns:c16="http://schemas.microsoft.com/office/drawing/2014/chart" uri="{C3380CC4-5D6E-409C-BE32-E72D297353CC}">
              <c16:uniqueId val="{00000000-5200-4289-89FC-9B54A06D48A5}"/>
            </c:ext>
          </c:extLst>
        </c:ser>
        <c:ser>
          <c:idx val="1"/>
          <c:order val="1"/>
          <c:tx>
            <c:strRef>
              <c:f>Sheet1!$Q$4</c:f>
              <c:strCache>
                <c:ptCount val="1"/>
                <c:pt idx="0">
                  <c:v>VDZ/VDZ Q8w</c:v>
                </c:pt>
              </c:strCache>
            </c:strRef>
          </c:tx>
          <c:spPr>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Sheet1!$R$1:$U$2</c:f>
              <c:multiLvlStrCache>
                <c:ptCount val="4"/>
                <c:lvl>
                  <c:pt idx="0">
                    <c:v>Clinical remission</c:v>
                  </c:pt>
                  <c:pt idx="1">
                    <c:v>Durable clinical response</c:v>
                  </c:pt>
                  <c:pt idx="2">
                    <c:v>Clinical remission</c:v>
                  </c:pt>
                  <c:pt idx="3">
                    <c:v>Durable clinical response</c:v>
                  </c:pt>
                </c:lvl>
                <c:lvl>
                  <c:pt idx="0">
                    <c:v>Anti-TNF naïve</c:v>
                  </c:pt>
                  <c:pt idx="2">
                    <c:v>Prior Anti-TNF failure</c:v>
                  </c:pt>
                </c:lvl>
              </c:multiLvlStrCache>
            </c:multiLvlStrRef>
          </c:cat>
          <c:val>
            <c:numRef>
              <c:f>Sheet1!$R$4:$U$4</c:f>
              <c:numCache>
                <c:formatCode>General</c:formatCode>
                <c:ptCount val="4"/>
                <c:pt idx="0">
                  <c:v>46</c:v>
                </c:pt>
                <c:pt idx="1">
                  <c:v>65</c:v>
                </c:pt>
                <c:pt idx="2">
                  <c:v>37</c:v>
                </c:pt>
                <c:pt idx="3">
                  <c:v>47</c:v>
                </c:pt>
              </c:numCache>
            </c:numRef>
          </c:val>
          <c:extLst>
            <c:ext xmlns:c16="http://schemas.microsoft.com/office/drawing/2014/chart" uri="{C3380CC4-5D6E-409C-BE32-E72D297353CC}">
              <c16:uniqueId val="{00000001-5200-4289-89FC-9B54A06D48A5}"/>
            </c:ext>
          </c:extLst>
        </c:ser>
        <c:ser>
          <c:idx val="2"/>
          <c:order val="2"/>
          <c:tx>
            <c:strRef>
              <c:f>Sheet1!$Q$5</c:f>
              <c:strCache>
                <c:ptCount val="1"/>
                <c:pt idx="0">
                  <c:v>VDZ/VDZ Q4w</c:v>
                </c:pt>
              </c:strCache>
            </c:strRef>
          </c:tx>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l="100000" t="100000"/>
              </a:path>
              <a:tileRect r="-100000" b="-100000"/>
            </a:gra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Sheet1!$R$1:$U$2</c:f>
              <c:multiLvlStrCache>
                <c:ptCount val="4"/>
                <c:lvl>
                  <c:pt idx="0">
                    <c:v>Clinical remission</c:v>
                  </c:pt>
                  <c:pt idx="1">
                    <c:v>Durable clinical response</c:v>
                  </c:pt>
                  <c:pt idx="2">
                    <c:v>Clinical remission</c:v>
                  </c:pt>
                  <c:pt idx="3">
                    <c:v>Durable clinical response</c:v>
                  </c:pt>
                </c:lvl>
                <c:lvl>
                  <c:pt idx="0">
                    <c:v>Anti-TNF naïve</c:v>
                  </c:pt>
                  <c:pt idx="2">
                    <c:v>Prior Anti-TNF failure</c:v>
                  </c:pt>
                </c:lvl>
              </c:multiLvlStrCache>
            </c:multiLvlStrRef>
          </c:cat>
          <c:val>
            <c:numRef>
              <c:f>Sheet1!$R$5:$U$5</c:f>
              <c:numCache>
                <c:formatCode>General</c:formatCode>
                <c:ptCount val="4"/>
                <c:pt idx="0">
                  <c:v>48</c:v>
                </c:pt>
                <c:pt idx="1">
                  <c:v>56</c:v>
                </c:pt>
                <c:pt idx="2">
                  <c:v>35</c:v>
                </c:pt>
                <c:pt idx="3">
                  <c:v>43</c:v>
                </c:pt>
              </c:numCache>
            </c:numRef>
          </c:val>
          <c:extLst>
            <c:ext xmlns:c16="http://schemas.microsoft.com/office/drawing/2014/chart" uri="{C3380CC4-5D6E-409C-BE32-E72D297353CC}">
              <c16:uniqueId val="{00000002-5200-4289-89FC-9B54A06D48A5}"/>
            </c:ext>
          </c:extLst>
        </c:ser>
        <c:dLbls>
          <c:showLegendKey val="0"/>
          <c:showVal val="0"/>
          <c:showCatName val="0"/>
          <c:showSerName val="0"/>
          <c:showPercent val="0"/>
          <c:showBubbleSize val="0"/>
        </c:dLbls>
        <c:gapWidth val="150"/>
        <c:axId val="138381184"/>
        <c:axId val="138382720"/>
      </c:barChart>
      <c:catAx>
        <c:axId val="138381184"/>
        <c:scaling>
          <c:orientation val="minMax"/>
        </c:scaling>
        <c:delete val="0"/>
        <c:axPos val="b"/>
        <c:numFmt formatCode="General" sourceLinked="0"/>
        <c:majorTickMark val="out"/>
        <c:minorTickMark val="none"/>
        <c:tickLblPos val="nextTo"/>
        <c:txPr>
          <a:bodyPr/>
          <a:lstStyle/>
          <a:p>
            <a:pPr>
              <a:defRPr b="1"/>
            </a:pPr>
            <a:endParaRPr lang="en-US"/>
          </a:p>
        </c:txPr>
        <c:crossAx val="138382720"/>
        <c:crosses val="autoZero"/>
        <c:auto val="1"/>
        <c:lblAlgn val="ctr"/>
        <c:lblOffset val="100"/>
        <c:noMultiLvlLbl val="0"/>
      </c:catAx>
      <c:valAx>
        <c:axId val="138382720"/>
        <c:scaling>
          <c:orientation val="minMax"/>
        </c:scaling>
        <c:delete val="0"/>
        <c:axPos val="l"/>
        <c:title>
          <c:tx>
            <c:rich>
              <a:bodyPr rot="-5400000" vert="horz"/>
              <a:lstStyle/>
              <a:p>
                <a:pPr>
                  <a:defRPr/>
                </a:pPr>
                <a:r>
                  <a:rPr lang="en-US" dirty="0"/>
                  <a:t>Patients (%)</a:t>
                </a:r>
              </a:p>
            </c:rich>
          </c:tx>
          <c:layout>
            <c:manualLayout>
              <c:xMode val="edge"/>
              <c:yMode val="edge"/>
              <c:x val="8.8813830995941485E-3"/>
              <c:y val="0.35414189505381594"/>
            </c:manualLayout>
          </c:layout>
          <c:overlay val="0"/>
        </c:title>
        <c:numFmt formatCode="General" sourceLinked="1"/>
        <c:majorTickMark val="out"/>
        <c:minorTickMark val="none"/>
        <c:tickLblPos val="nextTo"/>
        <c:txPr>
          <a:bodyPr/>
          <a:lstStyle/>
          <a:p>
            <a:pPr>
              <a:defRPr sz="1400" b="1"/>
            </a:pPr>
            <a:endParaRPr lang="en-US"/>
          </a:p>
        </c:txPr>
        <c:crossAx val="138381184"/>
        <c:crosses val="autoZero"/>
        <c:crossBetween val="between"/>
      </c:valAx>
    </c:plotArea>
    <c:legend>
      <c:legendPos val="r"/>
      <c:layout>
        <c:manualLayout>
          <c:xMode val="edge"/>
          <c:yMode val="edge"/>
          <c:x val="0.75355650443018141"/>
          <c:y val="6.5430569360800897E-2"/>
          <c:w val="0.22089627187571809"/>
          <c:h val="0.19619182307197566"/>
        </c:manualLayout>
      </c:layout>
      <c:overlay val="0"/>
      <c:txPr>
        <a:bodyPr/>
        <a:lstStyle/>
        <a:p>
          <a:pPr>
            <a:defRPr b="1"/>
          </a:pPr>
          <a:endParaRPr lang="en-US"/>
        </a:p>
      </c:txPr>
    </c:legend>
    <c:plotVisOnly val="1"/>
    <c:dispBlanksAs val="gap"/>
    <c:showDLblsOverMax val="0"/>
  </c:chart>
  <c:spPr>
    <a:solidFill>
      <a:schemeClr val="bg1"/>
    </a:solidFill>
  </c:spPr>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Placebo</c:v>
                </c:pt>
              </c:strCache>
            </c:strRef>
          </c:tx>
          <c:spPr>
            <a:gradFill flip="none" rotWithShape="1">
              <a:gsLst>
                <a:gs pos="0">
                  <a:schemeClr val="accent1">
                    <a:lumMod val="50000"/>
                  </a:schemeClr>
                </a:gs>
                <a:gs pos="100000">
                  <a:schemeClr val="accent1"/>
                </a:gs>
              </a:gsLst>
              <a:lin ang="16200000" scaled="0"/>
              <a:tileRect/>
            </a:gradFill>
            <a:ln w="12700">
              <a:noFill/>
              <a:prstDash val="solid"/>
            </a:ln>
          </c:spPr>
          <c:invertIfNegative val="0"/>
          <c:dLbls>
            <c:dLbl>
              <c:idx val="0"/>
              <c:layout>
                <c:manualLayout>
                  <c:x val="-1.8898316101865799E-2"/>
                  <c:y val="-1.6541709464541001E-2"/>
                </c:manualLayout>
              </c:layout>
              <c:spPr>
                <a:noFill/>
                <a:ln w="25399">
                  <a:noFill/>
                </a:ln>
              </c:spPr>
              <c:txPr>
                <a:bodyPr rot="0" spcFirstLastPara="1" vertOverflow="ellipsis" vert="horz" wrap="square" lIns="38100" tIns="19050" rIns="38100" bIns="19050" anchor="ctr" anchorCtr="1">
                  <a:noAutofit/>
                </a:bodyPr>
                <a:lstStyle/>
                <a:p>
                  <a:pPr>
                    <a:defRPr sz="1197" b="0" i="0" u="none" strike="noStrike" kern="1200" baseline="0">
                      <a:solidFill>
                        <a:schemeClr val="tx2">
                          <a:lumMod val="50000"/>
                        </a:schemeClr>
                      </a:solidFill>
                      <a:latin typeface="Arial"/>
                      <a:ea typeface="+mn-ea"/>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FE1-46E3-B156-5B4682C9F770}"/>
                </c:ext>
              </c:extLst>
            </c:dLbl>
            <c:dLbl>
              <c:idx val="1"/>
              <c:layout>
                <c:manualLayout>
                  <c:x val="-1.5462258628799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E1-46E3-B156-5B4682C9F770}"/>
                </c:ext>
              </c:extLst>
            </c:dLbl>
            <c:dLbl>
              <c:idx val="2"/>
              <c:layout>
                <c:manualLayout>
                  <c:x val="-2.57704310479989E-2"/>
                  <c:y val="-3.3083418929082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E1-46E3-B156-5B4682C9F770}"/>
                </c:ext>
              </c:extLst>
            </c:dLbl>
            <c:dLbl>
              <c:idx val="3"/>
              <c:layout>
                <c:manualLayout>
                  <c:x val="-2.06163448383990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E1-46E3-B156-5B4682C9F770}"/>
                </c:ext>
              </c:extLst>
            </c:dLbl>
            <c:spPr>
              <a:noFill/>
              <a:ln w="25399">
                <a:noFill/>
              </a:ln>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Sheet1!$E$8:$E$11</c:f>
                <c:numCache>
                  <c:formatCode>General</c:formatCode>
                  <c:ptCount val="4"/>
                  <c:pt idx="0">
                    <c:v>-0.1</c:v>
                  </c:pt>
                  <c:pt idx="1">
                    <c:v>-0.11</c:v>
                  </c:pt>
                  <c:pt idx="2">
                    <c:v>-0.12</c:v>
                  </c:pt>
                  <c:pt idx="3">
                    <c:v>-0.11</c:v>
                  </c:pt>
                </c:numCache>
              </c:numRef>
            </c:plus>
            <c:minus>
              <c:numRef>
                <c:f>Sheet1!$C$8:$C$11</c:f>
                <c:numCache>
                  <c:formatCode>General</c:formatCode>
                  <c:ptCount val="4"/>
                  <c:pt idx="0">
                    <c:v>-0.1</c:v>
                  </c:pt>
                  <c:pt idx="1">
                    <c:v>-0.11</c:v>
                  </c:pt>
                  <c:pt idx="2">
                    <c:v>-0.04</c:v>
                  </c:pt>
                  <c:pt idx="3">
                    <c:v>-7.0000000000000007E-2</c:v>
                  </c:pt>
                </c:numCache>
              </c:numRef>
            </c:minus>
          </c:errBars>
          <c:cat>
            <c:strRef>
              <c:f>Sheet1!$A$2:$A$5</c:f>
              <c:strCache>
                <c:ptCount val="4"/>
                <c:pt idx="0">
                  <c:v>Clinical Remission</c:v>
                </c:pt>
                <c:pt idx="1">
                  <c:v>CDAI-100 Response</c:v>
                </c:pt>
                <c:pt idx="2">
                  <c:v>Clinical Remission</c:v>
                </c:pt>
                <c:pt idx="3">
                  <c:v>CDAI-100 Response</c:v>
                </c:pt>
              </c:strCache>
            </c:strRef>
          </c:cat>
          <c:val>
            <c:numRef>
              <c:f>Sheet1!$B$2:$B$5</c:f>
              <c:numCache>
                <c:formatCode>0%</c:formatCode>
                <c:ptCount val="4"/>
                <c:pt idx="0">
                  <c:v>0.27</c:v>
                </c:pt>
                <c:pt idx="1">
                  <c:v>0.38</c:v>
                </c:pt>
                <c:pt idx="2">
                  <c:v>0.13</c:v>
                </c:pt>
                <c:pt idx="3">
                  <c:v>0.21</c:v>
                </c:pt>
              </c:numCache>
            </c:numRef>
          </c:val>
          <c:extLst>
            <c:ext xmlns:c16="http://schemas.microsoft.com/office/drawing/2014/chart" uri="{C3380CC4-5D6E-409C-BE32-E72D297353CC}">
              <c16:uniqueId val="{00000004-5FE1-46E3-B156-5B4682C9F770}"/>
            </c:ext>
          </c:extLst>
        </c:ser>
        <c:ser>
          <c:idx val="1"/>
          <c:order val="1"/>
          <c:tx>
            <c:strRef>
              <c:f>Sheet1!$C$1</c:f>
              <c:strCache>
                <c:ptCount val="1"/>
                <c:pt idx="0">
                  <c:v>VDZ Q8 wk</c:v>
                </c:pt>
              </c:strCache>
            </c:strRef>
          </c:tx>
          <c:spPr>
            <a:gradFill flip="none" rotWithShape="1">
              <a:gsLst>
                <a:gs pos="0">
                  <a:schemeClr val="accent2"/>
                </a:gs>
                <a:gs pos="100000">
                  <a:schemeClr val="accent2">
                    <a:lumMod val="50000"/>
                  </a:schemeClr>
                </a:gs>
              </a:gsLst>
              <a:lin ang="5400000" scaled="0"/>
              <a:tileRect/>
            </a:gradFill>
            <a:ln w="12700">
              <a:noFill/>
              <a:prstDash val="solid"/>
            </a:ln>
          </c:spPr>
          <c:invertIfNegative val="0"/>
          <c:dLbls>
            <c:dLbl>
              <c:idx val="0"/>
              <c:layout>
                <c:manualLayout>
                  <c:x val="2.9206488521065398E-2"/>
                  <c:y val="3.308341892908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E1-46E3-B156-5B4682C9F770}"/>
                </c:ext>
              </c:extLst>
            </c:dLbl>
            <c:dLbl>
              <c:idx val="1"/>
              <c:layout>
                <c:manualLayout>
                  <c:x val="2.405240231146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E1-46E3-B156-5B4682C9F770}"/>
                </c:ext>
              </c:extLst>
            </c:dLbl>
            <c:dLbl>
              <c:idx val="2"/>
              <c:layout>
                <c:manualLayout>
                  <c:x val="2.7488459784532099E-2"/>
                  <c:y val="1.32331070722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E1-46E3-B156-5B4682C9F770}"/>
                </c:ext>
              </c:extLst>
            </c:dLbl>
            <c:dLbl>
              <c:idx val="3"/>
              <c:layout>
                <c:manualLayout>
                  <c:x val="2.92064885210653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E1-46E3-B156-5B4682C9F770}"/>
                </c:ext>
              </c:extLst>
            </c:dLbl>
            <c:spPr>
              <a:noFill/>
              <a:ln w="25399">
                <a:noFill/>
              </a:ln>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Sheet1!$E$15:$E$18</c:f>
                <c:numCache>
                  <c:formatCode>General</c:formatCode>
                  <c:ptCount val="4"/>
                  <c:pt idx="0">
                    <c:v>-0.12</c:v>
                  </c:pt>
                  <c:pt idx="1">
                    <c:v>-0.11</c:v>
                  </c:pt>
                  <c:pt idx="2">
                    <c:v>-0.11</c:v>
                  </c:pt>
                  <c:pt idx="3">
                    <c:v>-0.11</c:v>
                  </c:pt>
                </c:numCache>
              </c:numRef>
            </c:plus>
            <c:minus>
              <c:numRef>
                <c:f>Sheet1!$C$15:$C$18</c:f>
                <c:numCache>
                  <c:formatCode>General</c:formatCode>
                  <c:ptCount val="4"/>
                  <c:pt idx="0">
                    <c:v>-0.12</c:v>
                  </c:pt>
                  <c:pt idx="1">
                    <c:v>-0.12</c:v>
                  </c:pt>
                  <c:pt idx="2">
                    <c:v>-0.08</c:v>
                  </c:pt>
                  <c:pt idx="3">
                    <c:v>-0.08</c:v>
                  </c:pt>
                </c:numCache>
              </c:numRef>
            </c:minus>
          </c:errBars>
          <c:cat>
            <c:strRef>
              <c:f>Sheet1!$A$2:$A$5</c:f>
              <c:strCache>
                <c:ptCount val="4"/>
                <c:pt idx="0">
                  <c:v>Clinical Remission</c:v>
                </c:pt>
                <c:pt idx="1">
                  <c:v>CDAI-100 Response</c:v>
                </c:pt>
                <c:pt idx="2">
                  <c:v>Clinical Remission</c:v>
                </c:pt>
                <c:pt idx="3">
                  <c:v>CDAI-100 Response</c:v>
                </c:pt>
              </c:strCache>
            </c:strRef>
          </c:cat>
          <c:val>
            <c:numRef>
              <c:f>Sheet1!$C$2:$C$5</c:f>
              <c:numCache>
                <c:formatCode>0%</c:formatCode>
                <c:ptCount val="4"/>
                <c:pt idx="0">
                  <c:v>0.52</c:v>
                </c:pt>
                <c:pt idx="1">
                  <c:v>0.61</c:v>
                </c:pt>
                <c:pt idx="2">
                  <c:v>0.28000000000000003</c:v>
                </c:pt>
                <c:pt idx="3">
                  <c:v>0.28999999999999998</c:v>
                </c:pt>
              </c:numCache>
            </c:numRef>
          </c:val>
          <c:extLst>
            <c:ext xmlns:c16="http://schemas.microsoft.com/office/drawing/2014/chart" uri="{C3380CC4-5D6E-409C-BE32-E72D297353CC}">
              <c16:uniqueId val="{00000009-5FE1-46E3-B156-5B4682C9F770}"/>
            </c:ext>
          </c:extLst>
        </c:ser>
        <c:ser>
          <c:idx val="2"/>
          <c:order val="2"/>
          <c:tx>
            <c:strRef>
              <c:f>Sheet1!$D$1</c:f>
              <c:strCache>
                <c:ptCount val="1"/>
                <c:pt idx="0">
                  <c:v>VDZ Q4 wk</c:v>
                </c:pt>
              </c:strCache>
            </c:strRef>
          </c:tx>
          <c:spPr>
            <a:gradFill flip="none" rotWithShape="1">
              <a:gsLst>
                <a:gs pos="0">
                  <a:schemeClr val="accent3">
                    <a:lumMod val="75000"/>
                  </a:schemeClr>
                </a:gs>
                <a:gs pos="100000">
                  <a:schemeClr val="bg1">
                    <a:lumMod val="50000"/>
                  </a:schemeClr>
                </a:gs>
              </a:gsLst>
              <a:lin ang="16200000" scaled="0"/>
              <a:tileRect/>
            </a:gradFill>
            <a:ln w="12700">
              <a:noFill/>
              <a:prstDash val="solid"/>
            </a:ln>
          </c:spPr>
          <c:invertIfNegative val="0"/>
          <c:dLbls>
            <c:dLbl>
              <c:idx val="0"/>
              <c:layout>
                <c:manualLayout>
                  <c:x val="3.0924517257598601E-2"/>
                  <c:y val="3.3083418929082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E1-46E3-B156-5B4682C9F770}"/>
                </c:ext>
              </c:extLst>
            </c:dLbl>
            <c:dLbl>
              <c:idx val="1"/>
              <c:layout>
                <c:manualLayout>
                  <c:x val="2.5770431047998799E-2"/>
                  <c:y val="-6.065223404354129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E1-46E3-B156-5B4682C9F770}"/>
                </c:ext>
              </c:extLst>
            </c:dLbl>
            <c:dLbl>
              <c:idx val="2"/>
              <c:layout>
                <c:manualLayout>
                  <c:x val="2.748845978453209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E1-46E3-B156-5B4682C9F770}"/>
                </c:ext>
              </c:extLst>
            </c:dLbl>
            <c:dLbl>
              <c:idx val="3"/>
              <c:layout>
                <c:manualLayout>
                  <c:x val="2.06163448383990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E1-46E3-B156-5B4682C9F770}"/>
                </c:ext>
              </c:extLst>
            </c:dLbl>
            <c:spPr>
              <a:noFill/>
              <a:ln w="25399">
                <a:noFill/>
              </a:ln>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a:ea typeface="+mn-ea"/>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Sheet1!$E$22:$E$25</c:f>
                <c:numCache>
                  <c:formatCode>General</c:formatCode>
                  <c:ptCount val="4"/>
                  <c:pt idx="0">
                    <c:v>-0.11</c:v>
                  </c:pt>
                  <c:pt idx="1">
                    <c:v>-0.11</c:v>
                  </c:pt>
                  <c:pt idx="2">
                    <c:v>-0.1</c:v>
                  </c:pt>
                  <c:pt idx="3">
                    <c:v>-0.11</c:v>
                  </c:pt>
                </c:numCache>
              </c:numRef>
            </c:plus>
            <c:minus>
              <c:numRef>
                <c:f>Sheet1!$C$22:$C$25</c:f>
                <c:numCache>
                  <c:formatCode>General</c:formatCode>
                  <c:ptCount val="4"/>
                  <c:pt idx="0">
                    <c:v>-0.12</c:v>
                  </c:pt>
                  <c:pt idx="1">
                    <c:v>-0.12</c:v>
                  </c:pt>
                  <c:pt idx="2">
                    <c:v>-0.1</c:v>
                  </c:pt>
                  <c:pt idx="3">
                    <c:v>-0.11</c:v>
                  </c:pt>
                </c:numCache>
              </c:numRef>
            </c:minus>
          </c:errBars>
          <c:cat>
            <c:strRef>
              <c:f>Sheet1!$A$2:$A$5</c:f>
              <c:strCache>
                <c:ptCount val="4"/>
                <c:pt idx="0">
                  <c:v>Clinical Remission</c:v>
                </c:pt>
                <c:pt idx="1">
                  <c:v>CDAI-100 Response</c:v>
                </c:pt>
                <c:pt idx="2">
                  <c:v>Clinical Remission</c:v>
                </c:pt>
                <c:pt idx="3">
                  <c:v>CDAI-100 Response</c:v>
                </c:pt>
              </c:strCache>
            </c:strRef>
          </c:cat>
          <c:val>
            <c:numRef>
              <c:f>Sheet1!$D$2:$D$5</c:f>
              <c:numCache>
                <c:formatCode>0%</c:formatCode>
                <c:ptCount val="4"/>
                <c:pt idx="0">
                  <c:v>0.47</c:v>
                </c:pt>
                <c:pt idx="1">
                  <c:v>0.54</c:v>
                </c:pt>
                <c:pt idx="2">
                  <c:v>0.27</c:v>
                </c:pt>
                <c:pt idx="3">
                  <c:v>0.38</c:v>
                </c:pt>
              </c:numCache>
            </c:numRef>
          </c:val>
          <c:extLst>
            <c:ext xmlns:c16="http://schemas.microsoft.com/office/drawing/2014/chart" uri="{C3380CC4-5D6E-409C-BE32-E72D297353CC}">
              <c16:uniqueId val="{0000000E-5FE1-46E3-B156-5B4682C9F770}"/>
            </c:ext>
          </c:extLst>
        </c:ser>
        <c:dLbls>
          <c:showLegendKey val="0"/>
          <c:showVal val="0"/>
          <c:showCatName val="0"/>
          <c:showSerName val="0"/>
          <c:showPercent val="0"/>
          <c:showBubbleSize val="0"/>
        </c:dLbls>
        <c:gapWidth val="100"/>
        <c:axId val="139120640"/>
        <c:axId val="139106176"/>
      </c:barChart>
      <c:catAx>
        <c:axId val="139120640"/>
        <c:scaling>
          <c:orientation val="minMax"/>
        </c:scaling>
        <c:delete val="0"/>
        <c:axPos val="b"/>
        <c:numFmt formatCode="General" sourceLinked="1"/>
        <c:majorTickMark val="none"/>
        <c:minorTickMark val="none"/>
        <c:tickLblPos val="none"/>
        <c:spPr>
          <a:ln w="3175">
            <a:solidFill>
              <a:srgbClr val="000000"/>
            </a:solidFill>
            <a:prstDash val="solid"/>
          </a:ln>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9106176"/>
        <c:crosses val="autoZero"/>
        <c:auto val="1"/>
        <c:lblAlgn val="ctr"/>
        <c:lblOffset val="100"/>
        <c:noMultiLvlLbl val="0"/>
      </c:catAx>
      <c:valAx>
        <c:axId val="139106176"/>
        <c:scaling>
          <c:orientation val="minMax"/>
          <c:max val="0.70000000000000095"/>
          <c:min val="0"/>
        </c:scaling>
        <c:delete val="0"/>
        <c:axPos val="l"/>
        <c:numFmt formatCode="0%" sourceLinked="1"/>
        <c:majorTickMark val="out"/>
        <c:minorTickMark val="none"/>
        <c:tickLblPos val="nextTo"/>
        <c:spPr>
          <a:ln w="3175">
            <a:solidFill>
              <a:srgbClr val="000000"/>
            </a:solidFill>
            <a:prstDash val="solid"/>
          </a:ln>
        </c:spPr>
        <c:txPr>
          <a:bodyPr rot="-60000000" spcFirstLastPara="1" vertOverflow="ellipsis" vert="horz" wrap="square" anchor="ctr" anchorCtr="1"/>
          <a:lstStyle/>
          <a:p>
            <a:pPr>
              <a:defRPr sz="1400" b="0" i="0" u="none" strike="noStrike" kern="1200" baseline="0">
                <a:solidFill>
                  <a:srgbClr val="000000"/>
                </a:solidFill>
                <a:latin typeface="Arial"/>
                <a:ea typeface="+mn-ea"/>
                <a:cs typeface="Arial"/>
              </a:defRPr>
            </a:pPr>
            <a:endParaRPr lang="en-US"/>
          </a:p>
        </c:txPr>
        <c:crossAx val="139120640"/>
        <c:crosses val="autoZero"/>
        <c:crossBetween val="between"/>
      </c:valAx>
      <c:spPr>
        <a:solidFill>
          <a:schemeClr val="tx2">
            <a:lumMod val="20000"/>
            <a:lumOff val="80000"/>
          </a:schemeClr>
        </a:solidFill>
        <a:ln w="25399">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dirty="0"/>
              <a:t>Week 52 Outcomes </a:t>
            </a:r>
          </a:p>
        </c:rich>
      </c:tx>
      <c:layout>
        <c:manualLayout>
          <c:xMode val="edge"/>
          <c:yMode val="edge"/>
          <c:x val="0.3806670914555994"/>
          <c:y val="2.7328919885574576E-2"/>
        </c:manualLayout>
      </c:layout>
      <c:overlay val="0"/>
    </c:title>
    <c:autoTitleDeleted val="0"/>
    <c:plotArea>
      <c:layout>
        <c:manualLayout>
          <c:layoutTarget val="inner"/>
          <c:xMode val="edge"/>
          <c:yMode val="edge"/>
          <c:x val="0.10828217812798381"/>
          <c:y val="0.21925677466708896"/>
          <c:w val="0.88572843317920924"/>
          <c:h val="0.5736805873311579"/>
        </c:manualLayout>
      </c:layout>
      <c:barChart>
        <c:barDir val="col"/>
        <c:grouping val="clustered"/>
        <c:varyColors val="0"/>
        <c:ser>
          <c:idx val="0"/>
          <c:order val="0"/>
          <c:tx>
            <c:strRef>
              <c:f>Sheet1!$Q$10</c:f>
              <c:strCache>
                <c:ptCount val="1"/>
                <c:pt idx="0">
                  <c:v>Placebo</c:v>
                </c:pt>
              </c:strCache>
            </c:strRef>
          </c:tx>
          <c:spP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l="100000" t="100000"/>
              </a:path>
              <a:tileRect r="-100000" b="-100000"/>
            </a:gra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Sheet1!$R$8:$U$9</c:f>
              <c:multiLvlStrCache>
                <c:ptCount val="4"/>
                <c:lvl>
                  <c:pt idx="0">
                    <c:v>Clinical remission</c:v>
                  </c:pt>
                  <c:pt idx="1">
                    <c:v>CDAI-100 response</c:v>
                  </c:pt>
                  <c:pt idx="2">
                    <c:v>Clinical remission</c:v>
                  </c:pt>
                  <c:pt idx="3">
                    <c:v>CDAI-100 response</c:v>
                  </c:pt>
                </c:lvl>
                <c:lvl>
                  <c:pt idx="0">
                    <c:v>Anti-TNF naïve</c:v>
                  </c:pt>
                  <c:pt idx="2">
                    <c:v>Prior Anti-TNF failure</c:v>
                  </c:pt>
                </c:lvl>
              </c:multiLvlStrCache>
            </c:multiLvlStrRef>
          </c:cat>
          <c:val>
            <c:numRef>
              <c:f>Sheet1!$R$10:$U$10</c:f>
              <c:numCache>
                <c:formatCode>General</c:formatCode>
                <c:ptCount val="4"/>
                <c:pt idx="0">
                  <c:v>27</c:v>
                </c:pt>
                <c:pt idx="1">
                  <c:v>38</c:v>
                </c:pt>
                <c:pt idx="2">
                  <c:v>13</c:v>
                </c:pt>
                <c:pt idx="3">
                  <c:v>21</c:v>
                </c:pt>
              </c:numCache>
            </c:numRef>
          </c:val>
          <c:extLst>
            <c:ext xmlns:c16="http://schemas.microsoft.com/office/drawing/2014/chart" uri="{C3380CC4-5D6E-409C-BE32-E72D297353CC}">
              <c16:uniqueId val="{00000000-635C-4855-9018-6D6DD7C5DFE3}"/>
            </c:ext>
          </c:extLst>
        </c:ser>
        <c:ser>
          <c:idx val="1"/>
          <c:order val="1"/>
          <c:tx>
            <c:strRef>
              <c:f>Sheet1!$Q$11</c:f>
              <c:strCache>
                <c:ptCount val="1"/>
                <c:pt idx="0">
                  <c:v>VDZ Q8w</c:v>
                </c:pt>
              </c:strCache>
            </c:strRef>
          </c:tx>
          <c:spPr>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Sheet1!$R$8:$U$9</c:f>
              <c:multiLvlStrCache>
                <c:ptCount val="4"/>
                <c:lvl>
                  <c:pt idx="0">
                    <c:v>Clinical remission</c:v>
                  </c:pt>
                  <c:pt idx="1">
                    <c:v>CDAI-100 response</c:v>
                  </c:pt>
                  <c:pt idx="2">
                    <c:v>Clinical remission</c:v>
                  </c:pt>
                  <c:pt idx="3">
                    <c:v>CDAI-100 response</c:v>
                  </c:pt>
                </c:lvl>
                <c:lvl>
                  <c:pt idx="0">
                    <c:v>Anti-TNF naïve</c:v>
                  </c:pt>
                  <c:pt idx="2">
                    <c:v>Prior Anti-TNF failure</c:v>
                  </c:pt>
                </c:lvl>
              </c:multiLvlStrCache>
            </c:multiLvlStrRef>
          </c:cat>
          <c:val>
            <c:numRef>
              <c:f>Sheet1!$R$11:$U$11</c:f>
              <c:numCache>
                <c:formatCode>General</c:formatCode>
                <c:ptCount val="4"/>
                <c:pt idx="0">
                  <c:v>52</c:v>
                </c:pt>
                <c:pt idx="1">
                  <c:v>61</c:v>
                </c:pt>
                <c:pt idx="2">
                  <c:v>28</c:v>
                </c:pt>
                <c:pt idx="3">
                  <c:v>29</c:v>
                </c:pt>
              </c:numCache>
            </c:numRef>
          </c:val>
          <c:extLst>
            <c:ext xmlns:c16="http://schemas.microsoft.com/office/drawing/2014/chart" uri="{C3380CC4-5D6E-409C-BE32-E72D297353CC}">
              <c16:uniqueId val="{00000001-635C-4855-9018-6D6DD7C5DFE3}"/>
            </c:ext>
          </c:extLst>
        </c:ser>
        <c:ser>
          <c:idx val="2"/>
          <c:order val="2"/>
          <c:tx>
            <c:strRef>
              <c:f>Sheet1!$Q$12</c:f>
              <c:strCache>
                <c:ptCount val="1"/>
                <c:pt idx="0">
                  <c:v>VDZ Q4w</c:v>
                </c:pt>
              </c:strCache>
            </c:strRef>
          </c:tx>
          <c:spP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l="100000" t="100000"/>
              </a:path>
              <a:tileRect r="-100000" b="-100000"/>
            </a:gradFill>
            <a:ln w="9525" cap="flat" cmpd="sng" algn="ctr">
              <a:noFill/>
              <a:prstDash val="solid"/>
            </a:ln>
            <a:effectLst>
              <a:outerShdw blurRad="40000" dist="23000" dir="5400000" rotWithShape="0">
                <a:srgbClr val="000000">
                  <a:alpha val="35000"/>
                </a:srgb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Sheet1!$R$8:$U$9</c:f>
              <c:multiLvlStrCache>
                <c:ptCount val="4"/>
                <c:lvl>
                  <c:pt idx="0">
                    <c:v>Clinical remission</c:v>
                  </c:pt>
                  <c:pt idx="1">
                    <c:v>CDAI-100 response</c:v>
                  </c:pt>
                  <c:pt idx="2">
                    <c:v>Clinical remission</c:v>
                  </c:pt>
                  <c:pt idx="3">
                    <c:v>CDAI-100 response</c:v>
                  </c:pt>
                </c:lvl>
                <c:lvl>
                  <c:pt idx="0">
                    <c:v>Anti-TNF naïve</c:v>
                  </c:pt>
                  <c:pt idx="2">
                    <c:v>Prior Anti-TNF failure</c:v>
                  </c:pt>
                </c:lvl>
              </c:multiLvlStrCache>
            </c:multiLvlStrRef>
          </c:cat>
          <c:val>
            <c:numRef>
              <c:f>Sheet1!$R$12:$U$12</c:f>
              <c:numCache>
                <c:formatCode>General</c:formatCode>
                <c:ptCount val="4"/>
                <c:pt idx="0">
                  <c:v>47</c:v>
                </c:pt>
                <c:pt idx="1">
                  <c:v>54</c:v>
                </c:pt>
                <c:pt idx="2">
                  <c:v>27</c:v>
                </c:pt>
                <c:pt idx="3">
                  <c:v>38</c:v>
                </c:pt>
              </c:numCache>
            </c:numRef>
          </c:val>
          <c:extLst>
            <c:ext xmlns:c16="http://schemas.microsoft.com/office/drawing/2014/chart" uri="{C3380CC4-5D6E-409C-BE32-E72D297353CC}">
              <c16:uniqueId val="{00000002-635C-4855-9018-6D6DD7C5DFE3}"/>
            </c:ext>
          </c:extLst>
        </c:ser>
        <c:dLbls>
          <c:showLegendKey val="0"/>
          <c:showVal val="0"/>
          <c:showCatName val="0"/>
          <c:showSerName val="0"/>
          <c:showPercent val="0"/>
          <c:showBubbleSize val="0"/>
        </c:dLbls>
        <c:gapWidth val="150"/>
        <c:axId val="138456448"/>
        <c:axId val="138470528"/>
      </c:barChart>
      <c:catAx>
        <c:axId val="138456448"/>
        <c:scaling>
          <c:orientation val="minMax"/>
        </c:scaling>
        <c:delete val="0"/>
        <c:axPos val="b"/>
        <c:numFmt formatCode="General" sourceLinked="0"/>
        <c:majorTickMark val="out"/>
        <c:minorTickMark val="none"/>
        <c:tickLblPos val="nextTo"/>
        <c:crossAx val="138470528"/>
        <c:crosses val="autoZero"/>
        <c:auto val="1"/>
        <c:lblAlgn val="ctr"/>
        <c:lblOffset val="100"/>
        <c:noMultiLvlLbl val="0"/>
      </c:catAx>
      <c:valAx>
        <c:axId val="138470528"/>
        <c:scaling>
          <c:orientation val="minMax"/>
        </c:scaling>
        <c:delete val="0"/>
        <c:axPos val="l"/>
        <c:title>
          <c:tx>
            <c:rich>
              <a:bodyPr rot="-5400000" vert="horz"/>
              <a:lstStyle/>
              <a:p>
                <a:pPr>
                  <a:defRPr/>
                </a:pPr>
                <a:r>
                  <a:rPr lang="en-US" dirty="0"/>
                  <a:t>Patients (%)</a:t>
                </a:r>
              </a:p>
            </c:rich>
          </c:tx>
          <c:layout>
            <c:manualLayout>
              <c:xMode val="edge"/>
              <c:yMode val="edge"/>
              <c:x val="1.0642416801803726E-2"/>
              <c:y val="0.37158456199051432"/>
            </c:manualLayout>
          </c:layout>
          <c:overlay val="0"/>
        </c:title>
        <c:numFmt formatCode="General" sourceLinked="1"/>
        <c:majorTickMark val="out"/>
        <c:minorTickMark val="none"/>
        <c:tickLblPos val="nextTo"/>
        <c:crossAx val="138456448"/>
        <c:crosses val="autoZero"/>
        <c:crossBetween val="between"/>
      </c:valAx>
    </c:plotArea>
    <c:legend>
      <c:legendPos val="r"/>
      <c:layout>
        <c:manualLayout>
          <c:xMode val="edge"/>
          <c:yMode val="edge"/>
          <c:x val="0.75157376860334879"/>
          <c:y val="0.10846138181044215"/>
          <c:w val="0.19946669564218633"/>
          <c:h val="0.18315579968782039"/>
        </c:manualLayout>
      </c:layout>
      <c:overlay val="0"/>
    </c:legend>
    <c:plotVisOnly val="1"/>
    <c:dispBlanksAs val="gap"/>
    <c:showDLblsOverMax val="0"/>
  </c:chart>
  <c:spPr>
    <a:solidFill>
      <a:schemeClr val="bg1"/>
    </a:solidFill>
  </c:spPr>
  <c:txPr>
    <a:bodyPr/>
    <a:lstStyle/>
    <a:p>
      <a:pPr>
        <a:defRPr sz="1600"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Clinical Response*  (≥100 Point CDAI Reduction)</a:t>
            </a:r>
          </a:p>
        </c:rich>
      </c:tx>
      <c:overlay val="0"/>
    </c:title>
    <c:autoTitleDeleted val="0"/>
    <c:plotArea>
      <c:layout>
        <c:manualLayout>
          <c:layoutTarget val="inner"/>
          <c:xMode val="edge"/>
          <c:yMode val="edge"/>
          <c:x val="8.7640278297860613E-2"/>
          <c:y val="0.17183168965862955"/>
          <c:w val="0.89012434455439204"/>
          <c:h val="0.54651016951422804"/>
        </c:manualLayout>
      </c:layout>
      <c:barChart>
        <c:barDir val="col"/>
        <c:grouping val="clustered"/>
        <c:varyColors val="0"/>
        <c:ser>
          <c:idx val="0"/>
          <c:order val="0"/>
          <c:tx>
            <c:strRef>
              <c:f>Sheet2!$L$3</c:f>
              <c:strCache>
                <c:ptCount val="1"/>
                <c:pt idx="0">
                  <c:v>Placebo</c:v>
                </c:pt>
              </c:strCache>
            </c:strRef>
          </c:tx>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Sheet2!$M$1:$R$2</c:f>
              <c:multiLvlStrCache>
                <c:ptCount val="6"/>
                <c:lvl>
                  <c:pt idx="0">
                    <c:v>Week 3</c:v>
                  </c:pt>
                  <c:pt idx="1">
                    <c:v>Week 6</c:v>
                  </c:pt>
                  <c:pt idx="2">
                    <c:v>Week 8</c:v>
                  </c:pt>
                  <c:pt idx="3">
                    <c:v>Week 3</c:v>
                  </c:pt>
                  <c:pt idx="4">
                    <c:v>Week 6</c:v>
                  </c:pt>
                  <c:pt idx="5">
                    <c:v>Week 8</c:v>
                  </c:pt>
                </c:lvl>
                <c:lvl>
                  <c:pt idx="0">
                    <c:v>UNITI-1 </c:v>
                  </c:pt>
                  <c:pt idx="3">
                    <c:v>UNITI-2 </c:v>
                  </c:pt>
                </c:lvl>
              </c:multiLvlStrCache>
            </c:multiLvlStrRef>
          </c:cat>
          <c:val>
            <c:numRef>
              <c:f>Sheet2!$M$3:$R$3</c:f>
              <c:numCache>
                <c:formatCode>General</c:formatCode>
                <c:ptCount val="6"/>
                <c:pt idx="0">
                  <c:v>17.8</c:v>
                </c:pt>
                <c:pt idx="1">
                  <c:v>21.5</c:v>
                </c:pt>
                <c:pt idx="2">
                  <c:v>20.2</c:v>
                </c:pt>
                <c:pt idx="3">
                  <c:v>21.5</c:v>
                </c:pt>
                <c:pt idx="4">
                  <c:v>28.7</c:v>
                </c:pt>
                <c:pt idx="5">
                  <c:v>32.1</c:v>
                </c:pt>
              </c:numCache>
            </c:numRef>
          </c:val>
          <c:extLst>
            <c:ext xmlns:c16="http://schemas.microsoft.com/office/drawing/2014/chart" uri="{C3380CC4-5D6E-409C-BE32-E72D297353CC}">
              <c16:uniqueId val="{00000000-C343-48BC-A7D6-D8C03A988730}"/>
            </c:ext>
          </c:extLst>
        </c:ser>
        <c:ser>
          <c:idx val="1"/>
          <c:order val="1"/>
          <c:tx>
            <c:strRef>
              <c:f>Sheet2!$L$4</c:f>
              <c:strCache>
                <c:ptCount val="1"/>
                <c:pt idx="0">
                  <c:v>UST 130mg</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Sheet2!$M$1:$R$2</c:f>
              <c:multiLvlStrCache>
                <c:ptCount val="6"/>
                <c:lvl>
                  <c:pt idx="0">
                    <c:v>Week 3</c:v>
                  </c:pt>
                  <c:pt idx="1">
                    <c:v>Week 6</c:v>
                  </c:pt>
                  <c:pt idx="2">
                    <c:v>Week 8</c:v>
                  </c:pt>
                  <c:pt idx="3">
                    <c:v>Week 3</c:v>
                  </c:pt>
                  <c:pt idx="4">
                    <c:v>Week 6</c:v>
                  </c:pt>
                  <c:pt idx="5">
                    <c:v>Week 8</c:v>
                  </c:pt>
                </c:lvl>
                <c:lvl>
                  <c:pt idx="0">
                    <c:v>UNITI-1 </c:v>
                  </c:pt>
                  <c:pt idx="3">
                    <c:v>UNITI-2 </c:v>
                  </c:pt>
                </c:lvl>
              </c:multiLvlStrCache>
            </c:multiLvlStrRef>
          </c:cat>
          <c:val>
            <c:numRef>
              <c:f>Sheet2!$M$4:$R$4</c:f>
              <c:numCache>
                <c:formatCode>General</c:formatCode>
                <c:ptCount val="6"/>
                <c:pt idx="0">
                  <c:v>25.3</c:v>
                </c:pt>
                <c:pt idx="1">
                  <c:v>34.299999999999997</c:v>
                </c:pt>
                <c:pt idx="2">
                  <c:v>33.5</c:v>
                </c:pt>
                <c:pt idx="3">
                  <c:v>32.5</c:v>
                </c:pt>
                <c:pt idx="4">
                  <c:v>51.7</c:v>
                </c:pt>
                <c:pt idx="5">
                  <c:v>47.4</c:v>
                </c:pt>
              </c:numCache>
            </c:numRef>
          </c:val>
          <c:extLst>
            <c:ext xmlns:c16="http://schemas.microsoft.com/office/drawing/2014/chart" uri="{C3380CC4-5D6E-409C-BE32-E72D297353CC}">
              <c16:uniqueId val="{00000001-C343-48BC-A7D6-D8C03A988730}"/>
            </c:ext>
          </c:extLst>
        </c:ser>
        <c:ser>
          <c:idx val="2"/>
          <c:order val="2"/>
          <c:tx>
            <c:strRef>
              <c:f>Sheet2!$L$5</c:f>
              <c:strCache>
                <c:ptCount val="1"/>
                <c:pt idx="0">
                  <c:v>UST 6mg/kg</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Sheet2!$M$1:$R$2</c:f>
              <c:multiLvlStrCache>
                <c:ptCount val="6"/>
                <c:lvl>
                  <c:pt idx="0">
                    <c:v>Week 3</c:v>
                  </c:pt>
                  <c:pt idx="1">
                    <c:v>Week 6</c:v>
                  </c:pt>
                  <c:pt idx="2">
                    <c:v>Week 8</c:v>
                  </c:pt>
                  <c:pt idx="3">
                    <c:v>Week 3</c:v>
                  </c:pt>
                  <c:pt idx="4">
                    <c:v>Week 6</c:v>
                  </c:pt>
                  <c:pt idx="5">
                    <c:v>Week 8</c:v>
                  </c:pt>
                </c:lvl>
                <c:lvl>
                  <c:pt idx="0">
                    <c:v>UNITI-1 </c:v>
                  </c:pt>
                  <c:pt idx="3">
                    <c:v>UNITI-2 </c:v>
                  </c:pt>
                </c:lvl>
              </c:multiLvlStrCache>
            </c:multiLvlStrRef>
          </c:cat>
          <c:val>
            <c:numRef>
              <c:f>Sheet2!$M$5:$R$5</c:f>
              <c:numCache>
                <c:formatCode>General</c:formatCode>
                <c:ptCount val="6"/>
                <c:pt idx="0">
                  <c:v>30.1</c:v>
                </c:pt>
                <c:pt idx="1">
                  <c:v>33.700000000000003</c:v>
                </c:pt>
                <c:pt idx="2">
                  <c:v>37.799999999999997</c:v>
                </c:pt>
                <c:pt idx="3">
                  <c:v>38.799999999999997</c:v>
                </c:pt>
                <c:pt idx="4">
                  <c:v>55.5</c:v>
                </c:pt>
                <c:pt idx="5">
                  <c:v>57.9</c:v>
                </c:pt>
              </c:numCache>
            </c:numRef>
          </c:val>
          <c:extLst>
            <c:ext xmlns:c16="http://schemas.microsoft.com/office/drawing/2014/chart" uri="{C3380CC4-5D6E-409C-BE32-E72D297353CC}">
              <c16:uniqueId val="{00000002-C343-48BC-A7D6-D8C03A988730}"/>
            </c:ext>
          </c:extLst>
        </c:ser>
        <c:dLbls>
          <c:showLegendKey val="0"/>
          <c:showVal val="0"/>
          <c:showCatName val="0"/>
          <c:showSerName val="0"/>
          <c:showPercent val="0"/>
          <c:showBubbleSize val="0"/>
        </c:dLbls>
        <c:gapWidth val="150"/>
        <c:axId val="138653056"/>
        <c:axId val="138658944"/>
      </c:barChart>
      <c:catAx>
        <c:axId val="138653056"/>
        <c:scaling>
          <c:orientation val="minMax"/>
        </c:scaling>
        <c:delete val="0"/>
        <c:axPos val="b"/>
        <c:numFmt formatCode="General" sourceLinked="0"/>
        <c:majorTickMark val="out"/>
        <c:minorTickMark val="none"/>
        <c:tickLblPos val="nextTo"/>
        <c:txPr>
          <a:bodyPr/>
          <a:lstStyle/>
          <a:p>
            <a:pPr>
              <a:defRPr sz="1800"/>
            </a:pPr>
            <a:endParaRPr lang="en-US"/>
          </a:p>
        </c:txPr>
        <c:crossAx val="138658944"/>
        <c:crosses val="autoZero"/>
        <c:auto val="1"/>
        <c:lblAlgn val="ctr"/>
        <c:lblOffset val="100"/>
        <c:noMultiLvlLbl val="0"/>
      </c:catAx>
      <c:valAx>
        <c:axId val="138658944"/>
        <c:scaling>
          <c:orientation val="minMax"/>
        </c:scaling>
        <c:delete val="0"/>
        <c:axPos val="l"/>
        <c:title>
          <c:tx>
            <c:rich>
              <a:bodyPr rot="-5400000" vert="horz"/>
              <a:lstStyle/>
              <a:p>
                <a:pPr>
                  <a:defRPr/>
                </a:pPr>
                <a:r>
                  <a:rPr lang="en-US" dirty="0"/>
                  <a:t>Patients  (%)</a:t>
                </a:r>
              </a:p>
            </c:rich>
          </c:tx>
          <c:layout>
            <c:manualLayout>
              <c:xMode val="edge"/>
              <c:yMode val="edge"/>
              <c:x val="9.0469177361666309E-3"/>
              <c:y val="0.39038380281261376"/>
            </c:manualLayout>
          </c:layout>
          <c:overlay val="0"/>
        </c:title>
        <c:numFmt formatCode="General" sourceLinked="1"/>
        <c:majorTickMark val="out"/>
        <c:minorTickMark val="none"/>
        <c:tickLblPos val="nextTo"/>
        <c:crossAx val="138653056"/>
        <c:crosses val="autoZero"/>
        <c:crossBetween val="between"/>
      </c:valAx>
    </c:plotArea>
    <c:legend>
      <c:legendPos val="r"/>
      <c:layout>
        <c:manualLayout>
          <c:xMode val="edge"/>
          <c:yMode val="edge"/>
          <c:x val="9.833655853739727E-2"/>
          <c:y val="0.17187897650959721"/>
          <c:w val="0.21862736701089683"/>
          <c:h val="0.17686418769916795"/>
        </c:manualLayout>
      </c:layout>
      <c:overlay val="0"/>
    </c:legend>
    <c:plotVisOnly val="1"/>
    <c:dispBlanksAs val="gap"/>
    <c:showDLblsOverMax val="0"/>
  </c:chart>
  <c:spPr>
    <a:solidFill>
      <a:schemeClr val="bg1"/>
    </a:solidFill>
  </c:spPr>
  <c:txPr>
    <a:bodyPr/>
    <a:lstStyle/>
    <a:p>
      <a:pPr>
        <a:defRPr sz="14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Clinical Remission** (CDAI &lt; 150)</a:t>
            </a:r>
          </a:p>
        </c:rich>
      </c:tx>
      <c:layout>
        <c:manualLayout>
          <c:xMode val="edge"/>
          <c:yMode val="edge"/>
          <c:x val="0.29708816367832491"/>
          <c:y val="3.0658380491350473E-2"/>
        </c:manualLayout>
      </c:layout>
      <c:overlay val="0"/>
    </c:title>
    <c:autoTitleDeleted val="0"/>
    <c:plotArea>
      <c:layout>
        <c:manualLayout>
          <c:layoutTarget val="inner"/>
          <c:xMode val="edge"/>
          <c:yMode val="edge"/>
          <c:x val="9.1145335251051979E-2"/>
          <c:y val="0.19954870224555263"/>
          <c:w val="0.88661924964783079"/>
          <c:h val="0.6032137649460485"/>
        </c:manualLayout>
      </c:layout>
      <c:barChart>
        <c:barDir val="col"/>
        <c:grouping val="clustered"/>
        <c:varyColors val="0"/>
        <c:ser>
          <c:idx val="0"/>
          <c:order val="0"/>
          <c:tx>
            <c:strRef>
              <c:f>Sheet2!$L$9</c:f>
              <c:strCache>
                <c:ptCount val="1"/>
                <c:pt idx="0">
                  <c:v>Placebo</c:v>
                </c:pt>
              </c:strCache>
            </c:strRef>
          </c:tx>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Sheet2!$M$7:$R$8</c:f>
              <c:multiLvlStrCache>
                <c:ptCount val="6"/>
                <c:lvl>
                  <c:pt idx="0">
                    <c:v>Week 3</c:v>
                  </c:pt>
                  <c:pt idx="1">
                    <c:v>Week 6</c:v>
                  </c:pt>
                  <c:pt idx="2">
                    <c:v>Week 8</c:v>
                  </c:pt>
                  <c:pt idx="3">
                    <c:v>Week 3</c:v>
                  </c:pt>
                  <c:pt idx="4">
                    <c:v>Week 6</c:v>
                  </c:pt>
                  <c:pt idx="5">
                    <c:v>Week 8</c:v>
                  </c:pt>
                </c:lvl>
                <c:lvl>
                  <c:pt idx="0">
                    <c:v>UNITI-1 </c:v>
                  </c:pt>
                  <c:pt idx="3">
                    <c:v>UNITI-2 </c:v>
                  </c:pt>
                </c:lvl>
              </c:multiLvlStrCache>
            </c:multiLvlStrRef>
          </c:cat>
          <c:val>
            <c:numRef>
              <c:f>Sheet2!$M$9:$R$9</c:f>
              <c:numCache>
                <c:formatCode>0</c:formatCode>
                <c:ptCount val="6"/>
                <c:pt idx="0">
                  <c:v>5.7</c:v>
                </c:pt>
                <c:pt idx="1">
                  <c:v>8.9</c:v>
                </c:pt>
                <c:pt idx="2">
                  <c:v>7.3</c:v>
                </c:pt>
                <c:pt idx="3">
                  <c:v>11.5</c:v>
                </c:pt>
                <c:pt idx="4">
                  <c:v>17.7</c:v>
                </c:pt>
                <c:pt idx="5">
                  <c:v>19.600000000000001</c:v>
                </c:pt>
              </c:numCache>
            </c:numRef>
          </c:val>
          <c:extLst>
            <c:ext xmlns:c16="http://schemas.microsoft.com/office/drawing/2014/chart" uri="{C3380CC4-5D6E-409C-BE32-E72D297353CC}">
              <c16:uniqueId val="{00000000-B47A-4F48-8008-DF68A8CCB2B8}"/>
            </c:ext>
          </c:extLst>
        </c:ser>
        <c:ser>
          <c:idx val="1"/>
          <c:order val="1"/>
          <c:tx>
            <c:strRef>
              <c:f>Sheet2!$L$10</c:f>
              <c:strCache>
                <c:ptCount val="1"/>
                <c:pt idx="0">
                  <c:v>UST 130mg</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Sheet2!$M$7:$R$8</c:f>
              <c:multiLvlStrCache>
                <c:ptCount val="6"/>
                <c:lvl>
                  <c:pt idx="0">
                    <c:v>Week 3</c:v>
                  </c:pt>
                  <c:pt idx="1">
                    <c:v>Week 6</c:v>
                  </c:pt>
                  <c:pt idx="2">
                    <c:v>Week 8</c:v>
                  </c:pt>
                  <c:pt idx="3">
                    <c:v>Week 3</c:v>
                  </c:pt>
                  <c:pt idx="4">
                    <c:v>Week 6</c:v>
                  </c:pt>
                  <c:pt idx="5">
                    <c:v>Week 8</c:v>
                  </c:pt>
                </c:lvl>
                <c:lvl>
                  <c:pt idx="0">
                    <c:v>UNITI-1 </c:v>
                  </c:pt>
                  <c:pt idx="3">
                    <c:v>UNITI-2 </c:v>
                  </c:pt>
                </c:lvl>
              </c:multiLvlStrCache>
            </c:multiLvlStrRef>
          </c:cat>
          <c:val>
            <c:numRef>
              <c:f>Sheet2!$M$10:$R$10</c:f>
              <c:numCache>
                <c:formatCode>0</c:formatCode>
                <c:ptCount val="6"/>
                <c:pt idx="0">
                  <c:v>10.6</c:v>
                </c:pt>
                <c:pt idx="1">
                  <c:v>16.3</c:v>
                </c:pt>
                <c:pt idx="2">
                  <c:v>15.9</c:v>
                </c:pt>
                <c:pt idx="3">
                  <c:v>15.8</c:v>
                </c:pt>
                <c:pt idx="4">
                  <c:v>28.7</c:v>
                </c:pt>
                <c:pt idx="5">
                  <c:v>30.6</c:v>
                </c:pt>
              </c:numCache>
            </c:numRef>
          </c:val>
          <c:extLst>
            <c:ext xmlns:c16="http://schemas.microsoft.com/office/drawing/2014/chart" uri="{C3380CC4-5D6E-409C-BE32-E72D297353CC}">
              <c16:uniqueId val="{00000001-B47A-4F48-8008-DF68A8CCB2B8}"/>
            </c:ext>
          </c:extLst>
        </c:ser>
        <c:ser>
          <c:idx val="2"/>
          <c:order val="2"/>
          <c:tx>
            <c:strRef>
              <c:f>Sheet2!$L$11</c:f>
              <c:strCache>
                <c:ptCount val="1"/>
                <c:pt idx="0">
                  <c:v>UST 6mg/kg</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Sheet2!$M$7:$R$8</c:f>
              <c:multiLvlStrCache>
                <c:ptCount val="6"/>
                <c:lvl>
                  <c:pt idx="0">
                    <c:v>Week 3</c:v>
                  </c:pt>
                  <c:pt idx="1">
                    <c:v>Week 6</c:v>
                  </c:pt>
                  <c:pt idx="2">
                    <c:v>Week 8</c:v>
                  </c:pt>
                  <c:pt idx="3">
                    <c:v>Week 3</c:v>
                  </c:pt>
                  <c:pt idx="4">
                    <c:v>Week 6</c:v>
                  </c:pt>
                  <c:pt idx="5">
                    <c:v>Week 8</c:v>
                  </c:pt>
                </c:lvl>
                <c:lvl>
                  <c:pt idx="0">
                    <c:v>UNITI-1 </c:v>
                  </c:pt>
                  <c:pt idx="3">
                    <c:v>UNITI-2 </c:v>
                  </c:pt>
                </c:lvl>
              </c:multiLvlStrCache>
            </c:multiLvlStrRef>
          </c:cat>
          <c:val>
            <c:numRef>
              <c:f>Sheet2!$M$11:$R$11</c:f>
              <c:numCache>
                <c:formatCode>0</c:formatCode>
                <c:ptCount val="6"/>
                <c:pt idx="0">
                  <c:v>12.9</c:v>
                </c:pt>
                <c:pt idx="1">
                  <c:v>18.5</c:v>
                </c:pt>
                <c:pt idx="2">
                  <c:v>20.9</c:v>
                </c:pt>
                <c:pt idx="3">
                  <c:v>23</c:v>
                </c:pt>
                <c:pt idx="4">
                  <c:v>34.9</c:v>
                </c:pt>
                <c:pt idx="5">
                  <c:v>40.200000000000003</c:v>
                </c:pt>
              </c:numCache>
            </c:numRef>
          </c:val>
          <c:extLst>
            <c:ext xmlns:c16="http://schemas.microsoft.com/office/drawing/2014/chart" uri="{C3380CC4-5D6E-409C-BE32-E72D297353CC}">
              <c16:uniqueId val="{00000002-B47A-4F48-8008-DF68A8CCB2B8}"/>
            </c:ext>
          </c:extLst>
        </c:ser>
        <c:dLbls>
          <c:showLegendKey val="0"/>
          <c:showVal val="0"/>
          <c:showCatName val="0"/>
          <c:showSerName val="0"/>
          <c:showPercent val="0"/>
          <c:showBubbleSize val="0"/>
        </c:dLbls>
        <c:gapWidth val="150"/>
        <c:axId val="103051264"/>
        <c:axId val="103052800"/>
      </c:barChart>
      <c:catAx>
        <c:axId val="103051264"/>
        <c:scaling>
          <c:orientation val="minMax"/>
        </c:scaling>
        <c:delete val="0"/>
        <c:axPos val="b"/>
        <c:numFmt formatCode="General" sourceLinked="0"/>
        <c:majorTickMark val="out"/>
        <c:minorTickMark val="none"/>
        <c:tickLblPos val="nextTo"/>
        <c:txPr>
          <a:bodyPr/>
          <a:lstStyle/>
          <a:p>
            <a:pPr>
              <a:defRPr sz="1800"/>
            </a:pPr>
            <a:endParaRPr lang="en-US"/>
          </a:p>
        </c:txPr>
        <c:crossAx val="103052800"/>
        <c:crosses val="autoZero"/>
        <c:auto val="1"/>
        <c:lblAlgn val="ctr"/>
        <c:lblOffset val="100"/>
        <c:noMultiLvlLbl val="0"/>
      </c:catAx>
      <c:valAx>
        <c:axId val="103052800"/>
        <c:scaling>
          <c:orientation val="minMax"/>
          <c:max val="50"/>
        </c:scaling>
        <c:delete val="0"/>
        <c:axPos val="l"/>
        <c:title>
          <c:tx>
            <c:rich>
              <a:bodyPr rot="-5400000" vert="horz"/>
              <a:lstStyle/>
              <a:p>
                <a:pPr>
                  <a:defRPr/>
                </a:pPr>
                <a:r>
                  <a:rPr lang="en-US" dirty="0"/>
                  <a:t>Patients (%)</a:t>
                </a:r>
              </a:p>
            </c:rich>
          </c:tx>
          <c:layout>
            <c:manualLayout>
              <c:xMode val="edge"/>
              <c:yMode val="edge"/>
              <c:x val="1.8500747541224157E-2"/>
              <c:y val="0.38415894428075265"/>
            </c:manualLayout>
          </c:layout>
          <c:overlay val="0"/>
        </c:title>
        <c:numFmt formatCode="#,##0" sourceLinked="0"/>
        <c:majorTickMark val="out"/>
        <c:minorTickMark val="none"/>
        <c:tickLblPos val="nextTo"/>
        <c:crossAx val="103051264"/>
        <c:crosses val="autoZero"/>
        <c:crossBetween val="between"/>
        <c:majorUnit val="10"/>
      </c:valAx>
    </c:plotArea>
    <c:legend>
      <c:legendPos val="r"/>
      <c:layout>
        <c:manualLayout>
          <c:xMode val="edge"/>
          <c:yMode val="edge"/>
          <c:x val="0.12383693557488522"/>
          <c:y val="0.1746390891937219"/>
          <c:w val="0.19412525743516515"/>
          <c:h val="0.20140405287550153"/>
        </c:manualLayout>
      </c:layout>
      <c:overlay val="0"/>
    </c:legend>
    <c:plotVisOnly val="1"/>
    <c:dispBlanksAs val="gap"/>
    <c:showDLblsOverMax val="0"/>
  </c:chart>
  <c:spPr>
    <a:solidFill>
      <a:schemeClr val="bg1"/>
    </a:solidFill>
  </c:spPr>
  <c:txPr>
    <a:bodyPr/>
    <a:lstStyle/>
    <a:p>
      <a:pPr>
        <a:defRPr sz="14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0.20155</cdr:x>
      <cdr:y>0.76341</cdr:y>
    </cdr:from>
    <cdr:to>
      <cdr:x>0.25141</cdr:x>
      <cdr:y>0.89805</cdr:y>
    </cdr:to>
    <cdr:sp macro="" textlink="">
      <cdr:nvSpPr>
        <cdr:cNvPr id="11" name="TextBox 2"/>
        <cdr:cNvSpPr txBox="1"/>
      </cdr:nvSpPr>
      <cdr:spPr>
        <a:xfrm xmlns:a="http://schemas.openxmlformats.org/drawingml/2006/main">
          <a:off x="842472" y="1745158"/>
          <a:ext cx="208391" cy="307777"/>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accent1"/>
              </a:solidFill>
            </a:rPr>
            <a:t>N=</a:t>
          </a:r>
        </a:p>
      </cdr:txBody>
    </cdr:sp>
  </cdr:relSizeAnchor>
  <cdr:relSizeAnchor xmlns:cdr="http://schemas.openxmlformats.org/drawingml/2006/chartDrawing">
    <cdr:from>
      <cdr:x>0.31944</cdr:x>
      <cdr:y>0.76341</cdr:y>
    </cdr:from>
    <cdr:to>
      <cdr:x>0.36316</cdr:x>
      <cdr:y>0.89805</cdr:y>
    </cdr:to>
    <cdr:sp macro="" textlink="">
      <cdr:nvSpPr>
        <cdr:cNvPr id="12" name="TextBox 11"/>
        <cdr:cNvSpPr txBox="1"/>
      </cdr:nvSpPr>
      <cdr:spPr>
        <a:xfrm xmlns:a="http://schemas.openxmlformats.org/drawingml/2006/main">
          <a:off x="1335206" y="1745155"/>
          <a:ext cx="182745" cy="307787"/>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accent1"/>
              </a:solidFill>
            </a:rPr>
            <a:t>51</a:t>
          </a:r>
        </a:p>
      </cdr:txBody>
    </cdr:sp>
  </cdr:relSizeAnchor>
  <cdr:relSizeAnchor xmlns:cdr="http://schemas.openxmlformats.org/drawingml/2006/chartDrawing">
    <cdr:from>
      <cdr:x>0.51085</cdr:x>
      <cdr:y>0.76341</cdr:y>
    </cdr:from>
    <cdr:to>
      <cdr:x>0.55457</cdr:x>
      <cdr:y>0.89805</cdr:y>
    </cdr:to>
    <cdr:sp macro="" textlink="">
      <cdr:nvSpPr>
        <cdr:cNvPr id="14" name="TextBox 15"/>
        <cdr:cNvSpPr txBox="1"/>
      </cdr:nvSpPr>
      <cdr:spPr>
        <a:xfrm xmlns:a="http://schemas.openxmlformats.org/drawingml/2006/main">
          <a:off x="2135307" y="1745155"/>
          <a:ext cx="182744" cy="307787"/>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accent1"/>
              </a:solidFill>
            </a:rPr>
            <a:t>52</a:t>
          </a:r>
        </a:p>
      </cdr:txBody>
    </cdr:sp>
  </cdr:relSizeAnchor>
  <cdr:relSizeAnchor xmlns:cdr="http://schemas.openxmlformats.org/drawingml/2006/chartDrawing">
    <cdr:from>
      <cdr:x>0.69133</cdr:x>
      <cdr:y>0.76341</cdr:y>
    </cdr:from>
    <cdr:to>
      <cdr:x>0.73505</cdr:x>
      <cdr:y>0.89805</cdr:y>
    </cdr:to>
    <cdr:sp macro="" textlink="">
      <cdr:nvSpPr>
        <cdr:cNvPr id="16" name="TextBox 18"/>
        <cdr:cNvSpPr txBox="1"/>
      </cdr:nvSpPr>
      <cdr:spPr>
        <a:xfrm xmlns:a="http://schemas.openxmlformats.org/drawingml/2006/main">
          <a:off x="2889687" y="1745155"/>
          <a:ext cx="182744" cy="307787"/>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accent1"/>
              </a:solidFill>
            </a:rPr>
            <a:t>51</a:t>
          </a:r>
        </a:p>
      </cdr:txBody>
    </cdr:sp>
  </cdr:relSizeAnchor>
  <cdr:relSizeAnchor xmlns:cdr="http://schemas.openxmlformats.org/drawingml/2006/chartDrawing">
    <cdr:from>
      <cdr:x>0.89128</cdr:x>
      <cdr:y>0.74087</cdr:y>
    </cdr:from>
    <cdr:to>
      <cdr:x>0.935</cdr:x>
      <cdr:y>0.87551</cdr:y>
    </cdr:to>
    <cdr:sp macro="" textlink="">
      <cdr:nvSpPr>
        <cdr:cNvPr id="18" name="TextBox 22"/>
        <cdr:cNvSpPr txBox="1"/>
      </cdr:nvSpPr>
      <cdr:spPr>
        <a:xfrm xmlns:a="http://schemas.openxmlformats.org/drawingml/2006/main">
          <a:off x="3725467" y="1693639"/>
          <a:ext cx="182744" cy="307787"/>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accent1"/>
              </a:solidFill>
            </a:rPr>
            <a:t>52</a:t>
          </a:r>
        </a:p>
      </cdr:txBody>
    </cdr:sp>
  </cdr:relSizeAnchor>
</c:userShapes>
</file>

<file path=ppt/drawings/drawing2.xml><?xml version="1.0" encoding="utf-8"?>
<c:userShapes xmlns:c="http://schemas.openxmlformats.org/drawingml/2006/chart">
  <cdr:relSizeAnchor xmlns:cdr="http://schemas.openxmlformats.org/drawingml/2006/chartDrawing">
    <cdr:from>
      <cdr:x>0.2704</cdr:x>
      <cdr:y>0.65049</cdr:y>
    </cdr:from>
    <cdr:to>
      <cdr:x>0.33368</cdr:x>
      <cdr:y>0.7582</cdr:y>
    </cdr:to>
    <cdr:sp macro="" textlink="">
      <cdr:nvSpPr>
        <cdr:cNvPr id="2" name="TextBox 1"/>
        <cdr:cNvSpPr txBox="1"/>
      </cdr:nvSpPr>
      <cdr:spPr>
        <a:xfrm xmlns:a="http://schemas.openxmlformats.org/drawingml/2006/main">
          <a:off x="113026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n=39</a:t>
          </a:r>
        </a:p>
      </cdr:txBody>
    </cdr:sp>
  </cdr:relSizeAnchor>
  <cdr:relSizeAnchor xmlns:cdr="http://schemas.openxmlformats.org/drawingml/2006/chartDrawing">
    <cdr:from>
      <cdr:x>0.34484</cdr:x>
      <cdr:y>0.65049</cdr:y>
    </cdr:from>
    <cdr:to>
      <cdr:x>0.40812</cdr:x>
      <cdr:y>0.7582</cdr:y>
    </cdr:to>
    <cdr:sp macro="" textlink="">
      <cdr:nvSpPr>
        <cdr:cNvPr id="12" name="TextBox 11"/>
        <cdr:cNvSpPr txBox="1"/>
      </cdr:nvSpPr>
      <cdr:spPr>
        <a:xfrm xmlns:a="http://schemas.openxmlformats.org/drawingml/2006/main">
          <a:off x="144141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n=12</a:t>
          </a:r>
        </a:p>
      </cdr:txBody>
    </cdr:sp>
  </cdr:relSizeAnchor>
  <cdr:relSizeAnchor xmlns:cdr="http://schemas.openxmlformats.org/drawingml/2006/chartDrawing">
    <cdr:from>
      <cdr:x>0.45726</cdr:x>
      <cdr:y>0.65049</cdr:y>
    </cdr:from>
    <cdr:to>
      <cdr:x>0.52054</cdr:x>
      <cdr:y>0.7582</cdr:y>
    </cdr:to>
    <cdr:sp macro="" textlink="">
      <cdr:nvSpPr>
        <cdr:cNvPr id="13" name="TextBox 12"/>
        <cdr:cNvSpPr txBox="1"/>
      </cdr:nvSpPr>
      <cdr:spPr>
        <a:xfrm xmlns:a="http://schemas.openxmlformats.org/drawingml/2006/main">
          <a:off x="191131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n=23</a:t>
          </a:r>
        </a:p>
      </cdr:txBody>
    </cdr:sp>
  </cdr:relSizeAnchor>
  <cdr:relSizeAnchor xmlns:cdr="http://schemas.openxmlformats.org/drawingml/2006/chartDrawing">
    <cdr:from>
      <cdr:x>0.53322</cdr:x>
      <cdr:y>0.65049</cdr:y>
    </cdr:from>
    <cdr:to>
      <cdr:x>0.5965</cdr:x>
      <cdr:y>0.7582</cdr:y>
    </cdr:to>
    <cdr:sp macro="" textlink="">
      <cdr:nvSpPr>
        <cdr:cNvPr id="14" name="TextBox 13"/>
        <cdr:cNvSpPr txBox="1"/>
      </cdr:nvSpPr>
      <cdr:spPr>
        <a:xfrm xmlns:a="http://schemas.openxmlformats.org/drawingml/2006/main">
          <a:off x="222881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n=29</a:t>
          </a:r>
        </a:p>
      </cdr:txBody>
    </cdr:sp>
  </cdr:relSizeAnchor>
  <cdr:relSizeAnchor xmlns:cdr="http://schemas.openxmlformats.org/drawingml/2006/chartDrawing">
    <cdr:from>
      <cdr:x>0.64412</cdr:x>
      <cdr:y>0.65049</cdr:y>
    </cdr:from>
    <cdr:to>
      <cdr:x>0.7074</cdr:x>
      <cdr:y>0.7582</cdr:y>
    </cdr:to>
    <cdr:sp macro="" textlink="">
      <cdr:nvSpPr>
        <cdr:cNvPr id="24" name="TextBox 23"/>
        <cdr:cNvSpPr txBox="1"/>
      </cdr:nvSpPr>
      <cdr:spPr>
        <a:xfrm xmlns:a="http://schemas.openxmlformats.org/drawingml/2006/main">
          <a:off x="269236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n=21</a:t>
          </a:r>
        </a:p>
      </cdr:txBody>
    </cdr:sp>
  </cdr:relSizeAnchor>
  <cdr:relSizeAnchor xmlns:cdr="http://schemas.openxmlformats.org/drawingml/2006/chartDrawing">
    <cdr:from>
      <cdr:x>0.72008</cdr:x>
      <cdr:y>0.65049</cdr:y>
    </cdr:from>
    <cdr:to>
      <cdr:x>0.78336</cdr:x>
      <cdr:y>0.7582</cdr:y>
    </cdr:to>
    <cdr:sp macro="" textlink="">
      <cdr:nvSpPr>
        <cdr:cNvPr id="25" name="TextBox 24"/>
        <cdr:cNvSpPr txBox="1"/>
      </cdr:nvSpPr>
      <cdr:spPr>
        <a:xfrm xmlns:a="http://schemas.openxmlformats.org/drawingml/2006/main">
          <a:off x="300986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n=30</a:t>
          </a:r>
        </a:p>
      </cdr:txBody>
    </cdr:sp>
  </cdr:relSizeAnchor>
  <cdr:relSizeAnchor xmlns:cdr="http://schemas.openxmlformats.org/drawingml/2006/chartDrawing">
    <cdr:from>
      <cdr:x>0.83402</cdr:x>
      <cdr:y>0.65049</cdr:y>
    </cdr:from>
    <cdr:to>
      <cdr:x>0.8973</cdr:x>
      <cdr:y>0.7582</cdr:y>
    </cdr:to>
    <cdr:sp macro="" textlink="">
      <cdr:nvSpPr>
        <cdr:cNvPr id="26" name="TextBox 25"/>
        <cdr:cNvSpPr txBox="1"/>
      </cdr:nvSpPr>
      <cdr:spPr>
        <a:xfrm xmlns:a="http://schemas.openxmlformats.org/drawingml/2006/main">
          <a:off x="348611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n=14</a:t>
          </a:r>
        </a:p>
      </cdr:txBody>
    </cdr:sp>
  </cdr:relSizeAnchor>
  <cdr:relSizeAnchor xmlns:cdr="http://schemas.openxmlformats.org/drawingml/2006/chartDrawing">
    <cdr:from>
      <cdr:x>0.90694</cdr:x>
      <cdr:y>0.65049</cdr:y>
    </cdr:from>
    <cdr:to>
      <cdr:x>0.97022</cdr:x>
      <cdr:y>0.7582</cdr:y>
    </cdr:to>
    <cdr:sp macro="" textlink="">
      <cdr:nvSpPr>
        <cdr:cNvPr id="27" name="TextBox 26"/>
        <cdr:cNvSpPr txBox="1"/>
      </cdr:nvSpPr>
      <cdr:spPr>
        <a:xfrm xmlns:a="http://schemas.openxmlformats.org/drawingml/2006/main">
          <a:off x="3790911" y="1487016"/>
          <a:ext cx="264496" cy="24622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000" b="1" dirty="0">
              <a:solidFill>
                <a:schemeClr val="bg1"/>
              </a:solidFill>
            </a:rPr>
            <a:t>n=38</a:t>
          </a:r>
        </a:p>
      </cdr:txBody>
    </cdr:sp>
  </cdr:relSizeAnchor>
  <cdr:relSizeAnchor xmlns:cdr="http://schemas.openxmlformats.org/drawingml/2006/chartDrawing">
    <cdr:from>
      <cdr:x>0.3215</cdr:x>
      <cdr:y>0.13172</cdr:y>
    </cdr:from>
    <cdr:to>
      <cdr:x>0.35985</cdr:x>
      <cdr:y>0.24616</cdr:y>
    </cdr:to>
    <cdr:sp macro="" textlink="">
      <cdr:nvSpPr>
        <cdr:cNvPr id="3" name="TextBox 2"/>
        <cdr:cNvSpPr txBox="1"/>
      </cdr:nvSpPr>
      <cdr:spPr>
        <a:xfrm xmlns:a="http://schemas.openxmlformats.org/drawingml/2006/main">
          <a:off x="1343836" y="301114"/>
          <a:ext cx="160301" cy="261610"/>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100" b="1" dirty="0">
              <a:solidFill>
                <a:schemeClr val="accent1"/>
              </a:solidFill>
            </a:rPr>
            <a:t>NS</a:t>
          </a:r>
        </a:p>
      </cdr:txBody>
    </cdr:sp>
  </cdr:relSizeAnchor>
  <cdr:relSizeAnchor xmlns:cdr="http://schemas.openxmlformats.org/drawingml/2006/chartDrawing">
    <cdr:from>
      <cdr:x>0.51474</cdr:x>
      <cdr:y>0.13172</cdr:y>
    </cdr:from>
    <cdr:to>
      <cdr:x>0.55309</cdr:x>
      <cdr:y>0.24616</cdr:y>
    </cdr:to>
    <cdr:sp macro="" textlink="">
      <cdr:nvSpPr>
        <cdr:cNvPr id="28" name="TextBox 27"/>
        <cdr:cNvSpPr txBox="1"/>
      </cdr:nvSpPr>
      <cdr:spPr>
        <a:xfrm xmlns:a="http://schemas.openxmlformats.org/drawingml/2006/main">
          <a:off x="2151556" y="301114"/>
          <a:ext cx="160301" cy="261610"/>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100" b="1" dirty="0">
              <a:solidFill>
                <a:schemeClr val="accent1"/>
              </a:solidFill>
            </a:rPr>
            <a:t>NS</a:t>
          </a:r>
        </a:p>
      </cdr:txBody>
    </cdr:sp>
  </cdr:relSizeAnchor>
  <cdr:relSizeAnchor xmlns:cdr="http://schemas.openxmlformats.org/drawingml/2006/chartDrawing">
    <cdr:from>
      <cdr:x>0.6934</cdr:x>
      <cdr:y>0.13172</cdr:y>
    </cdr:from>
    <cdr:to>
      <cdr:x>0.73175</cdr:x>
      <cdr:y>0.24616</cdr:y>
    </cdr:to>
    <cdr:sp macro="" textlink="">
      <cdr:nvSpPr>
        <cdr:cNvPr id="29" name="TextBox 28"/>
        <cdr:cNvSpPr txBox="1"/>
      </cdr:nvSpPr>
      <cdr:spPr>
        <a:xfrm xmlns:a="http://schemas.openxmlformats.org/drawingml/2006/main">
          <a:off x="2898316" y="301114"/>
          <a:ext cx="160301" cy="261610"/>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100" b="1" dirty="0">
              <a:solidFill>
                <a:schemeClr val="accent1"/>
              </a:solidFill>
            </a:rPr>
            <a:t>NS</a:t>
          </a:r>
        </a:p>
      </cdr:txBody>
    </cdr:sp>
  </cdr:relSizeAnchor>
  <cdr:relSizeAnchor xmlns:cdr="http://schemas.openxmlformats.org/drawingml/2006/chartDrawing">
    <cdr:from>
      <cdr:x>0.87934</cdr:x>
      <cdr:y>0.13172</cdr:y>
    </cdr:from>
    <cdr:to>
      <cdr:x>0.91769</cdr:x>
      <cdr:y>0.24616</cdr:y>
    </cdr:to>
    <cdr:sp macro="" textlink="">
      <cdr:nvSpPr>
        <cdr:cNvPr id="30" name="TextBox 29"/>
        <cdr:cNvSpPr txBox="1"/>
      </cdr:nvSpPr>
      <cdr:spPr>
        <a:xfrm xmlns:a="http://schemas.openxmlformats.org/drawingml/2006/main">
          <a:off x="3675556" y="301114"/>
          <a:ext cx="160301" cy="261610"/>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en-US" sz="1100" b="1" dirty="0">
              <a:solidFill>
                <a:schemeClr val="accent1"/>
              </a:solidFill>
            </a:rPr>
            <a:t>NS</a:t>
          </a:r>
        </a:p>
      </cdr:txBody>
    </cdr:sp>
  </cdr:relSizeAnchor>
</c:userShapes>
</file>

<file path=ppt/drawings/drawing3.xml><?xml version="1.0" encoding="utf-8"?>
<c:userShapes xmlns:c="http://schemas.openxmlformats.org/drawingml/2006/chart">
  <cdr:relSizeAnchor xmlns:cdr="http://schemas.openxmlformats.org/drawingml/2006/chartDrawing">
    <cdr:from>
      <cdr:x>0.32108</cdr:x>
      <cdr:y>0.12177</cdr:y>
    </cdr:from>
    <cdr:to>
      <cdr:x>0.76409</cdr:x>
      <cdr:y>0.19154</cdr:y>
    </cdr:to>
    <cdr:sp macro="" textlink="">
      <cdr:nvSpPr>
        <cdr:cNvPr id="2" name="TextBox 1"/>
        <cdr:cNvSpPr txBox="1"/>
      </cdr:nvSpPr>
      <cdr:spPr>
        <a:xfrm xmlns:a="http://schemas.openxmlformats.org/drawingml/2006/main">
          <a:off x="1403914" y="520379"/>
          <a:ext cx="1937059" cy="2981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Optimized to IFX level 3-7 u/ml)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l" defTabSz="935694">
              <a:defRPr sz="1200"/>
            </a:lvl1pPr>
          </a:lstStyle>
          <a:p>
            <a:pPr>
              <a:defRPr/>
            </a:pPr>
            <a:endParaRPr lang="en-US" dirty="0">
              <a:latin typeface="Calibri" panose="020F0502020204030204" pitchFamily="34" charset="0"/>
            </a:endParaRPr>
          </a:p>
        </p:txBody>
      </p:sp>
      <p:sp>
        <p:nvSpPr>
          <p:cNvPr id="374787" name="Rectangle 3"/>
          <p:cNvSpPr>
            <a:spLocks noGrp="1" noChangeArrowheads="1"/>
          </p:cNvSpPr>
          <p:nvPr>
            <p:ph type="dt" sz="quarter" idx="1"/>
          </p:nvPr>
        </p:nvSpPr>
        <p:spPr bwMode="auto">
          <a:xfrm>
            <a:off x="3978132"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r" defTabSz="935694">
              <a:defRPr sz="1200"/>
            </a:lvl1pPr>
          </a:lstStyle>
          <a:p>
            <a:pPr>
              <a:defRPr/>
            </a:pPr>
            <a:endParaRPr lang="en-US" dirty="0">
              <a:latin typeface="Calibri" panose="020F0502020204030204" pitchFamily="34" charset="0"/>
            </a:endParaRPr>
          </a:p>
        </p:txBody>
      </p:sp>
      <p:sp>
        <p:nvSpPr>
          <p:cNvPr id="374788" name="Rectangle 4"/>
          <p:cNvSpPr>
            <a:spLocks noGrp="1" noChangeArrowheads="1"/>
          </p:cNvSpPr>
          <p:nvPr>
            <p:ph type="ftr" sz="quarter" idx="2"/>
          </p:nvPr>
        </p:nvSpPr>
        <p:spPr bwMode="auto">
          <a:xfrm>
            <a:off x="0"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l" defTabSz="935694">
              <a:defRPr sz="1200"/>
            </a:lvl1pPr>
          </a:lstStyle>
          <a:p>
            <a:pPr>
              <a:defRPr/>
            </a:pPr>
            <a:endParaRPr lang="en-US" dirty="0">
              <a:latin typeface="Calibri" panose="020F0502020204030204" pitchFamily="34" charset="0"/>
            </a:endParaRPr>
          </a:p>
        </p:txBody>
      </p:sp>
      <p:sp>
        <p:nvSpPr>
          <p:cNvPr id="374789" name="Rectangle 5"/>
          <p:cNvSpPr>
            <a:spLocks noGrp="1" noChangeArrowheads="1"/>
          </p:cNvSpPr>
          <p:nvPr>
            <p:ph type="sldNum" sz="quarter" idx="3"/>
          </p:nvPr>
        </p:nvSpPr>
        <p:spPr bwMode="auto">
          <a:xfrm>
            <a:off x="3978132"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r" defTabSz="935694">
              <a:defRPr sz="1200"/>
            </a:lvl1pPr>
          </a:lstStyle>
          <a:p>
            <a:pPr>
              <a:defRPr/>
            </a:pPr>
            <a:fld id="{AA9B1BED-5CF7-4AFD-BD11-FFFB0686FDEA}"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358983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l" defTabSz="935694">
              <a:defRPr sz="1200">
                <a:latin typeface="Calibri" panose="020F0502020204030204" pitchFamily="34" charset="0"/>
              </a:defRPr>
            </a:lvl1pPr>
          </a:lstStyle>
          <a:p>
            <a:pPr>
              <a:defRPr/>
            </a:pPr>
            <a:endParaRPr lang="en-US" dirty="0"/>
          </a:p>
        </p:txBody>
      </p:sp>
      <p:sp>
        <p:nvSpPr>
          <p:cNvPr id="32771" name="Rectangle 3"/>
          <p:cNvSpPr>
            <a:spLocks noGrp="1" noChangeArrowheads="1"/>
          </p:cNvSpPr>
          <p:nvPr>
            <p:ph type="dt" idx="1"/>
          </p:nvPr>
        </p:nvSpPr>
        <p:spPr bwMode="auto">
          <a:xfrm>
            <a:off x="3978132" y="0"/>
            <a:ext cx="3043343" cy="465773"/>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lvl1pPr algn="r" defTabSz="935694">
              <a:defRPr sz="1200">
                <a:latin typeface="Calibri" panose="020F0502020204030204" pitchFamily="34" charset="0"/>
              </a:defRPr>
            </a:lvl1pPr>
          </a:lstStyle>
          <a:p>
            <a:pPr>
              <a:defRPr/>
            </a:pPr>
            <a:endParaRPr lang="en-US" dirty="0"/>
          </a:p>
        </p:txBody>
      </p:sp>
      <p:sp>
        <p:nvSpPr>
          <p:cNvPr id="1034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702310" y="4422459"/>
            <a:ext cx="5618480" cy="4188778"/>
          </a:xfrm>
          <a:prstGeom prst="rect">
            <a:avLst/>
          </a:prstGeom>
          <a:noFill/>
          <a:ln w="9525">
            <a:noFill/>
            <a:miter lim="800000"/>
            <a:headEnd/>
            <a:tailEnd/>
          </a:ln>
          <a:effectLst/>
        </p:spPr>
        <p:txBody>
          <a:bodyPr vert="horz" wrap="square" lIns="93509" tIns="46755" rIns="93509" bIns="4675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774"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l" defTabSz="935694">
              <a:defRPr sz="1200">
                <a:latin typeface="Calibri" panose="020F0502020204030204" pitchFamily="34" charset="0"/>
              </a:defRPr>
            </a:lvl1pPr>
          </a:lstStyle>
          <a:p>
            <a:pPr>
              <a:defRPr/>
            </a:pPr>
            <a:endParaRPr lang="en-US" dirty="0"/>
          </a:p>
        </p:txBody>
      </p:sp>
      <p:sp>
        <p:nvSpPr>
          <p:cNvPr id="32775" name="Rectangle 7"/>
          <p:cNvSpPr>
            <a:spLocks noGrp="1" noChangeArrowheads="1"/>
          </p:cNvSpPr>
          <p:nvPr>
            <p:ph type="sldNum" sz="quarter" idx="5"/>
          </p:nvPr>
        </p:nvSpPr>
        <p:spPr bwMode="auto">
          <a:xfrm>
            <a:off x="3978132" y="8841738"/>
            <a:ext cx="3043343" cy="465773"/>
          </a:xfrm>
          <a:prstGeom prst="rect">
            <a:avLst/>
          </a:prstGeom>
          <a:noFill/>
          <a:ln w="9525">
            <a:noFill/>
            <a:miter lim="800000"/>
            <a:headEnd/>
            <a:tailEnd/>
          </a:ln>
          <a:effectLst/>
        </p:spPr>
        <p:txBody>
          <a:bodyPr vert="horz" wrap="square" lIns="93509" tIns="46755" rIns="93509" bIns="46755" numCol="1" anchor="b" anchorCtr="0" compatLnSpc="1">
            <a:prstTxWarp prst="textNoShape">
              <a:avLst/>
            </a:prstTxWarp>
          </a:bodyPr>
          <a:lstStyle>
            <a:lvl1pPr algn="r" defTabSz="935694">
              <a:defRPr sz="1200">
                <a:latin typeface="Calibri" panose="020F0502020204030204" pitchFamily="34" charset="0"/>
              </a:defRPr>
            </a:lvl1pPr>
          </a:lstStyle>
          <a:p>
            <a:pPr>
              <a:defRPr/>
            </a:pPr>
            <a:fld id="{2702EEFD-037D-405A-937D-1685DA3150FC}" type="slidenum">
              <a:rPr lang="en-US" smtClean="0"/>
              <a:pPr>
                <a:defRPr/>
              </a:pPr>
              <a:t>‹#›</a:t>
            </a:fld>
            <a:endParaRPr lang="en-US" dirty="0"/>
          </a:p>
        </p:txBody>
      </p:sp>
    </p:spTree>
    <p:extLst>
      <p:ext uri="{BB962C8B-B14F-4D97-AF65-F5344CB8AC3E}">
        <p14:creationId xmlns:p14="http://schemas.microsoft.com/office/powerpoint/2010/main" val="3453057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ncbi.nlm.nih.gov/pubmed?term=Price%20S%5bAuthor%5d&amp;cauthor=true&amp;cauthor_uid=22890223" TargetMode="External"/><Relationship Id="rId3" Type="http://schemas.openxmlformats.org/officeDocument/2006/relationships/hyperlink" Target="http://www.ncbi.nlm.nih.gov/pubmed?term=Lichtenstein%20GR%5bAuthor%5d&amp;cauthor=true&amp;cauthor_uid=22890223" TargetMode="External"/><Relationship Id="rId7" Type="http://schemas.openxmlformats.org/officeDocument/2006/relationships/hyperlink" Target="http://www.ncbi.nlm.nih.gov/pubmed?term=Diamond%20RH%5bAuthor%5d&amp;cauthor=true&amp;cauthor_uid=22890223"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www.ncbi.nlm.nih.gov/pubmed?term=Salzberg%20BA%5bAuthor%5d&amp;cauthor=true&amp;cauthor_uid=22890223" TargetMode="External"/><Relationship Id="rId11" Type="http://schemas.openxmlformats.org/officeDocument/2006/relationships/hyperlink" Target="http://www.ncbi.nlm.nih.gov/pubmed?term=Sandborn%20WJ%5bAuthor%5d&amp;cauthor=true&amp;cauthor_uid=22890223" TargetMode="External"/><Relationship Id="rId5" Type="http://schemas.openxmlformats.org/officeDocument/2006/relationships/hyperlink" Target="http://www.ncbi.nlm.nih.gov/pubmed?term=Cohen%20RD%5bAuthor%5d&amp;cauthor=true&amp;cauthor_uid=22890223" TargetMode="External"/><Relationship Id="rId10" Type="http://schemas.openxmlformats.org/officeDocument/2006/relationships/hyperlink" Target="http://www.ncbi.nlm.nih.gov/pubmed?term=Londhe%20A%5bAuthor%5d&amp;cauthor=true&amp;cauthor_uid=22890223" TargetMode="External"/><Relationship Id="rId4" Type="http://schemas.openxmlformats.org/officeDocument/2006/relationships/hyperlink" Target="http://www.ncbi.nlm.nih.gov/pubmed?term=Feagan%20BG%5bAuthor%5d&amp;cauthor=true&amp;cauthor_uid=22890223" TargetMode="External"/><Relationship Id="rId9" Type="http://schemas.openxmlformats.org/officeDocument/2006/relationships/hyperlink" Target="http://www.ncbi.nlm.nih.gov/pubmed?term=Langholff%20W%5bAuthor%5d&amp;cauthor=true&amp;cauthor_uid=22890223"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p:spPr>
        <p:txBody>
          <a:bodyPr/>
          <a:lstStyle/>
          <a:p>
            <a:pPr defTabSz="915046"/>
            <a:fld id="{20B883D6-59C7-4B4B-9214-7920298AD22E}" type="slidenum">
              <a:rPr lang="en-US" smtClean="0">
                <a:solidFill>
                  <a:prstClr val="black"/>
                </a:solidFill>
              </a:rPr>
              <a:pPr defTabSz="915046"/>
              <a:t>1</a:t>
            </a:fld>
            <a:endParaRPr lang="en-US" dirty="0">
              <a:solidFill>
                <a:prstClr val="black"/>
              </a:solidFill>
            </a:endParaRPr>
          </a:p>
        </p:txBody>
      </p:sp>
      <p:sp>
        <p:nvSpPr>
          <p:cNvPr id="289794" name="Rectangle 2"/>
          <p:cNvSpPr>
            <a:spLocks noGrp="1" noRot="1" noChangeAspect="1" noChangeArrowheads="1" noTextEdit="1"/>
          </p:cNvSpPr>
          <p:nvPr>
            <p:ph type="sldImg"/>
          </p:nvPr>
        </p:nvSpPr>
        <p:spPr>
          <a:xfrm>
            <a:off x="1184275" y="698500"/>
            <a:ext cx="4654550" cy="3490913"/>
          </a:xfrm>
          <a:ln/>
        </p:spPr>
      </p:sp>
      <p:sp>
        <p:nvSpPr>
          <p:cNvPr id="2897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209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normAutofit/>
          </a:bodyPr>
          <a:lstStyle/>
          <a:p>
            <a:endParaRPr lang="en-US" altLang="en-US" dirty="0">
              <a:latin typeface="Times" panose="02020603050405020304" pitchFamily="18" charset="0"/>
            </a:endParaRPr>
          </a:p>
        </p:txBody>
      </p:sp>
      <p:sp>
        <p:nvSpPr>
          <p:cNvPr id="314372" name="Slide Number Placeholder 3"/>
          <p:cNvSpPr>
            <a:spLocks noGrp="1"/>
          </p:cNvSpPr>
          <p:nvPr>
            <p:ph type="sldNum" sz="quarter" idx="5"/>
          </p:nvPr>
        </p:nvSpPr>
        <p:spPr>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20000"/>
              </a:spcBef>
              <a:spcAft>
                <a:spcPct val="0"/>
              </a:spcAft>
              <a:buClr>
                <a:srgbClr val="1F497D"/>
              </a:buClr>
              <a:buSzPct val="75000"/>
              <a:buFont typeface="Monotype Sorts" pitchFamily="2" charset="2"/>
              <a:buChar char="u"/>
              <a:tabLst/>
              <a:defRPr/>
            </a:pPr>
            <a:fld id="{3403B6A6-A27B-4A33-87E6-61942CC70E75}" type="slidenum">
              <a:rPr kumimoji="1" lang="en-US" altLang="en-US" sz="2300" b="1" i="1" u="none" strike="noStrike" kern="1200" cap="none" spc="0" normalizeH="0" baseline="0" noProof="0">
                <a:ln>
                  <a:noFill/>
                </a:ln>
                <a:solidFill>
                  <a:srgbClr val="000000"/>
                </a:solidFill>
                <a:effectLst/>
                <a:uLnTx/>
                <a:uFillTx/>
                <a:latin typeface="Times New Roman"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20000"/>
                </a:spcBef>
                <a:spcAft>
                  <a:spcPct val="0"/>
                </a:spcAft>
                <a:buClr>
                  <a:srgbClr val="1F497D"/>
                </a:buClr>
                <a:buSzPct val="75000"/>
                <a:buFont typeface="Monotype Sorts" pitchFamily="2" charset="2"/>
                <a:buChar char="u"/>
                <a:tabLst/>
                <a:defRPr/>
              </a:pPr>
              <a:t>20</a:t>
            </a:fld>
            <a:endParaRPr kumimoji="1" lang="en-US" altLang="en-US" sz="2300" b="1" i="1" u="none" strike="noStrike" kern="1200" cap="none" spc="0" normalizeH="0" baseline="0" noProof="0">
              <a:ln>
                <a:noFill/>
              </a:ln>
              <a:solidFill>
                <a:srgbClr val="000000"/>
              </a:solidFill>
              <a:effectLst/>
              <a:uLnTx/>
              <a:uFillTx/>
              <a:latin typeface="Times New Roman"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442817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normAutofit/>
          </a:bodyPr>
          <a:lstStyle/>
          <a:p>
            <a:endParaRPr lang="en-US" altLang="en-US" dirty="0">
              <a:latin typeface="Times" panose="02020603050405020304" pitchFamily="18" charset="0"/>
            </a:endParaRPr>
          </a:p>
        </p:txBody>
      </p:sp>
      <p:sp>
        <p:nvSpPr>
          <p:cNvPr id="315396" name="Slide Number Placeholder 3"/>
          <p:cNvSpPr>
            <a:spLocks noGrp="1"/>
          </p:cNvSpPr>
          <p:nvPr>
            <p:ph type="sldNum" sz="quarter" idx="5"/>
          </p:nvPr>
        </p:nvSpPr>
        <p:spPr>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20000"/>
              </a:spcBef>
              <a:spcAft>
                <a:spcPct val="0"/>
              </a:spcAft>
              <a:buClr>
                <a:srgbClr val="1F497D"/>
              </a:buClr>
              <a:buSzPct val="75000"/>
              <a:buFont typeface="Monotype Sorts" pitchFamily="2" charset="2"/>
              <a:buChar char="u"/>
              <a:tabLst/>
              <a:defRPr/>
            </a:pPr>
            <a:fld id="{4D15CD6E-8E77-4A90-AE00-45595122C632}" type="slidenum">
              <a:rPr kumimoji="1" lang="en-US" altLang="en-US" sz="2300" b="1" i="1" u="none" strike="noStrike" kern="1200" cap="none" spc="0" normalizeH="0" baseline="0" noProof="0">
                <a:ln>
                  <a:noFill/>
                </a:ln>
                <a:solidFill>
                  <a:srgbClr val="000000"/>
                </a:solidFill>
                <a:effectLst/>
                <a:uLnTx/>
                <a:uFillTx/>
                <a:latin typeface="Times New Roman"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20000"/>
                </a:spcBef>
                <a:spcAft>
                  <a:spcPct val="0"/>
                </a:spcAft>
                <a:buClr>
                  <a:srgbClr val="1F497D"/>
                </a:buClr>
                <a:buSzPct val="75000"/>
                <a:buFont typeface="Monotype Sorts" pitchFamily="2" charset="2"/>
                <a:buChar char="u"/>
                <a:tabLst/>
                <a:defRPr/>
              </a:pPr>
              <a:t>21</a:t>
            </a:fld>
            <a:endParaRPr kumimoji="1" lang="en-US" altLang="en-US" sz="2300" b="1" i="1" u="none" strike="noStrike" kern="1200" cap="none" spc="0" normalizeH="0" baseline="0" noProof="0">
              <a:ln>
                <a:noFill/>
              </a:ln>
              <a:solidFill>
                <a:srgbClr val="000000"/>
              </a:solidFill>
              <a:effectLst/>
              <a:uLnTx/>
              <a:uFillTx/>
              <a:latin typeface="Times New Roman"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423588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Fully published as: </a:t>
            </a:r>
            <a:r>
              <a:rPr lang="nl-NL" sz="1000" dirty="0">
                <a:solidFill>
                  <a:srgbClr val="000000"/>
                </a:solidFill>
              </a:rPr>
              <a:t>Lichtenstein GR, et al. Clinical trial: benefits and risks of immunomodulators and maintenance infliximab</a:t>
            </a:r>
            <a:r>
              <a:rPr lang="nl-NL" sz="1000" baseline="0" dirty="0">
                <a:solidFill>
                  <a:srgbClr val="000000"/>
                </a:solidFill>
              </a:rPr>
              <a:t> for IBD-subgroup analyses across four randomized trials. </a:t>
            </a:r>
            <a:r>
              <a:rPr lang="nl-NL" sz="1000" i="1" dirty="0">
                <a:solidFill>
                  <a:srgbClr val="000000"/>
                </a:solidFill>
              </a:rPr>
              <a:t>Aliment Pharmacol Ther</a:t>
            </a:r>
            <a:r>
              <a:rPr lang="nl-NL" sz="1000" dirty="0">
                <a:solidFill>
                  <a:srgbClr val="000000"/>
                </a:solidFill>
              </a:rPr>
              <a:t>. 2009;30(3):210</a:t>
            </a:r>
            <a:endParaRPr lang="en-US" dirty="0"/>
          </a:p>
        </p:txBody>
      </p:sp>
      <p:sp>
        <p:nvSpPr>
          <p:cNvPr id="4" name="Slide Number Placeholder 3"/>
          <p:cNvSpPr>
            <a:spLocks noGrp="1"/>
          </p:cNvSpPr>
          <p:nvPr>
            <p:ph type="sldNum" sz="quarter" idx="10"/>
          </p:nvPr>
        </p:nvSpPr>
        <p:spPr/>
        <p:txBody>
          <a:bodyPr/>
          <a:lstStyle/>
          <a:p>
            <a:r>
              <a:rPr lang="en-US"/>
              <a:t>??-</a:t>
            </a:r>
            <a:fld id="{6F832958-CC62-49B4-9BB8-B6884A685299}" type="slidenum">
              <a:rPr lang="en-US" smtClean="0"/>
              <a:pPr/>
              <a:t>24</a:t>
            </a:fld>
            <a:endParaRPr lang="en-US"/>
          </a:p>
        </p:txBody>
      </p:sp>
    </p:spTree>
    <p:extLst>
      <p:ext uri="{BB962C8B-B14F-4D97-AF65-F5344CB8AC3E}">
        <p14:creationId xmlns:p14="http://schemas.microsoft.com/office/powerpoint/2010/main" val="314880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a:t>
            </a:r>
          </a:p>
          <a:p>
            <a:pPr eaLnBrk="1" hangingPunct="1">
              <a:lnSpc>
                <a:spcPct val="80000"/>
              </a:lnSpc>
              <a:spcBef>
                <a:spcPct val="0"/>
              </a:spcBef>
            </a:pPr>
            <a:r>
              <a:rPr lang="en-IE" altLang="en-US" sz="2000"/>
              <a:t>CD diagnosis for &gt;6wks</a:t>
            </a:r>
          </a:p>
          <a:p>
            <a:pPr eaLnBrk="1" hangingPunct="1">
              <a:lnSpc>
                <a:spcPct val="80000"/>
              </a:lnSpc>
              <a:spcBef>
                <a:spcPct val="0"/>
              </a:spcBef>
            </a:pPr>
            <a:endParaRPr lang="en-IE" altLang="en-US" sz="2000"/>
          </a:p>
          <a:p>
            <a:pPr eaLnBrk="1" hangingPunct="1">
              <a:lnSpc>
                <a:spcPct val="80000"/>
              </a:lnSpc>
              <a:spcBef>
                <a:spcPct val="0"/>
              </a:spcBef>
            </a:pPr>
            <a:r>
              <a:rPr lang="en-IE" altLang="en-US" sz="2000" b="1"/>
              <a:t>Median Disease Duration = 2.3yrs</a:t>
            </a:r>
          </a:p>
          <a:p>
            <a:pPr eaLnBrk="1" hangingPunct="1">
              <a:lnSpc>
                <a:spcPct val="80000"/>
              </a:lnSpc>
              <a:spcBef>
                <a:spcPct val="0"/>
              </a:spcBef>
            </a:pPr>
            <a:endParaRPr lang="en-IE" altLang="en-US" sz="2000" b="1"/>
          </a:p>
          <a:p>
            <a:pPr eaLnBrk="1" hangingPunct="1">
              <a:lnSpc>
                <a:spcPct val="80000"/>
              </a:lnSpc>
              <a:spcBef>
                <a:spcPct val="0"/>
              </a:spcBef>
            </a:pPr>
            <a:r>
              <a:rPr lang="en-IE" altLang="en-US" sz="2000"/>
              <a:t>Median CRP mg/dl = 1.1</a:t>
            </a:r>
          </a:p>
          <a:p>
            <a:pPr eaLnBrk="1" hangingPunct="1">
              <a:lnSpc>
                <a:spcPct val="80000"/>
              </a:lnSpc>
              <a:spcBef>
                <a:spcPct val="0"/>
              </a:spcBef>
            </a:pPr>
            <a:endParaRPr lang="en-IE" altLang="en-US" sz="2000"/>
          </a:p>
          <a:p>
            <a:pPr eaLnBrk="1" hangingPunct="1">
              <a:lnSpc>
                <a:spcPct val="80000"/>
              </a:lnSpc>
              <a:spcBef>
                <a:spcPct val="0"/>
              </a:spcBef>
            </a:pPr>
            <a:r>
              <a:rPr lang="en-IE" altLang="en-US" sz="2000"/>
              <a:t>CDAI = 287(±56.7)</a:t>
            </a:r>
          </a:p>
          <a:p>
            <a:pPr eaLnBrk="1" hangingPunct="1">
              <a:lnSpc>
                <a:spcPct val="80000"/>
              </a:lnSpc>
              <a:spcBef>
                <a:spcPct val="0"/>
              </a:spcBef>
            </a:pPr>
            <a:endParaRPr lang="en-IE" altLang="en-US" sz="2000"/>
          </a:p>
          <a:p>
            <a:pPr eaLnBrk="1" hangingPunct="1">
              <a:lnSpc>
                <a:spcPct val="80000"/>
              </a:lnSpc>
              <a:spcBef>
                <a:spcPct val="0"/>
              </a:spcBef>
            </a:pPr>
            <a:r>
              <a:rPr lang="en-IE" altLang="en-US" sz="2000" b="1">
                <a:solidFill>
                  <a:srgbClr val="FF0000"/>
                </a:solidFill>
              </a:rPr>
              <a:t>Naïve to:</a:t>
            </a:r>
          </a:p>
          <a:p>
            <a:pPr lvl="2" eaLnBrk="1" hangingPunct="1">
              <a:lnSpc>
                <a:spcPct val="80000"/>
              </a:lnSpc>
              <a:spcBef>
                <a:spcPct val="0"/>
              </a:spcBef>
            </a:pPr>
            <a:r>
              <a:rPr lang="en-IE" altLang="en-US" sz="2000" b="1">
                <a:solidFill>
                  <a:srgbClr val="FF0000"/>
                </a:solidFill>
              </a:rPr>
              <a:t>Azathioprine</a:t>
            </a:r>
          </a:p>
          <a:p>
            <a:pPr lvl="2" eaLnBrk="1" hangingPunct="1">
              <a:lnSpc>
                <a:spcPct val="80000"/>
              </a:lnSpc>
              <a:spcBef>
                <a:spcPct val="0"/>
              </a:spcBef>
            </a:pPr>
            <a:r>
              <a:rPr lang="en-IE" altLang="en-US" sz="2000" b="1">
                <a:solidFill>
                  <a:srgbClr val="FF0000"/>
                </a:solidFill>
              </a:rPr>
              <a:t>6-MP</a:t>
            </a:r>
          </a:p>
          <a:p>
            <a:pPr lvl="2" eaLnBrk="1" hangingPunct="1">
              <a:lnSpc>
                <a:spcPct val="80000"/>
              </a:lnSpc>
              <a:spcBef>
                <a:spcPct val="0"/>
              </a:spcBef>
            </a:pPr>
            <a:r>
              <a:rPr lang="en-IE" altLang="en-US" sz="2000" b="1">
                <a:solidFill>
                  <a:srgbClr val="FF0000"/>
                </a:solidFill>
              </a:rPr>
              <a:t>MTX</a:t>
            </a:r>
          </a:p>
          <a:p>
            <a:pPr lvl="2" eaLnBrk="1" hangingPunct="1">
              <a:lnSpc>
                <a:spcPct val="80000"/>
              </a:lnSpc>
              <a:spcBef>
                <a:spcPct val="0"/>
              </a:spcBef>
            </a:pPr>
            <a:r>
              <a:rPr lang="en-IE" altLang="en-US" sz="2000" b="1">
                <a:solidFill>
                  <a:srgbClr val="FF0000"/>
                </a:solidFill>
              </a:rPr>
              <a:t>Anti-TNF agent</a:t>
            </a:r>
          </a:p>
          <a:p>
            <a:pPr eaLnBrk="1" hangingPunct="1">
              <a:lnSpc>
                <a:spcPct val="80000"/>
              </a:lnSpc>
              <a:spcBef>
                <a:spcPct val="0"/>
              </a:spcBef>
            </a:pPr>
            <a:endParaRPr lang="en-IE" altLang="en-US" sz="2000"/>
          </a:p>
          <a:p>
            <a:pPr eaLnBrk="1" hangingPunct="1">
              <a:lnSpc>
                <a:spcPct val="80000"/>
              </a:lnSpc>
              <a:spcBef>
                <a:spcPct val="0"/>
              </a:spcBef>
            </a:pPr>
            <a:r>
              <a:rPr lang="en-IE" altLang="en-US" sz="2000" b="1">
                <a:solidFill>
                  <a:srgbClr val="FF0000"/>
                </a:solidFill>
              </a:rPr>
              <a:t>No Corticosteroid use at baseline = 72.6% pts</a:t>
            </a:r>
          </a:p>
          <a:p>
            <a:r>
              <a:rPr lang="en-US" altLang="en-US"/>
              <a:t>X levels are nearly 4 times higher with added AZA </a:t>
            </a:r>
          </a:p>
        </p:txBody>
      </p:sp>
      <p:sp>
        <p:nvSpPr>
          <p:cNvPr id="4" name="Slide Number Placeholder 3"/>
          <p:cNvSpPr>
            <a:spLocks noGrp="1"/>
          </p:cNvSpPr>
          <p:nvPr>
            <p:ph type="sldNum" sz="quarter" idx="5"/>
          </p:nvPr>
        </p:nvSpPr>
        <p:spPr/>
        <p:txBody>
          <a:bodyPr/>
          <a:lstStyle/>
          <a:p>
            <a:pPr>
              <a:defRPr/>
            </a:pPr>
            <a:fld id="{A9E0866E-B57A-4A37-8945-A16B03732DFE}" type="slidenum">
              <a:rPr lang="en-US" smtClean="0"/>
              <a:pPr>
                <a:defRPr/>
              </a:pPr>
              <a:t>25</a:t>
            </a:fld>
            <a:endParaRPr lang="en-US"/>
          </a:p>
        </p:txBody>
      </p:sp>
    </p:spTree>
    <p:extLst>
      <p:ext uri="{BB962C8B-B14F-4D97-AF65-F5344CB8AC3E}">
        <p14:creationId xmlns:p14="http://schemas.microsoft.com/office/powerpoint/2010/main" val="68622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kern="1200" dirty="0">
                <a:solidFill>
                  <a:schemeClr val="tx1"/>
                </a:solidFill>
                <a:effectLst/>
                <a:latin typeface="+mn-lt"/>
                <a:ea typeface="+mn-ea"/>
                <a:cs typeface="+mn-cs"/>
              </a:rPr>
              <a:t>HIGHER LEVELS OF INFLIXIMAB MAY ALLEVIATE THE NEED OF AZATHIOPRINE COMEDICATION IN THE TREATMENT OF PATIENTS WITH CROHN'S DISEASE: A SONIC POST HOC ANALYSIS </a:t>
            </a:r>
          </a:p>
          <a:p>
            <a:r>
              <a:rPr lang="en-US" sz="1200" b="0" i="0" kern="1200" dirty="0">
                <a:solidFill>
                  <a:schemeClr val="tx1"/>
                </a:solidFill>
                <a:effectLst/>
                <a:latin typeface="+mn-lt"/>
                <a:ea typeface="+mn-ea"/>
                <a:cs typeface="+mn-cs"/>
              </a:rPr>
              <a:t>Presentation Number: 134</a:t>
            </a:r>
          </a:p>
          <a:p>
            <a:r>
              <a:rPr lang="en-US" sz="1200" b="1" i="0" kern="1200" dirty="0" err="1">
                <a:solidFill>
                  <a:schemeClr val="tx1"/>
                </a:solidFill>
                <a:effectLst/>
                <a:latin typeface="+mn-lt"/>
                <a:ea typeface="+mn-ea"/>
                <a:cs typeface="+mn-cs"/>
              </a:rPr>
              <a:t>AuthorBlock</a:t>
            </a:r>
            <a:r>
              <a:rPr lang="en-U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Jean Frederic Colombel</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Omoniyi</a:t>
            </a:r>
            <a:r>
              <a:rPr lang="en-US" sz="1200" b="0" i="1" kern="1200" dirty="0">
                <a:solidFill>
                  <a:schemeClr val="tx1"/>
                </a:solidFill>
                <a:effectLst/>
                <a:latin typeface="+mn-lt"/>
                <a:ea typeface="+mn-ea"/>
                <a:cs typeface="+mn-cs"/>
              </a:rPr>
              <a:t> J. Adedokun</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Christopher Gasink</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Kezhen</a:t>
            </a:r>
            <a:r>
              <a:rPr lang="en-US" sz="1200" b="0" i="1" kern="1200" dirty="0">
                <a:solidFill>
                  <a:schemeClr val="tx1"/>
                </a:solidFill>
                <a:effectLst/>
                <a:latin typeface="+mn-lt"/>
                <a:ea typeface="+mn-ea"/>
                <a:cs typeface="+mn-cs"/>
              </a:rPr>
              <a:t> Linda Tang</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Freddy Cornillie</a:t>
            </a:r>
            <a:r>
              <a:rPr lang="en-US" sz="1200" b="0" i="1" kern="1200" baseline="30000" dirty="0">
                <a:solidFill>
                  <a:schemeClr val="tx1"/>
                </a:solidFill>
                <a:effectLst/>
                <a:latin typeface="+mn-lt"/>
                <a:ea typeface="+mn-ea"/>
                <a:cs typeface="+mn-cs"/>
              </a:rPr>
              <a:t>3</a:t>
            </a:r>
            <a:r>
              <a:rPr lang="en-US" sz="1200" b="0" i="1" kern="1200" dirty="0">
                <a:solidFill>
                  <a:schemeClr val="tx1"/>
                </a:solidFill>
                <a:effectLst/>
                <a:latin typeface="+mn-lt"/>
                <a:ea typeface="+mn-ea"/>
                <a:cs typeface="+mn-cs"/>
              </a:rPr>
              <a:t>, Geert R. D'Haens</a:t>
            </a:r>
            <a:r>
              <a:rPr lang="en-US" sz="1200" b="0" i="1" kern="1200" baseline="30000" dirty="0">
                <a:solidFill>
                  <a:schemeClr val="tx1"/>
                </a:solidFill>
                <a:effectLst/>
                <a:latin typeface="+mn-lt"/>
                <a:ea typeface="+mn-ea"/>
                <a:cs typeface="+mn-cs"/>
              </a:rPr>
              <a:t>4</a:t>
            </a:r>
            <a:r>
              <a:rPr lang="en-US" sz="1200" b="0" i="1" kern="1200" dirty="0">
                <a:solidFill>
                  <a:schemeClr val="tx1"/>
                </a:solidFill>
                <a:effectLst/>
                <a:latin typeface="+mn-lt"/>
                <a:ea typeface="+mn-ea"/>
                <a:cs typeface="+mn-cs"/>
              </a:rPr>
              <a:t>, Paul Rutgeerts</a:t>
            </a:r>
            <a:r>
              <a:rPr lang="en-US" sz="1200" b="0" i="1" kern="1200" baseline="30000" dirty="0">
                <a:solidFill>
                  <a:schemeClr val="tx1"/>
                </a:solidFill>
                <a:effectLst/>
                <a:latin typeface="+mn-lt"/>
                <a:ea typeface="+mn-ea"/>
                <a:cs typeface="+mn-cs"/>
              </a:rPr>
              <a:t>5</a:t>
            </a:r>
            <a:r>
              <a:rPr lang="en-US" sz="1200" b="0" i="1" kern="1200" dirty="0">
                <a:solidFill>
                  <a:schemeClr val="tx1"/>
                </a:solidFill>
                <a:effectLst/>
                <a:latin typeface="+mn-lt"/>
                <a:ea typeface="+mn-ea"/>
                <a:cs typeface="+mn-cs"/>
              </a:rPr>
              <a:t>, Walter Reinisch</a:t>
            </a:r>
            <a:r>
              <a:rPr lang="en-US" sz="1200" b="0" i="1" kern="1200" baseline="30000" dirty="0">
                <a:solidFill>
                  <a:schemeClr val="tx1"/>
                </a:solidFill>
                <a:effectLst/>
                <a:latin typeface="+mn-lt"/>
                <a:ea typeface="+mn-ea"/>
                <a:cs typeface="+mn-cs"/>
              </a:rPr>
              <a:t>6</a:t>
            </a:r>
            <a:r>
              <a:rPr lang="en-US" sz="1200" b="0" i="1" kern="1200" dirty="0">
                <a:solidFill>
                  <a:schemeClr val="tx1"/>
                </a:solidFill>
                <a:effectLst/>
                <a:latin typeface="+mn-lt"/>
                <a:ea typeface="+mn-ea"/>
                <a:cs typeface="+mn-cs"/>
              </a:rPr>
              <a:t>, William J. Sandborn</a:t>
            </a:r>
            <a:r>
              <a:rPr lang="en-US" sz="1200" b="0" i="1" kern="1200" baseline="30000" dirty="0">
                <a:solidFill>
                  <a:schemeClr val="tx1"/>
                </a:solidFill>
                <a:effectLst/>
                <a:latin typeface="+mn-lt"/>
                <a:ea typeface="+mn-ea"/>
                <a:cs typeface="+mn-cs"/>
              </a:rPr>
              <a:t>7</a:t>
            </a:r>
            <a:r>
              <a:rPr lang="en-US" sz="1200" b="0" i="1" kern="1200" dirty="0">
                <a:solidFill>
                  <a:schemeClr val="tx1"/>
                </a:solidFill>
                <a:effectLst/>
                <a:latin typeface="+mn-lt"/>
                <a:ea typeface="+mn-ea"/>
                <a:cs typeface="+mn-cs"/>
              </a:rPr>
              <a:t>, Stephen B. Hanauer</a:t>
            </a:r>
            <a:r>
              <a:rPr lang="en-US" sz="1200" b="0" i="1" kern="1200" baseline="30000" dirty="0">
                <a:solidFill>
                  <a:schemeClr val="tx1"/>
                </a:solidFill>
                <a:effectLst/>
                <a:latin typeface="+mn-lt"/>
                <a:ea typeface="+mn-ea"/>
                <a:cs typeface="+mn-cs"/>
              </a:rPr>
              <a:t>8</a:t>
            </a:r>
            <a:br>
              <a:rPr lang="en-US" sz="1200" b="0" i="0" kern="1200" dirty="0">
                <a:solidFill>
                  <a:schemeClr val="tx1"/>
                </a:solidFill>
                <a:effectLst/>
                <a:latin typeface="+mn-lt"/>
                <a:ea typeface="+mn-ea"/>
                <a:cs typeface="+mn-cs"/>
              </a:rPr>
            </a:b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Icahn School of Medicine, Mount Sinai Medical Center, New York, NY, New York, New York, United States;  </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Janssen Research &amp; Development, LLC, Spring House, Pennsylvania, United States;  </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MSD International GmbH, </a:t>
            </a:r>
            <a:r>
              <a:rPr lang="en-US" sz="1200" b="0" i="0" kern="1200" dirty="0" err="1">
                <a:solidFill>
                  <a:schemeClr val="tx1"/>
                </a:solidFill>
                <a:effectLst/>
                <a:latin typeface="+mn-lt"/>
                <a:ea typeface="+mn-ea"/>
                <a:cs typeface="+mn-cs"/>
              </a:rPr>
              <a:t>Kriens</a:t>
            </a:r>
            <a:r>
              <a:rPr lang="en-US" sz="1200" b="0" i="0" kern="1200" dirty="0">
                <a:solidFill>
                  <a:schemeClr val="tx1"/>
                </a:solidFill>
                <a:effectLst/>
                <a:latin typeface="+mn-lt"/>
                <a:ea typeface="+mn-ea"/>
                <a:cs typeface="+mn-cs"/>
              </a:rPr>
              <a:t>, Switzerland; </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Academic Medical Center, University of Amsterdam, Amsterdam, Netherlands; </a:t>
            </a:r>
            <a:r>
              <a:rPr lang="en-US" sz="1200" b="0" i="0" kern="1200" baseline="300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University Hospital </a:t>
            </a:r>
            <a:r>
              <a:rPr lang="en-US" sz="1200" b="0" i="0" kern="1200" dirty="0" err="1">
                <a:solidFill>
                  <a:schemeClr val="tx1"/>
                </a:solidFill>
                <a:effectLst/>
                <a:latin typeface="+mn-lt"/>
                <a:ea typeface="+mn-ea"/>
                <a:cs typeface="+mn-cs"/>
              </a:rPr>
              <a:t>Gasthuisberg</a:t>
            </a:r>
            <a:r>
              <a:rPr lang="en-US" sz="1200" b="0" i="0" kern="1200" dirty="0">
                <a:solidFill>
                  <a:schemeClr val="tx1"/>
                </a:solidFill>
                <a:effectLst/>
                <a:latin typeface="+mn-lt"/>
                <a:ea typeface="+mn-ea"/>
                <a:cs typeface="+mn-cs"/>
              </a:rPr>
              <a:t>, Leuven, Belgium; </a:t>
            </a:r>
            <a:r>
              <a:rPr lang="en-US" sz="1200" b="0" i="0" kern="1200" baseline="30000" dirty="0">
                <a:solidFill>
                  <a:schemeClr val="tx1"/>
                </a:solidFill>
                <a:effectLst/>
                <a:latin typeface="+mn-lt"/>
                <a:ea typeface="+mn-ea"/>
                <a:cs typeface="+mn-cs"/>
              </a:rPr>
              <a:t>6</a:t>
            </a:r>
            <a:r>
              <a:rPr lang="en-US" sz="1200" b="0" i="0" kern="1200" dirty="0">
                <a:solidFill>
                  <a:schemeClr val="tx1"/>
                </a:solidFill>
                <a:effectLst/>
                <a:latin typeface="+mn-lt"/>
                <a:ea typeface="+mn-ea"/>
                <a:cs typeface="+mn-cs"/>
              </a:rPr>
              <a:t>Universitätsklinik </a:t>
            </a:r>
            <a:r>
              <a:rPr lang="en-US" sz="1200" b="0" i="0" kern="1200" dirty="0" err="1">
                <a:solidFill>
                  <a:schemeClr val="tx1"/>
                </a:solidFill>
                <a:effectLst/>
                <a:latin typeface="+mn-lt"/>
                <a:ea typeface="+mn-ea"/>
                <a:cs typeface="+mn-cs"/>
              </a:rPr>
              <a:t>für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Innere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Medizin</a:t>
            </a:r>
            <a:r>
              <a:rPr lang="en-US" sz="1200" b="0" i="0" kern="1200" dirty="0">
                <a:solidFill>
                  <a:schemeClr val="tx1"/>
                </a:solidFill>
                <a:effectLst/>
                <a:latin typeface="+mn-lt"/>
                <a:ea typeface="+mn-ea"/>
                <a:cs typeface="+mn-cs"/>
              </a:rPr>
              <a:t> III, Vienna, Austria; </a:t>
            </a:r>
            <a:r>
              <a:rPr lang="en-US" sz="1200" b="0" i="0" kern="1200" baseline="300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University of California San Diego, San Diego, California, United States;  </a:t>
            </a:r>
            <a:r>
              <a:rPr lang="en-US" sz="1200" b="0" i="0" kern="1200" baseline="300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Northwestern University, Feinberg School of Medicine, Chicago, Illinois, United States; </a:t>
            </a:r>
          </a:p>
          <a:p>
            <a:r>
              <a:rPr lang="en-US" sz="1200" b="1" i="0" kern="1200" dirty="0">
                <a:solidFill>
                  <a:schemeClr val="tx1"/>
                </a:solidFill>
                <a:effectLst/>
                <a:latin typeface="+mn-lt"/>
                <a:ea typeface="+mn-ea"/>
                <a:cs typeface="+mn-cs"/>
              </a:rPr>
              <a:t>BACKGROUND: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SONIC (NCT00094458), a study in pts with moderate-severe CD who were naïve to immunomodulators &amp; biologics, those treated with infliximab (IFX) in combination with azathioprine(AZA) achieved higher corticosteroid-free remission at wk26 (CSFR26) vs. IFX monotherapy (56.8% vs. 44.4%; p=0.02);(</a:t>
            </a:r>
            <a:r>
              <a:rPr lang="en-US" sz="1200" b="0" i="0" kern="1200" dirty="0" err="1">
                <a:solidFill>
                  <a:schemeClr val="tx1"/>
                </a:solidFill>
                <a:effectLst/>
                <a:latin typeface="+mn-lt"/>
                <a:ea typeface="+mn-ea"/>
                <a:cs typeface="+mn-cs"/>
              </a:rPr>
              <a:t>Colombel</a:t>
            </a:r>
            <a:r>
              <a:rPr lang="en-US" sz="1200" b="0" i="0" kern="1200" dirty="0">
                <a:solidFill>
                  <a:schemeClr val="tx1"/>
                </a:solidFill>
                <a:effectLst/>
                <a:latin typeface="+mn-lt"/>
                <a:ea typeface="+mn-ea"/>
                <a:cs typeface="+mn-cs"/>
              </a:rPr>
              <a:t> et al, 2010). It has been hypothesized that the enhanced benefit of combination therapy occurs via the influence of AZA on the pharmacokinetics(PK) of IFX, &amp; a shared mechanism of apoptosis for the 2 drugs. To further elucidate the value of combination therapy in the presence of different levels of IFX in pts with CD, the exposure-response(ER) relationships within serum IFX concentration(SIC) ranges were evaluated, with &amp; without concomitant AZA.</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METHODS: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Data from the 206 pts with SIC at wk30 were analyzed;97 received IFX monotherapy &amp; 109 received combination therapy with AZA(2.5mg/kg/day). SIC were categorized into quartiles &amp; proportion of pts achieving efficacy outcomes (CSFR26;mucosal healing (absence of ulcers) at wk26[MH26]) in each quartile were compared between the 2 treatment </a:t>
            </a:r>
            <a:r>
              <a:rPr lang="en-US" sz="1200" b="0" i="0" kern="1200" dirty="0" err="1">
                <a:solidFill>
                  <a:schemeClr val="tx1"/>
                </a:solidFill>
                <a:effectLst/>
                <a:latin typeface="+mn-lt"/>
                <a:ea typeface="+mn-ea"/>
                <a:cs typeface="+mn-cs"/>
              </a:rPr>
              <a:t>grps</a:t>
            </a:r>
            <a:r>
              <a:rPr lang="en-US" sz="1200" b="0" i="0" kern="1200" dirty="0">
                <a:solidFill>
                  <a:schemeClr val="tx1"/>
                </a:solidFill>
                <a:effectLst/>
                <a:latin typeface="+mn-lt"/>
                <a:ea typeface="+mn-ea"/>
                <a:cs typeface="+mn-cs"/>
              </a:rPr>
              <a:t>. Pt characteristics &amp; the presence of ATI in these quartiles were assessed. Receiver operating characteristics (ROC) of the ER relationships were also compared.</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RESULTS: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While pts on combination therapy were enriched in higher SIC quartiles, the proportions of pts achieving CSFR26 were not significantly greater among those receiving combination therapy vs. monotherapy within the same quartile(Fig 1). Contrary to what may be expected from an independent interaction, proportions of pts who achieved CSFR26 while on monotherapy were almost twice those who achieved this endpoint on combination therapy in the lowest SIC quartile. Consistent with a drug-sensitive assay, ATI were found only in the lowest SIC quartile across both IFX treatment </a:t>
            </a:r>
            <a:r>
              <a:rPr lang="en-US" sz="1200" b="0" i="0" kern="1200" dirty="0" err="1">
                <a:solidFill>
                  <a:schemeClr val="tx1"/>
                </a:solidFill>
                <a:effectLst/>
                <a:latin typeface="+mn-lt"/>
                <a:ea typeface="+mn-ea"/>
                <a:cs typeface="+mn-cs"/>
              </a:rPr>
              <a:t>grps</a:t>
            </a:r>
            <a:r>
              <a:rPr lang="en-US" sz="1200" b="0" i="0" kern="1200" dirty="0">
                <a:solidFill>
                  <a:schemeClr val="tx1"/>
                </a:solidFill>
                <a:effectLst/>
                <a:latin typeface="+mn-lt"/>
                <a:ea typeface="+mn-ea"/>
                <a:cs typeface="+mn-cs"/>
              </a:rPr>
              <a:t> &amp; within this quartile the incidence of ATI was higher among those on monotherapy(35.9%)vs. combination therapy (8.3%). No other notable differences in </a:t>
            </a:r>
            <a:r>
              <a:rPr lang="en-US" sz="1200" b="0" i="0" kern="1200" dirty="0" err="1">
                <a:solidFill>
                  <a:schemeClr val="tx1"/>
                </a:solidFill>
                <a:effectLst/>
                <a:latin typeface="+mn-lt"/>
                <a:ea typeface="+mn-ea"/>
                <a:cs typeface="+mn-cs"/>
              </a:rPr>
              <a:t>pt</a:t>
            </a:r>
            <a:r>
              <a:rPr lang="en-US" sz="1200" b="0" i="0" kern="1200" dirty="0">
                <a:solidFill>
                  <a:schemeClr val="tx1"/>
                </a:solidFill>
                <a:effectLst/>
                <a:latin typeface="+mn-lt"/>
                <a:ea typeface="+mn-ea"/>
                <a:cs typeface="+mn-cs"/>
              </a:rPr>
              <a:t> characteristics were seen among SIC quartile </a:t>
            </a:r>
            <a:r>
              <a:rPr lang="en-US" sz="1200" b="0" i="0" kern="1200" dirty="0" err="1">
                <a:solidFill>
                  <a:schemeClr val="tx1"/>
                </a:solidFill>
                <a:effectLst/>
                <a:latin typeface="+mn-lt"/>
                <a:ea typeface="+mn-ea"/>
                <a:cs typeface="+mn-cs"/>
              </a:rPr>
              <a:t>grps</a:t>
            </a:r>
            <a:r>
              <a:rPr lang="en-US" sz="1200" b="0" i="0" kern="1200" dirty="0">
                <a:solidFill>
                  <a:schemeClr val="tx1"/>
                </a:solidFill>
                <a:effectLst/>
                <a:latin typeface="+mn-lt"/>
                <a:ea typeface="+mn-ea"/>
                <a:cs typeface="+mn-cs"/>
              </a:rPr>
              <a:t>. In the </a:t>
            </a:r>
            <a:r>
              <a:rPr lang="en-US" sz="1200" b="0" i="0" kern="1200" dirty="0" err="1">
                <a:solidFill>
                  <a:schemeClr val="tx1"/>
                </a:solidFill>
                <a:effectLst/>
                <a:latin typeface="+mn-lt"/>
                <a:ea typeface="+mn-ea"/>
                <a:cs typeface="+mn-cs"/>
              </a:rPr>
              <a:t>subgrp</a:t>
            </a:r>
            <a:r>
              <a:rPr lang="en-US" sz="1200" b="0" i="0" kern="1200" dirty="0">
                <a:solidFill>
                  <a:schemeClr val="tx1"/>
                </a:solidFill>
                <a:effectLst/>
                <a:latin typeface="+mn-lt"/>
                <a:ea typeface="+mn-ea"/>
                <a:cs typeface="+mn-cs"/>
              </a:rPr>
              <a:t> of pts evaluable for MH26(n=123), numerically higher proportions of pts achieved MH26 in the combination grp relative to monotherapy particularly in the lower 2 SIC </a:t>
            </a:r>
            <a:r>
              <a:rPr lang="en-US" sz="1200" b="0" i="0" kern="1200" dirty="0" err="1">
                <a:solidFill>
                  <a:schemeClr val="tx1"/>
                </a:solidFill>
                <a:effectLst/>
                <a:latin typeface="+mn-lt"/>
                <a:ea typeface="+mn-ea"/>
                <a:cs typeface="+mn-cs"/>
              </a:rPr>
              <a:t>quartiles;however</a:t>
            </a:r>
            <a:r>
              <a:rPr lang="en-US" sz="1200" b="0" i="0" kern="1200" dirty="0">
                <a:solidFill>
                  <a:schemeClr val="tx1"/>
                </a:solidFill>
                <a:effectLst/>
                <a:latin typeface="+mn-lt"/>
                <a:ea typeface="+mn-ea"/>
                <a:cs typeface="+mn-cs"/>
              </a:rPr>
              <a:t>, these differences were not statistically significant (Fig 2).Differences in ROC characteristics between both treatment </a:t>
            </a:r>
            <a:r>
              <a:rPr lang="en-US" sz="1200" b="0" i="0" kern="1200" dirty="0" err="1">
                <a:solidFill>
                  <a:schemeClr val="tx1"/>
                </a:solidFill>
                <a:effectLst/>
                <a:latin typeface="+mn-lt"/>
                <a:ea typeface="+mn-ea"/>
                <a:cs typeface="+mn-cs"/>
              </a:rPr>
              <a:t>grps</a:t>
            </a:r>
            <a:r>
              <a:rPr lang="en-US" sz="1200" b="0" i="0" kern="1200" dirty="0">
                <a:solidFill>
                  <a:schemeClr val="tx1"/>
                </a:solidFill>
                <a:effectLst/>
                <a:latin typeface="+mn-lt"/>
                <a:ea typeface="+mn-ea"/>
                <a:cs typeface="+mn-cs"/>
              </a:rPr>
              <a:t> could not be established.</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CONCLUSION: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SONIC, greater proportions of CD pts receiving IFX with AZA had higher SIC levels, as previously </a:t>
            </a:r>
            <a:r>
              <a:rPr lang="en-US" sz="1200" b="0" i="0" kern="1200" dirty="0" err="1">
                <a:solidFill>
                  <a:schemeClr val="tx1"/>
                </a:solidFill>
                <a:effectLst/>
                <a:latin typeface="+mn-lt"/>
                <a:ea typeface="+mn-ea"/>
                <a:cs typeface="+mn-cs"/>
              </a:rPr>
              <a:t>described.However</a:t>
            </a:r>
            <a:r>
              <a:rPr lang="en-US" sz="1200" b="0" i="0" kern="1200" dirty="0">
                <a:solidFill>
                  <a:schemeClr val="tx1"/>
                </a:solidFill>
                <a:effectLst/>
                <a:latin typeface="+mn-lt"/>
                <a:ea typeface="+mn-ea"/>
                <a:cs typeface="+mn-cs"/>
              </a:rPr>
              <a:t>, within similar trough SIC ranges clinical efficacy was not consistently greater with the addition of AZA to IFX. While there was some benefit seen with the addition of AZA in MH, this was only notable in the 2 lower SIC quartiles. Overall, the data suggests that the benefit of combination therapy is primarily due to AZA’s influence on the PK of IFX.</a:t>
            </a:r>
          </a:p>
          <a:p>
            <a:endParaRPr lang="en-US" dirty="0"/>
          </a:p>
        </p:txBody>
      </p:sp>
      <p:sp>
        <p:nvSpPr>
          <p:cNvPr id="4" name="Slide Number Placeholder 3"/>
          <p:cNvSpPr>
            <a:spLocks noGrp="1"/>
          </p:cNvSpPr>
          <p:nvPr>
            <p:ph type="sldNum" sz="quarter" idx="10"/>
          </p:nvPr>
        </p:nvSpPr>
        <p:spPr/>
        <p:txBody>
          <a:bodyPr/>
          <a:lstStyle/>
          <a:p>
            <a:fld id="{507C5FE1-96D7-E54F-89C9-73B33C3F4D72}" type="slidenum">
              <a:rPr lang="en-US" smtClean="0"/>
              <a:t>26</a:t>
            </a:fld>
            <a:endParaRPr lang="en-US"/>
          </a:p>
        </p:txBody>
      </p:sp>
    </p:spTree>
    <p:extLst>
      <p:ext uri="{BB962C8B-B14F-4D97-AF65-F5344CB8AC3E}">
        <p14:creationId xmlns:p14="http://schemas.microsoft.com/office/powerpoint/2010/main" val="91719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27</a:t>
            </a:fld>
            <a:endParaRPr lang="en-US" dirty="0"/>
          </a:p>
        </p:txBody>
      </p:sp>
    </p:spTree>
    <p:extLst>
      <p:ext uri="{BB962C8B-B14F-4D97-AF65-F5344CB8AC3E}">
        <p14:creationId xmlns:p14="http://schemas.microsoft.com/office/powerpoint/2010/main" val="745024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Abstract: </a:t>
            </a:r>
            <a:r>
              <a:rPr lang="en-US" dirty="0" err="1"/>
              <a:t>Feagan</a:t>
            </a:r>
            <a:r>
              <a:rPr lang="en-US" dirty="0"/>
              <a:t> BG, McDonald J, </a:t>
            </a:r>
            <a:r>
              <a:rPr lang="en-US" dirty="0" err="1"/>
              <a:t>Ponich</a:t>
            </a:r>
            <a:r>
              <a:rPr lang="en-US" dirty="0"/>
              <a:t> T, et al. A randomized trial of methotrexate in combination with infliximab for treatment of </a:t>
            </a:r>
            <a:r>
              <a:rPr lang="en-US" dirty="0" err="1"/>
              <a:t>Crohn's</a:t>
            </a:r>
            <a:r>
              <a:rPr lang="en-US" dirty="0"/>
              <a:t> disease. Gastroenterology 2008;135:294.</a:t>
            </a:r>
          </a:p>
        </p:txBody>
      </p:sp>
      <p:sp>
        <p:nvSpPr>
          <p:cNvPr id="4" name="Slide Number Placeholder 3"/>
          <p:cNvSpPr>
            <a:spLocks noGrp="1"/>
          </p:cNvSpPr>
          <p:nvPr>
            <p:ph type="sldNum" sz="quarter" idx="10"/>
          </p:nvPr>
        </p:nvSpPr>
        <p:spPr/>
        <p:txBody>
          <a:bodyPr/>
          <a:lstStyle/>
          <a:p>
            <a:r>
              <a:rPr lang="en-US"/>
              <a:t>??-</a:t>
            </a:r>
            <a:fld id="{6F832958-CC62-49B4-9BB8-B6884A685299}" type="slidenum">
              <a:rPr lang="en-US" smtClean="0"/>
              <a:pPr/>
              <a:t>28</a:t>
            </a:fld>
            <a:endParaRPr lang="en-US" dirty="0"/>
          </a:p>
        </p:txBody>
      </p:sp>
    </p:spTree>
    <p:extLst>
      <p:ext uri="{BB962C8B-B14F-4D97-AF65-F5344CB8AC3E}">
        <p14:creationId xmlns:p14="http://schemas.microsoft.com/office/powerpoint/2010/main" val="146257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30</a:t>
            </a:fld>
            <a:endParaRPr lang="en-US" dirty="0"/>
          </a:p>
        </p:txBody>
      </p:sp>
    </p:spTree>
    <p:extLst>
      <p:ext uri="{BB962C8B-B14F-4D97-AF65-F5344CB8AC3E}">
        <p14:creationId xmlns:p14="http://schemas.microsoft.com/office/powerpoint/2010/main" val="374606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687388"/>
            <a:ext cx="4578350" cy="34337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5FFCB-27E1-46AF-A685-94BEB11ECED3}" type="slidenum">
              <a:rPr lang="en-US" smtClean="0"/>
              <a:t>34</a:t>
            </a:fld>
            <a:endParaRPr lang="en-US"/>
          </a:p>
        </p:txBody>
      </p:sp>
    </p:spTree>
    <p:extLst>
      <p:ext uri="{BB962C8B-B14F-4D97-AF65-F5344CB8AC3E}">
        <p14:creationId xmlns:p14="http://schemas.microsoft.com/office/powerpoint/2010/main" val="1448998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At baseline, 91% of patients in the clinic-based dosing group and 90% of patients in the trough</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concentration-based dosing group had mucosal healing. After a median follow-up time of</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41 months (interquartile range, 39–42 </a:t>
            </a:r>
            <a:r>
              <a:rPr lang="en-US" sz="1200" b="0" i="0" u="none" strike="noStrike" kern="1200" baseline="0" dirty="0" err="1">
                <a:solidFill>
                  <a:schemeClr val="tx1"/>
                </a:solidFill>
                <a:latin typeface="Calibri" panose="020F0502020204030204" pitchFamily="34" charset="0"/>
                <a:ea typeface="+mn-ea"/>
                <a:cs typeface="Calibri" panose="020F0502020204030204" pitchFamily="34" charset="0"/>
              </a:rPr>
              <a:t>mo</a:t>
            </a:r>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 infliximab treatment was continued by 81 of 108</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patients (75%) from the clinic-based dosing group and 86 of 107 (80%) from the trough</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concentration-based dosing group. However, within 1 year, infliximab was discontinued by 10 of</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27 patients (37%) from the clinic-based dosing group and 2 of 21 patients (10%) from the</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trough concentration-based dosing group (P [ .04). The rates of hospitalization, surgery, and</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steroid use were below 15% in both groups.</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CONCLUSIONS: At the end of a trial of clinic-based dosing vs trough concentration-based dosing of infliximab in</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patients with IBD, most patients had mucosal healing. Most patients (‡75%) in both groups</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continued taking infliximab for more than 3 years after the trial, but a significantly higher</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proportion of patients in the clinic-based dosing group discontinued infliximab in the first year</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after the end of the trial. Both groups had low rates of hospitalization, surgery, and steroid use.</a:t>
            </a:r>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35</a:t>
            </a:fld>
            <a:endParaRPr lang="en-US" dirty="0"/>
          </a:p>
        </p:txBody>
      </p:sp>
    </p:spTree>
    <p:extLst>
      <p:ext uri="{BB962C8B-B14F-4D97-AF65-F5344CB8AC3E}">
        <p14:creationId xmlns:p14="http://schemas.microsoft.com/office/powerpoint/2010/main" val="281838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273A1DF-E480-45B3-8342-C5E3C1F63920}"/>
              </a:ext>
            </a:extLst>
          </p:cNvPr>
          <p:cNvSpPr>
            <a:spLocks noGrp="1" noRot="1" noChangeAspect="1" noTextEdit="1"/>
          </p:cNvSpPr>
          <p:nvPr>
            <p:ph type="sldImg"/>
          </p:nvPr>
        </p:nvSpPr>
        <p:spPr>
          <a:xfrm>
            <a:off x="960438" y="741363"/>
            <a:ext cx="4937125" cy="3702050"/>
          </a:xfrm>
          <a:ln/>
        </p:spPr>
      </p:sp>
      <p:sp>
        <p:nvSpPr>
          <p:cNvPr id="3" name="Notes Placeholder 2">
            <a:extLst>
              <a:ext uri="{FF2B5EF4-FFF2-40B4-BE49-F238E27FC236}">
                <a16:creationId xmlns:a16="http://schemas.microsoft.com/office/drawing/2014/main" id="{FCF7DAC8-69E1-4E1D-A986-7D0E4A97A7E6}"/>
              </a:ext>
            </a:extLst>
          </p:cNvPr>
          <p:cNvSpPr>
            <a:spLocks noGrp="1"/>
          </p:cNvSpPr>
          <p:nvPr>
            <p:ph type="body" idx="1"/>
          </p:nvPr>
        </p:nvSpPr>
        <p:spPr/>
        <p:txBody>
          <a:bodyPr>
            <a:normAutofit/>
          </a:bodyPr>
          <a:lstStyle/>
          <a:p>
            <a:pPr>
              <a:defRPr/>
            </a:pPr>
            <a:r>
              <a:rPr lang="en-GB" dirty="0"/>
              <a:t>This is an overview of the T2T concept in IBD, developed by Bouguen and colleagues. Initial therapy should be selected according the patient’s risk of disease progression. The patient should then be monitored regularly and treatment adjusted until a pre-defined target (including an objective parameter of inflammation, such as no mucosal ulceration or low surrogate biomarker levels) is reached. Treatment modification until the target is reached may entail:</a:t>
            </a:r>
          </a:p>
          <a:p>
            <a:pPr marL="171450" indent="-171450">
              <a:buFontTx/>
              <a:buChar char="-"/>
              <a:defRPr/>
            </a:pPr>
            <a:r>
              <a:rPr lang="en-GB" dirty="0"/>
              <a:t>Increasing the dose or decreasing the dose interval of the ongoing treatment</a:t>
            </a:r>
          </a:p>
          <a:p>
            <a:pPr marL="171450" indent="-171450">
              <a:buFontTx/>
              <a:buChar char="-"/>
              <a:defRPr/>
            </a:pPr>
            <a:r>
              <a:rPr lang="en-GB" dirty="0"/>
              <a:t>Adding a drug to the treatment regimen</a:t>
            </a:r>
          </a:p>
          <a:p>
            <a:pPr marL="171450" indent="-171450">
              <a:buFontTx/>
              <a:buChar char="-"/>
              <a:defRPr/>
            </a:pPr>
            <a:r>
              <a:rPr lang="en-GB" dirty="0"/>
              <a:t>Switching within or out of treatment class.</a:t>
            </a:r>
          </a:p>
          <a:p>
            <a:pPr eaLnBrk="1" fontAlgn="auto" hangingPunct="1">
              <a:spcBef>
                <a:spcPts val="0"/>
              </a:spcBef>
              <a:spcAft>
                <a:spcPts val="0"/>
              </a:spcAft>
              <a:defRPr/>
            </a:pPr>
            <a:r>
              <a:rPr lang="en-GB" dirty="0"/>
              <a:t>Once a patient has achieved and maintained the treatment target for some time, treatment de-escalation may be possible in some patients, depending on their individual risk factors for relapse and the potential consequences if relapse were to occur. Ongoing studies will address some of the current uncertainties around de-escalation strategies [reviewed in </a:t>
            </a:r>
            <a:r>
              <a:rPr lang="en-US" dirty="0">
                <a:solidFill>
                  <a:srgbClr val="000000"/>
                </a:solidFill>
              </a:rPr>
              <a:t>Colombel JF, </a:t>
            </a:r>
            <a:r>
              <a:rPr lang="en-US" i="1" dirty="0">
                <a:solidFill>
                  <a:srgbClr val="000000"/>
                </a:solidFill>
              </a:rPr>
              <a:t>et al</a:t>
            </a:r>
            <a:r>
              <a:rPr lang="en-US" dirty="0">
                <a:solidFill>
                  <a:srgbClr val="000000"/>
                </a:solidFill>
              </a:rPr>
              <a:t>. </a:t>
            </a:r>
            <a:r>
              <a:rPr lang="pt-BR" dirty="0">
                <a:solidFill>
                  <a:srgbClr val="000000"/>
                </a:solidFill>
              </a:rPr>
              <a:t>Gastroenterology</a:t>
            </a:r>
            <a:r>
              <a:rPr lang="pt-BR" i="1" dirty="0">
                <a:solidFill>
                  <a:srgbClr val="000000"/>
                </a:solidFill>
              </a:rPr>
              <a:t> </a:t>
            </a:r>
            <a:r>
              <a:rPr lang="pt-BR" dirty="0">
                <a:solidFill>
                  <a:srgbClr val="000000"/>
                </a:solidFill>
              </a:rPr>
              <a:t>2017;152:351–61]. </a:t>
            </a:r>
            <a:endParaRPr lang="en-US" dirty="0"/>
          </a:p>
        </p:txBody>
      </p:sp>
      <p:sp>
        <p:nvSpPr>
          <p:cNvPr id="26628" name="Slide Number Placeholder 3">
            <a:extLst>
              <a:ext uri="{FF2B5EF4-FFF2-40B4-BE49-F238E27FC236}">
                <a16:creationId xmlns:a16="http://schemas.microsoft.com/office/drawing/2014/main" id="{DB580F56-779C-4625-B6C4-4B73FE20575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113AE2-D5D5-48F8-9685-57789106314A}" type="slidenum">
              <a:rPr lang="en-GB" altLang="en-US" sz="1200" smtClean="0">
                <a:solidFill>
                  <a:srgbClr val="000000"/>
                </a:solidFill>
                <a:latin typeface="Calibri" panose="020F0502020204030204" pitchFamily="34" charset="0"/>
              </a:rPr>
              <a:pPr/>
              <a:t>7</a:t>
            </a:fld>
            <a:endParaRPr lang="en-GB"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195116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Calibri" panose="020F0502020204030204" pitchFamily="34" charset="0"/>
                <a:ea typeface="+mn-ea"/>
                <a:cs typeface="Calibri" panose="020F0502020204030204" pitchFamily="34" charset="0"/>
              </a:rPr>
              <a:t>Figure 3. </a:t>
            </a:r>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Kaplan–Meier cumulative probability curves of treatment failure in patients with proactive infliximab monitoring after reactive testing [solid line] or patients with reactive testing alone [dotted line] stratified by the type of IBD; Crohn’s disease [A] or ulcerative colitis [B]. IFX: infliximab; TDM: therapeutic drug</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monitoring.</a:t>
            </a:r>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36</a:t>
            </a:fld>
            <a:endParaRPr lang="en-US" dirty="0"/>
          </a:p>
        </p:txBody>
      </p:sp>
    </p:spTree>
    <p:extLst>
      <p:ext uri="{BB962C8B-B14F-4D97-AF65-F5344CB8AC3E}">
        <p14:creationId xmlns:p14="http://schemas.microsoft.com/office/powerpoint/2010/main" val="59732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37</a:t>
            </a:fld>
            <a:endParaRPr lang="en-US" dirty="0"/>
          </a:p>
        </p:txBody>
      </p:sp>
    </p:spTree>
    <p:extLst>
      <p:ext uri="{BB962C8B-B14F-4D97-AF65-F5344CB8AC3E}">
        <p14:creationId xmlns:p14="http://schemas.microsoft.com/office/powerpoint/2010/main" val="2269533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687388"/>
            <a:ext cx="4578350" cy="34337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fontAlgn="auto">
              <a:spcBef>
                <a:spcPts val="0"/>
              </a:spcBef>
              <a:spcAft>
                <a:spcPts val="0"/>
              </a:spcAft>
              <a:defRPr/>
            </a:pPr>
            <a:fld id="{A744927B-2B9D-427A-BDE9-98B9B3CF6D49}" type="slidenum">
              <a:rPr lang="en-US">
                <a:solidFill>
                  <a:prstClr val="black"/>
                </a:solidFill>
                <a:latin typeface="Calibri"/>
              </a:rPr>
              <a:pPr defTabSz="924458" fontAlgn="auto">
                <a:spcBef>
                  <a:spcPts val="0"/>
                </a:spcBef>
                <a:spcAft>
                  <a:spcPts val="0"/>
                </a:spcAft>
                <a:defRPr/>
              </a:pPr>
              <a:t>43</a:t>
            </a:fld>
            <a:endParaRPr lang="en-US" dirty="0">
              <a:solidFill>
                <a:prstClr val="black"/>
              </a:solidFill>
              <a:latin typeface="Calibri"/>
            </a:endParaRPr>
          </a:p>
        </p:txBody>
      </p:sp>
    </p:spTree>
    <p:extLst>
      <p:ext uri="{BB962C8B-B14F-4D97-AF65-F5344CB8AC3E}">
        <p14:creationId xmlns:p14="http://schemas.microsoft.com/office/powerpoint/2010/main" val="1769209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45</a:t>
            </a:fld>
            <a:endParaRPr lang="en-US" dirty="0"/>
          </a:p>
        </p:txBody>
      </p:sp>
    </p:spTree>
    <p:extLst>
      <p:ext uri="{BB962C8B-B14F-4D97-AF65-F5344CB8AC3E}">
        <p14:creationId xmlns:p14="http://schemas.microsoft.com/office/powerpoint/2010/main" val="139097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153 patients who received UPA induction therapy were </a:t>
            </a:r>
            <a:r>
              <a:rPr lang="en-US" dirty="0" err="1"/>
              <a:t>analysed</a:t>
            </a:r>
            <a:r>
              <a:rPr lang="en-US" dirty="0"/>
              <a:t> for efficacy endpoints among 180 patients re-</a:t>
            </a:r>
            <a:r>
              <a:rPr lang="en-US" dirty="0" err="1"/>
              <a:t>randomised</a:t>
            </a:r>
            <a:r>
              <a:rPr lang="en-US" dirty="0"/>
              <a:t> at Week 16. Dose-dependent increases in rates of modified clinical remission and endoscopic remission were observed with the 3, 6, and 12 mg BID arms (Table). Rates of clinical, enhanced clinical, and endoscopic responses were generally higher in the 6 and 12 mg BID arms. </a:t>
            </a:r>
          </a:p>
          <a:p>
            <a:endParaRPr lang="en-US" dirty="0"/>
          </a:p>
          <a:p>
            <a:endParaRPr lang="en-US" dirty="0"/>
          </a:p>
          <a:p>
            <a:r>
              <a:rPr lang="en-US" dirty="0"/>
              <a:t>In the safety population (n = 178), no dose-dependent effect was observed in UPA at 3, 6, 12 mg BID and 24 mg QD for AEs (45/60 [75.0%], 14/23 [60.9%], 43/59 [72.9%] , and 23/36 [63.9%]), serious AEs (15 [25%], 2 [8.7%], 5 [8.5%], 4 [11.1%]) and infections (22 [36.7%], 6 [26.1%], 22 [37.3%], and 10 [27.8%]). Two malignancies (Hodgkin’s disease and malignant neoplasm of thymus) occurred in the 12 mg BID arm. No deaths occurred.</a:t>
            </a:r>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47</a:t>
            </a:fld>
            <a:endParaRPr lang="en-US" dirty="0"/>
          </a:p>
        </p:txBody>
      </p:sp>
    </p:spTree>
    <p:extLst>
      <p:ext uri="{BB962C8B-B14F-4D97-AF65-F5344CB8AC3E}">
        <p14:creationId xmlns:p14="http://schemas.microsoft.com/office/powerpoint/2010/main" val="140239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153 patients who received UPA induction therapy were </a:t>
            </a:r>
            <a:r>
              <a:rPr lang="en-US" dirty="0" err="1"/>
              <a:t>analysed</a:t>
            </a:r>
            <a:r>
              <a:rPr lang="en-US" dirty="0"/>
              <a:t> for efficacy endpoints among 180 patients re-</a:t>
            </a:r>
            <a:r>
              <a:rPr lang="en-US" dirty="0" err="1"/>
              <a:t>randomised</a:t>
            </a:r>
            <a:r>
              <a:rPr lang="en-US" dirty="0"/>
              <a:t> at Week 16. Dose-dependent increases in rates of modified clinical remission and endoscopic remission were observed with the 3, 6, and 12 mg BID arms (Table). Rates of clinical, enhanced clinical, and endoscopic responses were generally higher in the 6 and 12 mg BID arms. </a:t>
            </a:r>
          </a:p>
          <a:p>
            <a:endParaRPr lang="en-US" dirty="0"/>
          </a:p>
          <a:p>
            <a:endParaRPr lang="en-US" dirty="0"/>
          </a:p>
          <a:p>
            <a:r>
              <a:rPr lang="en-US" dirty="0"/>
              <a:t>In the safety population (n = 178), no dose-dependent effect was observed in UPA at 3, 6, 12 mg BID and 24 mg QD for AEs (45/60 [75.0%], 14/23 [60.9%], 43/59 [72.9%] , and 23/36 [63.9%]), serious AEs (15 [25%], 2 [8.7%], 5 [8.5%], 4 [11.1%]) and infections (22 [36.7%], 6 [26.1%], 22 [37.3%], and 10 [27.8%]). Two malignancies (Hodgkin’s disease and malignant neoplasm of thymus) occurred in the 12 mg BID arm. No deaths occurred.</a:t>
            </a:r>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48</a:t>
            </a:fld>
            <a:endParaRPr lang="en-US" dirty="0"/>
          </a:p>
        </p:txBody>
      </p:sp>
    </p:spTree>
    <p:extLst>
      <p:ext uri="{BB962C8B-B14F-4D97-AF65-F5344CB8AC3E}">
        <p14:creationId xmlns:p14="http://schemas.microsoft.com/office/powerpoint/2010/main" val="140239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206500" y="704850"/>
            <a:ext cx="4699000" cy="3524250"/>
          </a:xfrm>
          <a:ln/>
        </p:spPr>
      </p:sp>
      <p:sp>
        <p:nvSpPr>
          <p:cNvPr id="46083" name="Notes Placeholder 2"/>
          <p:cNvSpPr>
            <a:spLocks noGrp="1"/>
          </p:cNvSpPr>
          <p:nvPr>
            <p:ph type="body" idx="1"/>
          </p:nvPr>
        </p:nvSpPr>
        <p:spPr>
          <a:noFill/>
        </p:spPr>
        <p:txBody>
          <a:bodyPr/>
          <a:lstStyle/>
          <a:p>
            <a:endParaRPr lang="nl-BE" altLang="nl-BE" dirty="0">
              <a:latin typeface="Arial" pitchFamily="34" charset="0"/>
              <a:ea typeface="ＭＳ Ｐゴシック" pitchFamily="34" charset="-128"/>
            </a:endParaRPr>
          </a:p>
        </p:txBody>
      </p:sp>
      <p:sp>
        <p:nvSpPr>
          <p:cNvPr id="46084" name="Slide Number Placeholder 3"/>
          <p:cNvSpPr>
            <a:spLocks noGrp="1"/>
          </p:cNvSpPr>
          <p:nvPr>
            <p:ph type="sldNum" sz="quarter" idx="5"/>
          </p:nvPr>
        </p:nvSpPr>
        <p:spPr>
          <a:noFill/>
        </p:spPr>
        <p:txBody>
          <a:bodyPr/>
          <a:lstStyle>
            <a:lvl1pPr defTabSz="958127" eaLnBrk="0" hangingPunct="0">
              <a:defRPr sz="1300" b="1">
                <a:solidFill>
                  <a:srgbClr val="0000FF"/>
                </a:solidFill>
                <a:latin typeface="Arial" pitchFamily="34" charset="0"/>
                <a:ea typeface="ＭＳ Ｐゴシック" pitchFamily="34" charset="-128"/>
              </a:defRPr>
            </a:lvl1pPr>
            <a:lvl2pPr marL="766502" indent="-294808" defTabSz="958127" eaLnBrk="0" hangingPunct="0">
              <a:defRPr sz="1300" b="1">
                <a:solidFill>
                  <a:srgbClr val="0000FF"/>
                </a:solidFill>
                <a:latin typeface="Arial" pitchFamily="34" charset="0"/>
                <a:ea typeface="ＭＳ Ｐゴシック" pitchFamily="34" charset="-128"/>
              </a:defRPr>
            </a:lvl2pPr>
            <a:lvl3pPr marL="1179233" indent="-235847" defTabSz="958127" eaLnBrk="0" hangingPunct="0">
              <a:defRPr sz="1300" b="1">
                <a:solidFill>
                  <a:srgbClr val="0000FF"/>
                </a:solidFill>
                <a:latin typeface="Arial" pitchFamily="34" charset="0"/>
                <a:ea typeface="ＭＳ Ｐゴシック" pitchFamily="34" charset="-128"/>
              </a:defRPr>
            </a:lvl3pPr>
            <a:lvl4pPr marL="1650926" indent="-235847" defTabSz="958127" eaLnBrk="0" hangingPunct="0">
              <a:defRPr sz="1300" b="1">
                <a:solidFill>
                  <a:srgbClr val="0000FF"/>
                </a:solidFill>
                <a:latin typeface="Arial" pitchFamily="34" charset="0"/>
                <a:ea typeface="ＭＳ Ｐゴシック" pitchFamily="34" charset="-128"/>
              </a:defRPr>
            </a:lvl4pPr>
            <a:lvl5pPr marL="2122620" indent="-235847" defTabSz="958127" eaLnBrk="0" hangingPunct="0">
              <a:defRPr sz="1300" b="1">
                <a:solidFill>
                  <a:srgbClr val="0000FF"/>
                </a:solidFill>
                <a:latin typeface="Arial" pitchFamily="34" charset="0"/>
                <a:ea typeface="ＭＳ Ｐゴシック" pitchFamily="34" charset="-128"/>
              </a:defRPr>
            </a:lvl5pPr>
            <a:lvl6pPr marL="2594313" indent="-235847" defTabSz="958127" eaLnBrk="0" fontAlgn="base" hangingPunct="0">
              <a:spcBef>
                <a:spcPct val="0"/>
              </a:spcBef>
              <a:spcAft>
                <a:spcPct val="0"/>
              </a:spcAft>
              <a:defRPr sz="1300" b="1">
                <a:solidFill>
                  <a:srgbClr val="0000FF"/>
                </a:solidFill>
                <a:latin typeface="Arial" pitchFamily="34" charset="0"/>
                <a:ea typeface="ＭＳ Ｐゴシック" pitchFamily="34" charset="-128"/>
              </a:defRPr>
            </a:lvl6pPr>
            <a:lvl7pPr marL="3066006" indent="-235847" defTabSz="958127" eaLnBrk="0" fontAlgn="base" hangingPunct="0">
              <a:spcBef>
                <a:spcPct val="0"/>
              </a:spcBef>
              <a:spcAft>
                <a:spcPct val="0"/>
              </a:spcAft>
              <a:defRPr sz="1300" b="1">
                <a:solidFill>
                  <a:srgbClr val="0000FF"/>
                </a:solidFill>
                <a:latin typeface="Arial" pitchFamily="34" charset="0"/>
                <a:ea typeface="ＭＳ Ｐゴシック" pitchFamily="34" charset="-128"/>
              </a:defRPr>
            </a:lvl7pPr>
            <a:lvl8pPr marL="3537699" indent="-235847" defTabSz="958127" eaLnBrk="0" fontAlgn="base" hangingPunct="0">
              <a:spcBef>
                <a:spcPct val="0"/>
              </a:spcBef>
              <a:spcAft>
                <a:spcPct val="0"/>
              </a:spcAft>
              <a:defRPr sz="1300" b="1">
                <a:solidFill>
                  <a:srgbClr val="0000FF"/>
                </a:solidFill>
                <a:latin typeface="Arial" pitchFamily="34" charset="0"/>
                <a:ea typeface="ＭＳ Ｐゴシック" pitchFamily="34" charset="-128"/>
              </a:defRPr>
            </a:lvl8pPr>
            <a:lvl9pPr marL="4009393" indent="-235847" defTabSz="958127" eaLnBrk="0" fontAlgn="base" hangingPunct="0">
              <a:spcBef>
                <a:spcPct val="0"/>
              </a:spcBef>
              <a:spcAft>
                <a:spcPct val="0"/>
              </a:spcAft>
              <a:defRPr sz="1300" b="1">
                <a:solidFill>
                  <a:srgbClr val="0000FF"/>
                </a:solidFill>
                <a:latin typeface="Arial" pitchFamily="34" charset="0"/>
                <a:ea typeface="ＭＳ Ｐゴシック" pitchFamily="34" charset="-128"/>
              </a:defRPr>
            </a:lvl9pPr>
          </a:lstStyle>
          <a:p>
            <a:pPr marL="0" marR="0" lvl="0" indent="0" algn="r" defTabSz="958127" rtl="0" eaLnBrk="0" fontAlgn="base" latinLnBrk="0" hangingPunct="0">
              <a:lnSpc>
                <a:spcPct val="100000"/>
              </a:lnSpc>
              <a:spcBef>
                <a:spcPct val="0"/>
              </a:spcBef>
              <a:spcAft>
                <a:spcPct val="0"/>
              </a:spcAft>
              <a:buClrTx/>
              <a:buSzTx/>
              <a:buFontTx/>
              <a:buNone/>
              <a:tabLst/>
              <a:defRPr/>
            </a:pPr>
            <a:fld id="{8EB26325-89F7-4225-8D78-E43F51E37CD0}" type="slidenum">
              <a:rPr kumimoji="0" lang="en-US" altLang="nl-BE"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58127" rtl="0" eaLnBrk="0" fontAlgn="base" latinLnBrk="0" hangingPunct="0">
                <a:lnSpc>
                  <a:spcPct val="100000"/>
                </a:lnSpc>
                <a:spcBef>
                  <a:spcPct val="0"/>
                </a:spcBef>
                <a:spcAft>
                  <a:spcPct val="0"/>
                </a:spcAft>
                <a:buClrTx/>
                <a:buSzTx/>
                <a:buFontTx/>
                <a:buNone/>
                <a:tabLst/>
                <a:defRPr/>
              </a:pPr>
              <a:t>49</a:t>
            </a:fld>
            <a:endParaRPr kumimoji="0" lang="en-US" altLang="nl-BE"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9646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double-blind, placebo-controlled phase 2 trial of ozanimod in 197</a:t>
            </a:r>
          </a:p>
          <a:p>
            <a:r>
              <a:rPr lang="en-US" dirty="0"/>
              <a:t>adults with moderate-to-severe ulcerative colitis. Patients were randomly assigned, in</a:t>
            </a:r>
          </a:p>
          <a:p>
            <a:r>
              <a:rPr lang="en-US" dirty="0"/>
              <a:t>a 1:1:1 ratio, to receive ozanimod at a dose of 0.5 mg or 1 mg or placebo daily for up</a:t>
            </a:r>
          </a:p>
          <a:p>
            <a:r>
              <a:rPr lang="en-US" dirty="0"/>
              <a:t>to 32 weeks. The Mayo Clinic score was used to measure disease activity on a scale</a:t>
            </a:r>
          </a:p>
          <a:p>
            <a:r>
              <a:rPr lang="en-US" dirty="0"/>
              <a:t>from 0 to 12, with higher scores indicating more severe disease; </a:t>
            </a:r>
            <a:r>
              <a:rPr lang="en-US" dirty="0" err="1"/>
              <a:t>subscores</a:t>
            </a:r>
            <a:r>
              <a:rPr lang="en-US" dirty="0"/>
              <a:t> range from</a:t>
            </a:r>
          </a:p>
          <a:p>
            <a:r>
              <a:rPr lang="en-US" dirty="0"/>
              <a:t>0 to 3, with higher scores indicating more severe disease. The primary outcome was</a:t>
            </a:r>
          </a:p>
          <a:p>
            <a:r>
              <a:rPr lang="en-US" dirty="0"/>
              <a:t>clinical remission (Mayo Clinic score ≤2, with no subscore &gt;1) at 8 weeks.</a:t>
            </a:r>
          </a:p>
          <a:p>
            <a:r>
              <a:rPr lang="en-US" b="1" dirty="0"/>
              <a:t>RESULTS</a:t>
            </a:r>
          </a:p>
          <a:p>
            <a:r>
              <a:rPr lang="en-US" dirty="0"/>
              <a:t>The primary outcome occurred in 16% of the patients who received 1 mg of ozanimod</a:t>
            </a:r>
          </a:p>
          <a:p>
            <a:r>
              <a:rPr lang="en-US" dirty="0"/>
              <a:t>and in 14% of those who received 0.5 mg of ozanimod, as compared with 6% of those</a:t>
            </a:r>
          </a:p>
          <a:p>
            <a:r>
              <a:rPr lang="en-US" dirty="0"/>
              <a:t>who received placebo (P = 0.048 and P = 0.14, respectively, for the comparison of the</a:t>
            </a:r>
          </a:p>
          <a:p>
            <a:r>
              <a:rPr lang="en-US" dirty="0"/>
              <a:t>two doses of ozanimod with placebo). Differences in the primary outcome between</a:t>
            </a:r>
          </a:p>
          <a:p>
            <a:r>
              <a:rPr lang="en-US" dirty="0"/>
              <a:t>the group that received 0.5 mg of ozanimod and the placebo group were not significant;</a:t>
            </a:r>
          </a:p>
          <a:p>
            <a:r>
              <a:rPr lang="en-US" dirty="0"/>
              <a:t>therefore, the hierarchical testing plan deemed the analyses of secondary outcomes</a:t>
            </a:r>
          </a:p>
          <a:p>
            <a:r>
              <a:rPr lang="en-US" dirty="0"/>
              <a:t>exploratory. Clinical response (decrease in Mayo Clinic score of ≥3 points and ≥30%</a:t>
            </a:r>
          </a:p>
          <a:p>
            <a:r>
              <a:rPr lang="en-US" dirty="0"/>
              <a:t>and decrease in rectal-bleeding subscore of ≥1 point or a subscore ≤1) at 8 weeks occurred</a:t>
            </a:r>
          </a:p>
          <a:p>
            <a:r>
              <a:rPr lang="en-US" dirty="0"/>
              <a:t>in 57% of those receiving 1 mg of ozanimod and 54% of those receiving 0.5 mg,</a:t>
            </a:r>
          </a:p>
          <a:p>
            <a:r>
              <a:rPr lang="en-US" dirty="0"/>
              <a:t>as compared with 37% of those receiving placebo. At week 32, the rate of clinical remission</a:t>
            </a:r>
          </a:p>
          <a:p>
            <a:r>
              <a:rPr lang="en-US" dirty="0"/>
              <a:t>was 21% in the group that received 1 mg of ozanimod, 26% in the group that</a:t>
            </a:r>
          </a:p>
          <a:p>
            <a:r>
              <a:rPr lang="en-US" dirty="0"/>
              <a:t>received 0.5 mg of ozanimod, and 6% in the group that received placebo; the rate of</a:t>
            </a:r>
          </a:p>
          <a:p>
            <a:r>
              <a:rPr lang="en-US" dirty="0"/>
              <a:t>clinical response was 51%, 35%, and 20%, respectively. At week 8, absolute lymphocyte</a:t>
            </a:r>
          </a:p>
          <a:p>
            <a:r>
              <a:rPr lang="en-US" dirty="0"/>
              <a:t>counts declined 49% from baseline in the group that received 1 mg of ozanimod</a:t>
            </a:r>
          </a:p>
          <a:p>
            <a:r>
              <a:rPr lang="en-US" dirty="0"/>
              <a:t>and 32% from baseline in the group that received 0.5 mg. The most common adverse</a:t>
            </a:r>
          </a:p>
          <a:p>
            <a:r>
              <a:rPr lang="en-US" dirty="0"/>
              <a:t>events overall were anemia and headache.</a:t>
            </a:r>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50</a:t>
            </a:fld>
            <a:endParaRPr lang="en-US" dirty="0"/>
          </a:p>
        </p:txBody>
      </p:sp>
    </p:spTree>
    <p:extLst>
      <p:ext uri="{BB962C8B-B14F-4D97-AF65-F5344CB8AC3E}">
        <p14:creationId xmlns:p14="http://schemas.microsoft.com/office/powerpoint/2010/main" val="287369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Calibri" panose="020F0502020204030204" pitchFamily="34" charset="0"/>
                <a:ea typeface="+mn-ea"/>
                <a:cs typeface="Calibri" panose="020F0502020204030204" pitchFamily="34" charset="0"/>
              </a:rPr>
              <a:t>TOUCHSTONE open-label extension study, ozanimod continued to demonstrate clinically meaningful results in moderately to severely active ulcerative colitis across multiple measures of disease activity through week 92</a:t>
            </a:r>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51</a:t>
            </a:fld>
            <a:endParaRPr lang="en-US" dirty="0"/>
          </a:p>
        </p:txBody>
      </p:sp>
    </p:spTree>
    <p:extLst>
      <p:ext uri="{BB962C8B-B14F-4D97-AF65-F5344CB8AC3E}">
        <p14:creationId xmlns:p14="http://schemas.microsoft.com/office/powerpoint/2010/main" val="127831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53</a:t>
            </a:fld>
            <a:endParaRPr lang="en-US" dirty="0"/>
          </a:p>
        </p:txBody>
      </p:sp>
    </p:spTree>
    <p:extLst>
      <p:ext uri="{BB962C8B-B14F-4D97-AF65-F5344CB8AC3E}">
        <p14:creationId xmlns:p14="http://schemas.microsoft.com/office/powerpoint/2010/main" val="171273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higher proportion of patients in the tight control group achieved the following key secondary endpoints at 48 weeks vs the clinical management group:</a:t>
            </a:r>
          </a:p>
          <a:p>
            <a:endParaRPr lang="en-US" dirty="0"/>
          </a:p>
          <a:p>
            <a:r>
              <a:rPr lang="en-US" dirty="0"/>
              <a:t>deep remission</a:t>
            </a:r>
          </a:p>
          <a:p>
            <a:r>
              <a:rPr lang="en-US" dirty="0"/>
              <a:t>biological remission</a:t>
            </a:r>
          </a:p>
          <a:p>
            <a:r>
              <a:rPr lang="en-US" dirty="0"/>
              <a:t>overall CDEIS of &lt;4 </a:t>
            </a:r>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11</a:t>
            </a:fld>
            <a:endParaRPr lang="en-US" dirty="0"/>
          </a:p>
        </p:txBody>
      </p:sp>
    </p:spTree>
    <p:extLst>
      <p:ext uri="{BB962C8B-B14F-4D97-AF65-F5344CB8AC3E}">
        <p14:creationId xmlns:p14="http://schemas.microsoft.com/office/powerpoint/2010/main" val="2634236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54</a:t>
            </a:fld>
            <a:endParaRPr lang="en-US" dirty="0"/>
          </a:p>
        </p:txBody>
      </p:sp>
    </p:spTree>
    <p:extLst>
      <p:ext uri="{BB962C8B-B14F-4D97-AF65-F5344CB8AC3E}">
        <p14:creationId xmlns:p14="http://schemas.microsoft.com/office/powerpoint/2010/main" val="2338855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hlinkClick r:id="" action="ppaction://hlinkfile" tooltip="The American journal of gastroenterology."/>
              </a:rPr>
              <a:t>Am J </a:t>
            </a:r>
            <a:r>
              <a:rPr lang="en-US" dirty="0" err="1">
                <a:hlinkClick r:id="" action="ppaction://hlinkfile" tooltip="The American journal of gastroenterology."/>
              </a:rPr>
              <a:t>Gastroenterol</a:t>
            </a:r>
            <a:r>
              <a:rPr lang="en-US" dirty="0">
                <a:hlinkClick r:id="" action="ppaction://hlinkfile" tooltip="The American journal of gastroenterology."/>
              </a:rPr>
              <a:t>.</a:t>
            </a:r>
            <a:r>
              <a:rPr lang="en-US" dirty="0"/>
              <a:t> 2012;107(9):1409. </a:t>
            </a:r>
          </a:p>
          <a:p>
            <a:pPr marL="0" indent="0">
              <a:buNone/>
            </a:pPr>
            <a:r>
              <a:rPr lang="en-US" b="1" dirty="0"/>
              <a:t>Serious infection and mortality in patients with </a:t>
            </a:r>
            <a:r>
              <a:rPr lang="en-US" b="1" dirty="0" err="1"/>
              <a:t>Crohn's</a:t>
            </a:r>
            <a:r>
              <a:rPr lang="en-US" b="1" dirty="0"/>
              <a:t> disease: more than 5 years of follow-up in the TREAT™ registry.</a:t>
            </a:r>
          </a:p>
          <a:p>
            <a:pPr marL="0" indent="0">
              <a:buNone/>
            </a:pPr>
            <a:r>
              <a:rPr lang="en-US" dirty="0">
                <a:hlinkClick r:id="rId3" invalidUrl="http://www.ncbi.nlm.nih.gov/pubmed?term=Lichtenstein GR[Author]&amp;cauthor=true&amp;cauthor_uid=22890223" action="ppaction://hlinkfile"/>
              </a:rPr>
              <a:t>Lichtenstein GR</a:t>
            </a:r>
            <a:r>
              <a:rPr lang="en-US" dirty="0"/>
              <a:t>, </a:t>
            </a:r>
            <a:r>
              <a:rPr lang="en-US" dirty="0" err="1">
                <a:hlinkClick r:id="rId4" invalidUrl="http://www.ncbi.nlm.nih.gov/pubmed?term=Feagan BG[Author]&amp;cauthor=true&amp;cauthor_uid=22890223" action="ppaction://hlinkfile"/>
              </a:rPr>
              <a:t>Feagan</a:t>
            </a:r>
            <a:r>
              <a:rPr lang="en-US" dirty="0">
                <a:hlinkClick r:id="rId4" invalidUrl="http://www.ncbi.nlm.nih.gov/pubmed?term=Feagan BG[Author]&amp;cauthor=true&amp;cauthor_uid=22890223" action="ppaction://hlinkfile"/>
              </a:rPr>
              <a:t> BG</a:t>
            </a:r>
            <a:r>
              <a:rPr lang="en-US" dirty="0"/>
              <a:t>, </a:t>
            </a:r>
            <a:r>
              <a:rPr lang="en-US" dirty="0">
                <a:hlinkClick r:id="rId5" invalidUrl="http://www.ncbi.nlm.nih.gov/pubmed?term=Cohen RD[Author]&amp;cauthor=true&amp;cauthor_uid=22890223" action="ppaction://hlinkfile"/>
              </a:rPr>
              <a:t>Cohen RD</a:t>
            </a:r>
            <a:r>
              <a:rPr lang="en-US" dirty="0"/>
              <a:t>, </a:t>
            </a:r>
            <a:r>
              <a:rPr lang="en-US" dirty="0" err="1">
                <a:hlinkClick r:id="rId6" invalidUrl="http://www.ncbi.nlm.nih.gov/pubmed?term=Salzberg BA[Author]&amp;cauthor=true&amp;cauthor_uid=22890223" action="ppaction://hlinkfile"/>
              </a:rPr>
              <a:t>Salzberg</a:t>
            </a:r>
            <a:r>
              <a:rPr lang="en-US" dirty="0">
                <a:hlinkClick r:id="rId6" invalidUrl="http://www.ncbi.nlm.nih.gov/pubmed?term=Salzberg BA[Author]&amp;cauthor=true&amp;cauthor_uid=22890223" action="ppaction://hlinkfile"/>
              </a:rPr>
              <a:t> BA</a:t>
            </a:r>
            <a:r>
              <a:rPr lang="en-US" dirty="0"/>
              <a:t>, </a:t>
            </a:r>
            <a:r>
              <a:rPr lang="en-US" dirty="0">
                <a:hlinkClick r:id="rId7" invalidUrl="http://www.ncbi.nlm.nih.gov/pubmed?term=Diamond RH[Author]&amp;cauthor=true&amp;cauthor_uid=22890223" action="ppaction://hlinkfile"/>
              </a:rPr>
              <a:t>Diamond RH</a:t>
            </a:r>
            <a:r>
              <a:rPr lang="en-US" dirty="0"/>
              <a:t>, </a:t>
            </a:r>
            <a:r>
              <a:rPr lang="en-US" dirty="0">
                <a:hlinkClick r:id="rId8" invalidUrl="http://www.ncbi.nlm.nih.gov/pubmed?term=Price S[Author]&amp;cauthor=true&amp;cauthor_uid=22890223" action="ppaction://hlinkfile"/>
              </a:rPr>
              <a:t>Price S</a:t>
            </a:r>
            <a:r>
              <a:rPr lang="en-US" dirty="0"/>
              <a:t>, </a:t>
            </a:r>
            <a:r>
              <a:rPr lang="en-US" dirty="0" err="1">
                <a:hlinkClick r:id="rId9" invalidUrl="http://www.ncbi.nlm.nih.gov/pubmed?term=Langholff W[Author]&amp;cauthor=true&amp;cauthor_uid=22890223" action="ppaction://hlinkfile"/>
              </a:rPr>
              <a:t>Langholff</a:t>
            </a:r>
            <a:r>
              <a:rPr lang="en-US" dirty="0">
                <a:hlinkClick r:id="rId9" invalidUrl="http://www.ncbi.nlm.nih.gov/pubmed?term=Langholff W[Author]&amp;cauthor=true&amp;cauthor_uid=22890223" action="ppaction://hlinkfile"/>
              </a:rPr>
              <a:t> W</a:t>
            </a:r>
            <a:r>
              <a:rPr lang="en-US" dirty="0"/>
              <a:t>, </a:t>
            </a:r>
            <a:r>
              <a:rPr lang="en-US" dirty="0" err="1">
                <a:hlinkClick r:id="rId10" invalidUrl="http://www.ncbi.nlm.nih.gov/pubmed?term=Londhe A[Author]&amp;cauthor=true&amp;cauthor_uid=22890223" action="ppaction://hlinkfile"/>
              </a:rPr>
              <a:t>Londhe</a:t>
            </a:r>
            <a:r>
              <a:rPr lang="en-US" dirty="0">
                <a:hlinkClick r:id="rId10" invalidUrl="http://www.ncbi.nlm.nih.gov/pubmed?term=Londhe A[Author]&amp;cauthor=true&amp;cauthor_uid=22890223" action="ppaction://hlinkfile"/>
              </a:rPr>
              <a:t> A</a:t>
            </a:r>
            <a:r>
              <a:rPr lang="en-US" dirty="0"/>
              <a:t>, </a:t>
            </a:r>
            <a:r>
              <a:rPr lang="en-US" dirty="0" err="1">
                <a:hlinkClick r:id="rId11" invalidUrl="http://www.ncbi.nlm.nih.gov/pubmed?term=Sandborn WJ[Author]&amp;cauthor=true&amp;cauthor_uid=22890223" action="ppaction://hlinkfile"/>
              </a:rPr>
              <a:t>Sandborn</a:t>
            </a:r>
            <a:r>
              <a:rPr lang="en-US" dirty="0">
                <a:hlinkClick r:id="rId11" invalidUrl="http://www.ncbi.nlm.nih.gov/pubmed?term=Sandborn WJ[Author]&amp;cauthor=true&amp;cauthor_uid=22890223" action="ppaction://hlinkfile"/>
              </a:rPr>
              <a:t> WJ</a:t>
            </a:r>
            <a:r>
              <a:rPr lang="en-US" dirty="0"/>
              <a:t>.</a:t>
            </a:r>
          </a:p>
          <a:p>
            <a:pPr marL="0" indent="0">
              <a:buNone/>
            </a:pPr>
            <a:endParaRPr lang="en-US" dirty="0"/>
          </a:p>
          <a:p>
            <a:pPr marL="0" indent="0">
              <a:buNone/>
            </a:pPr>
            <a:r>
              <a:rPr lang="en-US" dirty="0"/>
              <a:t>A total of 6,273 patients were enrolled and evaluated on or before 23 February 2010; 3,420</a:t>
            </a:r>
          </a:p>
          <a:p>
            <a:pPr marL="0" indent="0">
              <a:buNone/>
            </a:pPr>
            <a:r>
              <a:rPr lang="en-US" dirty="0"/>
              <a:t>received </a:t>
            </a:r>
            <a:r>
              <a:rPr lang="en-US" dirty="0" err="1"/>
              <a:t>infl</a:t>
            </a:r>
            <a:r>
              <a:rPr lang="en-US" dirty="0"/>
              <a:t> </a:t>
            </a:r>
            <a:r>
              <a:rPr lang="en-US" dirty="0" err="1"/>
              <a:t>iximab</a:t>
            </a:r>
            <a:r>
              <a:rPr lang="en-US" dirty="0"/>
              <a:t> (17,712 patient-years; 89.9 % received ≥ 2 infusions) and 2,853 received other-treatments-only (13,251 patient-years). Mean length of patient follow-up was 5.2 years. More infliximab- than other-treatments-only-treated patients had moderate-to-severe (30.6 % vs. 10.7 % )</a:t>
            </a:r>
          </a:p>
          <a:p>
            <a:pPr marL="0" indent="0">
              <a:buNone/>
            </a:pPr>
            <a:r>
              <a:rPr lang="en-US" dirty="0"/>
              <a:t>or severe-to-fulminant (2.5 % vs. 0.6 % ) disease severity ( </a:t>
            </a:r>
            <a:r>
              <a:rPr lang="en-US" i="1" dirty="0"/>
              <a:t>P </a:t>
            </a:r>
            <a:r>
              <a:rPr lang="en-US" dirty="0"/>
              <a:t>&lt; 0.001). In the year before enrollment, more infliximab- than other-treatments-only-treated patients required surgical intervention (17.4 % vs. 13.6 % ), medical hospitalization (14.2 % vs. 8.8 % ), prednisone (47.8 % vs. 31.4 % ), </a:t>
            </a:r>
            <a:r>
              <a:rPr lang="en-US" dirty="0" err="1"/>
              <a:t>immunomodulators</a:t>
            </a:r>
            <a:r>
              <a:rPr lang="en-US" dirty="0"/>
              <a:t> (52.0 % vs. 32.1 % ), and narcotic analgesics (17.3 % vs. 9.1 % ). Patient mortality was similar for infliximab- and other-treatments-only-treated patients (0.58 vs. 0.59 / 100 patient-years).</a:t>
            </a:r>
          </a:p>
          <a:p>
            <a:pPr marL="0" indent="0">
              <a:buNone/>
            </a:pPr>
            <a:r>
              <a:rPr lang="en-US" dirty="0"/>
              <a:t>In multivariate logistic regression analyses, treatment with prednisone (hazard ratio (HR) = 2.14, 95 % confidence interval (CI) = 1.55, 2.95; </a:t>
            </a:r>
            <a:r>
              <a:rPr lang="en-US" i="1" dirty="0"/>
              <a:t>P </a:t>
            </a:r>
            <a:r>
              <a:rPr lang="en-US" dirty="0"/>
              <a:t>&lt; 0.001) or narcotic analgesics (HR = 1.79, 95 % CI = 1.29, 2.48; </a:t>
            </a:r>
            <a:r>
              <a:rPr lang="en-US" i="1" dirty="0"/>
              <a:t>P </a:t>
            </a:r>
            <a:r>
              <a:rPr lang="en-US" dirty="0"/>
              <a:t>&lt; 0.001) and age (HR = 1.08, 95 % CI = 1.07, 1.09; </a:t>
            </a:r>
            <a:r>
              <a:rPr lang="en-US" i="1" dirty="0"/>
              <a:t>P </a:t>
            </a:r>
            <a:r>
              <a:rPr lang="en-US" dirty="0"/>
              <a:t>&lt; 0.001) were associated</a:t>
            </a:r>
          </a:p>
          <a:p>
            <a:pPr marL="0" indent="0">
              <a:buNone/>
            </a:pPr>
            <a:r>
              <a:rPr lang="en-US" dirty="0"/>
              <a:t>with increased mortality risk. Neither infliximab nor </a:t>
            </a:r>
            <a:r>
              <a:rPr lang="en-US" dirty="0" err="1"/>
              <a:t>immunomodulator</a:t>
            </a:r>
            <a:r>
              <a:rPr lang="en-US" dirty="0"/>
              <a:t> treatment was associated with increased mortality risk. Factors independently associated with serious infections included moderate to- severe disease activity (HR = 2.24, 95 % CI = 1.57, 3.19; </a:t>
            </a:r>
            <a:r>
              <a:rPr lang="en-US" i="1" dirty="0"/>
              <a:t>P </a:t>
            </a:r>
            <a:r>
              <a:rPr lang="en-US" dirty="0"/>
              <a:t>&lt; 0.001), narcotic analgesic treatment (HR = 1.98, 95 % CI = 1.44, 2.73; </a:t>
            </a:r>
            <a:r>
              <a:rPr lang="en-US" i="1" dirty="0"/>
              <a:t>P </a:t>
            </a:r>
            <a:r>
              <a:rPr lang="en-US" dirty="0"/>
              <a:t>&lt; 0.001), prednisone therapy (HR = 1.57, 95 % CI = 1.17, 2.10; </a:t>
            </a:r>
            <a:r>
              <a:rPr lang="en-US" i="1" dirty="0"/>
              <a:t>P </a:t>
            </a:r>
            <a:r>
              <a:rPr lang="en-US" dirty="0"/>
              <a:t>= 0.002), and infliximab treatment (HR = 1.43, 95 % CI = 1.11, 1.84; </a:t>
            </a:r>
            <a:r>
              <a:rPr lang="en-US" i="1" dirty="0"/>
              <a:t>P </a:t>
            </a:r>
            <a:r>
              <a:rPr lang="en-US" dirty="0"/>
              <a:t>= 0.006).</a:t>
            </a:r>
            <a:endParaRPr lang="en-US" b="0" dirty="0"/>
          </a:p>
        </p:txBody>
      </p:sp>
      <p:sp>
        <p:nvSpPr>
          <p:cNvPr id="4" name="Slide Number Placeholder 3"/>
          <p:cNvSpPr>
            <a:spLocks noGrp="1"/>
          </p:cNvSpPr>
          <p:nvPr>
            <p:ph type="sldNum" sz="quarter" idx="10"/>
          </p:nvPr>
        </p:nvSpPr>
        <p:spPr/>
        <p:txBody>
          <a:bodyPr/>
          <a:lstStyle/>
          <a:p>
            <a:r>
              <a:rPr lang="en-US"/>
              <a:t>??-</a:t>
            </a:r>
            <a:fld id="{6F832958-CC62-49B4-9BB8-B6884A685299}" type="slidenum">
              <a:rPr lang="en-US" smtClean="0"/>
              <a:pPr/>
              <a:t>56</a:t>
            </a:fld>
            <a:endParaRPr lang="en-US"/>
          </a:p>
        </p:txBody>
      </p:sp>
    </p:spTree>
    <p:extLst>
      <p:ext uri="{BB962C8B-B14F-4D97-AF65-F5344CB8AC3E}">
        <p14:creationId xmlns:p14="http://schemas.microsoft.com/office/powerpoint/2010/main" val="1458361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ADA troughs are higher in patients on IMM+ in CLASSIC I and GAIN </a:t>
            </a:r>
          </a:p>
        </p:txBody>
      </p:sp>
      <p:sp>
        <p:nvSpPr>
          <p:cNvPr id="4" name="Slide Number Placeholder 3"/>
          <p:cNvSpPr>
            <a:spLocks noGrp="1"/>
          </p:cNvSpPr>
          <p:nvPr>
            <p:ph type="sldNum" sz="quarter" idx="5"/>
          </p:nvPr>
        </p:nvSpPr>
        <p:spPr/>
        <p:txBody>
          <a:bodyPr/>
          <a:lstStyle/>
          <a:p>
            <a:pPr>
              <a:defRPr/>
            </a:pPr>
            <a:fld id="{011A72BE-FC6B-4F72-994F-E01863D52F80}" type="slidenum">
              <a:rPr lang="en-US">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215930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4008100" y="8894603"/>
            <a:ext cx="3067374" cy="46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0" tIns="45265" rIns="90530" bIns="45265" anchor="b"/>
          <a:lstStyle>
            <a:lvl1pPr defTabSz="898525" eaLnBrk="0" hangingPunct="0">
              <a:defRPr sz="1600">
                <a:solidFill>
                  <a:schemeClr val="tx1"/>
                </a:solidFill>
                <a:latin typeface="Arial" pitchFamily="34" charset="0"/>
                <a:ea typeface="ＭＳ Ｐゴシック" pitchFamily="34" charset="-128"/>
              </a:defRPr>
            </a:lvl1pPr>
            <a:lvl2pPr marL="742950" indent="-285750" defTabSz="898525" eaLnBrk="0" hangingPunct="0">
              <a:defRPr sz="1600">
                <a:solidFill>
                  <a:schemeClr val="tx1"/>
                </a:solidFill>
                <a:latin typeface="Arial" pitchFamily="34" charset="0"/>
                <a:ea typeface="ＭＳ Ｐゴシック" pitchFamily="34" charset="-128"/>
              </a:defRPr>
            </a:lvl2pPr>
            <a:lvl3pPr marL="1143000" indent="-228600" defTabSz="898525" eaLnBrk="0" hangingPunct="0">
              <a:defRPr sz="1600">
                <a:solidFill>
                  <a:schemeClr val="tx1"/>
                </a:solidFill>
                <a:latin typeface="Arial" pitchFamily="34" charset="0"/>
                <a:ea typeface="ＭＳ Ｐゴシック" pitchFamily="34" charset="-128"/>
              </a:defRPr>
            </a:lvl3pPr>
            <a:lvl4pPr marL="1600200" indent="-228600" defTabSz="898525" eaLnBrk="0" hangingPunct="0">
              <a:defRPr sz="1600">
                <a:solidFill>
                  <a:schemeClr val="tx1"/>
                </a:solidFill>
                <a:latin typeface="Arial" pitchFamily="34" charset="0"/>
                <a:ea typeface="ＭＳ Ｐゴシック" pitchFamily="34" charset="-128"/>
              </a:defRPr>
            </a:lvl4pPr>
            <a:lvl5pPr marL="2057400" indent="-228600" defTabSz="898525" eaLnBrk="0" hangingPunct="0">
              <a:defRPr sz="1600">
                <a:solidFill>
                  <a:schemeClr val="tx1"/>
                </a:solidFill>
                <a:latin typeface="Arial" pitchFamily="34" charset="0"/>
                <a:ea typeface="ＭＳ Ｐゴシック" pitchFamily="34" charset="-128"/>
              </a:defRPr>
            </a:lvl5pPr>
            <a:lvl6pPr marL="2514600" indent="-228600" defTabSz="898525"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8525"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8525"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8525"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r" eaLnBrk="1" hangingPunct="1"/>
            <a:fld id="{0D3951FD-5470-4057-B368-06889633E0A7}" type="slidenum">
              <a:rPr lang="en-US" sz="1300"/>
              <a:pPr algn="r" eaLnBrk="1" hangingPunct="1"/>
              <a:t>12</a:t>
            </a:fld>
            <a:endParaRPr lang="en-US" sz="13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706747" y="4446502"/>
            <a:ext cx="5663583" cy="4213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0" tIns="45265" rIns="90530" bIns="45265"/>
          <a:lstStyle/>
          <a:p>
            <a:pPr eaLnBrk="1" hangingPunct="1">
              <a:lnSpc>
                <a:spcPct val="80000"/>
              </a:lnSpc>
            </a:pPr>
            <a:r>
              <a:rPr lang="en-US" b="0" i="0" dirty="0">
                <a:ea typeface="ＭＳ Ｐゴシック" pitchFamily="34" charset="-128"/>
              </a:rPr>
              <a:t>P values: Remission of Steroids (70.8 to 27.3) </a:t>
            </a:r>
            <a:r>
              <a:rPr lang="en-US" b="0" i="1" dirty="0">
                <a:ea typeface="ＭＳ Ｐゴシック" pitchFamily="34" charset="-128"/>
              </a:rPr>
              <a:t>P</a:t>
            </a:r>
            <a:r>
              <a:rPr lang="en-US" b="0" i="0" dirty="0">
                <a:ea typeface="ＭＳ Ｐゴシック" pitchFamily="34" charset="-128"/>
              </a:rPr>
              <a:t>=0.036</a:t>
            </a:r>
          </a:p>
          <a:p>
            <a:pPr eaLnBrk="1" hangingPunct="1">
              <a:lnSpc>
                <a:spcPct val="80000"/>
              </a:lnSpc>
            </a:pPr>
            <a:r>
              <a:rPr lang="en-US" b="0" i="0" dirty="0">
                <a:ea typeface="ＭＳ Ｐゴシック" pitchFamily="34" charset="-128"/>
              </a:rPr>
              <a:t>Off Steroids </a:t>
            </a:r>
            <a:r>
              <a:rPr lang="en-US" b="0" i="0" dirty="0" err="1">
                <a:ea typeface="ＭＳ Ｐゴシック" pitchFamily="34" charset="-128"/>
              </a:rPr>
              <a:t>etc</a:t>
            </a:r>
            <a:r>
              <a:rPr lang="en-US" b="0" i="0" dirty="0">
                <a:ea typeface="ＭＳ Ｐゴシック" pitchFamily="34" charset="-128"/>
              </a:rPr>
              <a:t> (62.5 to 18.2) </a:t>
            </a:r>
            <a:r>
              <a:rPr lang="en-US" b="0" i="1" dirty="0">
                <a:ea typeface="ＭＳ Ｐゴシック" pitchFamily="34" charset="-128"/>
              </a:rPr>
              <a:t>P</a:t>
            </a:r>
            <a:r>
              <a:rPr lang="en-US" b="0" i="0" dirty="0">
                <a:ea typeface="ＭＳ Ｐゴシック" pitchFamily="34" charset="-128"/>
              </a:rPr>
              <a:t>=0.032</a:t>
            </a:r>
          </a:p>
          <a:p>
            <a:pPr eaLnBrk="1" hangingPunct="1">
              <a:lnSpc>
                <a:spcPct val="80000"/>
              </a:lnSpc>
            </a:pPr>
            <a:r>
              <a:rPr lang="en-US" b="1" i="1" dirty="0">
                <a:ea typeface="ＭＳ Ｐゴシック" pitchFamily="34" charset="-128"/>
              </a:rPr>
              <a:t>W1133 </a:t>
            </a:r>
            <a:r>
              <a:rPr lang="en-US" b="1" i="1" dirty="0" err="1">
                <a:ea typeface="ＭＳ Ｐゴシック" pitchFamily="34" charset="-128"/>
              </a:rPr>
              <a:t>Filip</a:t>
            </a:r>
            <a:r>
              <a:rPr lang="en-US" b="1" i="1" dirty="0">
                <a:ea typeface="ＭＳ Ｐゴシック" pitchFamily="34" charset="-128"/>
              </a:rPr>
              <a:t> J </a:t>
            </a:r>
            <a:r>
              <a:rPr lang="en-US" b="1" i="1" dirty="0" err="1">
                <a:ea typeface="ＭＳ Ｐゴシック" pitchFamily="34" charset="-128"/>
              </a:rPr>
              <a:t>Baert</a:t>
            </a:r>
            <a:r>
              <a:rPr lang="en-US" b="1" i="1" dirty="0">
                <a:ea typeface="ＭＳ Ｐゴシック" pitchFamily="34" charset="-128"/>
              </a:rPr>
              <a:t> et al.</a:t>
            </a:r>
          </a:p>
          <a:p>
            <a:pPr eaLnBrk="1" hangingPunct="1">
              <a:lnSpc>
                <a:spcPct val="80000"/>
              </a:lnSpc>
            </a:pPr>
            <a:r>
              <a:rPr lang="en-US" dirty="0">
                <a:ea typeface="ＭＳ Ｐゴシック" pitchFamily="34" charset="-128"/>
              </a:rPr>
              <a:t>AIMS: At present no clinical data are available supporting the relevance of mucosal healing in </a:t>
            </a:r>
            <a:r>
              <a:rPr lang="en-US" dirty="0" err="1">
                <a:ea typeface="ＭＳ Ｐゴシック" pitchFamily="34" charset="-128"/>
              </a:rPr>
              <a:t>Crohn</a:t>
            </a:r>
            <a:r>
              <a:rPr lang="ja-JP" altLang="en-US" dirty="0">
                <a:ea typeface="ＭＳ Ｐゴシック" pitchFamily="34" charset="-128"/>
              </a:rPr>
              <a:t>’</a:t>
            </a:r>
            <a:r>
              <a:rPr lang="en-US" altLang="ja-JP" dirty="0">
                <a:ea typeface="ＭＳ Ｐゴシック" pitchFamily="34" charset="-128"/>
              </a:rPr>
              <a:t>s disease (CD). We already reported that early combined immunosuppression (CIS) with infliximab (IFX) and azathioprine (AZA) led to significantly higher rates of complete ulcer healing after 2 years (</a:t>
            </a:r>
            <a:r>
              <a:rPr lang="en-US" altLang="ja-JP" dirty="0" err="1">
                <a:ea typeface="ＭＳ Ｐゴシック" pitchFamily="34" charset="-128"/>
              </a:rPr>
              <a:t>yrs</a:t>
            </a:r>
            <a:r>
              <a:rPr lang="en-US" altLang="ja-JP" dirty="0">
                <a:ea typeface="ＭＳ Ｐゴシック" pitchFamily="34" charset="-128"/>
              </a:rPr>
              <a:t>) compared to conventional management (CM) including corticosteroids. This study focused on the value of endoscopy performed after 2 </a:t>
            </a:r>
            <a:r>
              <a:rPr lang="en-US" altLang="ja-JP" dirty="0" err="1">
                <a:ea typeface="ＭＳ Ｐゴシック" pitchFamily="34" charset="-128"/>
              </a:rPr>
              <a:t>yrs</a:t>
            </a:r>
            <a:r>
              <a:rPr lang="en-US" altLang="ja-JP" dirty="0">
                <a:ea typeface="ＭＳ Ｐゴシック" pitchFamily="34" charset="-128"/>
              </a:rPr>
              <a:t> of treatment to predict clinical outcome in the following 2 yrs. </a:t>
            </a:r>
          </a:p>
          <a:p>
            <a:pPr eaLnBrk="1" hangingPunct="1">
              <a:lnSpc>
                <a:spcPct val="80000"/>
              </a:lnSpc>
            </a:pPr>
            <a:r>
              <a:rPr lang="en-US" dirty="0">
                <a:ea typeface="ＭＳ Ｐゴシック" pitchFamily="34" charset="-128"/>
              </a:rPr>
              <a:t>METHODS: 133 newly diagnosed CD </a:t>
            </a:r>
            <a:r>
              <a:rPr lang="en-US" dirty="0" err="1">
                <a:ea typeface="ＭＳ Ｐゴシック" pitchFamily="34" charset="-128"/>
              </a:rPr>
              <a:t>pts</a:t>
            </a:r>
            <a:r>
              <a:rPr lang="en-US" dirty="0">
                <a:ea typeface="ＭＳ Ｐゴシック" pitchFamily="34" charset="-128"/>
              </a:rPr>
              <a:t> at 21 centers were randomized to treatment with CIS (3 infusions of IFX with AZA) or to CM with corticosteroids, to be repeated as clinically necessary. In the CIS group, patients with a relapse were given repeated IFX. In the CM group, AZA was added in case of corticosteroid dependency and IFX was only given after failure of AZA. Nineteen </a:t>
            </a:r>
            <a:r>
              <a:rPr lang="en-US" dirty="0" err="1">
                <a:ea typeface="ＭＳ Ｐゴシック" pitchFamily="34" charset="-128"/>
              </a:rPr>
              <a:t>pts</a:t>
            </a:r>
            <a:r>
              <a:rPr lang="en-US" dirty="0">
                <a:ea typeface="ＭＳ Ｐゴシック" pitchFamily="34" charset="-128"/>
              </a:rPr>
              <a:t> dropped out of the study before 1 yr. A subset of 44 </a:t>
            </a:r>
            <a:r>
              <a:rPr lang="en-US" dirty="0" err="1">
                <a:ea typeface="ＭＳ Ｐゴシック" pitchFamily="34" charset="-128"/>
              </a:rPr>
              <a:t>pts</a:t>
            </a:r>
            <a:r>
              <a:rPr lang="en-US" dirty="0">
                <a:ea typeface="ＭＳ Ｐゴシック" pitchFamily="34" charset="-128"/>
              </a:rPr>
              <a:t> (24 CIS, 20 CM) underwent an </a:t>
            </a:r>
            <a:r>
              <a:rPr lang="en-US" dirty="0" err="1">
                <a:ea typeface="ＭＳ Ｐゴシック" pitchFamily="34" charset="-128"/>
              </a:rPr>
              <a:t>ileocolonoscopy</a:t>
            </a:r>
            <a:r>
              <a:rPr lang="en-US" dirty="0">
                <a:ea typeface="ＭＳ Ｐゴシック" pitchFamily="34" charset="-128"/>
              </a:rPr>
              <a:t> at 2 yrs. Endoscopic CD activity was scored with the Simple Endoscopic Score for CD (SES-CD). All centers </a:t>
            </a:r>
            <a:r>
              <a:rPr lang="en-US" dirty="0" err="1">
                <a:ea typeface="ＭＳ Ｐゴシック" pitchFamily="34" charset="-128"/>
              </a:rPr>
              <a:t>reconsented</a:t>
            </a:r>
            <a:r>
              <a:rPr lang="en-US" dirty="0">
                <a:ea typeface="ＭＳ Ｐゴシック" pitchFamily="34" charset="-128"/>
              </a:rPr>
              <a:t> their </a:t>
            </a:r>
            <a:r>
              <a:rPr lang="en-US" dirty="0" err="1">
                <a:ea typeface="ＭＳ Ｐゴシック" pitchFamily="34" charset="-128"/>
              </a:rPr>
              <a:t>pts</a:t>
            </a:r>
            <a:r>
              <a:rPr lang="en-US" dirty="0">
                <a:ea typeface="ＭＳ Ｐゴシック" pitchFamily="34" charset="-128"/>
              </a:rPr>
              <a:t> for an additional 2 </a:t>
            </a:r>
            <a:r>
              <a:rPr lang="en-US" dirty="0" err="1">
                <a:ea typeface="ＭＳ Ｐゴシック" pitchFamily="34" charset="-128"/>
              </a:rPr>
              <a:t>yrs</a:t>
            </a:r>
            <a:r>
              <a:rPr lang="en-US" dirty="0">
                <a:ea typeface="ＭＳ Ｐゴシック" pitchFamily="34" charset="-128"/>
              </a:rPr>
              <a:t> of clinical follow-up. Fishers exact two sided test was used for comparison. </a:t>
            </a:r>
          </a:p>
          <a:p>
            <a:pPr eaLnBrk="1" hangingPunct="1">
              <a:lnSpc>
                <a:spcPct val="80000"/>
              </a:lnSpc>
            </a:pPr>
            <a:r>
              <a:rPr lang="en-US" dirty="0">
                <a:ea typeface="ＭＳ Ｐゴシック" pitchFamily="34" charset="-128"/>
              </a:rPr>
              <a:t>RESULTS: At the time of analysis year 4 data were available in 42/44 </a:t>
            </a:r>
            <a:r>
              <a:rPr lang="en-US" dirty="0" err="1">
                <a:ea typeface="ＭＳ Ｐゴシック" pitchFamily="34" charset="-128"/>
              </a:rPr>
              <a:t>pts</a:t>
            </a:r>
            <a:r>
              <a:rPr lang="en-US" dirty="0">
                <a:ea typeface="ＭＳ Ｐゴシック" pitchFamily="34" charset="-128"/>
              </a:rPr>
              <a:t> (23 CIS, 19 CM). A SES-CD score = 0 at </a:t>
            </a:r>
            <a:r>
              <a:rPr lang="en-US" dirty="0" err="1">
                <a:ea typeface="ＭＳ Ｐゴシック" pitchFamily="34" charset="-128"/>
              </a:rPr>
              <a:t>yr</a:t>
            </a:r>
            <a:r>
              <a:rPr lang="en-US" dirty="0">
                <a:ea typeface="ＭＳ Ｐゴシック" pitchFamily="34" charset="-128"/>
              </a:rPr>
              <a:t> 2 predicted a stable clinical remission in the following 2 </a:t>
            </a:r>
            <a:r>
              <a:rPr lang="en-US" dirty="0" err="1">
                <a:ea typeface="ＭＳ Ｐゴシック" pitchFamily="34" charset="-128"/>
              </a:rPr>
              <a:t>yr</a:t>
            </a:r>
            <a:r>
              <a:rPr lang="en-US" dirty="0">
                <a:ea typeface="ＭＳ Ｐゴシック" pitchFamily="34" charset="-128"/>
              </a:rPr>
              <a:t> period in 15/22 </a:t>
            </a:r>
            <a:r>
              <a:rPr lang="en-US" dirty="0" err="1">
                <a:ea typeface="ＭＳ Ｐゴシック" pitchFamily="34" charset="-128"/>
              </a:rPr>
              <a:t>pts</a:t>
            </a:r>
            <a:r>
              <a:rPr lang="en-US" dirty="0">
                <a:ea typeface="ＭＳ Ｐゴシック" pitchFamily="34" charset="-128"/>
              </a:rPr>
              <a:t> (68%) compared to 7/19 (35%) </a:t>
            </a:r>
            <a:r>
              <a:rPr lang="en-US" dirty="0" err="1">
                <a:ea typeface="ＭＳ Ｐゴシック" pitchFamily="34" charset="-128"/>
              </a:rPr>
              <a:t>pts</a:t>
            </a:r>
            <a:r>
              <a:rPr lang="en-US" dirty="0">
                <a:ea typeface="ＭＳ Ｐゴシック" pitchFamily="34" charset="-128"/>
              </a:rPr>
              <a:t> with endoscopic activity (SES-CD 2-9) (</a:t>
            </a:r>
            <a:r>
              <a:rPr lang="en-US" i="1" dirty="0">
                <a:ea typeface="ＭＳ Ｐゴシック" pitchFamily="34" charset="-128"/>
              </a:rPr>
              <a:t>P</a:t>
            </a:r>
            <a:r>
              <a:rPr lang="en-US" dirty="0">
                <a:ea typeface="ＭＳ Ｐゴシック" pitchFamily="34" charset="-128"/>
              </a:rPr>
              <a:t> = .004). In all but two </a:t>
            </a:r>
            <a:r>
              <a:rPr lang="en-US" dirty="0" err="1">
                <a:ea typeface="ＭＳ Ｐゴシック" pitchFamily="34" charset="-128"/>
              </a:rPr>
              <a:t>pts</a:t>
            </a:r>
            <a:r>
              <a:rPr lang="en-US" dirty="0">
                <a:ea typeface="ＭＳ Ｐゴシック" pitchFamily="34" charset="-128"/>
              </a:rPr>
              <a:t> this remission was sustained without IFX during y 3 and 4. In addition, only 1/22 </a:t>
            </a:r>
            <a:r>
              <a:rPr lang="en-US" dirty="0" err="1">
                <a:ea typeface="ＭＳ Ｐゴシック" pitchFamily="34" charset="-128"/>
              </a:rPr>
              <a:t>pt</a:t>
            </a:r>
            <a:r>
              <a:rPr lang="en-US" dirty="0">
                <a:ea typeface="ＭＳ Ｐゴシック" pitchFamily="34" charset="-128"/>
              </a:rPr>
              <a:t> with an SES-CD = 0 developed a new or had persistent active fistula </a:t>
            </a:r>
            <a:r>
              <a:rPr lang="en-US" dirty="0" err="1">
                <a:ea typeface="ＭＳ Ｐゴシック" pitchFamily="34" charset="-128"/>
              </a:rPr>
              <a:t>vs</a:t>
            </a:r>
            <a:r>
              <a:rPr lang="en-US" dirty="0">
                <a:ea typeface="ＭＳ Ｐゴシック" pitchFamily="34" charset="-128"/>
              </a:rPr>
              <a:t> 5/19 with an SES-CD 2-9 (</a:t>
            </a:r>
            <a:r>
              <a:rPr lang="en-US" i="1" dirty="0">
                <a:ea typeface="ＭＳ Ｐゴシック" pitchFamily="34" charset="-128"/>
              </a:rPr>
              <a:t>P</a:t>
            </a:r>
            <a:r>
              <a:rPr lang="en-US" dirty="0">
                <a:ea typeface="ＭＳ Ｐゴシック" pitchFamily="34" charset="-128"/>
              </a:rPr>
              <a:t> = .079). Although clinical remission rates were higher in the CIS group when SES-CD score of 0 was achieved (13/17, 76%) compared to the CM group (2/5,40%), significance was not reached probably due to low numbers (</a:t>
            </a:r>
            <a:r>
              <a:rPr lang="en-US" i="1" dirty="0">
                <a:ea typeface="ＭＳ Ｐゴシック" pitchFamily="34" charset="-128"/>
              </a:rPr>
              <a:t>P</a:t>
            </a:r>
            <a:r>
              <a:rPr lang="en-US" dirty="0">
                <a:ea typeface="ＭＳ Ｐゴシック" pitchFamily="34" charset="-128"/>
              </a:rPr>
              <a:t> = .27). Two of four </a:t>
            </a:r>
            <a:r>
              <a:rPr lang="en-US" dirty="0" err="1">
                <a:ea typeface="ＭＳ Ｐゴシック" pitchFamily="34" charset="-128"/>
              </a:rPr>
              <a:t>pts</a:t>
            </a:r>
            <a:r>
              <a:rPr lang="en-US" dirty="0">
                <a:ea typeface="ＭＳ Ｐゴシック" pitchFamily="34" charset="-128"/>
              </a:rPr>
              <a:t> (50%) with CIS with SES score 2-9 also reached a 2 y sustained clinical remission without IFX compared to 1/14 (7%) </a:t>
            </a:r>
            <a:r>
              <a:rPr lang="en-US" dirty="0" err="1">
                <a:ea typeface="ＭＳ Ｐゴシック" pitchFamily="34" charset="-128"/>
              </a:rPr>
              <a:t>pts</a:t>
            </a:r>
            <a:r>
              <a:rPr lang="en-US" dirty="0">
                <a:ea typeface="ＭＳ Ｐゴシック" pitchFamily="34" charset="-128"/>
              </a:rPr>
              <a:t> treated with CM. No significant differences in medication use were observed between the two groups during year 3-4. </a:t>
            </a:r>
          </a:p>
          <a:p>
            <a:pPr eaLnBrk="1" hangingPunct="1">
              <a:lnSpc>
                <a:spcPct val="80000"/>
              </a:lnSpc>
            </a:pPr>
            <a:r>
              <a:rPr lang="en-US" dirty="0">
                <a:ea typeface="ＭＳ Ｐゴシック" pitchFamily="34" charset="-128"/>
              </a:rPr>
              <a:t>CONCLUSIONS: For the first time in CD, this study provides evidence that complete mucosal healing leads to significant higher clinical remission rates 2 years down the line. These data further support a top down approach in early CD to alter the disease course.</a:t>
            </a:r>
          </a:p>
          <a:p>
            <a:pPr eaLnBrk="1" hangingPunct="1">
              <a:lnSpc>
                <a:spcPct val="80000"/>
              </a:lnSpc>
              <a:spcBef>
                <a:spcPct val="0"/>
              </a:spcBef>
            </a:pPr>
            <a:endParaRPr lang="en-US" sz="900" dirty="0">
              <a:ea typeface="ＭＳ Ｐゴシック" pitchFamily="34" charset="-128"/>
              <a:cs typeface="Arial" pitchFamily="34" charset="0"/>
            </a:endParaRPr>
          </a:p>
        </p:txBody>
      </p:sp>
    </p:spTree>
    <p:extLst>
      <p:ext uri="{BB962C8B-B14F-4D97-AF65-F5344CB8AC3E}">
        <p14:creationId xmlns:p14="http://schemas.microsoft.com/office/powerpoint/2010/main" val="403700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The rate of primary non-response in selected published case-series and in clinical</a:t>
            </a: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trials of CD (blank bars) and UC (chess-board bars) </a:t>
            </a:r>
            <a:r>
              <a:rPr lang="en-US" sz="1200" b="0" i="0" u="none" strike="noStrike" kern="1200" baseline="0" dirty="0" err="1">
                <a:solidFill>
                  <a:schemeClr val="tx1"/>
                </a:solidFill>
                <a:latin typeface="Calibri" panose="020F0502020204030204" pitchFamily="34" charset="0"/>
                <a:ea typeface="+mn-ea"/>
                <a:cs typeface="Calibri" panose="020F0502020204030204" pitchFamily="34" charset="0"/>
              </a:rPr>
              <a:t>patie</a:t>
            </a:r>
            <a:endParaRPr lang="en-US" sz="1200" b="0" i="0" u="none" strike="noStrike" kern="1200" baseline="0" dirty="0">
              <a:solidFill>
                <a:schemeClr val="tx1"/>
              </a:solidFill>
              <a:latin typeface="Calibri" panose="020F0502020204030204" pitchFamily="34" charset="0"/>
              <a:ea typeface="+mn-ea"/>
              <a:cs typeface="Calibri" panose="020F0502020204030204" pitchFamily="34" charset="0"/>
            </a:endParaRPr>
          </a:p>
          <a:p>
            <a:endParaRPr lang="en-US" sz="1200" b="0" i="0" u="none" strike="noStrike" kern="1200" baseline="0" dirty="0">
              <a:solidFill>
                <a:schemeClr val="tx1"/>
              </a:solidFill>
              <a:latin typeface="Calibri" panose="020F0502020204030204" pitchFamily="34" charset="0"/>
              <a:ea typeface="+mn-ea"/>
              <a:cs typeface="Calibri" panose="020F0502020204030204" pitchFamily="34" charset="0"/>
            </a:endParaRPr>
          </a:p>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Primary non-response has been reported to affect between 20 and 40% of IBD patients in clinical trials with both infliximab and adalimumab.</a:t>
            </a:r>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14</a:t>
            </a:fld>
            <a:endParaRPr lang="en-US" dirty="0"/>
          </a:p>
        </p:txBody>
      </p:sp>
    </p:spTree>
    <p:extLst>
      <p:ext uri="{BB962C8B-B14F-4D97-AF65-F5344CB8AC3E}">
        <p14:creationId xmlns:p14="http://schemas.microsoft.com/office/powerpoint/2010/main" val="129174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The rate of loss of response at 12 months in published case series and in clinical trials of Crohn’s disease patients as defined by a need to intensify the anti-TNF dose. Ada, adalimumab; IFX, infliximab; CZP, certolizumab. *Denotes that these studies reported loss of response at 6 months rather than 12 months.</a:t>
            </a:r>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15</a:t>
            </a:fld>
            <a:endParaRPr lang="en-US" dirty="0"/>
          </a:p>
        </p:txBody>
      </p:sp>
    </p:spTree>
    <p:extLst>
      <p:ext uri="{BB962C8B-B14F-4D97-AF65-F5344CB8AC3E}">
        <p14:creationId xmlns:p14="http://schemas.microsoft.com/office/powerpoint/2010/main" val="289463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16</a:t>
            </a:fld>
            <a:endParaRPr lang="en-US" dirty="0"/>
          </a:p>
        </p:txBody>
      </p:sp>
    </p:spTree>
    <p:extLst>
      <p:ext uri="{BB962C8B-B14F-4D97-AF65-F5344CB8AC3E}">
        <p14:creationId xmlns:p14="http://schemas.microsoft.com/office/powerpoint/2010/main" val="286980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17</a:t>
            </a:fld>
            <a:endParaRPr lang="en-US" dirty="0"/>
          </a:p>
        </p:txBody>
      </p:sp>
    </p:spTree>
    <p:extLst>
      <p:ext uri="{BB962C8B-B14F-4D97-AF65-F5344CB8AC3E}">
        <p14:creationId xmlns:p14="http://schemas.microsoft.com/office/powerpoint/2010/main" val="148368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2EEFD-037D-405A-937D-1685DA3150FC}" type="slidenum">
              <a:rPr lang="en-US" smtClean="0"/>
              <a:pPr>
                <a:defRPr/>
              </a:pPr>
              <a:t>18</a:t>
            </a:fld>
            <a:endParaRPr lang="en-US" dirty="0"/>
          </a:p>
        </p:txBody>
      </p:sp>
    </p:spTree>
    <p:extLst>
      <p:ext uri="{BB962C8B-B14F-4D97-AF65-F5344CB8AC3E}">
        <p14:creationId xmlns:p14="http://schemas.microsoft.com/office/powerpoint/2010/main" val="436052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7" name="Picture 16" descr="top wav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92" b="31250"/>
          <a:stretch/>
        </p:blipFill>
        <p:spPr>
          <a:xfrm>
            <a:off x="0" y="2794000"/>
            <a:ext cx="9144000" cy="2651125"/>
          </a:xfrm>
          <a:prstGeom prst="rect">
            <a:avLst/>
          </a:prstGeom>
        </p:spPr>
      </p:pic>
      <p:pic>
        <p:nvPicPr>
          <p:cNvPr id="14" name="Picture 13" descr="Wavedots-0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9960" t="7366" r="8683" b="58788"/>
          <a:stretch/>
        </p:blipFill>
        <p:spPr>
          <a:xfrm rot="10800000">
            <a:off x="0" y="4651373"/>
            <a:ext cx="9144000" cy="2206627"/>
          </a:xfrm>
          <a:prstGeom prst="rect">
            <a:avLst/>
          </a:prstGeom>
        </p:spPr>
      </p:pic>
      <p:sp>
        <p:nvSpPr>
          <p:cNvPr id="12" name="TextBox 11"/>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srgbClr val="FFFFFF"/>
                </a:solidFill>
                <a:latin typeface="Calibri" panose="020F0502020204030204" pitchFamily="34" charset="0"/>
              </a:rPr>
              <a:pPr algn="r"/>
              <a:t>‹#›</a:t>
            </a:fld>
            <a:endParaRPr lang="en-US" sz="1000" dirty="0">
              <a:solidFill>
                <a:srgbClr val="FFFFFF"/>
              </a:solidFill>
              <a:latin typeface="Calibri" panose="020F0502020204030204" pitchFamily="34" charset="0"/>
            </a:endParaRPr>
          </a:p>
        </p:txBody>
      </p:sp>
      <p:sp>
        <p:nvSpPr>
          <p:cNvPr id="3" name="Subtitle 2"/>
          <p:cNvSpPr>
            <a:spLocks noGrp="1"/>
          </p:cNvSpPr>
          <p:nvPr>
            <p:ph type="subTitle" idx="1"/>
          </p:nvPr>
        </p:nvSpPr>
        <p:spPr>
          <a:xfrm>
            <a:off x="1292225" y="6175377"/>
            <a:ext cx="6400800" cy="554903"/>
          </a:xfrm>
        </p:spPr>
        <p:txBody>
          <a:bodyPr>
            <a:normAutofit/>
          </a:bodyPr>
          <a:lstStyle>
            <a:lvl1pPr marL="0" indent="0" algn="ctr">
              <a:buNone/>
              <a:defRPr sz="1400">
                <a:solidFill>
                  <a:srgbClr val="414141"/>
                </a:solidFill>
                <a:latin typeface="+mj-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7971" y="2778127"/>
            <a:ext cx="8948058" cy="1254125"/>
          </a:xfrm>
        </p:spPr>
        <p:txBody>
          <a:bodyPr anchor="ctr" anchorCtr="0">
            <a:normAutofit/>
          </a:bodyPr>
          <a:lstStyle>
            <a:lvl1pPr algn="ctr">
              <a:lnSpc>
                <a:spcPct val="90000"/>
              </a:lnSpc>
              <a:defRPr sz="3200" b="1">
                <a:solidFill>
                  <a:schemeClr val="bg1"/>
                </a:solidFill>
                <a:effectLst/>
                <a:latin typeface="+mj-lt"/>
                <a:cs typeface="Calibri" panose="020F0502020204030204" pitchFamily="34" charset="0"/>
              </a:defRPr>
            </a:lvl1pPr>
          </a:lstStyle>
          <a:p>
            <a:r>
              <a:rPr lang="en-US" dirty="0"/>
              <a:t>Click to edit Master title style</a:t>
            </a:r>
          </a:p>
        </p:txBody>
      </p:sp>
      <p:pic>
        <p:nvPicPr>
          <p:cNvPr id="5" name="Picture 4" descr="IntegritylogoStacked_colo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5706" y="4524377"/>
            <a:ext cx="1609725" cy="1314609"/>
          </a:xfrm>
          <a:prstGeom prst="rect">
            <a:avLst/>
          </a:prstGeom>
        </p:spPr>
      </p:pic>
      <p:pic>
        <p:nvPicPr>
          <p:cNvPr id="6" name="Picture 5" descr="PractionersEdge_logo_cmyk-0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16321" t="17592" r="13359" b="26157"/>
          <a:stretch/>
        </p:blipFill>
        <p:spPr>
          <a:xfrm>
            <a:off x="2714627" y="381003"/>
            <a:ext cx="3571874" cy="2143124"/>
          </a:xfrm>
          <a:prstGeom prst="rect">
            <a:avLst/>
          </a:prstGeom>
        </p:spPr>
      </p:pic>
    </p:spTree>
    <p:extLst>
      <p:ext uri="{BB962C8B-B14F-4D97-AF65-F5344CB8AC3E}">
        <p14:creationId xmlns:p14="http://schemas.microsoft.com/office/powerpoint/2010/main" val="1401018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17)">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800"/>
          </a:xfrm>
        </p:spPr>
        <p:txBody>
          <a:bodyPr/>
          <a:lstStyle>
            <a:lvl1pPr marL="287338" indent="-287338">
              <a:spcBef>
                <a:spcPts val="800"/>
              </a:spcBef>
              <a:defRPr sz="1700"/>
            </a:lvl1pPr>
            <a:lvl2pPr marL="514350" indent="-230188">
              <a:defRPr sz="1600"/>
            </a:lvl2pPr>
            <a:lvl3pPr marL="741363" indent="-225425">
              <a:defRPr sz="1500"/>
            </a:lvl3pPr>
            <a:lvl4pPr marL="914400" indent="-161925">
              <a:defRPr sz="1400"/>
            </a:lvl4pPr>
            <a:lvl5pPr marL="1084263" indent="-17303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a:xfrm>
            <a:off x="8736065" y="6634089"/>
            <a:ext cx="399468" cy="215444"/>
          </a:xfrm>
          <a:prstGeom prst="rect">
            <a:avLst/>
          </a:prstGeom>
        </p:spPr>
        <p:txBody>
          <a:bodyPr/>
          <a:lstStyle/>
          <a:p>
            <a:fld id="{9D78D273-FE7A-4E6B-BD37-A05C606C1BE6}" type="slidenum">
              <a:rPr lang="en-US" smtClean="0"/>
              <a:pPr/>
              <a:t>‹#›</a:t>
            </a:fld>
            <a:endParaRPr lang="en-US" dirty="0"/>
          </a:p>
        </p:txBody>
      </p:sp>
    </p:spTree>
    <p:extLst>
      <p:ext uri="{BB962C8B-B14F-4D97-AF65-F5344CB8AC3E}">
        <p14:creationId xmlns:p14="http://schemas.microsoft.com/office/powerpoint/2010/main" val="339122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19)">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800"/>
          </a:xfrm>
        </p:spPr>
        <p:txBody>
          <a:bodyPr/>
          <a:lstStyle>
            <a:lvl1pPr marL="287338" indent="-287338">
              <a:spcBef>
                <a:spcPts val="900"/>
              </a:spcBef>
              <a:defRPr sz="1900"/>
            </a:lvl1pPr>
            <a:lvl2pPr marL="514350" indent="-230188">
              <a:defRPr sz="1800"/>
            </a:lvl2pPr>
            <a:lvl3pPr marL="741363" indent="-225425">
              <a:defRPr sz="1700"/>
            </a:lvl3pPr>
            <a:lvl4pPr marL="914400" indent="-161925">
              <a:defRPr sz="1600"/>
            </a:lvl4pPr>
            <a:lvl5pPr marL="1084263" indent="-173038">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a:xfrm>
            <a:off x="8736065" y="6634089"/>
            <a:ext cx="399468" cy="215444"/>
          </a:xfrm>
          <a:prstGeom prst="rect">
            <a:avLst/>
          </a:prstGeom>
        </p:spPr>
        <p:txBody>
          <a:bodyPr/>
          <a:lstStyle/>
          <a:p>
            <a:fld id="{9D78D273-FE7A-4E6B-BD37-A05C606C1BE6}" type="slidenum">
              <a:rPr lang="en-US" smtClean="0"/>
              <a:pPr/>
              <a:t>‹#›</a:t>
            </a:fld>
            <a:endParaRPr lang="en-US" dirty="0"/>
          </a:p>
        </p:txBody>
      </p:sp>
    </p:spTree>
    <p:extLst>
      <p:ext uri="{BB962C8B-B14F-4D97-AF65-F5344CB8AC3E}">
        <p14:creationId xmlns:p14="http://schemas.microsoft.com/office/powerpoint/2010/main" val="125488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2 SPLIT RH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Content Placeholder 2"/>
          <p:cNvSpPr>
            <a:spLocks noGrp="1"/>
          </p:cNvSpPr>
          <p:nvPr>
            <p:ph sz="half" idx="1"/>
          </p:nvPr>
        </p:nvSpPr>
        <p:spPr>
          <a:xfrm>
            <a:off x="4658762" y="1447799"/>
            <a:ext cx="4180438" cy="2286001"/>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p:cNvSpPr>
            <a:spLocks noGrp="1"/>
          </p:cNvSpPr>
          <p:nvPr>
            <p:ph sz="half" idx="13"/>
          </p:nvPr>
        </p:nvSpPr>
        <p:spPr>
          <a:xfrm>
            <a:off x="304800" y="1447799"/>
            <a:ext cx="4191000" cy="4724401"/>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2"/>
          <p:cNvSpPr>
            <a:spLocks noGrp="1"/>
          </p:cNvSpPr>
          <p:nvPr>
            <p:ph sz="half" idx="14"/>
          </p:nvPr>
        </p:nvSpPr>
        <p:spPr>
          <a:xfrm>
            <a:off x="4658762" y="3886199"/>
            <a:ext cx="4180438" cy="2286001"/>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7"/>
          </p:nvPr>
        </p:nvSpPr>
        <p:spPr>
          <a:xfrm>
            <a:off x="7425344" y="6459786"/>
            <a:ext cx="984019" cy="365125"/>
          </a:xfrm>
          <a:prstGeom prst="rect">
            <a:avLst/>
          </a:prstGeom>
        </p:spPr>
        <p:txBody>
          <a:bodyPr/>
          <a:lstStyle>
            <a:lvl1pPr>
              <a:defRPr/>
            </a:lvl1pPr>
          </a:lstStyle>
          <a:p>
            <a:pPr>
              <a:defRPr/>
            </a:pPr>
            <a:fld id="{0B693F77-25EE-5140-9760-70D64EA7D1DA}" type="slidenum">
              <a:rPr lang="en-US" smtClean="0"/>
              <a:pPr>
                <a:defRPr/>
              </a:pPr>
              <a:t>‹#›</a:t>
            </a:fld>
            <a:endParaRPr lang="en-US" dirty="0"/>
          </a:p>
        </p:txBody>
      </p:sp>
    </p:spTree>
    <p:extLst>
      <p:ext uri="{BB962C8B-B14F-4D97-AF65-F5344CB8AC3E}">
        <p14:creationId xmlns:p14="http://schemas.microsoft.com/office/powerpoint/2010/main" val="327867219"/>
      </p:ext>
    </p:extLst>
  </p:cSld>
  <p:clrMapOvr>
    <a:masterClrMapping/>
  </p:clrMapOvr>
  <p:extLst mod="1">
    <p:ext uri="{DCECCB84-F9BA-43D5-87BE-67443E8EF086}">
      <p15:sldGuideLst xmlns:p15="http://schemas.microsoft.com/office/powerpoint/2012/main">
        <p15:guide id="1" pos="1928">
          <p15:clr>
            <a:srgbClr val="FBAE40"/>
          </p15:clr>
        </p15:guide>
        <p15:guide id="2" pos="2013">
          <p15:clr>
            <a:srgbClr val="FBAE40"/>
          </p15:clr>
        </p15:guide>
        <p15:guide id="3" pos="3753">
          <p15:clr>
            <a:srgbClr val="FBAE40"/>
          </p15:clr>
        </p15:guide>
        <p15:guide id="4" pos="3832">
          <p15:clr>
            <a:srgbClr val="FBAE40"/>
          </p15:clr>
        </p15:guide>
        <p15:guide id="5" orient="horz" pos="24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20)">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800"/>
          </a:xfrm>
        </p:spPr>
        <p:txBody>
          <a:bodyPr/>
          <a:lstStyle>
            <a:lvl1pPr marL="287338" indent="-287338">
              <a:spcBef>
                <a:spcPts val="900"/>
              </a:spcBef>
              <a:defRPr sz="2000"/>
            </a:lvl1pPr>
            <a:lvl2pPr marL="514350" indent="-230188">
              <a:defRPr sz="1900"/>
            </a:lvl2pPr>
            <a:lvl3pPr marL="741363" indent="-225425">
              <a:defRPr sz="1800"/>
            </a:lvl3pPr>
            <a:lvl4pPr marL="976313" indent="-223838">
              <a:defRPr sz="1700"/>
            </a:lvl4pPr>
            <a:lvl5pPr marL="1143000" indent="-173038">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a:xfrm>
            <a:off x="8736065" y="6634089"/>
            <a:ext cx="399468" cy="215444"/>
          </a:xfrm>
          <a:prstGeom prst="rect">
            <a:avLst/>
          </a:prstGeom>
        </p:spPr>
        <p:txBody>
          <a:bodyPr/>
          <a:lstStyle/>
          <a:p>
            <a:fld id="{9D78D273-FE7A-4E6B-BD37-A05C606C1BE6}" type="slidenum">
              <a:rPr lang="en-US" smtClean="0"/>
              <a:pPr/>
              <a:t>‹#›</a:t>
            </a:fld>
            <a:endParaRPr lang="en-US" dirty="0"/>
          </a:p>
        </p:txBody>
      </p:sp>
    </p:spTree>
    <p:extLst>
      <p:ext uri="{BB962C8B-B14F-4D97-AF65-F5344CB8AC3E}">
        <p14:creationId xmlns:p14="http://schemas.microsoft.com/office/powerpoint/2010/main" val="19001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7" name="Picture 16" descr="top wav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92" b="31250"/>
          <a:stretch/>
        </p:blipFill>
        <p:spPr>
          <a:xfrm>
            <a:off x="0" y="2794000"/>
            <a:ext cx="9144000" cy="2651125"/>
          </a:xfrm>
          <a:prstGeom prst="rect">
            <a:avLst/>
          </a:prstGeom>
        </p:spPr>
      </p:pic>
      <p:pic>
        <p:nvPicPr>
          <p:cNvPr id="14" name="Picture 13" descr="Wavedots-0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9960" t="7366" r="8683" b="58788"/>
          <a:stretch/>
        </p:blipFill>
        <p:spPr>
          <a:xfrm rot="10800000">
            <a:off x="0" y="4651373"/>
            <a:ext cx="9144000" cy="2206627"/>
          </a:xfrm>
          <a:prstGeom prst="rect">
            <a:avLst/>
          </a:prstGeom>
        </p:spPr>
      </p:pic>
      <p:sp>
        <p:nvSpPr>
          <p:cNvPr id="12" name="TextBox 11"/>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srgbClr val="FFFFFF"/>
                </a:solidFill>
                <a:latin typeface="Calibri" panose="020F0502020204030204" pitchFamily="34" charset="0"/>
              </a:rPr>
              <a:pPr algn="r"/>
              <a:t>‹#›</a:t>
            </a:fld>
            <a:endParaRPr lang="en-US" sz="1000" dirty="0">
              <a:solidFill>
                <a:srgbClr val="FFFFFF"/>
              </a:solidFill>
              <a:latin typeface="Calibri" panose="020F0502020204030204" pitchFamily="34" charset="0"/>
            </a:endParaRPr>
          </a:p>
        </p:txBody>
      </p:sp>
      <p:sp>
        <p:nvSpPr>
          <p:cNvPr id="3" name="Subtitle 2"/>
          <p:cNvSpPr>
            <a:spLocks noGrp="1"/>
          </p:cNvSpPr>
          <p:nvPr>
            <p:ph type="subTitle" idx="1"/>
          </p:nvPr>
        </p:nvSpPr>
        <p:spPr>
          <a:xfrm>
            <a:off x="1292225" y="6175377"/>
            <a:ext cx="6400800" cy="554903"/>
          </a:xfrm>
        </p:spPr>
        <p:txBody>
          <a:bodyPr>
            <a:normAutofit/>
          </a:bodyPr>
          <a:lstStyle>
            <a:lvl1pPr marL="0" indent="0" algn="ctr">
              <a:buNone/>
              <a:defRPr sz="1400">
                <a:solidFill>
                  <a:srgbClr val="414141"/>
                </a:solidFill>
                <a:latin typeface="+mj-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7971" y="2778127"/>
            <a:ext cx="8948058" cy="1254125"/>
          </a:xfrm>
        </p:spPr>
        <p:txBody>
          <a:bodyPr anchor="ctr" anchorCtr="0">
            <a:normAutofit/>
          </a:bodyPr>
          <a:lstStyle>
            <a:lvl1pPr algn="ctr">
              <a:lnSpc>
                <a:spcPct val="90000"/>
              </a:lnSpc>
              <a:defRPr sz="3200" b="1">
                <a:solidFill>
                  <a:schemeClr val="bg1"/>
                </a:solidFill>
                <a:effectLst/>
                <a:latin typeface="+mj-lt"/>
                <a:cs typeface="Calibri" panose="020F0502020204030204" pitchFamily="34" charset="0"/>
              </a:defRPr>
            </a:lvl1pPr>
          </a:lstStyle>
          <a:p>
            <a:r>
              <a:rPr lang="en-US" dirty="0"/>
              <a:t>Click to edit Master title style</a:t>
            </a:r>
          </a:p>
        </p:txBody>
      </p:sp>
      <p:pic>
        <p:nvPicPr>
          <p:cNvPr id="5" name="Picture 4" descr="IntegritylogoStacked_colo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5706" y="4524377"/>
            <a:ext cx="1609725" cy="1314609"/>
          </a:xfrm>
          <a:prstGeom prst="rect">
            <a:avLst/>
          </a:prstGeom>
        </p:spPr>
      </p:pic>
      <p:pic>
        <p:nvPicPr>
          <p:cNvPr id="6" name="Picture 5" descr="PractionersEdge_logo_cmyk-0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16321" t="17592" r="13359" b="26157"/>
          <a:stretch/>
        </p:blipFill>
        <p:spPr>
          <a:xfrm>
            <a:off x="2714627" y="381003"/>
            <a:ext cx="3571874" cy="2143124"/>
          </a:xfrm>
          <a:prstGeom prst="rect">
            <a:avLst/>
          </a:prstGeom>
        </p:spPr>
      </p:pic>
    </p:spTree>
    <p:extLst>
      <p:ext uri="{BB962C8B-B14F-4D97-AF65-F5344CB8AC3E}">
        <p14:creationId xmlns:p14="http://schemas.microsoft.com/office/powerpoint/2010/main" val="29922374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bwMode="auto">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2125" y="0"/>
            <a:ext cx="8242300" cy="11430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0"/>
              </a:spcBef>
              <a:spcAft>
                <a:spcPts val="600"/>
              </a:spcAft>
              <a:defRPr sz="2400">
                <a:latin typeface="+mj-lt"/>
                <a:cs typeface="Calibri" panose="020F0502020204030204" pitchFamily="34" charset="0"/>
              </a:defRPr>
            </a:lvl1pPr>
            <a:lvl2pPr>
              <a:spcBef>
                <a:spcPts val="0"/>
              </a:spcBef>
              <a:spcAft>
                <a:spcPts val="600"/>
              </a:spcAft>
              <a:defRPr sz="2000">
                <a:latin typeface="+mj-lt"/>
                <a:cs typeface="Calibri" panose="020F0502020204030204" pitchFamily="34" charset="0"/>
              </a:defRPr>
            </a:lvl2pPr>
            <a:lvl3pPr>
              <a:spcBef>
                <a:spcPts val="0"/>
              </a:spcBef>
              <a:spcAft>
                <a:spcPts val="600"/>
              </a:spcAft>
              <a:defRPr sz="1800">
                <a:latin typeface="+mj-lt"/>
                <a:cs typeface="Calibri" panose="020F0502020204030204" pitchFamily="34" charset="0"/>
              </a:defRPr>
            </a:lvl3pPr>
            <a:lvl4pPr>
              <a:spcBef>
                <a:spcPts val="0"/>
              </a:spcBef>
              <a:spcAft>
                <a:spcPts val="600"/>
              </a:spcAft>
              <a:defRPr sz="1600">
                <a:latin typeface="+mj-lt"/>
                <a:cs typeface="Calibri" panose="020F0502020204030204" pitchFamily="34" charset="0"/>
              </a:defRPr>
            </a:lvl4pPr>
            <a:lvl5pPr>
              <a:spcBef>
                <a:spcPts val="0"/>
              </a:spcBef>
              <a:spcAft>
                <a:spcPts val="600"/>
              </a:spcAft>
              <a:defRPr sz="1600">
                <a:latin typeface="+mj-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703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3964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 name="Title 1"/>
          <p:cNvSpPr>
            <a:spLocks noGrp="1"/>
          </p:cNvSpPr>
          <p:nvPr>
            <p:ph type="title" hasCustomPrompt="1"/>
          </p:nvPr>
        </p:nvSpPr>
        <p:spPr>
          <a:xfrm>
            <a:off x="4" y="3202253"/>
            <a:ext cx="9143999" cy="1362075"/>
          </a:xfrm>
          <a:ln>
            <a:noFill/>
          </a:ln>
        </p:spPr>
        <p:txBody>
          <a:bodyPr anchor="b" anchorCtr="0">
            <a:normAutofit/>
          </a:bodyPr>
          <a:lstStyle>
            <a:lvl1pPr algn="ctr">
              <a:defRPr sz="3200" b="1" cap="none">
                <a:solidFill>
                  <a:srgbClr val="FFFFFF"/>
                </a:solidFill>
                <a:effectLst/>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 y="4943321"/>
            <a:ext cx="9143999" cy="869223"/>
          </a:xfrm>
        </p:spPr>
        <p:txBody>
          <a:bodyPr anchor="t" anchorCtr="0">
            <a:normAutofit/>
          </a:bodyPr>
          <a:lstStyle>
            <a:lvl1pPr marL="0" indent="0" algn="ctr">
              <a:buNone/>
              <a:defRPr sz="2000" b="0">
                <a:solidFill>
                  <a:srgbClr val="FFFFFF"/>
                </a:solidFill>
                <a:latin typeface="+mj-lt"/>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prstClr val="white"/>
                </a:solidFill>
                <a:latin typeface="Calibri" panose="020F0502020204030204" pitchFamily="34" charset="0"/>
              </a:rPr>
              <a:pPr algn="r"/>
              <a:t>‹#›</a:t>
            </a:fld>
            <a:endParaRPr lang="en-US" sz="1000" dirty="0">
              <a:solidFill>
                <a:prstClr val="white"/>
              </a:solidFill>
              <a:latin typeface="Calibri" panose="020F0502020204030204" pitchFamily="34" charset="0"/>
            </a:endParaRPr>
          </a:p>
        </p:txBody>
      </p:sp>
      <p:pic>
        <p:nvPicPr>
          <p:cNvPr id="16" name="Picture 15" descr="PractionersEdge_logo_cmyk-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81" t="15972" r="18047" b="34722"/>
          <a:stretch/>
        </p:blipFill>
        <p:spPr>
          <a:xfrm>
            <a:off x="2428875" y="1460502"/>
            <a:ext cx="4144940" cy="21907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9362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0"/>
            <a:ext cx="8242300" cy="11430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12900"/>
            <a:ext cx="4038600" cy="4525963"/>
          </a:xfrm>
        </p:spPr>
        <p:txBody>
          <a:bodyPr>
            <a:normAutofit/>
          </a:bodyPr>
          <a:lstStyle>
            <a:lvl1pPr>
              <a:defRPr sz="2400">
                <a:latin typeface="+mn-lt"/>
                <a:cs typeface="Calibri" panose="020F0502020204030204" pitchFamily="34" charset="0"/>
              </a:defRPr>
            </a:lvl1pPr>
            <a:lvl2pPr>
              <a:defRPr sz="2000">
                <a:latin typeface="+mn-lt"/>
                <a:cs typeface="Calibri" panose="020F0502020204030204" pitchFamily="34" charset="0"/>
              </a:defRPr>
            </a:lvl2pPr>
            <a:lvl3pPr>
              <a:defRPr sz="1800">
                <a:latin typeface="+mn-lt"/>
                <a:cs typeface="Calibri" panose="020F0502020204030204" pitchFamily="34" charset="0"/>
              </a:defRPr>
            </a:lvl3pPr>
            <a:lvl4pPr>
              <a:defRPr sz="1600">
                <a:latin typeface="+mn-lt"/>
                <a:cs typeface="Calibri" panose="020F0502020204030204" pitchFamily="34" charset="0"/>
              </a:defRPr>
            </a:lvl4pPr>
            <a:lvl5pPr>
              <a:defRPr sz="16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12900"/>
            <a:ext cx="4038600" cy="4525963"/>
          </a:xfrm>
        </p:spPr>
        <p:txBody>
          <a:bodyPr>
            <a:normAutofit/>
          </a:bodyPr>
          <a:lstStyle>
            <a:lvl1pPr>
              <a:defRPr sz="2400">
                <a:latin typeface="+mn-lt"/>
                <a:cs typeface="Calibri" panose="020F0502020204030204" pitchFamily="34" charset="0"/>
              </a:defRPr>
            </a:lvl1pPr>
            <a:lvl2pPr>
              <a:defRPr sz="2000">
                <a:latin typeface="+mn-lt"/>
                <a:cs typeface="Calibri" panose="020F0502020204030204" pitchFamily="34" charset="0"/>
              </a:defRPr>
            </a:lvl2pPr>
            <a:lvl3pPr>
              <a:defRPr sz="1800">
                <a:latin typeface="+mn-lt"/>
                <a:cs typeface="Calibri" panose="020F0502020204030204" pitchFamily="34" charset="0"/>
              </a:defRPr>
            </a:lvl3pPr>
            <a:lvl4pPr>
              <a:defRPr sz="1600">
                <a:latin typeface="+mn-lt"/>
                <a:cs typeface="Calibri" panose="020F0502020204030204" pitchFamily="34" charset="0"/>
              </a:defRPr>
            </a:lvl4pPr>
            <a:lvl5pPr>
              <a:defRPr sz="16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3019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0"/>
            <a:ext cx="8242300" cy="11430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439864"/>
            <a:ext cx="4040188"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79626"/>
            <a:ext cx="4040188" cy="3951288"/>
          </a:xfrm>
        </p:spPr>
        <p:txBody>
          <a:bodyPr>
            <a:normAutofit/>
          </a:bodyPr>
          <a:lstStyle>
            <a:lvl1pPr>
              <a:defRPr sz="2000">
                <a:latin typeface="+mn-lt"/>
                <a:cs typeface="Calibri" panose="020F0502020204030204" pitchFamily="34" charset="0"/>
              </a:defRPr>
            </a:lvl1pPr>
            <a:lvl2pPr>
              <a:defRPr sz="1800">
                <a:latin typeface="+mn-lt"/>
                <a:cs typeface="Calibri" panose="020F0502020204030204" pitchFamily="34" charset="0"/>
              </a:defRPr>
            </a:lvl2pPr>
            <a:lvl3pPr>
              <a:defRPr sz="1600">
                <a:latin typeface="+mn-lt"/>
                <a:cs typeface="Calibri" panose="020F0502020204030204" pitchFamily="34" charset="0"/>
              </a:defRPr>
            </a:lvl3pPr>
            <a:lvl4pPr>
              <a:defRPr sz="1400">
                <a:latin typeface="+mn-lt"/>
                <a:cs typeface="Calibri" panose="020F0502020204030204" pitchFamily="34" charset="0"/>
              </a:defRPr>
            </a:lvl4pPr>
            <a:lvl5pPr>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439864"/>
            <a:ext cx="4041775"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9" y="2079626"/>
            <a:ext cx="4041775" cy="3951288"/>
          </a:xfrm>
        </p:spPr>
        <p:txBody>
          <a:bodyPr>
            <a:normAutofit/>
          </a:bodyPr>
          <a:lstStyle>
            <a:lvl1pPr>
              <a:defRPr sz="2000">
                <a:latin typeface="+mn-lt"/>
                <a:cs typeface="Calibri" panose="020F0502020204030204" pitchFamily="34" charset="0"/>
              </a:defRPr>
            </a:lvl1pPr>
            <a:lvl2pPr>
              <a:defRPr sz="1800">
                <a:latin typeface="+mn-lt"/>
                <a:cs typeface="Calibri" panose="020F0502020204030204" pitchFamily="34" charset="0"/>
              </a:defRPr>
            </a:lvl2pPr>
            <a:lvl3pPr>
              <a:defRPr sz="1600">
                <a:latin typeface="+mn-lt"/>
                <a:cs typeface="Calibri" panose="020F0502020204030204" pitchFamily="34" charset="0"/>
              </a:defRPr>
            </a:lvl3pPr>
            <a:lvl4pPr>
              <a:defRPr sz="1400">
                <a:latin typeface="+mn-lt"/>
                <a:cs typeface="Calibri" panose="020F0502020204030204" pitchFamily="34" charset="0"/>
              </a:defRPr>
            </a:lvl4pPr>
            <a:lvl5pPr>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641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101600"/>
            <a:ext cx="8242300" cy="10414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60326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bwMode="auto">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2125" y="0"/>
            <a:ext cx="8242300" cy="11430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0"/>
              </a:spcBef>
              <a:spcAft>
                <a:spcPts val="600"/>
              </a:spcAft>
              <a:defRPr sz="2400">
                <a:latin typeface="+mj-lt"/>
                <a:cs typeface="Calibri" panose="020F0502020204030204" pitchFamily="34" charset="0"/>
              </a:defRPr>
            </a:lvl1pPr>
            <a:lvl2pPr>
              <a:spcBef>
                <a:spcPts val="0"/>
              </a:spcBef>
              <a:spcAft>
                <a:spcPts val="600"/>
              </a:spcAft>
              <a:defRPr sz="2000">
                <a:latin typeface="+mj-lt"/>
                <a:cs typeface="Calibri" panose="020F0502020204030204" pitchFamily="34" charset="0"/>
              </a:defRPr>
            </a:lvl2pPr>
            <a:lvl3pPr>
              <a:spcBef>
                <a:spcPts val="0"/>
              </a:spcBef>
              <a:spcAft>
                <a:spcPts val="600"/>
              </a:spcAft>
              <a:defRPr sz="1800">
                <a:latin typeface="+mj-lt"/>
                <a:cs typeface="Calibri" panose="020F0502020204030204" pitchFamily="34" charset="0"/>
              </a:defRPr>
            </a:lvl3pPr>
            <a:lvl4pPr>
              <a:spcBef>
                <a:spcPts val="0"/>
              </a:spcBef>
              <a:spcAft>
                <a:spcPts val="600"/>
              </a:spcAft>
              <a:defRPr sz="1600">
                <a:latin typeface="+mj-lt"/>
                <a:cs typeface="Calibri" panose="020F0502020204030204" pitchFamily="34" charset="0"/>
              </a:defRPr>
            </a:lvl4pPr>
            <a:lvl5pPr>
              <a:spcBef>
                <a:spcPts val="0"/>
              </a:spcBef>
              <a:spcAft>
                <a:spcPts val="600"/>
              </a:spcAft>
              <a:defRPr sz="1600">
                <a:latin typeface="+mj-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904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0"/>
            <a:ext cx="9144000" cy="6858000"/>
          </a:xfrm>
          <a:prstGeom prst="rect">
            <a:avLst/>
          </a:prstGeom>
          <a:gradFill>
            <a:gsLst>
              <a:gs pos="0">
                <a:schemeClr val="bg1">
                  <a:lumMod val="50000"/>
                </a:schemeClr>
              </a:gs>
              <a:gs pos="62000">
                <a:schemeClr val="tx2">
                  <a:alpha val="68000"/>
                </a:schemeClr>
              </a:gs>
              <a:gs pos="100000">
                <a:schemeClr val="tx2">
                  <a:alpha val="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7" name="Footer Placeholder 16"/>
          <p:cNvSpPr>
            <a:spLocks noGrp="1"/>
          </p:cNvSpPr>
          <p:nvPr>
            <p:ph type="ftr" sz="quarter" idx="10"/>
          </p:nvPr>
        </p:nvSpPr>
        <p:spPr>
          <a:xfrm>
            <a:off x="3124200" y="6356351"/>
            <a:ext cx="2895600" cy="365125"/>
          </a:xfrm>
          <a:prstGeom prst="rect">
            <a:avLst/>
          </a:prstGeom>
        </p:spPr>
        <p:txBody>
          <a:bodyPr/>
          <a:lstStyle>
            <a:lvl1pPr>
              <a:defRPr>
                <a:solidFill>
                  <a:schemeClr val="bg2"/>
                </a:solidFill>
              </a:defRPr>
            </a:lvl1pPr>
          </a:lstStyle>
          <a:p>
            <a:endParaRPr lang="en-US" dirty="0">
              <a:solidFill>
                <a:srgbClr val="EEECE1"/>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015" y="1266078"/>
            <a:ext cx="5642500" cy="198875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338" y="1627925"/>
            <a:ext cx="2089671" cy="1265056"/>
          </a:xfrm>
          <a:prstGeom prst="rect">
            <a:avLst/>
          </a:prstGeom>
        </p:spPr>
      </p:pic>
    </p:spTree>
    <p:extLst>
      <p:ext uri="{BB962C8B-B14F-4D97-AF65-F5344CB8AC3E}">
        <p14:creationId xmlns:p14="http://schemas.microsoft.com/office/powerpoint/2010/main" val="2896114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0"/>
            <a:ext cx="9144000" cy="6858000"/>
          </a:xfrm>
          <a:prstGeom prst="rect">
            <a:avLst/>
          </a:prstGeom>
          <a:gradFill>
            <a:gsLst>
              <a:gs pos="0">
                <a:schemeClr val="bg1">
                  <a:lumMod val="50000"/>
                </a:schemeClr>
              </a:gs>
              <a:gs pos="62000">
                <a:schemeClr val="tx2">
                  <a:alpha val="68000"/>
                </a:schemeClr>
              </a:gs>
              <a:gs pos="100000">
                <a:schemeClr val="tx2">
                  <a:alpha val="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96" y="1196121"/>
            <a:ext cx="3346712" cy="2026051"/>
          </a:xfrm>
          <a:prstGeom prst="rect">
            <a:avLst/>
          </a:prstGeom>
        </p:spPr>
      </p:pic>
    </p:spTree>
    <p:extLst>
      <p:ext uri="{BB962C8B-B14F-4D97-AF65-F5344CB8AC3E}">
        <p14:creationId xmlns:p14="http://schemas.microsoft.com/office/powerpoint/2010/main" val="590836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17)">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800"/>
          </a:xfrm>
        </p:spPr>
        <p:txBody>
          <a:bodyPr/>
          <a:lstStyle>
            <a:lvl1pPr marL="287338" indent="-287338">
              <a:spcBef>
                <a:spcPts val="800"/>
              </a:spcBef>
              <a:defRPr sz="1700"/>
            </a:lvl1pPr>
            <a:lvl2pPr marL="514350" indent="-230188">
              <a:defRPr sz="1600"/>
            </a:lvl2pPr>
            <a:lvl3pPr marL="741363" indent="-225425">
              <a:defRPr sz="1500"/>
            </a:lvl3pPr>
            <a:lvl4pPr marL="914400" indent="-161925">
              <a:defRPr sz="1400"/>
            </a:lvl4pPr>
            <a:lvl5pPr marL="1084263" indent="-17303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a:xfrm>
            <a:off x="8736065" y="6634089"/>
            <a:ext cx="399468" cy="215444"/>
          </a:xfrm>
          <a:prstGeom prst="rect">
            <a:avLst/>
          </a:prstGeom>
        </p:spPr>
        <p:txBody>
          <a:bodyPr/>
          <a:lstStyle/>
          <a:p>
            <a:fld id="{9D78D273-FE7A-4E6B-BD37-A05C606C1BE6}" type="slidenum">
              <a:rPr lang="en-US" smtClean="0">
                <a:solidFill>
                  <a:srgbClr val="414141"/>
                </a:solidFill>
              </a:rPr>
              <a:pPr/>
              <a:t>‹#›</a:t>
            </a:fld>
            <a:endParaRPr lang="en-US" dirty="0">
              <a:solidFill>
                <a:srgbClr val="414141"/>
              </a:solidFill>
            </a:endParaRPr>
          </a:p>
        </p:txBody>
      </p:sp>
    </p:spTree>
    <p:extLst>
      <p:ext uri="{BB962C8B-B14F-4D97-AF65-F5344CB8AC3E}">
        <p14:creationId xmlns:p14="http://schemas.microsoft.com/office/powerpoint/2010/main" val="57633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19)">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800"/>
          </a:xfrm>
        </p:spPr>
        <p:txBody>
          <a:bodyPr/>
          <a:lstStyle>
            <a:lvl1pPr marL="287338" indent="-287338">
              <a:spcBef>
                <a:spcPts val="900"/>
              </a:spcBef>
              <a:defRPr sz="1900"/>
            </a:lvl1pPr>
            <a:lvl2pPr marL="514350" indent="-230188">
              <a:defRPr sz="1800"/>
            </a:lvl2pPr>
            <a:lvl3pPr marL="741363" indent="-225425">
              <a:defRPr sz="1700"/>
            </a:lvl3pPr>
            <a:lvl4pPr marL="914400" indent="-161925">
              <a:defRPr sz="1600"/>
            </a:lvl4pPr>
            <a:lvl5pPr marL="1084263" indent="-173038">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a:xfrm>
            <a:off x="8736065" y="6634089"/>
            <a:ext cx="399468" cy="215444"/>
          </a:xfrm>
          <a:prstGeom prst="rect">
            <a:avLst/>
          </a:prstGeom>
        </p:spPr>
        <p:txBody>
          <a:bodyPr/>
          <a:lstStyle/>
          <a:p>
            <a:fld id="{9D78D273-FE7A-4E6B-BD37-A05C606C1BE6}" type="slidenum">
              <a:rPr lang="en-US" smtClean="0">
                <a:solidFill>
                  <a:srgbClr val="414141"/>
                </a:solidFill>
              </a:rPr>
              <a:pPr/>
              <a:t>‹#›</a:t>
            </a:fld>
            <a:endParaRPr lang="en-US" dirty="0">
              <a:solidFill>
                <a:srgbClr val="414141"/>
              </a:solidFill>
            </a:endParaRPr>
          </a:p>
        </p:txBody>
      </p:sp>
    </p:spTree>
    <p:extLst>
      <p:ext uri="{BB962C8B-B14F-4D97-AF65-F5344CB8AC3E}">
        <p14:creationId xmlns:p14="http://schemas.microsoft.com/office/powerpoint/2010/main" val="263745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3964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 y="3202253"/>
            <a:ext cx="9143999" cy="1362075"/>
          </a:xfrm>
          <a:ln>
            <a:noFill/>
          </a:ln>
        </p:spPr>
        <p:txBody>
          <a:bodyPr anchor="b" anchorCtr="0">
            <a:normAutofit/>
          </a:bodyPr>
          <a:lstStyle>
            <a:lvl1pPr algn="ctr">
              <a:defRPr sz="3200" b="1" cap="none">
                <a:solidFill>
                  <a:srgbClr val="FFFFFF"/>
                </a:solidFill>
                <a:effectLst/>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 y="4943321"/>
            <a:ext cx="9143999" cy="869223"/>
          </a:xfrm>
        </p:spPr>
        <p:txBody>
          <a:bodyPr anchor="t" anchorCtr="0">
            <a:normAutofit/>
          </a:bodyPr>
          <a:lstStyle>
            <a:lvl1pPr marL="0" indent="0" algn="ctr">
              <a:buNone/>
              <a:defRPr sz="2000" b="0">
                <a:solidFill>
                  <a:srgbClr val="FFFFFF"/>
                </a:solidFill>
                <a:latin typeface="+mj-lt"/>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8763004" y="6611782"/>
            <a:ext cx="380999" cy="246221"/>
          </a:xfrm>
          <a:prstGeom prst="rect">
            <a:avLst/>
          </a:prstGeom>
          <a:noFill/>
        </p:spPr>
        <p:txBody>
          <a:bodyPr wrap="square" rtlCol="0">
            <a:spAutoFit/>
          </a:bodyPr>
          <a:lstStyle/>
          <a:p>
            <a:pPr algn="r"/>
            <a:fld id="{715247FD-348B-4D6F-8E6E-AFB9F8826D2E}" type="slidenum">
              <a:rPr lang="en-US" sz="1000" smtClean="0">
                <a:solidFill>
                  <a:schemeClr val="bg1"/>
                </a:solidFill>
                <a:latin typeface="Calibri" panose="020F0502020204030204" pitchFamily="34" charset="0"/>
              </a:rPr>
              <a:pPr algn="r"/>
              <a:t>‹#›</a:t>
            </a:fld>
            <a:endParaRPr lang="en-US" sz="1000" dirty="0">
              <a:solidFill>
                <a:schemeClr val="bg1"/>
              </a:solidFill>
              <a:latin typeface="Calibri" panose="020F0502020204030204" pitchFamily="34" charset="0"/>
            </a:endParaRPr>
          </a:p>
        </p:txBody>
      </p:sp>
      <p:pic>
        <p:nvPicPr>
          <p:cNvPr id="16" name="Picture 15" descr="PractionersEdge_logo_cmyk-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81" t="15972" r="18047" b="34722"/>
          <a:stretch/>
        </p:blipFill>
        <p:spPr>
          <a:xfrm>
            <a:off x="2428875" y="1460502"/>
            <a:ext cx="4144940" cy="21907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31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0"/>
            <a:ext cx="8242300" cy="11430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12900"/>
            <a:ext cx="4038600" cy="4525963"/>
          </a:xfrm>
        </p:spPr>
        <p:txBody>
          <a:bodyPr>
            <a:normAutofit/>
          </a:bodyPr>
          <a:lstStyle>
            <a:lvl1pPr>
              <a:defRPr sz="2400">
                <a:latin typeface="+mn-lt"/>
                <a:cs typeface="Calibri" panose="020F0502020204030204" pitchFamily="34" charset="0"/>
              </a:defRPr>
            </a:lvl1pPr>
            <a:lvl2pPr>
              <a:defRPr sz="2000">
                <a:latin typeface="+mn-lt"/>
                <a:cs typeface="Calibri" panose="020F0502020204030204" pitchFamily="34" charset="0"/>
              </a:defRPr>
            </a:lvl2pPr>
            <a:lvl3pPr>
              <a:defRPr sz="1800">
                <a:latin typeface="+mn-lt"/>
                <a:cs typeface="Calibri" panose="020F0502020204030204" pitchFamily="34" charset="0"/>
              </a:defRPr>
            </a:lvl3pPr>
            <a:lvl4pPr>
              <a:defRPr sz="1600">
                <a:latin typeface="+mn-lt"/>
                <a:cs typeface="Calibri" panose="020F0502020204030204" pitchFamily="34" charset="0"/>
              </a:defRPr>
            </a:lvl4pPr>
            <a:lvl5pPr>
              <a:defRPr sz="16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12900"/>
            <a:ext cx="4038600" cy="4525963"/>
          </a:xfrm>
        </p:spPr>
        <p:txBody>
          <a:bodyPr>
            <a:normAutofit/>
          </a:bodyPr>
          <a:lstStyle>
            <a:lvl1pPr>
              <a:defRPr sz="2400">
                <a:latin typeface="+mn-lt"/>
                <a:cs typeface="Calibri" panose="020F0502020204030204" pitchFamily="34" charset="0"/>
              </a:defRPr>
            </a:lvl1pPr>
            <a:lvl2pPr>
              <a:defRPr sz="2000">
                <a:latin typeface="+mn-lt"/>
                <a:cs typeface="Calibri" panose="020F0502020204030204" pitchFamily="34" charset="0"/>
              </a:defRPr>
            </a:lvl2pPr>
            <a:lvl3pPr>
              <a:defRPr sz="1800">
                <a:latin typeface="+mn-lt"/>
                <a:cs typeface="Calibri" panose="020F0502020204030204" pitchFamily="34" charset="0"/>
              </a:defRPr>
            </a:lvl3pPr>
            <a:lvl4pPr>
              <a:defRPr sz="1600">
                <a:latin typeface="+mn-lt"/>
                <a:cs typeface="Calibri" panose="020F0502020204030204" pitchFamily="34" charset="0"/>
              </a:defRPr>
            </a:lvl4pPr>
            <a:lvl5pPr>
              <a:defRPr sz="1600">
                <a:latin typeface="+mn-lt"/>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627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0"/>
            <a:ext cx="8242300" cy="11430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439864"/>
            <a:ext cx="4040188"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79626"/>
            <a:ext cx="4040188" cy="3951288"/>
          </a:xfrm>
        </p:spPr>
        <p:txBody>
          <a:bodyPr>
            <a:normAutofit/>
          </a:bodyPr>
          <a:lstStyle>
            <a:lvl1pPr>
              <a:defRPr sz="2000">
                <a:latin typeface="+mn-lt"/>
                <a:cs typeface="Calibri" panose="020F0502020204030204" pitchFamily="34" charset="0"/>
              </a:defRPr>
            </a:lvl1pPr>
            <a:lvl2pPr>
              <a:defRPr sz="1800">
                <a:latin typeface="+mn-lt"/>
                <a:cs typeface="Calibri" panose="020F0502020204030204" pitchFamily="34" charset="0"/>
              </a:defRPr>
            </a:lvl2pPr>
            <a:lvl3pPr>
              <a:defRPr sz="1600">
                <a:latin typeface="+mn-lt"/>
                <a:cs typeface="Calibri" panose="020F0502020204030204" pitchFamily="34" charset="0"/>
              </a:defRPr>
            </a:lvl3pPr>
            <a:lvl4pPr>
              <a:defRPr sz="1400">
                <a:latin typeface="+mn-lt"/>
                <a:cs typeface="Calibri" panose="020F0502020204030204" pitchFamily="34" charset="0"/>
              </a:defRPr>
            </a:lvl4pPr>
            <a:lvl5pPr>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439864"/>
            <a:ext cx="4041775" cy="639763"/>
          </a:xfrm>
        </p:spPr>
        <p:txBody>
          <a:bodyPr anchor="b"/>
          <a:lstStyle>
            <a:lvl1pPr marL="0" indent="0">
              <a:buNone/>
              <a:defRPr sz="2400" b="1">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9" y="2079626"/>
            <a:ext cx="4041775" cy="3951288"/>
          </a:xfrm>
        </p:spPr>
        <p:txBody>
          <a:bodyPr>
            <a:normAutofit/>
          </a:bodyPr>
          <a:lstStyle>
            <a:lvl1pPr>
              <a:defRPr sz="2000">
                <a:latin typeface="+mn-lt"/>
                <a:cs typeface="Calibri" panose="020F0502020204030204" pitchFamily="34" charset="0"/>
              </a:defRPr>
            </a:lvl1pPr>
            <a:lvl2pPr>
              <a:defRPr sz="1800">
                <a:latin typeface="+mn-lt"/>
                <a:cs typeface="Calibri" panose="020F0502020204030204" pitchFamily="34" charset="0"/>
              </a:defRPr>
            </a:lvl2pPr>
            <a:lvl3pPr>
              <a:defRPr sz="1600">
                <a:latin typeface="+mn-lt"/>
                <a:cs typeface="Calibri" panose="020F0502020204030204" pitchFamily="34" charset="0"/>
              </a:defRPr>
            </a:lvl3pPr>
            <a:lvl4pPr>
              <a:defRPr sz="1400">
                <a:latin typeface="+mn-lt"/>
                <a:cs typeface="Calibri" panose="020F0502020204030204" pitchFamily="34" charset="0"/>
              </a:defRPr>
            </a:lvl4pPr>
            <a:lvl5pPr>
              <a:defRPr sz="1400">
                <a:latin typeface="+mn-lt"/>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87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101600"/>
            <a:ext cx="8242300" cy="1041400"/>
          </a:xfrm>
        </p:spPr>
        <p:txBody>
          <a:bodyPr>
            <a:normAutofit/>
          </a:bodyPr>
          <a:lstStyle>
            <a:lvl1pPr algn="l">
              <a:defRPr sz="3200">
                <a:latin typeface="+mj-lt"/>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15553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0"/>
            <a:ext cx="9144000" cy="6858000"/>
          </a:xfrm>
          <a:prstGeom prst="rect">
            <a:avLst/>
          </a:prstGeom>
          <a:gradFill>
            <a:gsLst>
              <a:gs pos="0">
                <a:schemeClr val="bg1">
                  <a:lumMod val="50000"/>
                </a:schemeClr>
              </a:gs>
              <a:gs pos="62000">
                <a:schemeClr val="tx2">
                  <a:alpha val="68000"/>
                </a:schemeClr>
              </a:gs>
              <a:gs pos="100000">
                <a:schemeClr val="tx2">
                  <a:alpha val="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16"/>
          <p:cNvSpPr>
            <a:spLocks noGrp="1"/>
          </p:cNvSpPr>
          <p:nvPr>
            <p:ph type="ftr" sz="quarter" idx="10"/>
          </p:nvPr>
        </p:nvSpPr>
        <p:spPr>
          <a:xfrm>
            <a:off x="3124200" y="6356351"/>
            <a:ext cx="2895600" cy="365125"/>
          </a:xfrm>
          <a:prstGeom prst="rect">
            <a:avLst/>
          </a:prstGeom>
        </p:spPr>
        <p:txBody>
          <a:bodyPr/>
          <a:lstStyle>
            <a:lvl1pPr>
              <a:defRPr>
                <a:solidFill>
                  <a:schemeClr val="bg2"/>
                </a:solidFill>
              </a:defRPr>
            </a:lvl1pPr>
          </a:lstStyle>
          <a:p>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015" y="1266078"/>
            <a:ext cx="5642500" cy="198875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338" y="1627925"/>
            <a:ext cx="2089671" cy="1265056"/>
          </a:xfrm>
          <a:prstGeom prst="rect">
            <a:avLst/>
          </a:prstGeom>
        </p:spPr>
      </p:pic>
    </p:spTree>
    <p:extLst>
      <p:ext uri="{BB962C8B-B14F-4D97-AF65-F5344CB8AC3E}">
        <p14:creationId xmlns:p14="http://schemas.microsoft.com/office/powerpoint/2010/main" val="67214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0"/>
            <a:ext cx="9144000" cy="6858000"/>
          </a:xfrm>
          <a:prstGeom prst="rect">
            <a:avLst/>
          </a:prstGeom>
          <a:gradFill>
            <a:gsLst>
              <a:gs pos="0">
                <a:schemeClr val="bg1">
                  <a:lumMod val="50000"/>
                </a:schemeClr>
              </a:gs>
              <a:gs pos="62000">
                <a:schemeClr val="tx2">
                  <a:alpha val="68000"/>
                </a:schemeClr>
              </a:gs>
              <a:gs pos="100000">
                <a:schemeClr val="tx2">
                  <a:alpha val="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96" y="1196121"/>
            <a:ext cx="3346712" cy="2026051"/>
          </a:xfrm>
          <a:prstGeom prst="rect">
            <a:avLst/>
          </a:prstGeom>
        </p:spPr>
      </p:pic>
    </p:spTree>
    <p:extLst>
      <p:ext uri="{BB962C8B-B14F-4D97-AF65-F5344CB8AC3E}">
        <p14:creationId xmlns:p14="http://schemas.microsoft.com/office/powerpoint/2010/main" val="356183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736065" y="6634089"/>
            <a:ext cx="399468" cy="215444"/>
          </a:xfrm>
          <a:prstGeom prst="rect">
            <a:avLst/>
          </a:prstGeom>
        </p:spPr>
        <p:txBody>
          <a:bodyPr/>
          <a:lstStyle/>
          <a:p>
            <a:fld id="{9D78D273-FE7A-4E6B-BD37-A05C606C1BE6}" type="slidenum">
              <a:rPr lang="en-US" smtClean="0"/>
              <a:pPr/>
              <a:t>‹#›</a:t>
            </a:fld>
            <a:endParaRPr lang="en-US" dirty="0"/>
          </a:p>
        </p:txBody>
      </p:sp>
    </p:spTree>
    <p:extLst>
      <p:ext uri="{BB962C8B-B14F-4D97-AF65-F5344CB8AC3E}">
        <p14:creationId xmlns:p14="http://schemas.microsoft.com/office/powerpoint/2010/main" val="350706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2"/>
            <a:ext cx="9144000" cy="1250463"/>
          </a:xfrm>
          <a:prstGeom prst="rect">
            <a:avLst/>
          </a:prstGeom>
          <a:gradFill flip="none" rotWithShape="1">
            <a:gsLst>
              <a:gs pos="79000">
                <a:schemeClr val="accent1"/>
              </a:gs>
              <a:gs pos="0">
                <a:srgbClr val="39649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44500" y="0"/>
            <a:ext cx="8242300"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8260"/>
            <a:ext cx="8229600" cy="40603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8763004" y="6611779"/>
            <a:ext cx="380999" cy="230832"/>
          </a:xfrm>
          <a:prstGeom prst="rect">
            <a:avLst/>
          </a:prstGeom>
          <a:noFill/>
        </p:spPr>
        <p:txBody>
          <a:bodyPr wrap="square" rtlCol="0">
            <a:spAutoFit/>
          </a:bodyPr>
          <a:lstStyle/>
          <a:p>
            <a:pPr algn="r"/>
            <a:fld id="{715247FD-348B-4D6F-8E6E-AFB9F8826D2E}" type="slidenum">
              <a:rPr lang="en-US" sz="900" smtClean="0">
                <a:solidFill>
                  <a:srgbClr val="7F7F7F"/>
                </a:solidFill>
                <a:latin typeface="+mn-lt"/>
              </a:rPr>
              <a:pPr algn="r"/>
              <a:t>‹#›</a:t>
            </a:fld>
            <a:endParaRPr lang="en-US" sz="900" dirty="0">
              <a:solidFill>
                <a:srgbClr val="7F7F7F"/>
              </a:solidFill>
              <a:latin typeface="+mn-lt"/>
            </a:endParaRPr>
          </a:p>
        </p:txBody>
      </p:sp>
      <p:sp>
        <p:nvSpPr>
          <p:cNvPr id="8" name="Rectangle 7"/>
          <p:cNvSpPr/>
          <p:nvPr userDrawn="1"/>
        </p:nvSpPr>
        <p:spPr>
          <a:xfrm>
            <a:off x="0" y="1177195"/>
            <a:ext cx="9144000" cy="79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121086"/>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7" r:id="rId7"/>
    <p:sldLayoutId id="2147484288" r:id="rId8"/>
    <p:sldLayoutId id="2147484289" r:id="rId9"/>
    <p:sldLayoutId id="2147484291" r:id="rId10"/>
    <p:sldLayoutId id="2147484292" r:id="rId11"/>
    <p:sldLayoutId id="2147484293" r:id="rId12"/>
    <p:sldLayoutId id="2147484294" r:id="rId13"/>
  </p:sldLayoutIdLst>
  <p:hf hdr="0" ftr="0" dt="0"/>
  <p:txStyles>
    <p:titleStyle>
      <a:lvl1pPr algn="l" defTabSz="914400" rtl="0" eaLnBrk="1" latinLnBrk="0" hangingPunct="1">
        <a:lnSpc>
          <a:spcPct val="90000"/>
        </a:lnSpc>
        <a:spcBef>
          <a:spcPct val="0"/>
        </a:spcBef>
        <a:buNone/>
        <a:defRPr sz="3100" b="1" kern="1200">
          <a:solidFill>
            <a:schemeClr val="bg1"/>
          </a:solidFill>
          <a:effectLst/>
          <a:latin typeface="+mj-lt"/>
          <a:ea typeface="+mj-ea"/>
          <a:cs typeface="Calibri" panose="020F0502020204030204" pitchFamily="34" charset="0"/>
        </a:defRPr>
      </a:lvl1pPr>
    </p:titleStyle>
    <p:bodyStyle>
      <a:lvl1pPr marL="342900" indent="-342900" algn="l" defTabSz="914400" rtl="0" eaLnBrk="1" latinLnBrk="0" hangingPunct="1">
        <a:spcBef>
          <a:spcPts val="0"/>
        </a:spcBef>
        <a:spcAft>
          <a:spcPts val="12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12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12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2"/>
            <a:ext cx="9144000" cy="1250463"/>
          </a:xfrm>
          <a:prstGeom prst="rect">
            <a:avLst/>
          </a:prstGeom>
          <a:gradFill flip="none" rotWithShape="1">
            <a:gsLst>
              <a:gs pos="79000">
                <a:schemeClr val="accent1"/>
              </a:gs>
              <a:gs pos="0">
                <a:srgbClr val="39649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2" name="Title Placeholder 1"/>
          <p:cNvSpPr>
            <a:spLocks noGrp="1"/>
          </p:cNvSpPr>
          <p:nvPr>
            <p:ph type="title"/>
          </p:nvPr>
        </p:nvSpPr>
        <p:spPr>
          <a:xfrm>
            <a:off x="444500" y="0"/>
            <a:ext cx="8242300"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8260"/>
            <a:ext cx="8229600" cy="40603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8763004" y="6611779"/>
            <a:ext cx="380999" cy="230832"/>
          </a:xfrm>
          <a:prstGeom prst="rect">
            <a:avLst/>
          </a:prstGeom>
          <a:noFill/>
        </p:spPr>
        <p:txBody>
          <a:bodyPr wrap="square" rtlCol="0">
            <a:spAutoFit/>
          </a:bodyPr>
          <a:lstStyle/>
          <a:p>
            <a:pPr algn="r"/>
            <a:fld id="{715247FD-348B-4D6F-8E6E-AFB9F8826D2E}" type="slidenum">
              <a:rPr lang="en-US" sz="900" smtClean="0">
                <a:solidFill>
                  <a:srgbClr val="7F7F7F"/>
                </a:solidFill>
                <a:latin typeface="Calibri"/>
              </a:rPr>
              <a:pPr algn="r"/>
              <a:t>‹#›</a:t>
            </a:fld>
            <a:endParaRPr lang="en-US" sz="900" dirty="0">
              <a:solidFill>
                <a:srgbClr val="7F7F7F"/>
              </a:solidFill>
              <a:latin typeface="Calibri"/>
            </a:endParaRPr>
          </a:p>
        </p:txBody>
      </p:sp>
      <p:sp>
        <p:nvSpPr>
          <p:cNvPr id="8" name="Rectangle 7"/>
          <p:cNvSpPr/>
          <p:nvPr/>
        </p:nvSpPr>
        <p:spPr>
          <a:xfrm>
            <a:off x="0" y="1177195"/>
            <a:ext cx="9144000" cy="79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Tree>
    <p:extLst>
      <p:ext uri="{BB962C8B-B14F-4D97-AF65-F5344CB8AC3E}">
        <p14:creationId xmlns:p14="http://schemas.microsoft.com/office/powerpoint/2010/main" val="3333495058"/>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Lst>
  <p:hf hdr="0" ftr="0" dt="0"/>
  <p:txStyles>
    <p:titleStyle>
      <a:lvl1pPr algn="l" defTabSz="914400" rtl="0" eaLnBrk="1" latinLnBrk="0" hangingPunct="1">
        <a:lnSpc>
          <a:spcPct val="90000"/>
        </a:lnSpc>
        <a:spcBef>
          <a:spcPct val="0"/>
        </a:spcBef>
        <a:buNone/>
        <a:defRPr sz="3100" b="1" kern="1200">
          <a:solidFill>
            <a:schemeClr val="bg1"/>
          </a:solidFill>
          <a:effectLst/>
          <a:latin typeface="+mj-lt"/>
          <a:ea typeface="+mj-ea"/>
          <a:cs typeface="Calibri" panose="020F0502020204030204" pitchFamily="34" charset="0"/>
        </a:defRPr>
      </a:lvl1pPr>
    </p:titleStyle>
    <p:bodyStyle>
      <a:lvl1pPr marL="342900" indent="-342900" algn="l" defTabSz="914400" rtl="0" eaLnBrk="1" latinLnBrk="0" hangingPunct="1">
        <a:spcBef>
          <a:spcPts val="0"/>
        </a:spcBef>
        <a:spcAft>
          <a:spcPts val="12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12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12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5.x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xml"/><Relationship Id="rId5" Type="http://schemas.openxmlformats.org/officeDocument/2006/relationships/chart" Target="../charts/chart28.xml"/><Relationship Id="rId4" Type="http://schemas.openxmlformats.org/officeDocument/2006/relationships/chart" Target="../charts/chart27.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6025779"/>
            <a:ext cx="9144000" cy="832221"/>
          </a:xfrm>
        </p:spPr>
        <p:txBody>
          <a:bodyPr>
            <a:noAutofit/>
          </a:bodyPr>
          <a:lstStyle/>
          <a:p>
            <a:pPr>
              <a:spcAft>
                <a:spcPts val="0"/>
              </a:spcAft>
            </a:pPr>
            <a:r>
              <a:rPr lang="en-US" altLang="en-US" sz="1200" dirty="0">
                <a:solidFill>
                  <a:schemeClr val="tx1"/>
                </a:solidFill>
                <a:latin typeface="+mn-lt"/>
              </a:rPr>
              <a:t>Provided by Integrity Continuing Education, Inc.</a:t>
            </a:r>
          </a:p>
          <a:p>
            <a:pPr>
              <a:spcAft>
                <a:spcPts val="0"/>
              </a:spcAft>
            </a:pPr>
            <a:r>
              <a:rPr lang="en-US" altLang="en-US" sz="1200" dirty="0">
                <a:solidFill>
                  <a:schemeClr val="tx1"/>
                </a:solidFill>
                <a:latin typeface="+mn-lt"/>
              </a:rPr>
              <a:t>This content was created in April 2018 by Integrity Continuing Education, Inc. for a series of live programs. </a:t>
            </a:r>
            <a:br>
              <a:rPr lang="en-US" altLang="en-US" sz="1200" dirty="0">
                <a:solidFill>
                  <a:schemeClr val="tx1"/>
                </a:solidFill>
                <a:latin typeface="+mn-lt"/>
              </a:rPr>
            </a:br>
            <a:r>
              <a:rPr lang="en-US" altLang="en-US" sz="1200" dirty="0">
                <a:solidFill>
                  <a:schemeClr val="tx1"/>
                </a:solidFill>
                <a:latin typeface="+mn-lt"/>
              </a:rPr>
              <a:t>This content is the property of Integrity Continuing Education, Inc. and is available as a support resource, but is not available </a:t>
            </a:r>
            <a:br>
              <a:rPr lang="en-US" altLang="en-US" sz="1200" dirty="0">
                <a:solidFill>
                  <a:schemeClr val="tx1"/>
                </a:solidFill>
                <a:latin typeface="+mn-lt"/>
              </a:rPr>
            </a:br>
            <a:r>
              <a:rPr lang="en-US" altLang="en-US" sz="1200" dirty="0">
                <a:solidFill>
                  <a:schemeClr val="tx1"/>
                </a:solidFill>
                <a:latin typeface="+mn-lt"/>
              </a:rPr>
              <a:t>for reproduction, reuse, or publication without the permission of Integrity Continuing Education, Inc.</a:t>
            </a:r>
            <a:endParaRPr lang="en-US" sz="1200" dirty="0">
              <a:solidFill>
                <a:srgbClr val="7F7F7F"/>
              </a:solidFill>
              <a:latin typeface="+mn-lt"/>
            </a:endParaRPr>
          </a:p>
        </p:txBody>
      </p:sp>
      <p:sp>
        <p:nvSpPr>
          <p:cNvPr id="3" name="Title 2"/>
          <p:cNvSpPr>
            <a:spLocks noGrp="1"/>
          </p:cNvSpPr>
          <p:nvPr>
            <p:ph type="ctrTitle"/>
          </p:nvPr>
        </p:nvSpPr>
        <p:spPr>
          <a:xfrm>
            <a:off x="97971" y="2830879"/>
            <a:ext cx="8948058" cy="1254125"/>
          </a:xfrm>
        </p:spPr>
        <p:txBody>
          <a:bodyPr>
            <a:normAutofit fontScale="90000"/>
          </a:bodyPr>
          <a:lstStyle/>
          <a:p>
            <a:r>
              <a:rPr lang="en-US" dirty="0"/>
              <a:t>Treat-to-Target Approaches in IBD: </a:t>
            </a:r>
            <a:br>
              <a:rPr lang="en-US" dirty="0"/>
            </a:br>
            <a:r>
              <a:rPr lang="en-US" dirty="0"/>
              <a:t>Opportunities for Improving Response and </a:t>
            </a:r>
            <a:br>
              <a:rPr lang="en-US" dirty="0"/>
            </a:br>
            <a:r>
              <a:rPr lang="en-US" dirty="0"/>
              <a:t>Long-term Management </a:t>
            </a:r>
          </a:p>
        </p:txBody>
      </p:sp>
    </p:spTree>
    <p:custDataLst>
      <p:tags r:id="rId1"/>
    </p:custDataLst>
    <p:extLst>
      <p:ext uri="{BB962C8B-B14F-4D97-AF65-F5344CB8AC3E}">
        <p14:creationId xmlns:p14="http://schemas.microsoft.com/office/powerpoint/2010/main" val="107360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304800" y="290904"/>
            <a:ext cx="8839200" cy="896656"/>
          </a:xfrm>
        </p:spPr>
        <p:txBody>
          <a:bodyPr>
            <a:noAutofit/>
          </a:bodyPr>
          <a:lstStyle/>
          <a:p>
            <a:r>
              <a:rPr lang="en-US" sz="4000" dirty="0"/>
              <a:t>Should We be Treating to Achieve Mucosal Healing?</a:t>
            </a:r>
          </a:p>
        </p:txBody>
      </p:sp>
      <p:grpSp>
        <p:nvGrpSpPr>
          <p:cNvPr id="2" name="Group 1"/>
          <p:cNvGrpSpPr/>
          <p:nvPr/>
        </p:nvGrpSpPr>
        <p:grpSpPr>
          <a:xfrm>
            <a:off x="524818" y="1447799"/>
            <a:ext cx="3505316" cy="1016000"/>
            <a:chOff x="457084" y="1515533"/>
            <a:chExt cx="3505316" cy="1016000"/>
          </a:xfrm>
        </p:grpSpPr>
        <p:sp>
          <p:nvSpPr>
            <p:cNvPr id="8" name="Rounded Rectangle 7"/>
            <p:cNvSpPr/>
            <p:nvPr/>
          </p:nvSpPr>
          <p:spPr bwMode="auto">
            <a:xfrm>
              <a:off x="457084" y="2065868"/>
              <a:ext cx="3505316" cy="465665"/>
            </a:xfrm>
            <a:prstGeom prst="roundRect">
              <a:avLst/>
            </a:prstGeom>
            <a:gradFill flip="none" rotWithShape="1">
              <a:gsLst>
                <a:gs pos="0">
                  <a:schemeClr val="accent2">
                    <a:alpha val="37000"/>
                  </a:schemeClr>
                </a:gs>
                <a:gs pos="87000">
                  <a:srgbClr val="FFFFFF"/>
                </a:gs>
              </a:gsLst>
              <a:lin ang="54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pitchFamily="34" charset="0"/>
              </a:endParaRPr>
            </a:p>
          </p:txBody>
        </p:sp>
        <p:sp>
          <p:nvSpPr>
            <p:cNvPr id="9" name="Rounded Rectangle 8"/>
            <p:cNvSpPr/>
            <p:nvPr/>
          </p:nvSpPr>
          <p:spPr bwMode="auto">
            <a:xfrm>
              <a:off x="457084" y="1515533"/>
              <a:ext cx="3505316" cy="541868"/>
            </a:xfrm>
            <a:prstGeom prst="round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rPr>
                <a:t>Yes!!</a:t>
              </a:r>
            </a:p>
          </p:txBody>
        </p:sp>
      </p:grpSp>
      <p:grpSp>
        <p:nvGrpSpPr>
          <p:cNvPr id="5" name="Group 4"/>
          <p:cNvGrpSpPr/>
          <p:nvPr/>
        </p:nvGrpSpPr>
        <p:grpSpPr>
          <a:xfrm>
            <a:off x="4758267" y="1473200"/>
            <a:ext cx="3505316" cy="1016000"/>
            <a:chOff x="4648200" y="1515533"/>
            <a:chExt cx="3505316" cy="1016000"/>
          </a:xfrm>
        </p:grpSpPr>
        <p:sp>
          <p:nvSpPr>
            <p:cNvPr id="10" name="Rounded Rectangle 9"/>
            <p:cNvSpPr/>
            <p:nvPr/>
          </p:nvSpPr>
          <p:spPr bwMode="auto">
            <a:xfrm>
              <a:off x="4648200" y="2074335"/>
              <a:ext cx="3505316" cy="457198"/>
            </a:xfrm>
            <a:prstGeom prst="roundRect">
              <a:avLst/>
            </a:prstGeom>
            <a:gradFill flip="none" rotWithShape="1">
              <a:gsLst>
                <a:gs pos="0">
                  <a:schemeClr val="accent2">
                    <a:alpha val="37000"/>
                  </a:schemeClr>
                </a:gs>
                <a:gs pos="87000">
                  <a:srgbClr val="FFFFFF"/>
                </a:gs>
              </a:gsLst>
              <a:lin ang="54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Calibri" pitchFamily="34" charset="0"/>
              </a:endParaRPr>
            </a:p>
          </p:txBody>
        </p:sp>
        <p:sp>
          <p:nvSpPr>
            <p:cNvPr id="11" name="Rounded Rectangle 10"/>
            <p:cNvSpPr/>
            <p:nvPr/>
          </p:nvSpPr>
          <p:spPr bwMode="auto">
            <a:xfrm>
              <a:off x="4648200" y="1515533"/>
              <a:ext cx="3505316" cy="541868"/>
            </a:xfrm>
            <a:prstGeom prst="round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rPr>
                <a:t>Wait–</a:t>
              </a:r>
              <a:r>
                <a:rPr kumimoji="0" lang="en-US" sz="2400" b="1" i="1" u="none" strike="noStrike" cap="none" normalizeH="0" baseline="0" dirty="0">
                  <a:ln>
                    <a:noFill/>
                  </a:ln>
                  <a:solidFill>
                    <a:schemeClr val="bg1"/>
                  </a:solidFill>
                  <a:effectLst/>
                  <a:latin typeface="Calibri" pitchFamily="34" charset="0"/>
                </a:rPr>
                <a:t>Not</a:t>
              </a:r>
              <a:r>
                <a:rPr kumimoji="0" lang="en-US" sz="2400" b="1" i="1" u="none" strike="noStrike" cap="none" normalizeH="0" dirty="0">
                  <a:ln>
                    <a:noFill/>
                  </a:ln>
                  <a:solidFill>
                    <a:schemeClr val="bg1"/>
                  </a:solidFill>
                  <a:effectLst/>
                  <a:latin typeface="Calibri" pitchFamily="34" charset="0"/>
                </a:rPr>
                <a:t> Yet!</a:t>
              </a:r>
              <a:endParaRPr kumimoji="0" lang="en-US" sz="2400" b="1" i="1" u="none" strike="noStrike" cap="none" normalizeH="0" baseline="0" dirty="0">
                <a:ln>
                  <a:noFill/>
                </a:ln>
                <a:solidFill>
                  <a:schemeClr val="bg1"/>
                </a:solidFill>
                <a:effectLst/>
                <a:latin typeface="Calibri" pitchFamily="34" charset="0"/>
              </a:endParaRPr>
            </a:p>
          </p:txBody>
        </p:sp>
      </p:grpSp>
      <p:sp>
        <p:nvSpPr>
          <p:cNvPr id="76803" name="Content Placeholder 2"/>
          <p:cNvSpPr>
            <a:spLocks noGrp="1"/>
          </p:cNvSpPr>
          <p:nvPr>
            <p:ph sz="half" idx="2"/>
          </p:nvPr>
        </p:nvSpPr>
        <p:spPr>
          <a:xfrm>
            <a:off x="457200" y="2260495"/>
            <a:ext cx="4040188" cy="3951288"/>
          </a:xfrm>
        </p:spPr>
        <p:txBody>
          <a:bodyPr>
            <a:normAutofit/>
          </a:bodyPr>
          <a:lstStyle/>
          <a:p>
            <a:r>
              <a:rPr lang="en-US" sz="2100" dirty="0"/>
              <a:t>The inflamed and injured bowel is the hallmark of active disease</a:t>
            </a:r>
          </a:p>
          <a:p>
            <a:r>
              <a:rPr lang="en-US" sz="2100" dirty="0"/>
              <a:t>A healed bowel is the sign of disease control or resolution</a:t>
            </a:r>
          </a:p>
          <a:p>
            <a:r>
              <a:rPr lang="en-US" sz="2100" dirty="0"/>
              <a:t>Many of our therapies can achieve it</a:t>
            </a:r>
          </a:p>
          <a:p>
            <a:r>
              <a:rPr lang="en-US" sz="2100" dirty="0"/>
              <a:t>Existing strategies are not effective at longer term management control</a:t>
            </a:r>
          </a:p>
        </p:txBody>
      </p:sp>
      <p:sp>
        <p:nvSpPr>
          <p:cNvPr id="66566" name="Content Placeholder 9"/>
          <p:cNvSpPr>
            <a:spLocks noGrp="1"/>
          </p:cNvSpPr>
          <p:nvPr>
            <p:ph sz="quarter" idx="4"/>
          </p:nvPr>
        </p:nvSpPr>
        <p:spPr>
          <a:xfrm>
            <a:off x="4645029" y="2260495"/>
            <a:ext cx="4041775" cy="3951288"/>
          </a:xfrm>
        </p:spPr>
        <p:txBody>
          <a:bodyPr>
            <a:normAutofit fontScale="77500" lnSpcReduction="20000"/>
          </a:bodyPr>
          <a:lstStyle/>
          <a:p>
            <a:r>
              <a:rPr lang="en-US" sz="2700" dirty="0"/>
              <a:t>We can</a:t>
            </a:r>
            <a:r>
              <a:rPr lang="en-US" altLang="en-US" sz="2700" dirty="0"/>
              <a:t>’</a:t>
            </a:r>
            <a:r>
              <a:rPr lang="en-US" sz="2700" dirty="0"/>
              <a:t>t get there in most patients with existing therapies</a:t>
            </a:r>
          </a:p>
          <a:p>
            <a:r>
              <a:rPr lang="en-US" sz="2700" dirty="0"/>
              <a:t>How is this defined?</a:t>
            </a:r>
          </a:p>
          <a:p>
            <a:pPr lvl="1"/>
            <a:r>
              <a:rPr lang="en-US" sz="2200" dirty="0"/>
              <a:t>Partial?</a:t>
            </a:r>
          </a:p>
          <a:p>
            <a:pPr lvl="1"/>
            <a:r>
              <a:rPr lang="en-US" sz="2200" dirty="0"/>
              <a:t>Complete?</a:t>
            </a:r>
          </a:p>
          <a:p>
            <a:pPr lvl="1"/>
            <a:r>
              <a:rPr lang="en-US" sz="2200" dirty="0"/>
              <a:t>Histology? </a:t>
            </a:r>
          </a:p>
          <a:p>
            <a:pPr lvl="1"/>
            <a:r>
              <a:rPr lang="en-US" sz="2200" dirty="0"/>
              <a:t>Endoscopy?</a:t>
            </a:r>
          </a:p>
          <a:p>
            <a:pPr lvl="1"/>
            <a:r>
              <a:rPr lang="en-US" sz="2200" dirty="0"/>
              <a:t>Radiographic?</a:t>
            </a:r>
          </a:p>
          <a:p>
            <a:r>
              <a:rPr lang="en-US" sz="2700" dirty="0"/>
              <a:t>Cost</a:t>
            </a:r>
          </a:p>
          <a:p>
            <a:r>
              <a:rPr lang="en-US" sz="2700" dirty="0"/>
              <a:t>Convenience</a:t>
            </a:r>
          </a:p>
        </p:txBody>
      </p:sp>
    </p:spTree>
    <p:extLst>
      <p:ext uri="{BB962C8B-B14F-4D97-AF65-F5344CB8AC3E}">
        <p14:creationId xmlns:p14="http://schemas.microsoft.com/office/powerpoint/2010/main" val="17346676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6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66">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566">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5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6CDD-7AD1-435F-99FF-A55649159FAF}"/>
              </a:ext>
            </a:extLst>
          </p:cNvPr>
          <p:cNvSpPr>
            <a:spLocks noGrp="1"/>
          </p:cNvSpPr>
          <p:nvPr>
            <p:ph type="title"/>
          </p:nvPr>
        </p:nvSpPr>
        <p:spPr>
          <a:xfrm>
            <a:off x="482600" y="141775"/>
            <a:ext cx="8242300" cy="1041400"/>
          </a:xfrm>
        </p:spPr>
        <p:txBody>
          <a:bodyPr>
            <a:noAutofit/>
          </a:bodyPr>
          <a:lstStyle/>
          <a:p>
            <a:r>
              <a:rPr lang="en-US" sz="4000" dirty="0"/>
              <a:t>Effect of Tight Control Management on CD</a:t>
            </a:r>
          </a:p>
        </p:txBody>
      </p:sp>
      <p:sp>
        <p:nvSpPr>
          <p:cNvPr id="11" name="TextBox 10">
            <a:extLst>
              <a:ext uri="{FF2B5EF4-FFF2-40B4-BE49-F238E27FC236}">
                <a16:creationId xmlns:a16="http://schemas.microsoft.com/office/drawing/2014/main" id="{70DFFE4F-42A7-4DC3-B165-654C3A1EEE10}"/>
              </a:ext>
            </a:extLst>
          </p:cNvPr>
          <p:cNvSpPr txBox="1"/>
          <p:nvPr/>
        </p:nvSpPr>
        <p:spPr>
          <a:xfrm>
            <a:off x="42110" y="5426324"/>
            <a:ext cx="9059779" cy="830997"/>
          </a:xfrm>
          <a:prstGeom prst="rect">
            <a:avLst/>
          </a:prstGeom>
          <a:noFill/>
        </p:spPr>
        <p:txBody>
          <a:bodyPr wrap="square" rtlCol="0">
            <a:spAutoFit/>
          </a:bodyPr>
          <a:lstStyle/>
          <a:p>
            <a:r>
              <a:rPr lang="en-US" b="1" dirty="0">
                <a:latin typeface="+mj-lt"/>
              </a:rPr>
              <a:t>More patients in the tight control group achieved mucosal healing (CDEIS &lt;4) with an absence of deep ulcers (46%) compared with the clinical management group (30%) at 48 weeks.</a:t>
            </a:r>
          </a:p>
          <a:p>
            <a:endParaRPr lang="en-US" sz="1200" dirty="0">
              <a:latin typeface="+mj-lt"/>
            </a:endParaRPr>
          </a:p>
        </p:txBody>
      </p:sp>
      <p:sp>
        <p:nvSpPr>
          <p:cNvPr id="6" name="Rectangle 5">
            <a:extLst>
              <a:ext uri="{FF2B5EF4-FFF2-40B4-BE49-F238E27FC236}">
                <a16:creationId xmlns:a16="http://schemas.microsoft.com/office/drawing/2014/main" id="{FEA81482-72BE-45E6-AE23-A47492A02135}"/>
              </a:ext>
            </a:extLst>
          </p:cNvPr>
          <p:cNvSpPr/>
          <p:nvPr/>
        </p:nvSpPr>
        <p:spPr>
          <a:xfrm>
            <a:off x="0" y="6581001"/>
            <a:ext cx="7447547" cy="276999"/>
          </a:xfrm>
          <a:prstGeom prst="rect">
            <a:avLst/>
          </a:prstGeom>
        </p:spPr>
        <p:txBody>
          <a:bodyPr wrap="square">
            <a:spAutoFit/>
          </a:bodyPr>
          <a:lstStyle/>
          <a:p>
            <a:pPr algn="l"/>
            <a:r>
              <a:rPr lang="en-US" sz="1200" dirty="0" err="1">
                <a:latin typeface="+mj-lt"/>
              </a:rPr>
              <a:t>Colombel</a:t>
            </a:r>
            <a:r>
              <a:rPr lang="en-US" sz="1200" dirty="0">
                <a:latin typeface="+mj-lt"/>
              </a:rPr>
              <a:t> J, et al. </a:t>
            </a:r>
            <a:r>
              <a:rPr lang="en-US" sz="1200" i="1" dirty="0">
                <a:latin typeface="+mj-lt"/>
              </a:rPr>
              <a:t>Lancet.</a:t>
            </a:r>
            <a:r>
              <a:rPr lang="en-US" sz="1200" dirty="0">
                <a:latin typeface="+mj-lt"/>
              </a:rPr>
              <a:t> 2017;390:2779-89.</a:t>
            </a:r>
            <a:endParaRPr lang="en-US" sz="1200" dirty="0"/>
          </a:p>
        </p:txBody>
      </p:sp>
      <p:sp>
        <p:nvSpPr>
          <p:cNvPr id="12" name="TextBox 11">
            <a:extLst>
              <a:ext uri="{FF2B5EF4-FFF2-40B4-BE49-F238E27FC236}">
                <a16:creationId xmlns:a16="http://schemas.microsoft.com/office/drawing/2014/main" id="{56C46852-18B2-400A-9535-DF9E1A341941}"/>
              </a:ext>
            </a:extLst>
          </p:cNvPr>
          <p:cNvSpPr txBox="1"/>
          <p:nvPr/>
        </p:nvSpPr>
        <p:spPr>
          <a:xfrm>
            <a:off x="3794760" y="1405890"/>
            <a:ext cx="1920240" cy="369332"/>
          </a:xfrm>
          <a:prstGeom prst="rect">
            <a:avLst/>
          </a:prstGeom>
          <a:noFill/>
        </p:spPr>
        <p:txBody>
          <a:bodyPr wrap="square" rtlCol="0">
            <a:spAutoFit/>
          </a:bodyPr>
          <a:lstStyle/>
          <a:p>
            <a:r>
              <a:rPr lang="en-US" b="1" dirty="0">
                <a:latin typeface="+mj-lt"/>
              </a:rPr>
              <a:t>CALM Study</a:t>
            </a:r>
          </a:p>
        </p:txBody>
      </p:sp>
      <p:graphicFrame>
        <p:nvGraphicFramePr>
          <p:cNvPr id="8" name="Chart 7">
            <a:extLst>
              <a:ext uri="{FF2B5EF4-FFF2-40B4-BE49-F238E27FC236}">
                <a16:creationId xmlns:a16="http://schemas.microsoft.com/office/drawing/2014/main" id="{6A2B670C-0CF0-43F7-B282-0B9C39A6CCDF}"/>
              </a:ext>
            </a:extLst>
          </p:cNvPr>
          <p:cNvGraphicFramePr/>
          <p:nvPr>
            <p:extLst>
              <p:ext uri="{D42A27DB-BD31-4B8C-83A1-F6EECF244321}">
                <p14:modId xmlns:p14="http://schemas.microsoft.com/office/powerpoint/2010/main" val="3727087657"/>
              </p:ext>
            </p:extLst>
          </p:nvPr>
        </p:nvGraphicFramePr>
        <p:xfrm>
          <a:off x="325438" y="1611014"/>
          <a:ext cx="8399462" cy="3427711"/>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56"/>
          <p:cNvSpPr>
            <a:spLocks/>
          </p:cNvSpPr>
          <p:nvPr/>
        </p:nvSpPr>
        <p:spPr bwMode="auto">
          <a:xfrm>
            <a:off x="3170237" y="2789238"/>
            <a:ext cx="3657600" cy="182562"/>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17"/>
          <p:cNvSpPr txBox="1">
            <a:spLocks noChangeArrowheads="1"/>
          </p:cNvSpPr>
          <p:nvPr/>
        </p:nvSpPr>
        <p:spPr bwMode="auto">
          <a:xfrm>
            <a:off x="4419600" y="2432248"/>
            <a:ext cx="12715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400" b="1" i="1" dirty="0">
                <a:latin typeface="Calibri" panose="020F0502020204030204" pitchFamily="34" charset="0"/>
                <a:cs typeface="Calibri" panose="020F0502020204030204" pitchFamily="34" charset="0"/>
              </a:rPr>
              <a:t>P</a:t>
            </a:r>
            <a:r>
              <a:rPr lang="en-GB" altLang="en-US" sz="1400" b="1" dirty="0">
                <a:latin typeface="Calibri" panose="020F0502020204030204" pitchFamily="34" charset="0"/>
                <a:cs typeface="Calibri" panose="020F0502020204030204" pitchFamily="34" charset="0"/>
              </a:rPr>
              <a:t>=.010</a:t>
            </a:r>
            <a:endParaRPr lang="en-US" altLang="en-US" sz="1400" b="1" i="1" dirty="0">
              <a:latin typeface="Calibri" panose="020F0502020204030204" pitchFamily="34" charset="0"/>
              <a:cs typeface="Calibri" panose="020F0502020204030204" pitchFamily="34" charset="0"/>
            </a:endParaRPr>
          </a:p>
        </p:txBody>
      </p:sp>
      <p:sp>
        <p:nvSpPr>
          <p:cNvPr id="13" name="Text Box 17"/>
          <p:cNvSpPr txBox="1">
            <a:spLocks noChangeArrowheads="1"/>
          </p:cNvSpPr>
          <p:nvPr/>
        </p:nvSpPr>
        <p:spPr bwMode="auto">
          <a:xfrm>
            <a:off x="2838450" y="4156075"/>
            <a:ext cx="822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400" b="1" dirty="0">
                <a:solidFill>
                  <a:schemeClr val="bg1"/>
                </a:solidFill>
                <a:latin typeface="Calibri" panose="020F0502020204030204" pitchFamily="34" charset="0"/>
                <a:cs typeface="Calibri" panose="020F0502020204030204" pitchFamily="34" charset="0"/>
              </a:rPr>
              <a:t>37/122</a:t>
            </a:r>
          </a:p>
        </p:txBody>
      </p:sp>
      <p:sp>
        <p:nvSpPr>
          <p:cNvPr id="14" name="Text Box 17"/>
          <p:cNvSpPr txBox="1">
            <a:spLocks noChangeArrowheads="1"/>
          </p:cNvSpPr>
          <p:nvPr/>
        </p:nvSpPr>
        <p:spPr bwMode="auto">
          <a:xfrm>
            <a:off x="6505575" y="4153098"/>
            <a:ext cx="822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400" b="1" dirty="0">
                <a:solidFill>
                  <a:schemeClr val="bg1"/>
                </a:solidFill>
                <a:latin typeface="Calibri" panose="020F0502020204030204" pitchFamily="34" charset="0"/>
                <a:cs typeface="Calibri" panose="020F0502020204030204" pitchFamily="34" charset="0"/>
              </a:rPr>
              <a:t>56/122</a:t>
            </a:r>
          </a:p>
        </p:txBody>
      </p:sp>
    </p:spTree>
    <p:extLst>
      <p:ext uri="{BB962C8B-B14F-4D97-AF65-F5344CB8AC3E}">
        <p14:creationId xmlns:p14="http://schemas.microsoft.com/office/powerpoint/2010/main" val="169633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2"/>
          <p:cNvSpPr>
            <a:spLocks noGrp="1"/>
          </p:cNvSpPr>
          <p:nvPr>
            <p:ph type="title"/>
          </p:nvPr>
        </p:nvSpPr>
        <p:spPr>
          <a:xfrm>
            <a:off x="304800" y="166952"/>
            <a:ext cx="8534400" cy="986937"/>
          </a:xfrm>
        </p:spPr>
        <p:txBody>
          <a:bodyPr>
            <a:noAutofit/>
          </a:bodyPr>
          <a:lstStyle/>
          <a:p>
            <a:pPr>
              <a:lnSpc>
                <a:spcPct val="90000"/>
              </a:lnSpc>
            </a:pPr>
            <a:r>
              <a:rPr lang="en-GB" sz="4000" dirty="0"/>
              <a:t>Mucosal Healing Predicts Sustained Clinical Remission in Early CD</a:t>
            </a:r>
            <a:endParaRPr lang="en-US" sz="4000" dirty="0"/>
          </a:p>
        </p:txBody>
      </p:sp>
      <p:sp>
        <p:nvSpPr>
          <p:cNvPr id="3" name="Slide Number Placeholder 2"/>
          <p:cNvSpPr>
            <a:spLocks noGrp="1"/>
          </p:cNvSpPr>
          <p:nvPr>
            <p:ph type="sldNum" sz="quarter" idx="4294967295"/>
          </p:nvPr>
        </p:nvSpPr>
        <p:spPr>
          <a:xfrm>
            <a:off x="8736065" y="6634089"/>
            <a:ext cx="399468" cy="215444"/>
          </a:xfrm>
          <a:prstGeom prst="rect">
            <a:avLst/>
          </a:prstGeom>
        </p:spPr>
        <p:txBody>
          <a:bodyPr/>
          <a:lstStyle/>
          <a:p>
            <a:fld id="{9D78D273-FE7A-4E6B-BD37-A05C606C1BE6}" type="slidenum">
              <a:rPr lang="en-US" smtClean="0"/>
              <a:pPr/>
              <a:t>12</a:t>
            </a:fld>
            <a:endParaRPr lang="en-US"/>
          </a:p>
        </p:txBody>
      </p:sp>
      <p:sp>
        <p:nvSpPr>
          <p:cNvPr id="12" name="Rectangle 11"/>
          <p:cNvSpPr/>
          <p:nvPr/>
        </p:nvSpPr>
        <p:spPr>
          <a:xfrm>
            <a:off x="0" y="6239369"/>
            <a:ext cx="3615542" cy="618631"/>
          </a:xfrm>
          <a:prstGeom prst="rect">
            <a:avLst/>
          </a:prstGeom>
        </p:spPr>
        <p:txBody>
          <a:bodyPr wrap="none" anchor="b" anchorCtr="0">
            <a:spAutoFit/>
          </a:bodyPr>
          <a:lstStyle/>
          <a:p>
            <a:pPr algn="l">
              <a:lnSpc>
                <a:spcPct val="90000"/>
              </a:lnSpc>
            </a:pPr>
            <a:r>
              <a:rPr lang="da-DK" sz="1400" b="0" dirty="0">
                <a:solidFill>
                  <a:srgbClr val="000000"/>
                </a:solidFill>
                <a:latin typeface="+mj-lt"/>
              </a:rPr>
              <a:t>TNF, tumor necrosis factor.</a:t>
            </a:r>
          </a:p>
          <a:p>
            <a:pPr>
              <a:lnSpc>
                <a:spcPct val="90000"/>
              </a:lnSpc>
            </a:pPr>
            <a:endParaRPr lang="da-DK" sz="1200" dirty="0">
              <a:solidFill>
                <a:srgbClr val="000000"/>
              </a:solidFill>
              <a:latin typeface="+mj-lt"/>
            </a:endParaRPr>
          </a:p>
          <a:p>
            <a:pPr>
              <a:lnSpc>
                <a:spcPct val="90000"/>
              </a:lnSpc>
            </a:pPr>
            <a:r>
              <a:rPr lang="da-DK" sz="1200" b="0" dirty="0">
                <a:solidFill>
                  <a:srgbClr val="000000"/>
                </a:solidFill>
                <a:latin typeface="+mj-lt"/>
              </a:rPr>
              <a:t>Baert FJ, et al. </a:t>
            </a:r>
            <a:r>
              <a:rPr lang="da-DK" sz="1200" b="0" i="1" dirty="0">
                <a:solidFill>
                  <a:srgbClr val="000000"/>
                </a:solidFill>
                <a:latin typeface="+mj-lt"/>
              </a:rPr>
              <a:t>Gastroenterology.</a:t>
            </a:r>
            <a:r>
              <a:rPr lang="da-DK" sz="1200" b="0" dirty="0">
                <a:solidFill>
                  <a:srgbClr val="000000"/>
                </a:solidFill>
                <a:latin typeface="+mj-lt"/>
              </a:rPr>
              <a:t> 2010;138(2):463-468.</a:t>
            </a:r>
          </a:p>
        </p:txBody>
      </p:sp>
      <p:graphicFrame>
        <p:nvGraphicFramePr>
          <p:cNvPr id="10" name="Chart 9"/>
          <p:cNvGraphicFramePr/>
          <p:nvPr>
            <p:extLst>
              <p:ext uri="{D42A27DB-BD31-4B8C-83A1-F6EECF244321}">
                <p14:modId xmlns:p14="http://schemas.microsoft.com/office/powerpoint/2010/main" val="2730164012"/>
              </p:ext>
            </p:extLst>
          </p:nvPr>
        </p:nvGraphicFramePr>
        <p:xfrm>
          <a:off x="600501" y="1789697"/>
          <a:ext cx="7806520" cy="431269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2538484" y="2490528"/>
            <a:ext cx="1279435" cy="1291739"/>
            <a:chOff x="2826162" y="2378200"/>
            <a:chExt cx="991757" cy="1291739"/>
          </a:xfrm>
        </p:grpSpPr>
        <p:sp>
          <p:nvSpPr>
            <p:cNvPr id="19" name="Freeform 19"/>
            <p:cNvSpPr>
              <a:spLocks/>
            </p:cNvSpPr>
            <p:nvPr/>
          </p:nvSpPr>
          <p:spPr bwMode="black">
            <a:xfrm flipH="1">
              <a:off x="2826162" y="2551689"/>
              <a:ext cx="991757" cy="1118250"/>
            </a:xfrm>
            <a:custGeom>
              <a:avLst/>
              <a:gdLst>
                <a:gd name="T0" fmla="*/ 445 w 445"/>
                <a:gd name="T1" fmla="*/ 220 h 415"/>
                <a:gd name="T2" fmla="*/ 445 w 445"/>
                <a:gd name="T3" fmla="*/ 0 h 415"/>
                <a:gd name="T4" fmla="*/ 0 w 445"/>
                <a:gd name="T5" fmla="*/ 0 h 415"/>
                <a:gd name="T6" fmla="*/ 0 w 445"/>
                <a:gd name="T7" fmla="*/ 415 h 415"/>
                <a:gd name="T8" fmla="*/ 0 60000 65536"/>
                <a:gd name="T9" fmla="*/ 0 60000 65536"/>
                <a:gd name="T10" fmla="*/ 0 60000 65536"/>
                <a:gd name="T11" fmla="*/ 0 60000 65536"/>
                <a:gd name="T12" fmla="*/ 0 w 445"/>
                <a:gd name="T13" fmla="*/ 0 h 415"/>
                <a:gd name="T14" fmla="*/ 445 w 445"/>
                <a:gd name="T15" fmla="*/ 415 h 415"/>
                <a:gd name="connsiteX0" fmla="*/ 10000 w 10000"/>
                <a:gd name="connsiteY0" fmla="*/ 3105 h 10000"/>
                <a:gd name="connsiteX1" fmla="*/ 10000 w 10000"/>
                <a:gd name="connsiteY1" fmla="*/ 0 h 10000"/>
                <a:gd name="connsiteX2" fmla="*/ 0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3105"/>
                  </a:moveTo>
                  <a:lnTo>
                    <a:pt x="10000" y="0"/>
                  </a:lnTo>
                  <a:lnTo>
                    <a:pt x="0" y="0"/>
                  </a:lnTo>
                  <a:lnTo>
                    <a:pt x="0" y="10000"/>
                  </a:lnTo>
                </a:path>
              </a:pathLst>
            </a:custGeom>
            <a:noFill/>
            <a:ln w="12700" cmpd="sng">
              <a:solidFill>
                <a:srgbClr val="000000"/>
              </a:solidFill>
              <a:prstDash val="solid"/>
              <a:round/>
              <a:headEnd/>
              <a:tailEnd/>
            </a:ln>
          </p:spPr>
          <p:txBody>
            <a:bodyPr/>
            <a:lstStyle/>
            <a:p>
              <a:pPr>
                <a:lnSpc>
                  <a:spcPct val="90000"/>
                </a:lnSpc>
                <a:spcBef>
                  <a:spcPts val="0"/>
                </a:spcBef>
              </a:pPr>
              <a:endParaRPr lang="en-US" sz="1400" dirty="0">
                <a:solidFill>
                  <a:schemeClr val="tx1"/>
                </a:solidFill>
                <a:latin typeface="+mj-lt"/>
              </a:endParaRPr>
            </a:p>
          </p:txBody>
        </p:sp>
        <p:sp>
          <p:nvSpPr>
            <p:cNvPr id="20" name="TextBox 19"/>
            <p:cNvSpPr txBox="1"/>
            <p:nvPr/>
          </p:nvSpPr>
          <p:spPr>
            <a:xfrm>
              <a:off x="3014234" y="2378200"/>
              <a:ext cx="586742" cy="338554"/>
            </a:xfrm>
            <a:prstGeom prst="rect">
              <a:avLst/>
            </a:prstGeom>
            <a:solidFill>
              <a:schemeClr val="tx2">
                <a:lumMod val="20000"/>
                <a:lumOff val="80000"/>
              </a:schemeClr>
            </a:solidFill>
          </p:spPr>
          <p:txBody>
            <a:bodyPr wrap="none" rtlCol="0">
              <a:spAutoFit/>
            </a:bodyPr>
            <a:lstStyle/>
            <a:p>
              <a:r>
                <a:rPr lang="en-US" sz="1600" b="1" i="1" dirty="0">
                  <a:solidFill>
                    <a:srgbClr val="262626"/>
                  </a:solidFill>
                  <a:latin typeface="+mj-lt"/>
                  <a:cs typeface="Arial"/>
                </a:rPr>
                <a:t>P</a:t>
              </a:r>
              <a:r>
                <a:rPr lang="en-US" sz="1600" b="1" dirty="0">
                  <a:solidFill>
                    <a:srgbClr val="262626"/>
                  </a:solidFill>
                  <a:latin typeface="+mj-lt"/>
                  <a:cs typeface="Arial"/>
                </a:rPr>
                <a:t>=.036</a:t>
              </a:r>
            </a:p>
          </p:txBody>
        </p:sp>
      </p:grpSp>
      <p:grpSp>
        <p:nvGrpSpPr>
          <p:cNvPr id="2" name="Group 1"/>
          <p:cNvGrpSpPr/>
          <p:nvPr/>
        </p:nvGrpSpPr>
        <p:grpSpPr>
          <a:xfrm>
            <a:off x="5909481" y="2643570"/>
            <a:ext cx="1364776" cy="1302473"/>
            <a:chOff x="5502175" y="2915838"/>
            <a:chExt cx="991757" cy="1302473"/>
          </a:xfrm>
        </p:grpSpPr>
        <p:sp>
          <p:nvSpPr>
            <p:cNvPr id="18" name="Freeform 19"/>
            <p:cNvSpPr>
              <a:spLocks/>
            </p:cNvSpPr>
            <p:nvPr/>
          </p:nvSpPr>
          <p:spPr bwMode="black">
            <a:xfrm flipH="1">
              <a:off x="5502175" y="3100061"/>
              <a:ext cx="991757" cy="1118250"/>
            </a:xfrm>
            <a:custGeom>
              <a:avLst/>
              <a:gdLst>
                <a:gd name="T0" fmla="*/ 445 w 445"/>
                <a:gd name="T1" fmla="*/ 220 h 415"/>
                <a:gd name="T2" fmla="*/ 445 w 445"/>
                <a:gd name="T3" fmla="*/ 0 h 415"/>
                <a:gd name="T4" fmla="*/ 0 w 445"/>
                <a:gd name="T5" fmla="*/ 0 h 415"/>
                <a:gd name="T6" fmla="*/ 0 w 445"/>
                <a:gd name="T7" fmla="*/ 415 h 415"/>
                <a:gd name="T8" fmla="*/ 0 60000 65536"/>
                <a:gd name="T9" fmla="*/ 0 60000 65536"/>
                <a:gd name="T10" fmla="*/ 0 60000 65536"/>
                <a:gd name="T11" fmla="*/ 0 60000 65536"/>
                <a:gd name="T12" fmla="*/ 0 w 445"/>
                <a:gd name="T13" fmla="*/ 0 h 415"/>
                <a:gd name="T14" fmla="*/ 445 w 445"/>
                <a:gd name="T15" fmla="*/ 415 h 415"/>
                <a:gd name="connsiteX0" fmla="*/ 10000 w 10000"/>
                <a:gd name="connsiteY0" fmla="*/ 3105 h 10000"/>
                <a:gd name="connsiteX1" fmla="*/ 10000 w 10000"/>
                <a:gd name="connsiteY1" fmla="*/ 0 h 10000"/>
                <a:gd name="connsiteX2" fmla="*/ 0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3105"/>
                  </a:moveTo>
                  <a:lnTo>
                    <a:pt x="10000" y="0"/>
                  </a:lnTo>
                  <a:lnTo>
                    <a:pt x="0" y="0"/>
                  </a:lnTo>
                  <a:lnTo>
                    <a:pt x="0" y="10000"/>
                  </a:lnTo>
                </a:path>
              </a:pathLst>
            </a:custGeom>
            <a:noFill/>
            <a:ln w="12700" cmpd="sng">
              <a:solidFill>
                <a:srgbClr val="000000"/>
              </a:solidFill>
              <a:prstDash val="solid"/>
              <a:round/>
              <a:headEnd/>
              <a:tailEnd/>
            </a:ln>
          </p:spPr>
          <p:txBody>
            <a:bodyPr/>
            <a:lstStyle/>
            <a:p>
              <a:pPr>
                <a:lnSpc>
                  <a:spcPct val="90000"/>
                </a:lnSpc>
                <a:spcBef>
                  <a:spcPts val="0"/>
                </a:spcBef>
              </a:pPr>
              <a:endParaRPr lang="en-US" sz="1400" dirty="0">
                <a:solidFill>
                  <a:schemeClr val="tx1"/>
                </a:solidFill>
                <a:latin typeface="+mj-lt"/>
              </a:endParaRPr>
            </a:p>
          </p:txBody>
        </p:sp>
        <p:sp>
          <p:nvSpPr>
            <p:cNvPr id="21" name="TextBox 20"/>
            <p:cNvSpPr txBox="1"/>
            <p:nvPr/>
          </p:nvSpPr>
          <p:spPr>
            <a:xfrm>
              <a:off x="5700203" y="2915838"/>
              <a:ext cx="550053" cy="338554"/>
            </a:xfrm>
            <a:prstGeom prst="rect">
              <a:avLst/>
            </a:prstGeom>
            <a:solidFill>
              <a:schemeClr val="tx2">
                <a:lumMod val="20000"/>
                <a:lumOff val="80000"/>
              </a:schemeClr>
            </a:solidFill>
          </p:spPr>
          <p:txBody>
            <a:bodyPr wrap="none" rtlCol="0">
              <a:spAutoFit/>
            </a:bodyPr>
            <a:lstStyle/>
            <a:p>
              <a:r>
                <a:rPr lang="en-US" sz="1600" b="1" i="1" dirty="0">
                  <a:solidFill>
                    <a:srgbClr val="262626"/>
                  </a:solidFill>
                  <a:latin typeface="+mj-lt"/>
                  <a:cs typeface="Arial"/>
                </a:rPr>
                <a:t>P</a:t>
              </a:r>
              <a:r>
                <a:rPr lang="en-US" sz="1600" b="1" dirty="0">
                  <a:solidFill>
                    <a:srgbClr val="262626"/>
                  </a:solidFill>
                  <a:latin typeface="+mj-lt"/>
                  <a:cs typeface="Arial"/>
                </a:rPr>
                <a:t>=.032</a:t>
              </a:r>
            </a:p>
          </p:txBody>
        </p:sp>
      </p:grpSp>
    </p:spTree>
    <p:extLst>
      <p:ext uri="{BB962C8B-B14F-4D97-AF65-F5344CB8AC3E}">
        <p14:creationId xmlns:p14="http://schemas.microsoft.com/office/powerpoint/2010/main" val="12616409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FEB0-2F24-4264-9D5E-D7D731375A53}"/>
              </a:ext>
            </a:extLst>
          </p:cNvPr>
          <p:cNvSpPr>
            <a:spLocks noGrp="1"/>
          </p:cNvSpPr>
          <p:nvPr>
            <p:ph type="title"/>
          </p:nvPr>
        </p:nvSpPr>
        <p:spPr/>
        <p:txBody>
          <a:bodyPr/>
          <a:lstStyle/>
          <a:p>
            <a:r>
              <a:rPr lang="en-US" dirty="0"/>
              <a:t>Sequencing of Therapies: </a:t>
            </a:r>
            <a:br>
              <a:rPr lang="en-US" dirty="0"/>
            </a:br>
            <a:r>
              <a:rPr lang="en-US" dirty="0"/>
              <a:t>What Happens When Anti-TNF Therapy Fails?</a:t>
            </a:r>
          </a:p>
        </p:txBody>
      </p:sp>
      <p:sp>
        <p:nvSpPr>
          <p:cNvPr id="3" name="Text Placeholder 2">
            <a:extLst>
              <a:ext uri="{FF2B5EF4-FFF2-40B4-BE49-F238E27FC236}">
                <a16:creationId xmlns:a16="http://schemas.microsoft.com/office/drawing/2014/main" id="{CC595578-8867-464C-9B44-ED2BF0D23E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833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115247"/>
            <a:ext cx="8093122" cy="1041400"/>
          </a:xfrm>
        </p:spPr>
        <p:txBody>
          <a:bodyPr>
            <a:noAutofit/>
          </a:bodyPr>
          <a:lstStyle/>
          <a:p>
            <a:r>
              <a:rPr lang="en-US" dirty="0"/>
              <a:t>Primary Nonresponse to Anti-TNF Therapy in CD and UC</a:t>
            </a:r>
          </a:p>
        </p:txBody>
      </p:sp>
      <p:sp>
        <p:nvSpPr>
          <p:cNvPr id="4" name="Rectangle 3"/>
          <p:cNvSpPr/>
          <p:nvPr/>
        </p:nvSpPr>
        <p:spPr>
          <a:xfrm>
            <a:off x="0" y="5966968"/>
            <a:ext cx="5804922" cy="892552"/>
          </a:xfrm>
          <a:prstGeom prst="rect">
            <a:avLst/>
          </a:prstGeom>
        </p:spPr>
        <p:txBody>
          <a:bodyPr wrap="none">
            <a:spAutoFit/>
          </a:bodyPr>
          <a:lstStyle/>
          <a:p>
            <a:pPr algn="l"/>
            <a:r>
              <a:rPr lang="en-US" sz="1400" dirty="0">
                <a:latin typeface="Calibri" panose="020F0502020204030204" pitchFamily="34" charset="0"/>
                <a:cs typeface="Calibri" panose="020F0502020204030204" pitchFamily="34" charset="0"/>
              </a:rPr>
              <a:t>Note: Solid bars indicate CD studies and checkered bars indicate UC studies.</a:t>
            </a:r>
          </a:p>
          <a:p>
            <a:pPr algn="l"/>
            <a:r>
              <a:rPr lang="en-US" sz="1400" dirty="0">
                <a:latin typeface="Calibri" panose="020F0502020204030204" pitchFamily="34" charset="0"/>
                <a:cs typeface="Calibri" panose="020F0502020204030204" pitchFamily="34" charset="0"/>
              </a:rPr>
              <a:t>ADA, adalimumab; IFX, infliximab.</a:t>
            </a:r>
          </a:p>
          <a:p>
            <a:endParaRPr lang="en-US" sz="1200" dirty="0">
              <a:latin typeface="Calibri" panose="020F0502020204030204" pitchFamily="34" charset="0"/>
            </a:endParaRPr>
          </a:p>
          <a:p>
            <a:pPr algn="l"/>
            <a:r>
              <a:rPr lang="en-US" sz="1200" dirty="0">
                <a:latin typeface="Calibri" panose="020F0502020204030204" pitchFamily="34" charset="0"/>
              </a:rPr>
              <a:t>Ben-</a:t>
            </a:r>
            <a:r>
              <a:rPr lang="en-US" sz="1200" dirty="0" err="1">
                <a:latin typeface="Calibri" panose="020F0502020204030204" pitchFamily="34" charset="0"/>
              </a:rPr>
              <a:t>Horin</a:t>
            </a:r>
            <a:r>
              <a:rPr lang="en-US" sz="1200" dirty="0">
                <a:latin typeface="Calibri" panose="020F0502020204030204" pitchFamily="34" charset="0"/>
              </a:rPr>
              <a:t> S, et al. </a:t>
            </a:r>
            <a:r>
              <a:rPr lang="en-US" sz="1200" i="1" dirty="0">
                <a:latin typeface="Calibri" panose="020F0502020204030204" pitchFamily="34" charset="0"/>
              </a:rPr>
              <a:t>Autoimmunity Reviews. </a:t>
            </a:r>
            <a:r>
              <a:rPr lang="en-US" sz="1200" dirty="0">
                <a:latin typeface="Calibri" panose="020F0502020204030204" pitchFamily="34" charset="0"/>
              </a:rPr>
              <a:t>2014;(13)24-30.</a:t>
            </a:r>
            <a:endParaRPr lang="en-US" sz="1200" dirty="0"/>
          </a:p>
        </p:txBody>
      </p:sp>
      <p:graphicFrame>
        <p:nvGraphicFramePr>
          <p:cNvPr id="16" name="Chart 15"/>
          <p:cNvGraphicFramePr>
            <a:graphicFrameLocks/>
          </p:cNvGraphicFramePr>
          <p:nvPr>
            <p:extLst>
              <p:ext uri="{D42A27DB-BD31-4B8C-83A1-F6EECF244321}">
                <p14:modId xmlns:p14="http://schemas.microsoft.com/office/powerpoint/2010/main" val="1070436100"/>
              </p:ext>
            </p:extLst>
          </p:nvPr>
        </p:nvGraphicFramePr>
        <p:xfrm>
          <a:off x="600501" y="2057399"/>
          <a:ext cx="7738281" cy="3579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842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Secondary Loss of Response to Anti-TNF Therapy at 12 Months in CD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12" y="1473517"/>
            <a:ext cx="7200976" cy="489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6211669"/>
            <a:ext cx="6359856" cy="646331"/>
          </a:xfrm>
          <a:prstGeom prst="rect">
            <a:avLst/>
          </a:prstGeom>
          <a:noFill/>
        </p:spPr>
        <p:txBody>
          <a:bodyPr wrap="square" rtlCol="0">
            <a:spAutoFit/>
          </a:bodyPr>
          <a:lstStyle/>
          <a:p>
            <a:pPr algn="l"/>
            <a:r>
              <a:rPr lang="en-US" sz="1200" dirty="0">
                <a:latin typeface="Calibri" panose="020F0502020204030204" pitchFamily="34" charset="0"/>
                <a:cs typeface="Calibri" panose="020F0502020204030204" pitchFamily="34" charset="0"/>
              </a:rPr>
              <a:t>*Denotes that these studies reported loss of response at 6 months rather than 12 months.</a:t>
            </a:r>
            <a:endParaRPr lang="en-US" sz="1200" dirty="0">
              <a:latin typeface="+mj-lt"/>
            </a:endParaRPr>
          </a:p>
          <a:p>
            <a:pPr algn="l"/>
            <a:endParaRPr lang="en-US" sz="1200" dirty="0">
              <a:latin typeface="+mj-lt"/>
            </a:endParaRPr>
          </a:p>
          <a:p>
            <a:pPr algn="l"/>
            <a:r>
              <a:rPr lang="en-US" sz="1200" dirty="0">
                <a:latin typeface="+mj-lt"/>
              </a:rPr>
              <a:t>Ben-</a:t>
            </a:r>
            <a:r>
              <a:rPr lang="en-US" sz="1200" dirty="0" err="1">
                <a:latin typeface="+mj-lt"/>
              </a:rPr>
              <a:t>Horin</a:t>
            </a:r>
            <a:r>
              <a:rPr lang="en-US" sz="1200" dirty="0">
                <a:latin typeface="+mj-lt"/>
              </a:rPr>
              <a:t> et al. Aliment </a:t>
            </a:r>
            <a:r>
              <a:rPr lang="en-US" sz="1200" dirty="0" err="1">
                <a:latin typeface="+mj-lt"/>
              </a:rPr>
              <a:t>Pharmacol</a:t>
            </a:r>
            <a:r>
              <a:rPr lang="en-US" sz="1200" dirty="0">
                <a:latin typeface="+mj-lt"/>
              </a:rPr>
              <a:t> Ther 2011; 33: 987–995</a:t>
            </a:r>
          </a:p>
        </p:txBody>
      </p:sp>
    </p:spTree>
    <p:extLst>
      <p:ext uri="{BB962C8B-B14F-4D97-AF65-F5344CB8AC3E}">
        <p14:creationId xmlns:p14="http://schemas.microsoft.com/office/powerpoint/2010/main" val="176970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Response to Infliximab in CD</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709" y="1337313"/>
            <a:ext cx="7092583" cy="538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23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6157913"/>
            <a:ext cx="9144000" cy="707886"/>
          </a:xfrm>
          <a:prstGeom prst="rect">
            <a:avLst/>
          </a:prstGeom>
          <a:noFill/>
        </p:spPr>
        <p:txBody>
          <a:bodyPr wrap="square" rtlCol="0">
            <a:spAutoFit/>
          </a:bodyPr>
          <a:lstStyle/>
          <a:p>
            <a:pPr algn="l"/>
            <a:r>
              <a:rPr lang="en-US" sz="1400" baseline="30000" dirty="0" err="1">
                <a:latin typeface="+mj-lt"/>
              </a:rPr>
              <a:t>a</a:t>
            </a:r>
            <a:r>
              <a:rPr lang="en-US" sz="1400" dirty="0" err="1">
                <a:latin typeface="+mj-lt"/>
              </a:rPr>
              <a:t>In</a:t>
            </a:r>
            <a:r>
              <a:rPr lang="en-US" sz="1400" dirty="0">
                <a:latin typeface="+mj-lt"/>
              </a:rPr>
              <a:t> this study, an increase in IFX dose and/or frequency (14% of patients) was not considered as loss of response; therefore, this percentage has been added to the percentage of loss of response provided by the authors.</a:t>
            </a:r>
          </a:p>
          <a:p>
            <a:pPr algn="l"/>
            <a:r>
              <a:rPr lang="en-US" sz="1200" dirty="0" err="1">
                <a:latin typeface="+mj-lt"/>
              </a:rPr>
              <a:t>Gisbert</a:t>
            </a:r>
            <a:r>
              <a:rPr lang="en-US" sz="1200" dirty="0">
                <a:latin typeface="+mj-lt"/>
              </a:rPr>
              <a:t> JP, et al. </a:t>
            </a:r>
            <a:r>
              <a:rPr lang="en-US" sz="1200" i="1" dirty="0">
                <a:latin typeface="+mj-lt"/>
              </a:rPr>
              <a:t>Am J </a:t>
            </a:r>
            <a:r>
              <a:rPr lang="en-US" sz="1200" i="1" dirty="0" err="1">
                <a:latin typeface="+mj-lt"/>
              </a:rPr>
              <a:t>Gastroenterol</a:t>
            </a:r>
            <a:r>
              <a:rPr lang="en-US" sz="1200" i="1" dirty="0">
                <a:latin typeface="+mj-lt"/>
              </a:rPr>
              <a:t>. </a:t>
            </a:r>
            <a:r>
              <a:rPr lang="en-US" sz="1200" dirty="0">
                <a:latin typeface="+mj-lt"/>
              </a:rPr>
              <a:t>2009;104:760-767.</a:t>
            </a:r>
          </a:p>
        </p:txBody>
      </p:sp>
      <p:sp>
        <p:nvSpPr>
          <p:cNvPr id="5" name="Title 1"/>
          <p:cNvSpPr>
            <a:spLocks noGrp="1"/>
          </p:cNvSpPr>
          <p:nvPr>
            <p:ph type="title"/>
          </p:nvPr>
        </p:nvSpPr>
        <p:spPr>
          <a:xfrm>
            <a:off x="482600" y="101600"/>
            <a:ext cx="8242300" cy="1041400"/>
          </a:xfrm>
        </p:spPr>
        <p:txBody>
          <a:bodyPr>
            <a:normAutofit/>
          </a:bodyPr>
          <a:lstStyle/>
          <a:p>
            <a:r>
              <a:rPr lang="en-US" sz="4000" dirty="0"/>
              <a:t>Loss of Response to Infliximab in CD</a:t>
            </a:r>
          </a:p>
        </p:txBody>
      </p:sp>
      <p:graphicFrame>
        <p:nvGraphicFramePr>
          <p:cNvPr id="7" name="Chart 6"/>
          <p:cNvGraphicFramePr>
            <a:graphicFrameLocks/>
          </p:cNvGraphicFramePr>
          <p:nvPr>
            <p:extLst>
              <p:ext uri="{D42A27DB-BD31-4B8C-83A1-F6EECF244321}">
                <p14:modId xmlns:p14="http://schemas.microsoft.com/office/powerpoint/2010/main" val="3927905355"/>
              </p:ext>
            </p:extLst>
          </p:nvPr>
        </p:nvGraphicFramePr>
        <p:xfrm>
          <a:off x="232012" y="975210"/>
          <a:ext cx="8707272" cy="507074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5989" y="5390247"/>
            <a:ext cx="1140676" cy="523220"/>
          </a:xfrm>
          <a:prstGeom prst="rect">
            <a:avLst/>
          </a:prstGeom>
          <a:noFill/>
        </p:spPr>
        <p:txBody>
          <a:bodyPr wrap="square" rtlCol="0">
            <a:spAutoFit/>
          </a:bodyPr>
          <a:lstStyle/>
          <a:p>
            <a:r>
              <a:rPr lang="en-US" sz="1400" b="1" dirty="0">
                <a:latin typeface="+mj-lt"/>
              </a:rPr>
              <a:t>Follow-up (months)</a:t>
            </a:r>
          </a:p>
        </p:txBody>
      </p:sp>
      <p:cxnSp>
        <p:nvCxnSpPr>
          <p:cNvPr id="9" name="Straight Arrow Connector 8"/>
          <p:cNvCxnSpPr/>
          <p:nvPr/>
        </p:nvCxnSpPr>
        <p:spPr>
          <a:xfrm>
            <a:off x="1310185" y="5651857"/>
            <a:ext cx="24566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83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1633090" y="2253587"/>
            <a:ext cx="6429059" cy="3154566"/>
          </a:xfrm>
          <a:prstGeom prst="rect">
            <a:avLst/>
          </a:prstGeom>
          <a:solidFill>
            <a:schemeClr val="bg2">
              <a:lumMod val="60000"/>
              <a:lumOff val="40000"/>
            </a:schemeClr>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2"/>
              </a:solidFill>
              <a:effectLst/>
              <a:latin typeface="Calibri" pitchFamily="34" charset="0"/>
            </a:endParaRPr>
          </a:p>
        </p:txBody>
      </p:sp>
      <p:sp>
        <p:nvSpPr>
          <p:cNvPr id="2" name="Title 1"/>
          <p:cNvSpPr>
            <a:spLocks noGrp="1"/>
          </p:cNvSpPr>
          <p:nvPr>
            <p:ph type="title"/>
          </p:nvPr>
        </p:nvSpPr>
        <p:spPr>
          <a:xfrm>
            <a:off x="482600" y="127358"/>
            <a:ext cx="7810500" cy="1041400"/>
          </a:xfrm>
        </p:spPr>
        <p:txBody>
          <a:bodyPr>
            <a:noAutofit/>
          </a:bodyPr>
          <a:lstStyle/>
          <a:p>
            <a:r>
              <a:rPr lang="en-US" sz="4000" dirty="0" err="1"/>
              <a:t>Vedolizumab</a:t>
            </a:r>
            <a:r>
              <a:rPr lang="en-US" sz="4000" dirty="0"/>
              <a:t> (VDZ) for TNF-naïve and TNF Failures in UC</a:t>
            </a:r>
          </a:p>
        </p:txBody>
      </p:sp>
      <p:sp>
        <p:nvSpPr>
          <p:cNvPr id="48" name="TextBox 11"/>
          <p:cNvSpPr txBox="1">
            <a:spLocks noChangeArrowheads="1"/>
          </p:cNvSpPr>
          <p:nvPr/>
        </p:nvSpPr>
        <p:spPr bwMode="auto">
          <a:xfrm>
            <a:off x="531997" y="2827145"/>
            <a:ext cx="615553" cy="237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1400" b="1" dirty="0">
                <a:solidFill>
                  <a:srgbClr val="000000"/>
                </a:solidFill>
              </a:rPr>
              <a:t>Patients %</a:t>
            </a:r>
          </a:p>
          <a:p>
            <a:pPr algn="ctr"/>
            <a:r>
              <a:rPr lang="en-US" sz="1400" b="1" dirty="0">
                <a:solidFill>
                  <a:srgbClr val="000000"/>
                </a:solidFill>
              </a:rPr>
              <a:t>(95% CI)</a:t>
            </a:r>
          </a:p>
        </p:txBody>
      </p:sp>
      <p:graphicFrame>
        <p:nvGraphicFramePr>
          <p:cNvPr id="49" name="Content Placeholder 6"/>
          <p:cNvGraphicFramePr>
            <a:graphicFrameLocks/>
          </p:cNvGraphicFramePr>
          <p:nvPr>
            <p:extLst>
              <p:ext uri="{D42A27DB-BD31-4B8C-83A1-F6EECF244321}">
                <p14:modId xmlns:p14="http://schemas.microsoft.com/office/powerpoint/2010/main" val="3428286248"/>
              </p:ext>
            </p:extLst>
          </p:nvPr>
        </p:nvGraphicFramePr>
        <p:xfrm>
          <a:off x="1095042" y="2538764"/>
          <a:ext cx="6910665" cy="3015517"/>
        </p:xfrm>
        <a:graphic>
          <a:graphicData uri="http://schemas.openxmlformats.org/presentationml/2006/ole">
            <mc:AlternateContent xmlns:mc="http://schemas.openxmlformats.org/markup-compatibility/2006">
              <mc:Choice xmlns:v="urn:schemas-microsoft-com:vml" Requires="v">
                <p:oleObj spid="_x0000_s1108" name="Worksheet" r:id="rId4" imgW="8255000" imgH="4330700" progId="Excel.Sheet.8">
                  <p:embed/>
                </p:oleObj>
              </mc:Choice>
              <mc:Fallback>
                <p:oleObj name="Worksheet" r:id="rId4" imgW="8255000" imgH="4330700" progId="Excel.Sheet.8">
                  <p:embed/>
                  <p:pic>
                    <p:nvPicPr>
                      <p:cNvPr id="0" name=""/>
                      <p:cNvPicPr>
                        <a:picLocks noGrp="1" noChangeArrowheads="1"/>
                      </p:cNvPicPr>
                      <p:nvPr/>
                    </p:nvPicPr>
                    <p:blipFill>
                      <a:blip r:embed="rId5"/>
                      <a:srcRect/>
                      <a:stretch>
                        <a:fillRect/>
                      </a:stretch>
                    </p:blipFill>
                    <p:spPr bwMode="auto">
                      <a:xfrm>
                        <a:off x="1095042" y="2538764"/>
                        <a:ext cx="6910665" cy="3015517"/>
                      </a:xfrm>
                      <a:prstGeom prst="rect">
                        <a:avLst/>
                      </a:prstGeom>
                      <a:noFill/>
                      <a:extLst/>
                    </p:spPr>
                  </p:pic>
                </p:oleObj>
              </mc:Fallback>
            </mc:AlternateContent>
          </a:graphicData>
        </a:graphic>
      </p:graphicFrame>
      <p:sp>
        <p:nvSpPr>
          <p:cNvPr id="66" name="TextBox 16"/>
          <p:cNvSpPr txBox="1">
            <a:spLocks noChangeArrowheads="1"/>
          </p:cNvSpPr>
          <p:nvPr/>
        </p:nvSpPr>
        <p:spPr bwMode="auto">
          <a:xfrm>
            <a:off x="4854904" y="5999495"/>
            <a:ext cx="3260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1400" b="1" dirty="0">
                <a:solidFill>
                  <a:srgbClr val="000000"/>
                </a:solidFill>
              </a:rPr>
              <a:t>Prior Anti-TNF</a:t>
            </a:r>
            <a:r>
              <a:rPr lang="el-GR" sz="1400" b="1" dirty="0">
                <a:solidFill>
                  <a:srgbClr val="000000"/>
                </a:solidFill>
              </a:rPr>
              <a:t>α</a:t>
            </a:r>
            <a:r>
              <a:rPr lang="en-US" sz="1400" b="1" dirty="0">
                <a:solidFill>
                  <a:srgbClr val="000000"/>
                </a:solidFill>
              </a:rPr>
              <a:t> Failure</a:t>
            </a:r>
          </a:p>
        </p:txBody>
      </p:sp>
      <p:sp>
        <p:nvSpPr>
          <p:cNvPr id="67" name="TextBox 17"/>
          <p:cNvSpPr txBox="1">
            <a:spLocks noChangeArrowheads="1"/>
          </p:cNvSpPr>
          <p:nvPr/>
        </p:nvSpPr>
        <p:spPr bwMode="auto">
          <a:xfrm>
            <a:off x="1623492" y="5999495"/>
            <a:ext cx="3359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1400" b="1" dirty="0">
                <a:solidFill>
                  <a:srgbClr val="000000"/>
                </a:solidFill>
              </a:rPr>
              <a:t>Anti-TNF</a:t>
            </a:r>
            <a:r>
              <a:rPr lang="el-GR" sz="1400" b="1" dirty="0">
                <a:solidFill>
                  <a:srgbClr val="000000"/>
                </a:solidFill>
              </a:rPr>
              <a:t>α</a:t>
            </a:r>
            <a:r>
              <a:rPr lang="en-US" sz="1400" b="1" dirty="0">
                <a:solidFill>
                  <a:srgbClr val="000000"/>
                </a:solidFill>
              </a:rPr>
              <a:t> Naïve</a:t>
            </a:r>
          </a:p>
        </p:txBody>
      </p:sp>
      <p:cxnSp>
        <p:nvCxnSpPr>
          <p:cNvPr id="78" name="Straight Connector 77"/>
          <p:cNvCxnSpPr/>
          <p:nvPr/>
        </p:nvCxnSpPr>
        <p:spPr bwMode="auto">
          <a:xfrm>
            <a:off x="3844499" y="2065545"/>
            <a:ext cx="0" cy="0"/>
          </a:xfrm>
          <a:prstGeom prst="line">
            <a:avLst/>
          </a:prstGeom>
          <a:solidFill>
            <a:srgbClr val="00FF00"/>
          </a:solidFill>
          <a:ln w="28575" cap="flat" cmpd="sng" algn="ctr">
            <a:solidFill>
              <a:schemeClr val="bg2"/>
            </a:solidFill>
            <a:prstDash val="solid"/>
            <a:round/>
            <a:headEnd type="none" w="med" len="med"/>
            <a:tailEnd type="none" w="med" len="med"/>
          </a:ln>
          <a:effectLst/>
        </p:spPr>
      </p:cxnSp>
      <p:cxnSp>
        <p:nvCxnSpPr>
          <p:cNvPr id="79" name="Straight Connector 78"/>
          <p:cNvCxnSpPr/>
          <p:nvPr/>
        </p:nvCxnSpPr>
        <p:spPr bwMode="auto">
          <a:xfrm>
            <a:off x="3844499" y="2065545"/>
            <a:ext cx="0" cy="0"/>
          </a:xfrm>
          <a:prstGeom prst="line">
            <a:avLst/>
          </a:prstGeom>
          <a:solidFill>
            <a:srgbClr val="00FF00"/>
          </a:solidFill>
          <a:ln w="28575" cap="flat" cmpd="sng" algn="ctr">
            <a:solidFill>
              <a:srgbClr val="000000"/>
            </a:solidFill>
            <a:prstDash val="solid"/>
            <a:round/>
            <a:headEnd type="none" w="med" len="med"/>
            <a:tailEnd type="none" w="med" len="med"/>
          </a:ln>
          <a:effectLst/>
        </p:spPr>
      </p:cxnSp>
      <p:grpSp>
        <p:nvGrpSpPr>
          <p:cNvPr id="80" name="Group 79"/>
          <p:cNvGrpSpPr/>
          <p:nvPr/>
        </p:nvGrpSpPr>
        <p:grpSpPr>
          <a:xfrm>
            <a:off x="3909753" y="2411246"/>
            <a:ext cx="66675" cy="296434"/>
            <a:chOff x="4233069" y="2076832"/>
            <a:chExt cx="66675" cy="231149"/>
          </a:xfrm>
        </p:grpSpPr>
        <p:cxnSp>
          <p:nvCxnSpPr>
            <p:cNvPr id="81" name="Straight Connector 80"/>
            <p:cNvCxnSpPr/>
            <p:nvPr/>
          </p:nvCxnSpPr>
          <p:spPr bwMode="auto">
            <a:xfrm>
              <a:off x="4269068" y="2076832"/>
              <a:ext cx="0" cy="231149"/>
            </a:xfrm>
            <a:prstGeom prst="line">
              <a:avLst/>
            </a:prstGeom>
            <a:solidFill>
              <a:srgbClr val="00FF00"/>
            </a:solidFill>
            <a:ln w="12700" cap="flat" cmpd="sng" algn="ctr">
              <a:solidFill>
                <a:srgbClr val="000000"/>
              </a:solidFill>
              <a:prstDash val="solid"/>
              <a:round/>
              <a:headEnd type="none" w="med" len="med"/>
              <a:tailEnd type="none" w="med" len="med"/>
            </a:ln>
            <a:effectLst/>
          </p:spPr>
        </p:cxnSp>
        <p:cxnSp>
          <p:nvCxnSpPr>
            <p:cNvPr id="82" name="Straight Connector 81"/>
            <p:cNvCxnSpPr/>
            <p:nvPr/>
          </p:nvCxnSpPr>
          <p:spPr bwMode="auto">
            <a:xfrm>
              <a:off x="4233069" y="2076832"/>
              <a:ext cx="66675" cy="0"/>
            </a:xfrm>
            <a:prstGeom prst="line">
              <a:avLst/>
            </a:prstGeom>
            <a:solidFill>
              <a:srgbClr val="00FF00"/>
            </a:solidFill>
            <a:ln w="12700" cap="flat" cmpd="sng" algn="ctr">
              <a:solidFill>
                <a:srgbClr val="000000"/>
              </a:solidFill>
              <a:prstDash val="solid"/>
              <a:round/>
              <a:headEnd type="none" w="med" len="med"/>
              <a:tailEnd type="none" w="med" len="med"/>
            </a:ln>
            <a:effectLst/>
          </p:spPr>
        </p:cxnSp>
      </p:grpSp>
      <p:sp>
        <p:nvSpPr>
          <p:cNvPr id="44" name="Rectangle 43"/>
          <p:cNvSpPr/>
          <p:nvPr/>
        </p:nvSpPr>
        <p:spPr>
          <a:xfrm>
            <a:off x="0" y="6253219"/>
            <a:ext cx="3402150" cy="604781"/>
          </a:xfrm>
          <a:prstGeom prst="rect">
            <a:avLst/>
          </a:prstGeom>
        </p:spPr>
        <p:txBody>
          <a:bodyPr wrap="none" anchor="b" anchorCtr="0">
            <a:spAutoFit/>
          </a:bodyPr>
          <a:lstStyle/>
          <a:p>
            <a:pPr algn="l">
              <a:lnSpc>
                <a:spcPct val="90000"/>
              </a:lnSpc>
            </a:pPr>
            <a:r>
              <a:rPr lang="en-US" sz="1400" dirty="0">
                <a:solidFill>
                  <a:srgbClr val="000000"/>
                </a:solidFill>
                <a:latin typeface="+mj-lt"/>
              </a:rPr>
              <a:t>Q8w, every 8 weeks; Q4w, every 4 weeks.</a:t>
            </a:r>
            <a:endParaRPr lang="en-US" sz="1400" b="0" dirty="0">
              <a:solidFill>
                <a:srgbClr val="000000"/>
              </a:solidFill>
              <a:latin typeface="+mj-lt"/>
            </a:endParaRPr>
          </a:p>
          <a:p>
            <a:pPr>
              <a:lnSpc>
                <a:spcPct val="90000"/>
              </a:lnSpc>
            </a:pPr>
            <a:endParaRPr lang="en-US" sz="1100" dirty="0">
              <a:solidFill>
                <a:srgbClr val="000000"/>
              </a:solidFill>
              <a:latin typeface="+mj-lt"/>
            </a:endParaRPr>
          </a:p>
          <a:p>
            <a:pPr>
              <a:lnSpc>
                <a:spcPct val="90000"/>
              </a:lnSpc>
            </a:pPr>
            <a:r>
              <a:rPr lang="en-US" sz="1200" b="0" dirty="0" err="1">
                <a:solidFill>
                  <a:srgbClr val="000000"/>
                </a:solidFill>
                <a:latin typeface="+mj-lt"/>
              </a:rPr>
              <a:t>Feagan</a:t>
            </a:r>
            <a:r>
              <a:rPr lang="en-US" sz="1200" b="0" dirty="0">
                <a:solidFill>
                  <a:srgbClr val="000000"/>
                </a:solidFill>
                <a:latin typeface="+mj-lt"/>
              </a:rPr>
              <a:t> B, et al. </a:t>
            </a:r>
            <a:r>
              <a:rPr lang="en-US" sz="1200" b="0" i="1" dirty="0">
                <a:solidFill>
                  <a:srgbClr val="000000"/>
                </a:solidFill>
                <a:latin typeface="+mj-lt"/>
              </a:rPr>
              <a:t>N Engl J Med</a:t>
            </a:r>
            <a:r>
              <a:rPr lang="en-US" sz="1200" b="0" dirty="0">
                <a:solidFill>
                  <a:srgbClr val="000000"/>
                </a:solidFill>
                <a:latin typeface="+mj-lt"/>
              </a:rPr>
              <a:t>. 2013;369(8):699-710.</a:t>
            </a:r>
          </a:p>
        </p:txBody>
      </p:sp>
      <p:graphicFrame>
        <p:nvGraphicFramePr>
          <p:cNvPr id="83" name="Table 82"/>
          <p:cNvGraphicFramePr>
            <a:graphicFrameLocks noGrp="1"/>
          </p:cNvGraphicFramePr>
          <p:nvPr>
            <p:extLst>
              <p:ext uri="{D42A27DB-BD31-4B8C-83A1-F6EECF244321}">
                <p14:modId xmlns:p14="http://schemas.microsoft.com/office/powerpoint/2010/main" val="3052589547"/>
              </p:ext>
            </p:extLst>
          </p:nvPr>
        </p:nvGraphicFramePr>
        <p:xfrm>
          <a:off x="1710506" y="5436849"/>
          <a:ext cx="6442563" cy="579120"/>
        </p:xfrm>
        <a:graphic>
          <a:graphicData uri="http://schemas.openxmlformats.org/drawingml/2006/table">
            <a:tbl>
              <a:tblPr firstRow="1" bandRow="1">
                <a:tableStyleId>{2D5ABB26-0587-4C30-8999-92F81FD0307C}</a:tableStyleId>
              </a:tblPr>
              <a:tblGrid>
                <a:gridCol w="1244756">
                  <a:extLst>
                    <a:ext uri="{9D8B030D-6E8A-4147-A177-3AD203B41FA5}">
                      <a16:colId xmlns:a16="http://schemas.microsoft.com/office/drawing/2014/main" val="20000"/>
                    </a:ext>
                  </a:extLst>
                </a:gridCol>
                <a:gridCol w="1927487">
                  <a:extLst>
                    <a:ext uri="{9D8B030D-6E8A-4147-A177-3AD203B41FA5}">
                      <a16:colId xmlns:a16="http://schemas.microsoft.com/office/drawing/2014/main" val="20001"/>
                    </a:ext>
                  </a:extLst>
                </a:gridCol>
                <a:gridCol w="1512571">
                  <a:extLst>
                    <a:ext uri="{9D8B030D-6E8A-4147-A177-3AD203B41FA5}">
                      <a16:colId xmlns:a16="http://schemas.microsoft.com/office/drawing/2014/main" val="20002"/>
                    </a:ext>
                  </a:extLst>
                </a:gridCol>
                <a:gridCol w="1757749">
                  <a:extLst>
                    <a:ext uri="{9D8B030D-6E8A-4147-A177-3AD203B41FA5}">
                      <a16:colId xmlns:a16="http://schemas.microsoft.com/office/drawing/2014/main" val="20003"/>
                    </a:ext>
                  </a:extLst>
                </a:gridCol>
              </a:tblGrid>
              <a:tr h="370840">
                <a:tc>
                  <a:txBody>
                    <a:bodyPr/>
                    <a:lstStyle/>
                    <a:p>
                      <a:pPr algn="ctr"/>
                      <a:r>
                        <a:rPr lang="en-US" sz="1600" dirty="0">
                          <a:solidFill>
                            <a:srgbClr val="262626"/>
                          </a:solidFill>
                          <a:latin typeface="Arial"/>
                          <a:cs typeface="Arial"/>
                        </a:rPr>
                        <a:t>Clinical remission</a:t>
                      </a:r>
                    </a:p>
                  </a:txBody>
                  <a:tcPr/>
                </a:tc>
                <a:tc>
                  <a:txBody>
                    <a:bodyPr/>
                    <a:lstStyle/>
                    <a:p>
                      <a:pPr algn="ctr"/>
                      <a:r>
                        <a:rPr lang="en-US" sz="1600" dirty="0">
                          <a:solidFill>
                            <a:srgbClr val="262626"/>
                          </a:solidFill>
                          <a:latin typeface="Arial"/>
                          <a:cs typeface="Arial"/>
                        </a:rPr>
                        <a:t>Durable clinical response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62626"/>
                          </a:solidFill>
                          <a:latin typeface="Arial"/>
                          <a:cs typeface="Arial"/>
                        </a:rPr>
                        <a:t>Clinical remission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62626"/>
                          </a:solidFill>
                          <a:latin typeface="Arial"/>
                          <a:cs typeface="Arial"/>
                        </a:rPr>
                        <a:t>Durable clinical response</a:t>
                      </a:r>
                    </a:p>
                  </a:txBody>
                  <a:tcPr/>
                </a:tc>
                <a:extLst>
                  <a:ext uri="{0D108BD9-81ED-4DB2-BD59-A6C34878D82A}">
                    <a16:rowId xmlns:a16="http://schemas.microsoft.com/office/drawing/2014/main" val="10000"/>
                  </a:ext>
                </a:extLst>
              </a:tr>
            </a:tbl>
          </a:graphicData>
        </a:graphic>
      </p:graphicFrame>
      <p:grpSp>
        <p:nvGrpSpPr>
          <p:cNvPr id="85" name="Group 84"/>
          <p:cNvGrpSpPr/>
          <p:nvPr/>
        </p:nvGrpSpPr>
        <p:grpSpPr>
          <a:xfrm>
            <a:off x="2406757" y="1843185"/>
            <a:ext cx="4780403" cy="307777"/>
            <a:chOff x="1046130" y="1870404"/>
            <a:chExt cx="4780403" cy="307777"/>
          </a:xfrm>
        </p:grpSpPr>
        <p:sp>
          <p:nvSpPr>
            <p:cNvPr id="86" name="Text Box 29"/>
            <p:cNvSpPr txBox="1">
              <a:spLocks noChangeArrowheads="1"/>
            </p:cNvSpPr>
            <p:nvPr/>
          </p:nvSpPr>
          <p:spPr bwMode="auto">
            <a:xfrm>
              <a:off x="1159018" y="1870404"/>
              <a:ext cx="4667515"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chemeClr val="accent3">
                      <a:lumMod val="50000"/>
                    </a:schemeClr>
                  </a:solidFill>
                  <a:latin typeface="Arial"/>
                  <a:cs typeface="Arial"/>
                </a:rPr>
                <a:t>VDZ/placebo       VDZ/VDZ Q8w      VDZ/VDZ Q4w</a:t>
              </a:r>
            </a:p>
          </p:txBody>
        </p:sp>
        <p:sp>
          <p:nvSpPr>
            <p:cNvPr id="87" name="Rectangle 86"/>
            <p:cNvSpPr/>
            <p:nvPr/>
          </p:nvSpPr>
          <p:spPr bwMode="auto">
            <a:xfrm>
              <a:off x="1046130" y="1948593"/>
              <a:ext cx="169333" cy="169334"/>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2"/>
                </a:solidFill>
                <a:effectLst/>
                <a:latin typeface="Calibri" pitchFamily="34" charset="0"/>
              </a:endParaRPr>
            </a:p>
          </p:txBody>
        </p:sp>
        <p:sp>
          <p:nvSpPr>
            <p:cNvPr id="88" name="Rectangle 87"/>
            <p:cNvSpPr/>
            <p:nvPr/>
          </p:nvSpPr>
          <p:spPr bwMode="auto">
            <a:xfrm>
              <a:off x="2568355" y="1948593"/>
              <a:ext cx="169333" cy="169334"/>
            </a:xfrm>
            <a:prstGeom prst="rect">
              <a:avLst/>
            </a:prstGeom>
            <a:gradFill flip="none" rotWithShape="1">
              <a:gsLst>
                <a:gs pos="0">
                  <a:schemeClr val="accent2">
                    <a:lumMod val="50000"/>
                  </a:schemeClr>
                </a:gs>
                <a:gs pos="100000">
                  <a:schemeClr val="accent2"/>
                </a:gs>
              </a:gsLst>
              <a:lin ang="162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2"/>
                </a:solidFill>
                <a:effectLst/>
                <a:latin typeface="Calibri" pitchFamily="34" charset="0"/>
              </a:endParaRPr>
            </a:p>
          </p:txBody>
        </p:sp>
        <p:sp>
          <p:nvSpPr>
            <p:cNvPr id="89" name="Rectangle 88"/>
            <p:cNvSpPr/>
            <p:nvPr/>
          </p:nvSpPr>
          <p:spPr bwMode="auto">
            <a:xfrm>
              <a:off x="4138899" y="1948593"/>
              <a:ext cx="169333" cy="169334"/>
            </a:xfrm>
            <a:prstGeom prst="rect">
              <a:avLst/>
            </a:prstGeom>
            <a:gradFill flip="none" rotWithShape="1">
              <a:gsLst>
                <a:gs pos="0">
                  <a:schemeClr val="accent3">
                    <a:lumMod val="60000"/>
                    <a:lumOff val="40000"/>
                  </a:schemeClr>
                </a:gs>
                <a:gs pos="100000">
                  <a:schemeClr val="accent3">
                    <a:lumMod val="40000"/>
                    <a:lumOff val="60000"/>
                  </a:schemeClr>
                </a:gs>
              </a:gsLst>
              <a:lin ang="162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2"/>
                </a:solidFill>
                <a:effectLst/>
                <a:latin typeface="Calibri" pitchFamily="34" charset="0"/>
              </a:endParaRPr>
            </a:p>
          </p:txBody>
        </p:sp>
      </p:grpSp>
      <p:grpSp>
        <p:nvGrpSpPr>
          <p:cNvPr id="25" name="Group 64"/>
          <p:cNvGrpSpPr>
            <a:grpSpLocks/>
          </p:cNvGrpSpPr>
          <p:nvPr/>
        </p:nvGrpSpPr>
        <p:grpSpPr bwMode="auto">
          <a:xfrm>
            <a:off x="6378104" y="5175239"/>
            <a:ext cx="1404412" cy="523220"/>
            <a:chOff x="1745355" y="5551819"/>
            <a:chExt cx="1404709" cy="525752"/>
          </a:xfrm>
        </p:grpSpPr>
        <p:sp>
          <p:nvSpPr>
            <p:cNvPr id="26" name="TextBox 1"/>
            <p:cNvSpPr txBox="1">
              <a:spLocks noChangeArrowheads="1"/>
            </p:cNvSpPr>
            <p:nvPr/>
          </p:nvSpPr>
          <p:spPr bwMode="auto">
            <a:xfrm>
              <a:off x="174535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n=38</a:t>
              </a:r>
            </a:p>
          </p:txBody>
        </p:sp>
        <p:sp>
          <p:nvSpPr>
            <p:cNvPr id="27" name="TextBox 1"/>
            <p:cNvSpPr txBox="1">
              <a:spLocks noChangeArrowheads="1"/>
            </p:cNvSpPr>
            <p:nvPr/>
          </p:nvSpPr>
          <p:spPr bwMode="auto">
            <a:xfrm>
              <a:off x="215582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dirty="0">
                  <a:solidFill>
                    <a:schemeClr val="bg1"/>
                  </a:solidFill>
                </a:rPr>
                <a:t>n</a:t>
              </a:r>
              <a:r>
                <a:rPr lang="en-US" sz="1400" b="1" dirty="0">
                  <a:solidFill>
                    <a:schemeClr val="bg1"/>
                  </a:solidFill>
                </a:rPr>
                <a:t>=43</a:t>
              </a:r>
            </a:p>
          </p:txBody>
        </p:sp>
        <p:sp>
          <p:nvSpPr>
            <p:cNvPr id="28" name="TextBox 1"/>
            <p:cNvSpPr txBox="1">
              <a:spLocks noChangeArrowheads="1"/>
            </p:cNvSpPr>
            <p:nvPr/>
          </p:nvSpPr>
          <p:spPr bwMode="auto">
            <a:xfrm>
              <a:off x="2578564"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n=40</a:t>
              </a:r>
            </a:p>
          </p:txBody>
        </p:sp>
      </p:grpSp>
      <p:grpSp>
        <p:nvGrpSpPr>
          <p:cNvPr id="29" name="Group 64"/>
          <p:cNvGrpSpPr>
            <a:grpSpLocks/>
          </p:cNvGrpSpPr>
          <p:nvPr/>
        </p:nvGrpSpPr>
        <p:grpSpPr bwMode="auto">
          <a:xfrm>
            <a:off x="4854904" y="5174764"/>
            <a:ext cx="1404412" cy="523220"/>
            <a:chOff x="1745355" y="5551819"/>
            <a:chExt cx="1404709" cy="525752"/>
          </a:xfrm>
        </p:grpSpPr>
        <p:sp>
          <p:nvSpPr>
            <p:cNvPr id="30" name="TextBox 1"/>
            <p:cNvSpPr txBox="1">
              <a:spLocks noChangeArrowheads="1"/>
            </p:cNvSpPr>
            <p:nvPr/>
          </p:nvSpPr>
          <p:spPr bwMode="auto">
            <a:xfrm>
              <a:off x="174535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n=38</a:t>
              </a:r>
            </a:p>
          </p:txBody>
        </p:sp>
        <p:sp>
          <p:nvSpPr>
            <p:cNvPr id="31" name="TextBox 1"/>
            <p:cNvSpPr txBox="1">
              <a:spLocks noChangeArrowheads="1"/>
            </p:cNvSpPr>
            <p:nvPr/>
          </p:nvSpPr>
          <p:spPr bwMode="auto">
            <a:xfrm>
              <a:off x="215582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dirty="0">
                  <a:solidFill>
                    <a:schemeClr val="bg1"/>
                  </a:solidFill>
                </a:rPr>
                <a:t>n</a:t>
              </a:r>
              <a:r>
                <a:rPr lang="en-US" sz="1400" b="1" dirty="0">
                  <a:solidFill>
                    <a:schemeClr val="bg1"/>
                  </a:solidFill>
                </a:rPr>
                <a:t>=43</a:t>
              </a:r>
            </a:p>
          </p:txBody>
        </p:sp>
        <p:sp>
          <p:nvSpPr>
            <p:cNvPr id="32" name="TextBox 1"/>
            <p:cNvSpPr txBox="1">
              <a:spLocks noChangeArrowheads="1"/>
            </p:cNvSpPr>
            <p:nvPr/>
          </p:nvSpPr>
          <p:spPr bwMode="auto">
            <a:xfrm>
              <a:off x="2578564"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n=43</a:t>
              </a:r>
            </a:p>
          </p:txBody>
        </p:sp>
      </p:grpSp>
      <p:grpSp>
        <p:nvGrpSpPr>
          <p:cNvPr id="33" name="Group 64"/>
          <p:cNvGrpSpPr>
            <a:grpSpLocks/>
          </p:cNvGrpSpPr>
          <p:nvPr/>
        </p:nvGrpSpPr>
        <p:grpSpPr bwMode="auto">
          <a:xfrm>
            <a:off x="3296324" y="5183243"/>
            <a:ext cx="1404412" cy="523220"/>
            <a:chOff x="1745355" y="5551819"/>
            <a:chExt cx="1404709" cy="525752"/>
          </a:xfrm>
        </p:grpSpPr>
        <p:sp>
          <p:nvSpPr>
            <p:cNvPr id="34" name="TextBox 1"/>
            <p:cNvSpPr txBox="1">
              <a:spLocks noChangeArrowheads="1"/>
            </p:cNvSpPr>
            <p:nvPr/>
          </p:nvSpPr>
          <p:spPr bwMode="auto">
            <a:xfrm>
              <a:off x="174535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n=79</a:t>
              </a:r>
            </a:p>
          </p:txBody>
        </p:sp>
        <p:sp>
          <p:nvSpPr>
            <p:cNvPr id="35" name="TextBox 1"/>
            <p:cNvSpPr txBox="1">
              <a:spLocks noChangeArrowheads="1"/>
            </p:cNvSpPr>
            <p:nvPr/>
          </p:nvSpPr>
          <p:spPr bwMode="auto">
            <a:xfrm>
              <a:off x="215582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dirty="0">
                  <a:solidFill>
                    <a:schemeClr val="bg1"/>
                  </a:solidFill>
                </a:rPr>
                <a:t>n</a:t>
              </a:r>
              <a:r>
                <a:rPr lang="en-US" sz="1400" b="1" dirty="0">
                  <a:solidFill>
                    <a:schemeClr val="bg1"/>
                  </a:solidFill>
                </a:rPr>
                <a:t>=73</a:t>
              </a:r>
            </a:p>
          </p:txBody>
        </p:sp>
        <p:sp>
          <p:nvSpPr>
            <p:cNvPr id="36" name="TextBox 1"/>
            <p:cNvSpPr txBox="1">
              <a:spLocks noChangeArrowheads="1"/>
            </p:cNvSpPr>
            <p:nvPr/>
          </p:nvSpPr>
          <p:spPr bwMode="auto">
            <a:xfrm>
              <a:off x="2578564"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n=72</a:t>
              </a:r>
            </a:p>
          </p:txBody>
        </p:sp>
      </p:grpSp>
      <p:grpSp>
        <p:nvGrpSpPr>
          <p:cNvPr id="37" name="Group 64"/>
          <p:cNvGrpSpPr>
            <a:grpSpLocks/>
          </p:cNvGrpSpPr>
          <p:nvPr/>
        </p:nvGrpSpPr>
        <p:grpSpPr bwMode="auto">
          <a:xfrm>
            <a:off x="1751586" y="5183695"/>
            <a:ext cx="1404412" cy="523220"/>
            <a:chOff x="1745355" y="5551819"/>
            <a:chExt cx="1404709" cy="525752"/>
          </a:xfrm>
        </p:grpSpPr>
        <p:sp>
          <p:nvSpPr>
            <p:cNvPr id="38" name="TextBox 1"/>
            <p:cNvSpPr txBox="1">
              <a:spLocks noChangeArrowheads="1"/>
            </p:cNvSpPr>
            <p:nvPr/>
          </p:nvSpPr>
          <p:spPr bwMode="auto">
            <a:xfrm>
              <a:off x="174535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n=79</a:t>
              </a:r>
            </a:p>
          </p:txBody>
        </p:sp>
        <p:sp>
          <p:nvSpPr>
            <p:cNvPr id="39" name="TextBox 1"/>
            <p:cNvSpPr txBox="1">
              <a:spLocks noChangeArrowheads="1"/>
            </p:cNvSpPr>
            <p:nvPr/>
          </p:nvSpPr>
          <p:spPr bwMode="auto">
            <a:xfrm>
              <a:off x="2155825"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dirty="0">
                  <a:solidFill>
                    <a:schemeClr val="bg1"/>
                  </a:solidFill>
                </a:rPr>
                <a:t>n</a:t>
              </a:r>
              <a:r>
                <a:rPr lang="en-US" sz="1400" b="1" dirty="0">
                  <a:solidFill>
                    <a:schemeClr val="bg1"/>
                  </a:solidFill>
                </a:rPr>
                <a:t>=72</a:t>
              </a:r>
            </a:p>
          </p:txBody>
        </p:sp>
        <p:sp>
          <p:nvSpPr>
            <p:cNvPr id="40" name="TextBox 1"/>
            <p:cNvSpPr txBox="1">
              <a:spLocks noChangeArrowheads="1"/>
            </p:cNvSpPr>
            <p:nvPr/>
          </p:nvSpPr>
          <p:spPr bwMode="auto">
            <a:xfrm>
              <a:off x="2578564" y="5551819"/>
              <a:ext cx="571500" cy="5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solidFill>
                    <a:schemeClr val="bg1"/>
                  </a:solidFill>
                </a:rPr>
                <a:t>n=72</a:t>
              </a:r>
            </a:p>
          </p:txBody>
        </p:sp>
      </p:grpSp>
      <p:graphicFrame>
        <p:nvGraphicFramePr>
          <p:cNvPr id="42" name="Chart 41"/>
          <p:cNvGraphicFramePr>
            <a:graphicFrameLocks/>
          </p:cNvGraphicFramePr>
          <p:nvPr>
            <p:extLst>
              <p:ext uri="{D42A27DB-BD31-4B8C-83A1-F6EECF244321}">
                <p14:modId xmlns:p14="http://schemas.microsoft.com/office/powerpoint/2010/main" val="1697689837"/>
              </p:ext>
            </p:extLst>
          </p:nvPr>
        </p:nvGraphicFramePr>
        <p:xfrm>
          <a:off x="195944" y="1415144"/>
          <a:ext cx="8730342" cy="49256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1450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1248725" y="2130629"/>
            <a:ext cx="7466013" cy="4331001"/>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sz="1400" b="1">
              <a:solidFill>
                <a:srgbClr val="0000FF"/>
              </a:solidFill>
            </a:endParaRPr>
          </a:p>
        </p:txBody>
      </p:sp>
      <p:sp>
        <p:nvSpPr>
          <p:cNvPr id="40" name="Rectangle 39"/>
          <p:cNvSpPr/>
          <p:nvPr/>
        </p:nvSpPr>
        <p:spPr bwMode="auto">
          <a:xfrm>
            <a:off x="1273831" y="2471497"/>
            <a:ext cx="7431164" cy="2929476"/>
          </a:xfrm>
          <a:prstGeom prst="rect">
            <a:avLst/>
          </a:prstGeom>
          <a:solidFill>
            <a:schemeClr val="bg2">
              <a:lumMod val="60000"/>
              <a:lumOff val="40000"/>
            </a:schemeClr>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sp>
        <p:nvSpPr>
          <p:cNvPr id="2" name="Title 1"/>
          <p:cNvSpPr>
            <a:spLocks noGrp="1"/>
          </p:cNvSpPr>
          <p:nvPr>
            <p:ph type="title"/>
          </p:nvPr>
        </p:nvSpPr>
        <p:spPr>
          <a:xfrm>
            <a:off x="482600" y="101600"/>
            <a:ext cx="7916859" cy="1041400"/>
          </a:xfrm>
        </p:spPr>
        <p:txBody>
          <a:bodyPr>
            <a:noAutofit/>
          </a:bodyPr>
          <a:lstStyle/>
          <a:p>
            <a:r>
              <a:rPr lang="en-US" sz="4000" dirty="0"/>
              <a:t>Vedolizumab for TNF-Naïve and TNF Failures in CD</a:t>
            </a:r>
          </a:p>
        </p:txBody>
      </p:sp>
      <p:sp>
        <p:nvSpPr>
          <p:cNvPr id="14" name="TextBox 11"/>
          <p:cNvSpPr txBox="1">
            <a:spLocks noChangeArrowheads="1"/>
          </p:cNvSpPr>
          <p:nvPr/>
        </p:nvSpPr>
        <p:spPr bwMode="auto">
          <a:xfrm>
            <a:off x="247876" y="2846072"/>
            <a:ext cx="400110" cy="250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1400" b="1" dirty="0">
                <a:solidFill>
                  <a:srgbClr val="000000"/>
                </a:solidFill>
              </a:rPr>
              <a:t>Patients, % (95% CI)</a:t>
            </a:r>
          </a:p>
        </p:txBody>
      </p:sp>
      <p:graphicFrame>
        <p:nvGraphicFramePr>
          <p:cNvPr id="16" name="Content Placeholder 6"/>
          <p:cNvGraphicFramePr>
            <a:graphicFrameLocks/>
          </p:cNvGraphicFramePr>
          <p:nvPr>
            <p:extLst/>
          </p:nvPr>
        </p:nvGraphicFramePr>
        <p:xfrm>
          <a:off x="672445" y="2687617"/>
          <a:ext cx="8147050" cy="288936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a:spLocks noChangeArrowheads="1"/>
          </p:cNvSpPr>
          <p:nvPr/>
        </p:nvSpPr>
        <p:spPr bwMode="auto">
          <a:xfrm>
            <a:off x="5138734" y="5981638"/>
            <a:ext cx="32607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1600" b="1" dirty="0">
                <a:solidFill>
                  <a:srgbClr val="000000"/>
                </a:solidFill>
              </a:rPr>
              <a:t>Prior Anti-TNF</a:t>
            </a:r>
            <a:r>
              <a:rPr lang="el-GR" sz="1600" b="1" dirty="0">
                <a:solidFill>
                  <a:srgbClr val="000000"/>
                </a:solidFill>
              </a:rPr>
              <a:t>α</a:t>
            </a:r>
            <a:r>
              <a:rPr lang="en-US" sz="1600" b="1" dirty="0">
                <a:solidFill>
                  <a:srgbClr val="000000"/>
                </a:solidFill>
              </a:rPr>
              <a:t> Failure</a:t>
            </a:r>
          </a:p>
        </p:txBody>
      </p:sp>
      <p:sp>
        <p:nvSpPr>
          <p:cNvPr id="18" name="TextBox 17"/>
          <p:cNvSpPr txBox="1">
            <a:spLocks noChangeArrowheads="1"/>
          </p:cNvSpPr>
          <p:nvPr/>
        </p:nvSpPr>
        <p:spPr bwMode="auto">
          <a:xfrm>
            <a:off x="1476450" y="5991809"/>
            <a:ext cx="3359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1600" b="1" dirty="0">
                <a:solidFill>
                  <a:srgbClr val="000000"/>
                </a:solidFill>
              </a:rPr>
              <a:t>Anti-TNF</a:t>
            </a:r>
            <a:r>
              <a:rPr lang="el-GR" sz="1600" b="1" dirty="0">
                <a:solidFill>
                  <a:srgbClr val="000000"/>
                </a:solidFill>
              </a:rPr>
              <a:t>α</a:t>
            </a:r>
            <a:r>
              <a:rPr lang="en-US" sz="1600" b="1" dirty="0">
                <a:solidFill>
                  <a:srgbClr val="000000"/>
                </a:solidFill>
              </a:rPr>
              <a:t> Naïve</a:t>
            </a:r>
          </a:p>
        </p:txBody>
      </p:sp>
      <p:grpSp>
        <p:nvGrpSpPr>
          <p:cNvPr id="19" name="Group 31"/>
          <p:cNvGrpSpPr>
            <a:grpSpLocks/>
          </p:cNvGrpSpPr>
          <p:nvPr/>
        </p:nvGrpSpPr>
        <p:grpSpPr bwMode="auto">
          <a:xfrm>
            <a:off x="1461557" y="5173847"/>
            <a:ext cx="1489075" cy="261610"/>
            <a:chOff x="1698310" y="5551819"/>
            <a:chExt cx="1489390" cy="262876"/>
          </a:xfrm>
        </p:grpSpPr>
        <p:sp>
          <p:nvSpPr>
            <p:cNvPr id="20" name="TextBox 1"/>
            <p:cNvSpPr txBox="1">
              <a:spLocks noChangeArrowheads="1"/>
            </p:cNvSpPr>
            <p:nvPr/>
          </p:nvSpPr>
          <p:spPr bwMode="auto">
            <a:xfrm>
              <a:off x="1698310" y="5551819"/>
              <a:ext cx="571500"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n=71</a:t>
              </a:r>
            </a:p>
          </p:txBody>
        </p:sp>
        <p:sp>
          <p:nvSpPr>
            <p:cNvPr id="21" name="TextBox 1"/>
            <p:cNvSpPr txBox="1">
              <a:spLocks noChangeArrowheads="1"/>
            </p:cNvSpPr>
            <p:nvPr/>
          </p:nvSpPr>
          <p:spPr bwMode="auto">
            <a:xfrm>
              <a:off x="2155825" y="5551819"/>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dirty="0">
                  <a:solidFill>
                    <a:schemeClr val="bg1"/>
                  </a:solidFill>
                </a:rPr>
                <a:t>n</a:t>
              </a:r>
              <a:r>
                <a:rPr lang="en-US" sz="1100" b="1" dirty="0">
                  <a:solidFill>
                    <a:schemeClr val="bg1"/>
                  </a:solidFill>
                </a:rPr>
                <a:t>=66</a:t>
              </a:r>
            </a:p>
          </p:txBody>
        </p:sp>
        <p:sp>
          <p:nvSpPr>
            <p:cNvPr id="22" name="TextBox 1"/>
            <p:cNvSpPr txBox="1">
              <a:spLocks noChangeArrowheads="1"/>
            </p:cNvSpPr>
            <p:nvPr/>
          </p:nvSpPr>
          <p:spPr bwMode="auto">
            <a:xfrm>
              <a:off x="2616200" y="5551819"/>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dirty="0">
                  <a:solidFill>
                    <a:schemeClr val="bg1"/>
                  </a:solidFill>
                </a:rPr>
                <a:t>n</a:t>
              </a:r>
              <a:r>
                <a:rPr lang="en-US" sz="1100" b="1" dirty="0">
                  <a:solidFill>
                    <a:schemeClr val="bg1"/>
                  </a:solidFill>
                </a:rPr>
                <a:t>=71</a:t>
              </a:r>
            </a:p>
          </p:txBody>
        </p:sp>
      </p:grpSp>
      <p:grpSp>
        <p:nvGrpSpPr>
          <p:cNvPr id="23" name="Group 47"/>
          <p:cNvGrpSpPr>
            <a:grpSpLocks/>
          </p:cNvGrpSpPr>
          <p:nvPr/>
        </p:nvGrpSpPr>
        <p:grpSpPr bwMode="auto">
          <a:xfrm>
            <a:off x="3326251" y="5173847"/>
            <a:ext cx="1490662" cy="261610"/>
            <a:chOff x="1698310" y="5551819"/>
            <a:chExt cx="1489390" cy="262876"/>
          </a:xfrm>
        </p:grpSpPr>
        <p:sp>
          <p:nvSpPr>
            <p:cNvPr id="24" name="TextBox 1"/>
            <p:cNvSpPr txBox="1">
              <a:spLocks noChangeArrowheads="1"/>
            </p:cNvSpPr>
            <p:nvPr/>
          </p:nvSpPr>
          <p:spPr bwMode="auto">
            <a:xfrm>
              <a:off x="1698310" y="5551819"/>
              <a:ext cx="571500"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n=71</a:t>
              </a:r>
            </a:p>
          </p:txBody>
        </p:sp>
        <p:sp>
          <p:nvSpPr>
            <p:cNvPr id="25" name="TextBox 1"/>
            <p:cNvSpPr txBox="1">
              <a:spLocks noChangeArrowheads="1"/>
            </p:cNvSpPr>
            <p:nvPr/>
          </p:nvSpPr>
          <p:spPr bwMode="auto">
            <a:xfrm>
              <a:off x="2155825" y="5551819"/>
              <a:ext cx="571500"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n=66</a:t>
              </a:r>
            </a:p>
          </p:txBody>
        </p:sp>
        <p:sp>
          <p:nvSpPr>
            <p:cNvPr id="26" name="TextBox 1"/>
            <p:cNvSpPr txBox="1">
              <a:spLocks noChangeArrowheads="1"/>
            </p:cNvSpPr>
            <p:nvPr/>
          </p:nvSpPr>
          <p:spPr bwMode="auto">
            <a:xfrm>
              <a:off x="2616200" y="5551819"/>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a:solidFill>
                    <a:schemeClr val="bg1"/>
                  </a:solidFill>
                </a:rPr>
                <a:t>N=71</a:t>
              </a:r>
            </a:p>
          </p:txBody>
        </p:sp>
      </p:grpSp>
      <p:grpSp>
        <p:nvGrpSpPr>
          <p:cNvPr id="27" name="Group 56"/>
          <p:cNvGrpSpPr>
            <a:grpSpLocks/>
          </p:cNvGrpSpPr>
          <p:nvPr/>
        </p:nvGrpSpPr>
        <p:grpSpPr bwMode="auto">
          <a:xfrm>
            <a:off x="5180804" y="5173847"/>
            <a:ext cx="1489075" cy="261610"/>
            <a:chOff x="1698310" y="5551819"/>
            <a:chExt cx="1489390" cy="262876"/>
          </a:xfrm>
        </p:grpSpPr>
        <p:sp>
          <p:nvSpPr>
            <p:cNvPr id="28" name="TextBox 1"/>
            <p:cNvSpPr txBox="1">
              <a:spLocks noChangeArrowheads="1"/>
            </p:cNvSpPr>
            <p:nvPr/>
          </p:nvSpPr>
          <p:spPr bwMode="auto">
            <a:xfrm>
              <a:off x="1698310" y="5551819"/>
              <a:ext cx="571500"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n=72</a:t>
              </a:r>
            </a:p>
          </p:txBody>
        </p:sp>
        <p:sp>
          <p:nvSpPr>
            <p:cNvPr id="29" name="TextBox 1"/>
            <p:cNvSpPr txBox="1">
              <a:spLocks noChangeArrowheads="1"/>
            </p:cNvSpPr>
            <p:nvPr/>
          </p:nvSpPr>
          <p:spPr bwMode="auto">
            <a:xfrm>
              <a:off x="2155825" y="5551819"/>
              <a:ext cx="571500"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n=88</a:t>
              </a:r>
            </a:p>
          </p:txBody>
        </p:sp>
        <p:sp>
          <p:nvSpPr>
            <p:cNvPr id="30" name="TextBox 1"/>
            <p:cNvSpPr txBox="1">
              <a:spLocks noChangeArrowheads="1"/>
            </p:cNvSpPr>
            <p:nvPr/>
          </p:nvSpPr>
          <p:spPr bwMode="auto">
            <a:xfrm>
              <a:off x="2616200" y="5551819"/>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n=77</a:t>
              </a:r>
            </a:p>
          </p:txBody>
        </p:sp>
      </p:grpSp>
      <p:grpSp>
        <p:nvGrpSpPr>
          <p:cNvPr id="31" name="Group 64"/>
          <p:cNvGrpSpPr>
            <a:grpSpLocks/>
          </p:cNvGrpSpPr>
          <p:nvPr/>
        </p:nvGrpSpPr>
        <p:grpSpPr bwMode="auto">
          <a:xfrm>
            <a:off x="7017229" y="5173847"/>
            <a:ext cx="1489075" cy="261610"/>
            <a:chOff x="1698310" y="5551819"/>
            <a:chExt cx="1489390" cy="262876"/>
          </a:xfrm>
        </p:grpSpPr>
        <p:sp>
          <p:nvSpPr>
            <p:cNvPr id="32" name="TextBox 1"/>
            <p:cNvSpPr txBox="1">
              <a:spLocks noChangeArrowheads="1"/>
            </p:cNvSpPr>
            <p:nvPr/>
          </p:nvSpPr>
          <p:spPr bwMode="auto">
            <a:xfrm>
              <a:off x="1698310" y="5551819"/>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n=72</a:t>
              </a:r>
            </a:p>
          </p:txBody>
        </p:sp>
        <p:sp>
          <p:nvSpPr>
            <p:cNvPr id="33" name="TextBox 1"/>
            <p:cNvSpPr txBox="1">
              <a:spLocks noChangeArrowheads="1"/>
            </p:cNvSpPr>
            <p:nvPr/>
          </p:nvSpPr>
          <p:spPr bwMode="auto">
            <a:xfrm>
              <a:off x="2155825" y="5551819"/>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dirty="0">
                  <a:solidFill>
                    <a:schemeClr val="bg1"/>
                  </a:solidFill>
                </a:rPr>
                <a:t>n</a:t>
              </a:r>
              <a:r>
                <a:rPr lang="en-US" sz="1100" b="1" dirty="0">
                  <a:solidFill>
                    <a:schemeClr val="bg1"/>
                  </a:solidFill>
                </a:rPr>
                <a:t>=88</a:t>
              </a:r>
            </a:p>
          </p:txBody>
        </p:sp>
        <p:sp>
          <p:nvSpPr>
            <p:cNvPr id="34" name="TextBox 1"/>
            <p:cNvSpPr txBox="1">
              <a:spLocks noChangeArrowheads="1"/>
            </p:cNvSpPr>
            <p:nvPr/>
          </p:nvSpPr>
          <p:spPr bwMode="auto">
            <a:xfrm>
              <a:off x="2616200" y="5551819"/>
              <a:ext cx="571500" cy="2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100" b="1" dirty="0">
                  <a:solidFill>
                    <a:schemeClr val="bg1"/>
                  </a:solidFill>
                </a:rPr>
                <a:t>n=77</a:t>
              </a:r>
            </a:p>
          </p:txBody>
        </p:sp>
      </p:grpSp>
      <p:grpSp>
        <p:nvGrpSpPr>
          <p:cNvPr id="46" name="Group 45"/>
          <p:cNvGrpSpPr/>
          <p:nvPr/>
        </p:nvGrpSpPr>
        <p:grpSpPr>
          <a:xfrm>
            <a:off x="2790602" y="2107448"/>
            <a:ext cx="4780403" cy="323165"/>
            <a:chOff x="1046130" y="1870404"/>
            <a:chExt cx="4780403" cy="323165"/>
          </a:xfrm>
        </p:grpSpPr>
        <p:sp>
          <p:nvSpPr>
            <p:cNvPr id="47" name="Text Box 29"/>
            <p:cNvSpPr txBox="1">
              <a:spLocks noChangeArrowheads="1"/>
            </p:cNvSpPr>
            <p:nvPr/>
          </p:nvSpPr>
          <p:spPr bwMode="auto">
            <a:xfrm>
              <a:off x="1159018" y="1870404"/>
              <a:ext cx="4667515" cy="323165"/>
            </a:xfrm>
            <a:prstGeom prst="rect">
              <a:avLst/>
            </a:prstGeom>
            <a:noFill/>
            <a:ln w="9525">
              <a:noFill/>
              <a:miter lim="800000"/>
              <a:headEnd/>
              <a:tailEnd/>
            </a:ln>
          </p:spPr>
          <p:txBody>
            <a:bodyPr wrap="square">
              <a:spAutoFit/>
            </a:bodyPr>
            <a:lstStyle/>
            <a:p>
              <a:pPr fontAlgn="base">
                <a:spcBef>
                  <a:spcPct val="0"/>
                </a:spcBef>
                <a:spcAft>
                  <a:spcPct val="0"/>
                </a:spcAft>
              </a:pPr>
              <a:r>
                <a:rPr lang="en-US" sz="1500" dirty="0">
                  <a:solidFill>
                    <a:schemeClr val="accent3">
                      <a:lumMod val="50000"/>
                    </a:schemeClr>
                  </a:solidFill>
                  <a:latin typeface="Arial"/>
                  <a:cs typeface="Arial"/>
                </a:rPr>
                <a:t>VDZ/placebo       VDZ/VDZ Q8w      VDZ/VDZ Q4w</a:t>
              </a:r>
            </a:p>
          </p:txBody>
        </p:sp>
        <p:sp>
          <p:nvSpPr>
            <p:cNvPr id="48" name="Rectangle 47"/>
            <p:cNvSpPr/>
            <p:nvPr/>
          </p:nvSpPr>
          <p:spPr bwMode="auto">
            <a:xfrm>
              <a:off x="1046130" y="1948593"/>
              <a:ext cx="169333" cy="169334"/>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sp>
          <p:nvSpPr>
            <p:cNvPr id="49" name="Rectangle 48"/>
            <p:cNvSpPr/>
            <p:nvPr/>
          </p:nvSpPr>
          <p:spPr bwMode="auto">
            <a:xfrm>
              <a:off x="2568355" y="1948593"/>
              <a:ext cx="169333" cy="169334"/>
            </a:xfrm>
            <a:prstGeom prst="rect">
              <a:avLst/>
            </a:prstGeom>
            <a:gradFill flip="none" rotWithShape="1">
              <a:gsLst>
                <a:gs pos="0">
                  <a:schemeClr val="accent2">
                    <a:lumMod val="50000"/>
                  </a:schemeClr>
                </a:gs>
                <a:gs pos="100000">
                  <a:schemeClr val="accent2"/>
                </a:gs>
              </a:gsLst>
              <a:lin ang="162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sp>
          <p:nvSpPr>
            <p:cNvPr id="50" name="Rectangle 49"/>
            <p:cNvSpPr/>
            <p:nvPr/>
          </p:nvSpPr>
          <p:spPr bwMode="auto">
            <a:xfrm>
              <a:off x="4138899" y="1948593"/>
              <a:ext cx="169333" cy="169334"/>
            </a:xfrm>
            <a:prstGeom prst="rect">
              <a:avLst/>
            </a:prstGeom>
            <a:gradFill flip="none" rotWithShape="1">
              <a:gsLst>
                <a:gs pos="0">
                  <a:schemeClr val="accent3">
                    <a:lumMod val="60000"/>
                    <a:lumOff val="40000"/>
                  </a:schemeClr>
                </a:gs>
                <a:gs pos="100000">
                  <a:schemeClr val="accent3">
                    <a:lumMod val="40000"/>
                    <a:lumOff val="60000"/>
                  </a:schemeClr>
                </a:gs>
              </a:gsLst>
              <a:lin ang="16200000" scaled="0"/>
              <a:tileRect/>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grpSp>
      <p:graphicFrame>
        <p:nvGraphicFramePr>
          <p:cNvPr id="51" name="Table 50"/>
          <p:cNvGraphicFramePr>
            <a:graphicFrameLocks noGrp="1"/>
          </p:cNvGraphicFramePr>
          <p:nvPr>
            <p:extLst/>
          </p:nvPr>
        </p:nvGraphicFramePr>
        <p:xfrm>
          <a:off x="1248726" y="5476490"/>
          <a:ext cx="7219950" cy="579120"/>
        </p:xfrm>
        <a:graphic>
          <a:graphicData uri="http://schemas.openxmlformats.org/drawingml/2006/table">
            <a:tbl>
              <a:tblPr firstRow="1" bandRow="1">
                <a:tableStyleId>{2D5ABB26-0587-4C30-8999-92F81FD0307C}</a:tableStyleId>
              </a:tblPr>
              <a:tblGrid>
                <a:gridCol w="1814982">
                  <a:extLst>
                    <a:ext uri="{9D8B030D-6E8A-4147-A177-3AD203B41FA5}">
                      <a16:colId xmlns:a16="http://schemas.microsoft.com/office/drawing/2014/main" val="20000"/>
                    </a:ext>
                  </a:extLst>
                </a:gridCol>
                <a:gridCol w="1890889">
                  <a:extLst>
                    <a:ext uri="{9D8B030D-6E8A-4147-A177-3AD203B41FA5}">
                      <a16:colId xmlns:a16="http://schemas.microsoft.com/office/drawing/2014/main" val="20001"/>
                    </a:ext>
                  </a:extLst>
                </a:gridCol>
                <a:gridCol w="1900297">
                  <a:extLst>
                    <a:ext uri="{9D8B030D-6E8A-4147-A177-3AD203B41FA5}">
                      <a16:colId xmlns:a16="http://schemas.microsoft.com/office/drawing/2014/main" val="20002"/>
                    </a:ext>
                  </a:extLst>
                </a:gridCol>
                <a:gridCol w="1613782">
                  <a:extLst>
                    <a:ext uri="{9D8B030D-6E8A-4147-A177-3AD203B41FA5}">
                      <a16:colId xmlns:a16="http://schemas.microsoft.com/office/drawing/2014/main" val="20003"/>
                    </a:ext>
                  </a:extLst>
                </a:gridCol>
              </a:tblGrid>
              <a:tr h="370840">
                <a:tc>
                  <a:txBody>
                    <a:bodyPr/>
                    <a:lstStyle/>
                    <a:p>
                      <a:pPr algn="ctr"/>
                      <a:r>
                        <a:rPr lang="en-US" sz="1600" dirty="0">
                          <a:solidFill>
                            <a:srgbClr val="262626"/>
                          </a:solidFill>
                          <a:latin typeface="Arial"/>
                          <a:cs typeface="Arial"/>
                        </a:rPr>
                        <a:t>Clinical remission</a:t>
                      </a:r>
                    </a:p>
                  </a:txBody>
                  <a:tcPr/>
                </a:tc>
                <a:tc>
                  <a:txBody>
                    <a:bodyPr/>
                    <a:lstStyle/>
                    <a:p>
                      <a:pPr algn="ctr"/>
                      <a:r>
                        <a:rPr lang="en-US" sz="1600" dirty="0">
                          <a:solidFill>
                            <a:srgbClr val="262626"/>
                          </a:solidFill>
                          <a:latin typeface="Arial"/>
                          <a:cs typeface="Arial"/>
                        </a:rPr>
                        <a:t>CDAI-100 response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62626"/>
                          </a:solidFill>
                          <a:latin typeface="Arial"/>
                          <a:cs typeface="Arial"/>
                        </a:rPr>
                        <a:t>Clinical remission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62626"/>
                          </a:solidFill>
                          <a:latin typeface="Arial"/>
                          <a:cs typeface="Arial"/>
                        </a:rPr>
                        <a:t>CDAI-100</a:t>
                      </a:r>
                      <a:r>
                        <a:rPr lang="en-US" sz="1600" baseline="0" dirty="0">
                          <a:solidFill>
                            <a:srgbClr val="262626"/>
                          </a:solidFill>
                          <a:latin typeface="Arial"/>
                          <a:cs typeface="Arial"/>
                        </a:rPr>
                        <a:t> response</a:t>
                      </a:r>
                      <a:endParaRPr lang="en-US" sz="1600" dirty="0">
                        <a:solidFill>
                          <a:srgbClr val="262626"/>
                        </a:solidFill>
                        <a:latin typeface="Arial"/>
                        <a:cs typeface="Arial"/>
                      </a:endParaRPr>
                    </a:p>
                  </a:txBody>
                  <a:tcPr/>
                </a:tc>
                <a:extLst>
                  <a:ext uri="{0D108BD9-81ED-4DB2-BD59-A6C34878D82A}">
                    <a16:rowId xmlns:a16="http://schemas.microsoft.com/office/drawing/2014/main" val="10000"/>
                  </a:ext>
                </a:extLst>
              </a:tr>
            </a:tbl>
          </a:graphicData>
        </a:graphic>
      </p:graphicFrame>
      <p:graphicFrame>
        <p:nvGraphicFramePr>
          <p:cNvPr id="35" name="Chart 34"/>
          <p:cNvGraphicFramePr>
            <a:graphicFrameLocks/>
          </p:cNvGraphicFramePr>
          <p:nvPr>
            <p:extLst>
              <p:ext uri="{D42A27DB-BD31-4B8C-83A1-F6EECF244321}">
                <p14:modId xmlns:p14="http://schemas.microsoft.com/office/powerpoint/2010/main" val="1362359683"/>
              </p:ext>
            </p:extLst>
          </p:nvPr>
        </p:nvGraphicFramePr>
        <p:xfrm>
          <a:off x="94990" y="1349829"/>
          <a:ext cx="8871857" cy="51118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150114"/>
            <a:ext cx="3655616" cy="707886"/>
          </a:xfrm>
          <a:prstGeom prst="rect">
            <a:avLst/>
          </a:prstGeom>
          <a:noFill/>
        </p:spPr>
        <p:txBody>
          <a:bodyPr wrap="none" rtlCol="0">
            <a:spAutoFit/>
          </a:bodyPr>
          <a:lstStyle/>
          <a:p>
            <a:pPr algn="l"/>
            <a:r>
              <a:rPr lang="en-US" sz="1400" dirty="0">
                <a:latin typeface="+mj-lt"/>
              </a:rPr>
              <a:t>CDAI, Crohn’s Disease Activity Index.</a:t>
            </a:r>
          </a:p>
          <a:p>
            <a:pPr algn="l"/>
            <a:endParaRPr lang="en-US" sz="1400" dirty="0">
              <a:latin typeface="+mj-lt"/>
            </a:endParaRPr>
          </a:p>
          <a:p>
            <a:pPr algn="l"/>
            <a:r>
              <a:rPr lang="en-US" sz="1200" dirty="0" err="1">
                <a:latin typeface="+mj-lt"/>
              </a:rPr>
              <a:t>Sandborn</a:t>
            </a:r>
            <a:r>
              <a:rPr lang="en-US" sz="1200" dirty="0">
                <a:latin typeface="+mj-lt"/>
              </a:rPr>
              <a:t> WJ, et al. </a:t>
            </a:r>
            <a:r>
              <a:rPr lang="en-US" sz="1200" i="1" dirty="0">
                <a:latin typeface="+mj-lt"/>
              </a:rPr>
              <a:t>N </a:t>
            </a:r>
            <a:r>
              <a:rPr lang="en-US" sz="1200" i="1" dirty="0" err="1">
                <a:latin typeface="+mj-lt"/>
              </a:rPr>
              <a:t>Engl</a:t>
            </a:r>
            <a:r>
              <a:rPr lang="en-US" sz="1200" i="1" dirty="0">
                <a:latin typeface="+mj-lt"/>
              </a:rPr>
              <a:t> J Med</a:t>
            </a:r>
            <a:r>
              <a:rPr lang="en-US" sz="1200" dirty="0">
                <a:latin typeface="+mj-lt"/>
              </a:rPr>
              <a:t>. 2013;369(8):711-721.</a:t>
            </a:r>
          </a:p>
        </p:txBody>
      </p:sp>
    </p:spTree>
    <p:extLst>
      <p:ext uri="{BB962C8B-B14F-4D97-AF65-F5344CB8AC3E}">
        <p14:creationId xmlns:p14="http://schemas.microsoft.com/office/powerpoint/2010/main" val="350986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ED4-75F4-46E8-B9F8-CD0A08731E59}"/>
              </a:ext>
            </a:extLst>
          </p:cNvPr>
          <p:cNvSpPr>
            <a:spLocks noGrp="1"/>
          </p:cNvSpPr>
          <p:nvPr>
            <p:ph type="title"/>
          </p:nvPr>
        </p:nvSpPr>
        <p:spPr/>
        <p:txBody>
          <a:bodyPr>
            <a:noAutofit/>
          </a:bodyPr>
          <a:lstStyle/>
          <a:p>
            <a:r>
              <a:rPr lang="en-US" dirty="0"/>
              <a:t>IBD Management in 2018: What Are Currently the Most Important Clinical Questions?</a:t>
            </a:r>
          </a:p>
        </p:txBody>
      </p:sp>
      <p:sp>
        <p:nvSpPr>
          <p:cNvPr id="4" name="Rounded Rectangle 3"/>
          <p:cNvSpPr/>
          <p:nvPr/>
        </p:nvSpPr>
        <p:spPr>
          <a:xfrm>
            <a:off x="317351" y="1604645"/>
            <a:ext cx="8444753" cy="616119"/>
          </a:xfrm>
          <a:prstGeom prst="roundRect">
            <a:avLst>
              <a:gd name="adj" fmla="val 8559"/>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2800" dirty="0">
                <a:effectLst>
                  <a:outerShdw blurRad="38100" dist="38100" dir="2700000" algn="tl">
                    <a:srgbClr val="000000">
                      <a:alpha val="43137"/>
                    </a:srgbClr>
                  </a:outerShdw>
                </a:effectLst>
              </a:rPr>
              <a:t>Risk stratification</a:t>
            </a:r>
          </a:p>
        </p:txBody>
      </p:sp>
      <p:sp>
        <p:nvSpPr>
          <p:cNvPr id="10" name="Rounded Rectangle 9"/>
          <p:cNvSpPr/>
          <p:nvPr/>
        </p:nvSpPr>
        <p:spPr>
          <a:xfrm>
            <a:off x="317351" y="2363774"/>
            <a:ext cx="8444753" cy="616119"/>
          </a:xfrm>
          <a:prstGeom prst="roundRect">
            <a:avLst>
              <a:gd name="adj" fmla="val 8559"/>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dirty="0">
                <a:effectLst>
                  <a:outerShdw blurRad="38100" dist="38100" dir="2700000" algn="tl">
                    <a:srgbClr val="000000">
                      <a:alpha val="43137"/>
                    </a:srgbClr>
                  </a:outerShdw>
                </a:effectLst>
              </a:rPr>
              <a:t>Treat-to-target</a:t>
            </a:r>
          </a:p>
        </p:txBody>
      </p:sp>
      <p:sp>
        <p:nvSpPr>
          <p:cNvPr id="11" name="Rounded Rectangle 10"/>
          <p:cNvSpPr/>
          <p:nvPr/>
        </p:nvSpPr>
        <p:spPr>
          <a:xfrm>
            <a:off x="317351" y="4641161"/>
            <a:ext cx="8444753" cy="616119"/>
          </a:xfrm>
          <a:prstGeom prst="roundRect">
            <a:avLst>
              <a:gd name="adj" fmla="val 8559"/>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dirty="0">
                <a:effectLst>
                  <a:outerShdw blurRad="38100" dist="38100" dir="2700000" algn="tl">
                    <a:srgbClr val="000000">
                      <a:alpha val="43137"/>
                    </a:srgbClr>
                  </a:outerShdw>
                </a:effectLst>
              </a:rPr>
              <a:t>Combination vs monotherapy</a:t>
            </a:r>
          </a:p>
        </p:txBody>
      </p:sp>
      <p:sp>
        <p:nvSpPr>
          <p:cNvPr id="12" name="Rounded Rectangle 11"/>
          <p:cNvSpPr/>
          <p:nvPr/>
        </p:nvSpPr>
        <p:spPr>
          <a:xfrm>
            <a:off x="317351" y="3122903"/>
            <a:ext cx="8444753" cy="616119"/>
          </a:xfrm>
          <a:prstGeom prst="roundRect">
            <a:avLst>
              <a:gd name="adj" fmla="val 8559"/>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2800" dirty="0">
                <a:effectLst>
                  <a:outerShdw blurRad="38100" dist="38100" dir="2700000" algn="tl">
                    <a:srgbClr val="000000">
                      <a:alpha val="43137"/>
                    </a:srgbClr>
                  </a:outerShdw>
                </a:effectLst>
              </a:rPr>
              <a:t>Sequencing of therapy</a:t>
            </a:r>
          </a:p>
        </p:txBody>
      </p:sp>
      <p:sp>
        <p:nvSpPr>
          <p:cNvPr id="13" name="Rounded Rectangle 12"/>
          <p:cNvSpPr/>
          <p:nvPr/>
        </p:nvSpPr>
        <p:spPr>
          <a:xfrm>
            <a:off x="317351" y="3882032"/>
            <a:ext cx="8444753" cy="616119"/>
          </a:xfrm>
          <a:prstGeom prst="roundRect">
            <a:avLst>
              <a:gd name="adj" fmla="val 8559"/>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800" dirty="0">
                <a:effectLst>
                  <a:outerShdw blurRad="38100" dist="38100" dir="2700000" algn="tl">
                    <a:srgbClr val="000000">
                      <a:alpha val="43137"/>
                    </a:srgbClr>
                  </a:outerShdw>
                </a:effectLst>
              </a:rPr>
              <a:t>Proactive vs reactive drug monitoring</a:t>
            </a:r>
          </a:p>
        </p:txBody>
      </p:sp>
      <p:sp>
        <p:nvSpPr>
          <p:cNvPr id="14" name="Rounded Rectangle 13"/>
          <p:cNvSpPr/>
          <p:nvPr/>
        </p:nvSpPr>
        <p:spPr>
          <a:xfrm>
            <a:off x="317351" y="5400292"/>
            <a:ext cx="8444753" cy="616119"/>
          </a:xfrm>
          <a:prstGeom prst="roundRect">
            <a:avLst>
              <a:gd name="adj" fmla="val 8559"/>
            </a:avLst>
          </a:prstGeom>
        </p:spPr>
        <p:style>
          <a:lnRef idx="3">
            <a:schemeClr val="lt1"/>
          </a:lnRef>
          <a:fillRef idx="1">
            <a:schemeClr val="dk1"/>
          </a:fillRef>
          <a:effectRef idx="1">
            <a:schemeClr val="dk1"/>
          </a:effectRef>
          <a:fontRef idx="minor">
            <a:schemeClr val="lt1"/>
          </a:fontRef>
        </p:style>
        <p:txBody>
          <a:bodyPr rtlCol="0" anchor="ctr"/>
          <a:lstStyle/>
          <a:p>
            <a:r>
              <a:rPr lang="en-US" sz="2800" dirty="0">
                <a:effectLst>
                  <a:outerShdw blurRad="38100" dist="38100" dir="2700000" algn="tl">
                    <a:srgbClr val="000000">
                      <a:alpha val="43137"/>
                    </a:srgbClr>
                  </a:outerShdw>
                </a:effectLst>
              </a:rPr>
              <a:t>De-escalation of therapy</a:t>
            </a:r>
          </a:p>
        </p:txBody>
      </p:sp>
    </p:spTree>
    <p:extLst>
      <p:ext uri="{BB962C8B-B14F-4D97-AF65-F5344CB8AC3E}">
        <p14:creationId xmlns:p14="http://schemas.microsoft.com/office/powerpoint/2010/main" val="36598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Text Box 5"/>
          <p:cNvSpPr txBox="1">
            <a:spLocks noChangeArrowheads="1"/>
          </p:cNvSpPr>
          <p:nvPr/>
        </p:nvSpPr>
        <p:spPr bwMode="auto">
          <a:xfrm rot="-5400000">
            <a:off x="2692400" y="3549650"/>
            <a:ext cx="316071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52" tIns="53626" rIns="107252" bIns="53626">
            <a:spAutoFit/>
          </a:bodyPr>
          <a:lstStyle>
            <a:lvl1pPr defTabSz="1071563">
              <a:defRPr sz="2400">
                <a:solidFill>
                  <a:schemeClr val="tx1"/>
                </a:solidFill>
                <a:latin typeface="Times New Roman" pitchFamily="18" charset="0"/>
              </a:defRPr>
            </a:lvl1pPr>
            <a:lvl2pPr marL="742950" indent="-285750" defTabSz="1071563">
              <a:defRPr sz="2400">
                <a:solidFill>
                  <a:schemeClr val="tx1"/>
                </a:solidFill>
                <a:latin typeface="Times New Roman" pitchFamily="18" charset="0"/>
              </a:defRPr>
            </a:lvl2pPr>
            <a:lvl3pPr marL="1143000" indent="-228600" defTabSz="1071563">
              <a:defRPr sz="2400">
                <a:solidFill>
                  <a:schemeClr val="tx1"/>
                </a:solidFill>
                <a:latin typeface="Times New Roman" pitchFamily="18" charset="0"/>
              </a:defRPr>
            </a:lvl3pPr>
            <a:lvl4pPr marL="1600200" indent="-228600" defTabSz="1071563">
              <a:defRPr sz="2400">
                <a:solidFill>
                  <a:schemeClr val="tx1"/>
                </a:solidFill>
                <a:latin typeface="Times New Roman" pitchFamily="18" charset="0"/>
              </a:defRPr>
            </a:lvl4pPr>
            <a:lvl5pPr marL="2057400" indent="-228600" defTabSz="1071563">
              <a:defRPr sz="2400">
                <a:solidFill>
                  <a:schemeClr val="tx1"/>
                </a:solidFill>
                <a:latin typeface="Times New Roman" pitchFamily="18" charset="0"/>
              </a:defRPr>
            </a:lvl5pPr>
            <a:lvl6pPr marL="2514600" indent="-228600" defTabSz="1071563" eaLnBrk="0" fontAlgn="base" hangingPunct="0">
              <a:spcBef>
                <a:spcPct val="0"/>
              </a:spcBef>
              <a:spcAft>
                <a:spcPct val="0"/>
              </a:spcAft>
              <a:defRPr sz="2400">
                <a:solidFill>
                  <a:schemeClr val="tx1"/>
                </a:solidFill>
                <a:latin typeface="Times New Roman" pitchFamily="18" charset="0"/>
              </a:defRPr>
            </a:lvl6pPr>
            <a:lvl7pPr marL="2971800" indent="-228600" defTabSz="1071563" eaLnBrk="0" fontAlgn="base" hangingPunct="0">
              <a:spcBef>
                <a:spcPct val="0"/>
              </a:spcBef>
              <a:spcAft>
                <a:spcPct val="0"/>
              </a:spcAft>
              <a:defRPr sz="2400">
                <a:solidFill>
                  <a:schemeClr val="tx1"/>
                </a:solidFill>
                <a:latin typeface="Times New Roman" pitchFamily="18" charset="0"/>
              </a:defRPr>
            </a:lvl7pPr>
            <a:lvl8pPr marL="3429000" indent="-228600" defTabSz="1071563" eaLnBrk="0" fontAlgn="base" hangingPunct="0">
              <a:spcBef>
                <a:spcPct val="0"/>
              </a:spcBef>
              <a:spcAft>
                <a:spcPct val="0"/>
              </a:spcAft>
              <a:defRPr sz="2400">
                <a:solidFill>
                  <a:schemeClr val="tx1"/>
                </a:solidFill>
                <a:latin typeface="Times New Roman" pitchFamily="18" charset="0"/>
              </a:defRPr>
            </a:lvl8pPr>
            <a:lvl9pPr marL="3886200" indent="-228600" defTabSz="1071563"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000000"/>
                </a:solidFill>
                <a:effectLst/>
                <a:uLnTx/>
                <a:uFillTx/>
                <a:latin typeface="Arial" charset="0"/>
                <a:ea typeface="MS PGothic" panose="020B0600070205080204" pitchFamily="34" charset="-128"/>
                <a:cs typeface="Arial" charset="0"/>
              </a:rPr>
              <a:t>Fraction of patients (%)</a:t>
            </a:r>
          </a:p>
        </p:txBody>
      </p:sp>
      <p:sp>
        <p:nvSpPr>
          <p:cNvPr id="292869" name="TextBox 12"/>
          <p:cNvSpPr txBox="1">
            <a:spLocks noChangeArrowheads="1"/>
          </p:cNvSpPr>
          <p:nvPr/>
        </p:nvSpPr>
        <p:spPr bwMode="auto">
          <a:xfrm>
            <a:off x="-7692" y="6288804"/>
            <a:ext cx="3143747" cy="32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252" tIns="53626" rIns="107252" bIns="53626">
            <a:spAutoFit/>
          </a:bodyPr>
          <a:lstStyle>
            <a:lvl1pPr defTabSz="1071563">
              <a:defRPr sz="2400">
                <a:solidFill>
                  <a:schemeClr val="tx1"/>
                </a:solidFill>
                <a:latin typeface="Times New Roman" pitchFamily="18" charset="0"/>
              </a:defRPr>
            </a:lvl1pPr>
            <a:lvl2pPr marL="742950" indent="-285750" defTabSz="1071563">
              <a:defRPr sz="2400">
                <a:solidFill>
                  <a:schemeClr val="tx1"/>
                </a:solidFill>
                <a:latin typeface="Times New Roman" pitchFamily="18" charset="0"/>
              </a:defRPr>
            </a:lvl2pPr>
            <a:lvl3pPr marL="1143000" indent="-228600" defTabSz="1071563">
              <a:defRPr sz="2400">
                <a:solidFill>
                  <a:schemeClr val="tx1"/>
                </a:solidFill>
                <a:latin typeface="Times New Roman" pitchFamily="18" charset="0"/>
              </a:defRPr>
            </a:lvl3pPr>
            <a:lvl4pPr marL="1600200" indent="-228600" defTabSz="1071563">
              <a:defRPr sz="2400">
                <a:solidFill>
                  <a:schemeClr val="tx1"/>
                </a:solidFill>
                <a:latin typeface="Times New Roman" pitchFamily="18" charset="0"/>
              </a:defRPr>
            </a:lvl4pPr>
            <a:lvl5pPr marL="2057400" indent="-228600" defTabSz="1071563">
              <a:defRPr sz="2400">
                <a:solidFill>
                  <a:schemeClr val="tx1"/>
                </a:solidFill>
                <a:latin typeface="Times New Roman" pitchFamily="18" charset="0"/>
              </a:defRPr>
            </a:lvl5pPr>
            <a:lvl6pPr marL="2514600" indent="-228600" defTabSz="1071563" eaLnBrk="0" fontAlgn="base" hangingPunct="0">
              <a:spcBef>
                <a:spcPct val="0"/>
              </a:spcBef>
              <a:spcAft>
                <a:spcPct val="0"/>
              </a:spcAft>
              <a:defRPr sz="2400">
                <a:solidFill>
                  <a:schemeClr val="tx1"/>
                </a:solidFill>
                <a:latin typeface="Times New Roman" pitchFamily="18" charset="0"/>
              </a:defRPr>
            </a:lvl6pPr>
            <a:lvl7pPr marL="2971800" indent="-228600" defTabSz="1071563" eaLnBrk="0" fontAlgn="base" hangingPunct="0">
              <a:spcBef>
                <a:spcPct val="0"/>
              </a:spcBef>
              <a:spcAft>
                <a:spcPct val="0"/>
              </a:spcAft>
              <a:defRPr sz="2400">
                <a:solidFill>
                  <a:schemeClr val="tx1"/>
                </a:solidFill>
                <a:latin typeface="Times New Roman" pitchFamily="18" charset="0"/>
              </a:defRPr>
            </a:lvl7pPr>
            <a:lvl8pPr marL="3429000" indent="-228600" defTabSz="1071563" eaLnBrk="0" fontAlgn="base" hangingPunct="0">
              <a:spcBef>
                <a:spcPct val="0"/>
              </a:spcBef>
              <a:spcAft>
                <a:spcPct val="0"/>
              </a:spcAft>
              <a:defRPr sz="2400">
                <a:solidFill>
                  <a:schemeClr val="tx1"/>
                </a:solidFill>
                <a:latin typeface="Times New Roman" pitchFamily="18" charset="0"/>
              </a:defRPr>
            </a:lvl8pPr>
            <a:lvl9pPr marL="3886200" indent="-228600" defTabSz="1071563" eaLnBrk="0" fontAlgn="base" hangingPunct="0">
              <a:spcBef>
                <a:spcPct val="0"/>
              </a:spcBef>
              <a:spcAft>
                <a:spcPct val="0"/>
              </a:spcAft>
              <a:defRPr sz="2400">
                <a:solidFill>
                  <a:schemeClr val="tx1"/>
                </a:solidFill>
                <a:latin typeface="Times New Roman" pitchFamily="18" charset="0"/>
              </a:defRPr>
            </a:lvl9pPr>
          </a:lstStyle>
          <a:p>
            <a:pPr marL="0" marR="0" lvl="0" indent="0" algn="l" defTabSz="1071563" rtl="0" eaLnBrk="1" fontAlgn="base" latinLnBrk="0" hangingPunct="1">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charset="0"/>
              </a:rPr>
              <a:t>*All p-values &lt;.05, any UST vs placebo.</a:t>
            </a:r>
          </a:p>
        </p:txBody>
      </p:sp>
      <p:sp>
        <p:nvSpPr>
          <p:cNvPr id="12" name="Isosceles Triangle 11"/>
          <p:cNvSpPr/>
          <p:nvPr/>
        </p:nvSpPr>
        <p:spPr>
          <a:xfrm>
            <a:off x="8056563" y="5907088"/>
            <a:ext cx="295275"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52" tIns="53626" rIns="107252" bIns="536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7236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92874" name="Text Box 5"/>
          <p:cNvSpPr txBox="1">
            <a:spLocks noChangeArrowheads="1"/>
          </p:cNvSpPr>
          <p:nvPr/>
        </p:nvSpPr>
        <p:spPr bwMode="auto">
          <a:xfrm rot="-5400000">
            <a:off x="-1508125" y="3790950"/>
            <a:ext cx="356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52" tIns="53626" rIns="107252" bIns="53626">
            <a:spAutoFit/>
          </a:bodyPr>
          <a:lstStyle>
            <a:lvl1pPr defTabSz="1071563">
              <a:defRPr sz="2400">
                <a:solidFill>
                  <a:schemeClr val="tx1"/>
                </a:solidFill>
                <a:latin typeface="Times New Roman" pitchFamily="18" charset="0"/>
              </a:defRPr>
            </a:lvl1pPr>
            <a:lvl2pPr marL="742950" indent="-285750" defTabSz="1071563">
              <a:defRPr sz="2400">
                <a:solidFill>
                  <a:schemeClr val="tx1"/>
                </a:solidFill>
                <a:latin typeface="Times New Roman" pitchFamily="18" charset="0"/>
              </a:defRPr>
            </a:lvl2pPr>
            <a:lvl3pPr marL="1143000" indent="-228600" defTabSz="1071563">
              <a:defRPr sz="2400">
                <a:solidFill>
                  <a:schemeClr val="tx1"/>
                </a:solidFill>
                <a:latin typeface="Times New Roman" pitchFamily="18" charset="0"/>
              </a:defRPr>
            </a:lvl3pPr>
            <a:lvl4pPr marL="1600200" indent="-228600" defTabSz="1071563">
              <a:defRPr sz="2400">
                <a:solidFill>
                  <a:schemeClr val="tx1"/>
                </a:solidFill>
                <a:latin typeface="Times New Roman" pitchFamily="18" charset="0"/>
              </a:defRPr>
            </a:lvl4pPr>
            <a:lvl5pPr marL="2057400" indent="-228600" defTabSz="1071563">
              <a:defRPr sz="2400">
                <a:solidFill>
                  <a:schemeClr val="tx1"/>
                </a:solidFill>
                <a:latin typeface="Times New Roman" pitchFamily="18" charset="0"/>
              </a:defRPr>
            </a:lvl5pPr>
            <a:lvl6pPr marL="2514600" indent="-228600" defTabSz="1071563" eaLnBrk="0" fontAlgn="base" hangingPunct="0">
              <a:spcBef>
                <a:spcPct val="0"/>
              </a:spcBef>
              <a:spcAft>
                <a:spcPct val="0"/>
              </a:spcAft>
              <a:defRPr sz="2400">
                <a:solidFill>
                  <a:schemeClr val="tx1"/>
                </a:solidFill>
                <a:latin typeface="Times New Roman" pitchFamily="18" charset="0"/>
              </a:defRPr>
            </a:lvl6pPr>
            <a:lvl7pPr marL="2971800" indent="-228600" defTabSz="1071563" eaLnBrk="0" fontAlgn="base" hangingPunct="0">
              <a:spcBef>
                <a:spcPct val="0"/>
              </a:spcBef>
              <a:spcAft>
                <a:spcPct val="0"/>
              </a:spcAft>
              <a:defRPr sz="2400">
                <a:solidFill>
                  <a:schemeClr val="tx1"/>
                </a:solidFill>
                <a:latin typeface="Times New Roman" pitchFamily="18" charset="0"/>
              </a:defRPr>
            </a:lvl7pPr>
            <a:lvl8pPr marL="3429000" indent="-228600" defTabSz="1071563" eaLnBrk="0" fontAlgn="base" hangingPunct="0">
              <a:spcBef>
                <a:spcPct val="0"/>
              </a:spcBef>
              <a:spcAft>
                <a:spcPct val="0"/>
              </a:spcAft>
              <a:defRPr sz="2400">
                <a:solidFill>
                  <a:schemeClr val="tx1"/>
                </a:solidFill>
                <a:latin typeface="Times New Roman" pitchFamily="18" charset="0"/>
              </a:defRPr>
            </a:lvl8pPr>
            <a:lvl9pPr marL="3886200" indent="-228600" defTabSz="1071563"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Arial" charset="0"/>
                <a:ea typeface="MS PGothic" panose="020B0600070205080204" pitchFamily="34" charset="-128"/>
                <a:cs typeface="Arial" charset="0"/>
              </a:rPr>
              <a:t>Fraction of patients (%)</a:t>
            </a:r>
          </a:p>
        </p:txBody>
      </p:sp>
      <p:sp>
        <p:nvSpPr>
          <p:cNvPr id="18" name="Isosceles Triangle 17"/>
          <p:cNvSpPr/>
          <p:nvPr/>
        </p:nvSpPr>
        <p:spPr>
          <a:xfrm>
            <a:off x="3683000" y="5765800"/>
            <a:ext cx="295275"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52" tIns="53626" rIns="107252" bIns="536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7236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86028" name="TextBox 19"/>
          <p:cNvSpPr txBox="1">
            <a:spLocks noChangeArrowheads="1"/>
          </p:cNvSpPr>
          <p:nvPr/>
        </p:nvSpPr>
        <p:spPr bwMode="auto">
          <a:xfrm>
            <a:off x="2057400" y="23114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52" tIns="53626" rIns="107252" bIns="53626">
            <a:spAutoFit/>
          </a:bodyPr>
          <a:lstStyle>
            <a:lvl1pPr defTabSz="1071563">
              <a:defRPr sz="1200">
                <a:solidFill>
                  <a:schemeClr val="tx1"/>
                </a:solidFill>
                <a:latin typeface="Times" panose="02020603050405020304" pitchFamily="18" charset="0"/>
                <a:ea typeface="MS PGothic" panose="020B0600070205080204" pitchFamily="34" charset="-128"/>
              </a:defRPr>
            </a:lvl1pPr>
            <a:lvl2pPr marL="742950" indent="-285750" defTabSz="1071563">
              <a:defRPr sz="1200">
                <a:solidFill>
                  <a:schemeClr val="tx1"/>
                </a:solidFill>
                <a:latin typeface="Times" panose="02020603050405020304" pitchFamily="18" charset="0"/>
                <a:ea typeface="MS PGothic" panose="020B0600070205080204" pitchFamily="34" charset="-128"/>
              </a:defRPr>
            </a:lvl2pPr>
            <a:lvl3pPr marL="1143000" indent="-228600" defTabSz="1071563">
              <a:defRPr sz="1200">
                <a:solidFill>
                  <a:schemeClr val="tx1"/>
                </a:solidFill>
                <a:latin typeface="Times" panose="02020603050405020304" pitchFamily="18" charset="0"/>
                <a:ea typeface="MS PGothic" panose="020B0600070205080204" pitchFamily="34" charset="-128"/>
              </a:defRPr>
            </a:lvl3pPr>
            <a:lvl4pPr marL="1600200" indent="-228600" defTabSz="1071563">
              <a:defRPr sz="1200">
                <a:solidFill>
                  <a:schemeClr val="tx1"/>
                </a:solidFill>
                <a:latin typeface="Times" panose="02020603050405020304" pitchFamily="18" charset="0"/>
                <a:ea typeface="MS PGothic" panose="020B0600070205080204" pitchFamily="34" charset="-128"/>
              </a:defRPr>
            </a:lvl4pPr>
            <a:lvl5pPr marL="2057400" indent="-228600" defTabSz="1071563">
              <a:defRPr sz="1200">
                <a:solidFill>
                  <a:schemeClr val="tx1"/>
                </a:solidFill>
                <a:latin typeface="Times" panose="02020603050405020304" pitchFamily="18" charset="0"/>
                <a:ea typeface="MS PGothic" panose="020B0600070205080204" pitchFamily="34" charset="-128"/>
              </a:defRPr>
            </a:lvl5pPr>
            <a:lvl6pPr marL="25146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1071563"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B43975"/>
                </a:solidFill>
                <a:effectLst/>
                <a:uLnTx/>
                <a:uFillTx/>
                <a:latin typeface="Arial" panose="020B0604020202020204" pitchFamily="34" charset="0"/>
                <a:ea typeface="MS PGothic" panose="020B0600070205080204" pitchFamily="34" charset="-128"/>
                <a:cs typeface="Arial" panose="020B0604020202020204" pitchFamily="34" charset="0"/>
              </a:rPr>
              <a:t>UNITI-1</a:t>
            </a:r>
          </a:p>
        </p:txBody>
      </p:sp>
      <p:sp>
        <p:nvSpPr>
          <p:cNvPr id="86029" name="TextBox 20"/>
          <p:cNvSpPr txBox="1">
            <a:spLocks noChangeArrowheads="1"/>
          </p:cNvSpPr>
          <p:nvPr/>
        </p:nvSpPr>
        <p:spPr bwMode="auto">
          <a:xfrm>
            <a:off x="5246688" y="2284413"/>
            <a:ext cx="359251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52" tIns="53626" rIns="107252" bIns="53626">
            <a:spAutoFit/>
          </a:bodyPr>
          <a:lstStyle>
            <a:lvl1pPr defTabSz="1071563">
              <a:defRPr sz="1200">
                <a:solidFill>
                  <a:schemeClr val="tx1"/>
                </a:solidFill>
                <a:latin typeface="Times" panose="02020603050405020304" pitchFamily="18" charset="0"/>
                <a:ea typeface="MS PGothic" panose="020B0600070205080204" pitchFamily="34" charset="-128"/>
              </a:defRPr>
            </a:lvl1pPr>
            <a:lvl2pPr marL="742950" indent="-285750" defTabSz="1071563">
              <a:defRPr sz="1200">
                <a:solidFill>
                  <a:schemeClr val="tx1"/>
                </a:solidFill>
                <a:latin typeface="Times" panose="02020603050405020304" pitchFamily="18" charset="0"/>
                <a:ea typeface="MS PGothic" panose="020B0600070205080204" pitchFamily="34" charset="-128"/>
              </a:defRPr>
            </a:lvl2pPr>
            <a:lvl3pPr marL="1143000" indent="-228600" defTabSz="1071563">
              <a:defRPr sz="1200">
                <a:solidFill>
                  <a:schemeClr val="tx1"/>
                </a:solidFill>
                <a:latin typeface="Times" panose="02020603050405020304" pitchFamily="18" charset="0"/>
                <a:ea typeface="MS PGothic" panose="020B0600070205080204" pitchFamily="34" charset="-128"/>
              </a:defRPr>
            </a:lvl3pPr>
            <a:lvl4pPr marL="1600200" indent="-228600" defTabSz="1071563">
              <a:defRPr sz="1200">
                <a:solidFill>
                  <a:schemeClr val="tx1"/>
                </a:solidFill>
                <a:latin typeface="Times" panose="02020603050405020304" pitchFamily="18" charset="0"/>
                <a:ea typeface="MS PGothic" panose="020B0600070205080204" pitchFamily="34" charset="-128"/>
              </a:defRPr>
            </a:lvl4pPr>
            <a:lvl5pPr marL="2057400" indent="-228600" defTabSz="1071563">
              <a:defRPr sz="1200">
                <a:solidFill>
                  <a:schemeClr val="tx1"/>
                </a:solidFill>
                <a:latin typeface="Times" panose="02020603050405020304" pitchFamily="18" charset="0"/>
                <a:ea typeface="MS PGothic" panose="020B0600070205080204" pitchFamily="34" charset="-128"/>
              </a:defRPr>
            </a:lvl5pPr>
            <a:lvl6pPr marL="25146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r" defTabSz="1071563"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B43975"/>
                </a:solidFill>
                <a:effectLst/>
                <a:uLnTx/>
                <a:uFillTx/>
                <a:latin typeface="Arial" panose="020B0604020202020204" pitchFamily="34" charset="0"/>
                <a:ea typeface="MS PGothic" panose="020B0600070205080204" pitchFamily="34" charset="-128"/>
                <a:cs typeface="Arial" panose="020B0604020202020204" pitchFamily="34" charset="0"/>
              </a:rPr>
              <a:t>UNITI-2</a:t>
            </a:r>
          </a:p>
          <a:p>
            <a:pPr marL="0" marR="0" lvl="0" indent="0" algn="r" defTabSz="1071563"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B4397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 name="TextBox 14"/>
          <p:cNvSpPr txBox="1"/>
          <p:nvPr/>
        </p:nvSpPr>
        <p:spPr>
          <a:xfrm>
            <a:off x="0" y="6596390"/>
            <a:ext cx="4784725" cy="276999"/>
          </a:xfrm>
          <a:prstGeom prst="rect">
            <a:avLst/>
          </a:prstGeom>
          <a:noFill/>
        </p:spPr>
        <p:txBody>
          <a:bodyPr wrap="square">
            <a:spAutoFit/>
          </a:bodyPr>
          <a:lstStyle/>
          <a:p>
            <a:pPr algn="l">
              <a:defRPr/>
            </a:pPr>
            <a:r>
              <a:rPr lang="en-US" sz="1200" dirty="0" err="1">
                <a:solidFill>
                  <a:srgbClr val="000000"/>
                </a:solidFill>
                <a:latin typeface="+mj-lt"/>
              </a:rPr>
              <a:t>Feagan</a:t>
            </a:r>
            <a:r>
              <a:rPr lang="en-US" sz="1200" dirty="0">
                <a:solidFill>
                  <a:srgbClr val="000000"/>
                </a:solidFill>
                <a:latin typeface="+mj-lt"/>
              </a:rPr>
              <a:t> B, et al. </a:t>
            </a:r>
            <a:r>
              <a:rPr lang="en-US" sz="1200" i="1" dirty="0">
                <a:solidFill>
                  <a:srgbClr val="000000"/>
                </a:solidFill>
                <a:latin typeface="+mj-lt"/>
              </a:rPr>
              <a:t>N </a:t>
            </a:r>
            <a:r>
              <a:rPr lang="en-US" sz="1200" i="1" dirty="0" err="1">
                <a:solidFill>
                  <a:srgbClr val="000000"/>
                </a:solidFill>
                <a:latin typeface="+mj-lt"/>
              </a:rPr>
              <a:t>Engl</a:t>
            </a:r>
            <a:r>
              <a:rPr lang="en-US" sz="1200" i="1" dirty="0">
                <a:solidFill>
                  <a:srgbClr val="000000"/>
                </a:solidFill>
                <a:latin typeface="+mj-lt"/>
              </a:rPr>
              <a:t> J Med. </a:t>
            </a:r>
            <a:r>
              <a:rPr lang="en-US" sz="1200" dirty="0">
                <a:solidFill>
                  <a:srgbClr val="000000"/>
                </a:solidFill>
                <a:latin typeface="+mj-lt"/>
              </a:rPr>
              <a:t>2016;375(20):1946-1960.</a:t>
            </a:r>
            <a:endParaRPr kumimoji="0" lang="en-US" sz="1200" i="0" dirty="0">
              <a:solidFill>
                <a:srgbClr val="000000"/>
              </a:solidFill>
              <a:latin typeface="+mj-lt"/>
              <a:ea typeface="ＭＳ Ｐゴシック" pitchFamily="34" charset="-128"/>
              <a:cs typeface="Arial" panose="020B0604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2073839300"/>
              </p:ext>
            </p:extLst>
          </p:nvPr>
        </p:nvGraphicFramePr>
        <p:xfrm>
          <a:off x="73024" y="1360714"/>
          <a:ext cx="8850086" cy="492737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V="1">
            <a:off x="4791553" y="2285748"/>
            <a:ext cx="0" cy="2612159"/>
          </a:xfrm>
          <a:prstGeom prst="line">
            <a:avLst/>
          </a:prstGeom>
          <a:ln w="1905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101600"/>
            <a:ext cx="8496300" cy="1041400"/>
          </a:xfrm>
        </p:spPr>
        <p:txBody>
          <a:bodyPr>
            <a:noAutofit/>
          </a:bodyPr>
          <a:lstStyle/>
          <a:p>
            <a:r>
              <a:rPr lang="en-US" sz="3600" dirty="0" err="1"/>
              <a:t>Ustekinumab</a:t>
            </a:r>
            <a:r>
              <a:rPr lang="en-US" sz="3600" dirty="0"/>
              <a:t> (UST) Induces Clinical Response (CR-100) Through Week 8 in CD</a:t>
            </a:r>
          </a:p>
        </p:txBody>
      </p:sp>
      <p:sp>
        <p:nvSpPr>
          <p:cNvPr id="4" name="Rectangle 3"/>
          <p:cNvSpPr/>
          <p:nvPr/>
        </p:nvSpPr>
        <p:spPr>
          <a:xfrm>
            <a:off x="1698000" y="5749271"/>
            <a:ext cx="2366353" cy="338554"/>
          </a:xfrm>
          <a:prstGeom prst="rect">
            <a:avLst/>
          </a:prstGeom>
        </p:spPr>
        <p:txBody>
          <a:bodyPr wrap="none">
            <a:spAutoFit/>
          </a:bodyPr>
          <a:lstStyle/>
          <a:p>
            <a:r>
              <a:rPr lang="en-US" sz="1600" b="1" dirty="0"/>
              <a:t>(Prior anti-TNF failure)</a:t>
            </a:r>
          </a:p>
        </p:txBody>
      </p:sp>
      <p:sp>
        <p:nvSpPr>
          <p:cNvPr id="17" name="Rectangle 16"/>
          <p:cNvSpPr/>
          <p:nvPr/>
        </p:nvSpPr>
        <p:spPr>
          <a:xfrm>
            <a:off x="5017755" y="5749271"/>
            <a:ext cx="3597460" cy="338554"/>
          </a:xfrm>
          <a:prstGeom prst="rect">
            <a:avLst/>
          </a:prstGeom>
        </p:spPr>
        <p:txBody>
          <a:bodyPr wrap="none">
            <a:spAutoFit/>
          </a:bodyPr>
          <a:lstStyle/>
          <a:p>
            <a:r>
              <a:rPr lang="en-US" sz="1600" b="1" dirty="0"/>
              <a:t>(Prior conventional therapy failure)</a:t>
            </a:r>
          </a:p>
        </p:txBody>
      </p:sp>
    </p:spTree>
    <p:extLst>
      <p:ext uri="{BB962C8B-B14F-4D97-AF65-F5344CB8AC3E}">
        <p14:creationId xmlns:p14="http://schemas.microsoft.com/office/powerpoint/2010/main" val="41762169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5"/>
          <p:cNvSpPr txBox="1">
            <a:spLocks noChangeArrowheads="1"/>
          </p:cNvSpPr>
          <p:nvPr/>
        </p:nvSpPr>
        <p:spPr bwMode="auto">
          <a:xfrm rot="-5400000">
            <a:off x="-1493837" y="3846513"/>
            <a:ext cx="35639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2" tIns="53632" rIns="107262" bIns="53632">
            <a:spAutoFit/>
          </a:bodyPr>
          <a:lstStyle>
            <a:lvl1pPr defTabSz="1071563">
              <a:defRPr sz="2400">
                <a:solidFill>
                  <a:schemeClr val="tx1"/>
                </a:solidFill>
                <a:latin typeface="Times New Roman" pitchFamily="18" charset="0"/>
              </a:defRPr>
            </a:lvl1pPr>
            <a:lvl2pPr marL="742950" indent="-285750" defTabSz="1071563">
              <a:defRPr sz="2400">
                <a:solidFill>
                  <a:schemeClr val="tx1"/>
                </a:solidFill>
                <a:latin typeface="Times New Roman" pitchFamily="18" charset="0"/>
              </a:defRPr>
            </a:lvl2pPr>
            <a:lvl3pPr marL="1143000" indent="-228600" defTabSz="1071563">
              <a:defRPr sz="2400">
                <a:solidFill>
                  <a:schemeClr val="tx1"/>
                </a:solidFill>
                <a:latin typeface="Times New Roman" pitchFamily="18" charset="0"/>
              </a:defRPr>
            </a:lvl3pPr>
            <a:lvl4pPr marL="1600200" indent="-228600" defTabSz="1071563">
              <a:defRPr sz="2400">
                <a:solidFill>
                  <a:schemeClr val="tx1"/>
                </a:solidFill>
                <a:latin typeface="Times New Roman" pitchFamily="18" charset="0"/>
              </a:defRPr>
            </a:lvl4pPr>
            <a:lvl5pPr marL="2057400" indent="-228600" defTabSz="1071563">
              <a:defRPr sz="2400">
                <a:solidFill>
                  <a:schemeClr val="tx1"/>
                </a:solidFill>
                <a:latin typeface="Times New Roman" pitchFamily="18" charset="0"/>
              </a:defRPr>
            </a:lvl5pPr>
            <a:lvl6pPr marL="2514600" indent="-228600" defTabSz="1071563" eaLnBrk="0" fontAlgn="base" hangingPunct="0">
              <a:spcBef>
                <a:spcPct val="0"/>
              </a:spcBef>
              <a:spcAft>
                <a:spcPct val="0"/>
              </a:spcAft>
              <a:defRPr sz="2400">
                <a:solidFill>
                  <a:schemeClr val="tx1"/>
                </a:solidFill>
                <a:latin typeface="Times New Roman" pitchFamily="18" charset="0"/>
              </a:defRPr>
            </a:lvl6pPr>
            <a:lvl7pPr marL="2971800" indent="-228600" defTabSz="1071563" eaLnBrk="0" fontAlgn="base" hangingPunct="0">
              <a:spcBef>
                <a:spcPct val="0"/>
              </a:spcBef>
              <a:spcAft>
                <a:spcPct val="0"/>
              </a:spcAft>
              <a:defRPr sz="2400">
                <a:solidFill>
                  <a:schemeClr val="tx1"/>
                </a:solidFill>
                <a:latin typeface="Times New Roman" pitchFamily="18" charset="0"/>
              </a:defRPr>
            </a:lvl7pPr>
            <a:lvl8pPr marL="3429000" indent="-228600" defTabSz="1071563" eaLnBrk="0" fontAlgn="base" hangingPunct="0">
              <a:spcBef>
                <a:spcPct val="0"/>
              </a:spcBef>
              <a:spcAft>
                <a:spcPct val="0"/>
              </a:spcAft>
              <a:defRPr sz="2400">
                <a:solidFill>
                  <a:schemeClr val="tx1"/>
                </a:solidFill>
                <a:latin typeface="Times New Roman" pitchFamily="18" charset="0"/>
              </a:defRPr>
            </a:lvl8pPr>
            <a:lvl9pPr marL="3886200" indent="-228600" defTabSz="1071563"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Arial" charset="0"/>
                <a:ea typeface="MS PGothic" panose="020B0600070205080204" pitchFamily="34" charset="-128"/>
                <a:cs typeface="Arial" charset="0"/>
              </a:rPr>
              <a:t>Fraction of patients (%)</a:t>
            </a:r>
          </a:p>
        </p:txBody>
      </p:sp>
      <p:sp>
        <p:nvSpPr>
          <p:cNvPr id="293893" name="TextBox 12"/>
          <p:cNvSpPr txBox="1">
            <a:spLocks noChangeArrowheads="1"/>
          </p:cNvSpPr>
          <p:nvPr/>
        </p:nvSpPr>
        <p:spPr bwMode="auto">
          <a:xfrm>
            <a:off x="0" y="6224660"/>
            <a:ext cx="4567618" cy="29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262" tIns="53632" rIns="107262" bIns="53632">
            <a:spAutoFit/>
          </a:bodyPr>
          <a:lstStyle>
            <a:lvl1pPr defTabSz="1071563">
              <a:defRPr sz="2400">
                <a:solidFill>
                  <a:schemeClr val="tx1"/>
                </a:solidFill>
                <a:latin typeface="Times New Roman" pitchFamily="18" charset="0"/>
              </a:defRPr>
            </a:lvl1pPr>
            <a:lvl2pPr marL="742950" indent="-285750" defTabSz="1071563">
              <a:defRPr sz="2400">
                <a:solidFill>
                  <a:schemeClr val="tx1"/>
                </a:solidFill>
                <a:latin typeface="Times New Roman" pitchFamily="18" charset="0"/>
              </a:defRPr>
            </a:lvl2pPr>
            <a:lvl3pPr marL="1143000" indent="-228600" defTabSz="1071563">
              <a:defRPr sz="2400">
                <a:solidFill>
                  <a:schemeClr val="tx1"/>
                </a:solidFill>
                <a:latin typeface="Times New Roman" pitchFamily="18" charset="0"/>
              </a:defRPr>
            </a:lvl3pPr>
            <a:lvl4pPr marL="1600200" indent="-228600" defTabSz="1071563">
              <a:defRPr sz="2400">
                <a:solidFill>
                  <a:schemeClr val="tx1"/>
                </a:solidFill>
                <a:latin typeface="Times New Roman" pitchFamily="18" charset="0"/>
              </a:defRPr>
            </a:lvl4pPr>
            <a:lvl5pPr marL="2057400" indent="-228600" defTabSz="1071563">
              <a:defRPr sz="2400">
                <a:solidFill>
                  <a:schemeClr val="tx1"/>
                </a:solidFill>
                <a:latin typeface="Times New Roman" pitchFamily="18" charset="0"/>
              </a:defRPr>
            </a:lvl5pPr>
            <a:lvl6pPr marL="2514600" indent="-228600" defTabSz="1071563" eaLnBrk="0" fontAlgn="base" hangingPunct="0">
              <a:spcBef>
                <a:spcPct val="0"/>
              </a:spcBef>
              <a:spcAft>
                <a:spcPct val="0"/>
              </a:spcAft>
              <a:defRPr sz="2400">
                <a:solidFill>
                  <a:schemeClr val="tx1"/>
                </a:solidFill>
                <a:latin typeface="Times New Roman" pitchFamily="18" charset="0"/>
              </a:defRPr>
            </a:lvl6pPr>
            <a:lvl7pPr marL="2971800" indent="-228600" defTabSz="1071563" eaLnBrk="0" fontAlgn="base" hangingPunct="0">
              <a:spcBef>
                <a:spcPct val="0"/>
              </a:spcBef>
              <a:spcAft>
                <a:spcPct val="0"/>
              </a:spcAft>
              <a:defRPr sz="2400">
                <a:solidFill>
                  <a:schemeClr val="tx1"/>
                </a:solidFill>
                <a:latin typeface="Times New Roman" pitchFamily="18" charset="0"/>
              </a:defRPr>
            </a:lvl7pPr>
            <a:lvl8pPr marL="3429000" indent="-228600" defTabSz="1071563" eaLnBrk="0" fontAlgn="base" hangingPunct="0">
              <a:spcBef>
                <a:spcPct val="0"/>
              </a:spcBef>
              <a:spcAft>
                <a:spcPct val="0"/>
              </a:spcAft>
              <a:defRPr sz="2400">
                <a:solidFill>
                  <a:schemeClr val="tx1"/>
                </a:solidFill>
                <a:latin typeface="Times New Roman" pitchFamily="18" charset="0"/>
              </a:defRPr>
            </a:lvl8pPr>
            <a:lvl9pPr marL="3886200" indent="-228600" defTabSz="1071563" eaLnBrk="0" fontAlgn="base" hangingPunct="0">
              <a:spcBef>
                <a:spcPct val="0"/>
              </a:spcBef>
              <a:spcAft>
                <a:spcPct val="0"/>
              </a:spcAft>
              <a:defRPr sz="2400">
                <a:solidFill>
                  <a:schemeClr val="tx1"/>
                </a:solidFill>
                <a:latin typeface="Times New Roman" pitchFamily="18" charset="0"/>
              </a:defRPr>
            </a:lvl9pPr>
          </a:lstStyle>
          <a:p>
            <a:pPr marL="0" marR="0" lvl="0" indent="0" algn="l" defTabSz="1071563" rtl="0" eaLnBrk="1" fontAlgn="base" latinLnBrk="0" hangingPunct="1">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charset="0"/>
              </a:rPr>
              <a:t>**All p-values &lt;.05 except 130 mg dose at Week 3, any UST vs PBO </a:t>
            </a:r>
          </a:p>
        </p:txBody>
      </p:sp>
      <p:sp>
        <p:nvSpPr>
          <p:cNvPr id="88075" name="TextBox 19"/>
          <p:cNvSpPr txBox="1">
            <a:spLocks noChangeArrowheads="1"/>
          </p:cNvSpPr>
          <p:nvPr/>
        </p:nvSpPr>
        <p:spPr bwMode="auto">
          <a:xfrm>
            <a:off x="1550988" y="1758950"/>
            <a:ext cx="24876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2" tIns="53632" rIns="107262" bIns="53632">
            <a:spAutoFit/>
          </a:bodyPr>
          <a:lstStyle>
            <a:lvl1pPr defTabSz="1071563">
              <a:defRPr sz="1200">
                <a:solidFill>
                  <a:schemeClr val="tx1"/>
                </a:solidFill>
                <a:latin typeface="Times" panose="02020603050405020304" pitchFamily="18" charset="0"/>
                <a:ea typeface="MS PGothic" panose="020B0600070205080204" pitchFamily="34" charset="-128"/>
              </a:defRPr>
            </a:lvl1pPr>
            <a:lvl2pPr marL="742950" indent="-285750" defTabSz="1071563">
              <a:defRPr sz="1200">
                <a:solidFill>
                  <a:schemeClr val="tx1"/>
                </a:solidFill>
                <a:latin typeface="Times" panose="02020603050405020304" pitchFamily="18" charset="0"/>
                <a:ea typeface="MS PGothic" panose="020B0600070205080204" pitchFamily="34" charset="-128"/>
              </a:defRPr>
            </a:lvl2pPr>
            <a:lvl3pPr marL="1143000" indent="-228600" defTabSz="1071563">
              <a:defRPr sz="1200">
                <a:solidFill>
                  <a:schemeClr val="tx1"/>
                </a:solidFill>
                <a:latin typeface="Times" panose="02020603050405020304" pitchFamily="18" charset="0"/>
                <a:ea typeface="MS PGothic" panose="020B0600070205080204" pitchFamily="34" charset="-128"/>
              </a:defRPr>
            </a:lvl3pPr>
            <a:lvl4pPr marL="1600200" indent="-228600" defTabSz="1071563">
              <a:defRPr sz="1200">
                <a:solidFill>
                  <a:schemeClr val="tx1"/>
                </a:solidFill>
                <a:latin typeface="Times" panose="02020603050405020304" pitchFamily="18" charset="0"/>
                <a:ea typeface="MS PGothic" panose="020B0600070205080204" pitchFamily="34" charset="-128"/>
              </a:defRPr>
            </a:lvl4pPr>
            <a:lvl5pPr marL="2057400" indent="-228600" defTabSz="1071563">
              <a:defRPr sz="1200">
                <a:solidFill>
                  <a:schemeClr val="tx1"/>
                </a:solidFill>
                <a:latin typeface="Times" panose="02020603050405020304" pitchFamily="18" charset="0"/>
                <a:ea typeface="MS PGothic" panose="020B0600070205080204" pitchFamily="34" charset="-128"/>
              </a:defRPr>
            </a:lvl5pPr>
            <a:lvl6pPr marL="25146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900" b="1" i="0" u="none" strike="noStrike" kern="1200" cap="none" spc="0" normalizeH="0" baseline="0" noProof="0">
                <a:ln>
                  <a:noFill/>
                </a:ln>
                <a:solidFill>
                  <a:srgbClr val="B43975"/>
                </a:solidFill>
                <a:effectLst/>
                <a:uLnTx/>
                <a:uFillTx/>
                <a:latin typeface="Arial" panose="020B0604020202020204" pitchFamily="34" charset="0"/>
                <a:ea typeface="MS PGothic" panose="020B0600070205080204" pitchFamily="34" charset="-128"/>
                <a:cs typeface="Arial" panose="020B0604020202020204" pitchFamily="34" charset="0"/>
              </a:rPr>
              <a:t>UNITI-1</a:t>
            </a:r>
          </a:p>
        </p:txBody>
      </p:sp>
      <p:sp>
        <p:nvSpPr>
          <p:cNvPr id="88076" name="TextBox 20"/>
          <p:cNvSpPr txBox="1">
            <a:spLocks noChangeArrowheads="1"/>
          </p:cNvSpPr>
          <p:nvPr/>
        </p:nvSpPr>
        <p:spPr bwMode="auto">
          <a:xfrm>
            <a:off x="5246688" y="1747838"/>
            <a:ext cx="39243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2" tIns="53632" rIns="107262" bIns="53632">
            <a:spAutoFit/>
          </a:bodyPr>
          <a:lstStyle>
            <a:lvl1pPr defTabSz="1071563">
              <a:defRPr sz="1200">
                <a:solidFill>
                  <a:schemeClr val="tx1"/>
                </a:solidFill>
                <a:latin typeface="Times" panose="02020603050405020304" pitchFamily="18" charset="0"/>
                <a:ea typeface="MS PGothic" panose="020B0600070205080204" pitchFamily="34" charset="-128"/>
              </a:defRPr>
            </a:lvl1pPr>
            <a:lvl2pPr marL="742950" indent="-285750" defTabSz="1071563">
              <a:defRPr sz="1200">
                <a:solidFill>
                  <a:schemeClr val="tx1"/>
                </a:solidFill>
                <a:latin typeface="Times" panose="02020603050405020304" pitchFamily="18" charset="0"/>
                <a:ea typeface="MS PGothic" panose="020B0600070205080204" pitchFamily="34" charset="-128"/>
              </a:defRPr>
            </a:lvl2pPr>
            <a:lvl3pPr marL="1143000" indent="-228600" defTabSz="1071563">
              <a:defRPr sz="1200">
                <a:solidFill>
                  <a:schemeClr val="tx1"/>
                </a:solidFill>
                <a:latin typeface="Times" panose="02020603050405020304" pitchFamily="18" charset="0"/>
                <a:ea typeface="MS PGothic" panose="020B0600070205080204" pitchFamily="34" charset="-128"/>
              </a:defRPr>
            </a:lvl3pPr>
            <a:lvl4pPr marL="1600200" indent="-228600" defTabSz="1071563">
              <a:defRPr sz="1200">
                <a:solidFill>
                  <a:schemeClr val="tx1"/>
                </a:solidFill>
                <a:latin typeface="Times" panose="02020603050405020304" pitchFamily="18" charset="0"/>
                <a:ea typeface="MS PGothic" panose="020B0600070205080204" pitchFamily="34" charset="-128"/>
              </a:defRPr>
            </a:lvl4pPr>
            <a:lvl5pPr marL="2057400" indent="-228600" defTabSz="1071563">
              <a:defRPr sz="1200">
                <a:solidFill>
                  <a:schemeClr val="tx1"/>
                </a:solidFill>
                <a:latin typeface="Times" panose="02020603050405020304" pitchFamily="18" charset="0"/>
                <a:ea typeface="MS PGothic" panose="020B0600070205080204" pitchFamily="34" charset="-128"/>
              </a:defRPr>
            </a:lvl5pPr>
            <a:lvl6pPr marL="25146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defTabSz="1071563" eaLnBrk="0" fontAlgn="base" hangingPunct="0">
              <a:spcBef>
                <a:spcPct val="0"/>
              </a:spcBef>
              <a:spcAft>
                <a:spcPct val="0"/>
              </a:spcAft>
              <a:defRPr sz="1200">
                <a:solidFill>
                  <a:schemeClr val="tx1"/>
                </a:solidFill>
                <a:latin typeface="Times" panose="02020603050405020304" pitchFamily="18" charset="0"/>
                <a:ea typeface="MS PGothic" panose="020B0600070205080204" pitchFamily="34" charset="-128"/>
              </a:defRPr>
            </a:lvl9pPr>
          </a:lstStyle>
          <a:p>
            <a:pPr marL="0"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900" b="1" i="0" u="none" strike="noStrike" kern="1200" cap="none" spc="0" normalizeH="0" baseline="0" noProof="0">
                <a:ln>
                  <a:noFill/>
                </a:ln>
                <a:solidFill>
                  <a:srgbClr val="B43975"/>
                </a:solidFill>
                <a:effectLst/>
                <a:uLnTx/>
                <a:uFillTx/>
                <a:latin typeface="Arial" panose="020B0604020202020204" pitchFamily="34" charset="0"/>
                <a:ea typeface="MS PGothic" panose="020B0600070205080204" pitchFamily="34" charset="-128"/>
                <a:cs typeface="Arial" panose="020B0604020202020204" pitchFamily="34" charset="0"/>
              </a:rPr>
              <a:t>UNITI-2</a:t>
            </a:r>
          </a:p>
        </p:txBody>
      </p:sp>
      <p:sp>
        <p:nvSpPr>
          <p:cNvPr id="13" name="TextBox 12"/>
          <p:cNvSpPr txBox="1"/>
          <p:nvPr/>
        </p:nvSpPr>
        <p:spPr>
          <a:xfrm>
            <a:off x="0" y="6596390"/>
            <a:ext cx="5019675" cy="276999"/>
          </a:xfrm>
          <a:prstGeom prst="rect">
            <a:avLst/>
          </a:prstGeom>
          <a:noFill/>
        </p:spPr>
        <p:txBody>
          <a:bodyPr wrap="square">
            <a:spAutoFit/>
          </a:bodyPr>
          <a:lstStyle/>
          <a:p>
            <a:pPr algn="l">
              <a:defRPr/>
            </a:pPr>
            <a:r>
              <a:rPr lang="en-US" sz="1200" dirty="0" err="1">
                <a:solidFill>
                  <a:srgbClr val="000000"/>
                </a:solidFill>
                <a:latin typeface="+mj-lt"/>
              </a:rPr>
              <a:t>Feagan</a:t>
            </a:r>
            <a:r>
              <a:rPr lang="en-US" sz="1200" dirty="0">
                <a:solidFill>
                  <a:srgbClr val="000000"/>
                </a:solidFill>
                <a:latin typeface="+mj-lt"/>
              </a:rPr>
              <a:t> B, et al. </a:t>
            </a:r>
            <a:r>
              <a:rPr lang="en-US" sz="1200" i="1" dirty="0">
                <a:solidFill>
                  <a:srgbClr val="000000"/>
                </a:solidFill>
                <a:latin typeface="+mj-lt"/>
              </a:rPr>
              <a:t>N </a:t>
            </a:r>
            <a:r>
              <a:rPr lang="en-US" sz="1200" i="1" dirty="0" err="1">
                <a:solidFill>
                  <a:srgbClr val="000000"/>
                </a:solidFill>
                <a:latin typeface="+mj-lt"/>
              </a:rPr>
              <a:t>Engl</a:t>
            </a:r>
            <a:r>
              <a:rPr lang="en-US" sz="1200" i="1" dirty="0">
                <a:solidFill>
                  <a:srgbClr val="000000"/>
                </a:solidFill>
                <a:latin typeface="+mj-lt"/>
              </a:rPr>
              <a:t> J Med</a:t>
            </a:r>
            <a:r>
              <a:rPr lang="en-US" sz="1200" dirty="0">
                <a:solidFill>
                  <a:srgbClr val="000000"/>
                </a:solidFill>
                <a:latin typeface="+mj-lt"/>
              </a:rPr>
              <a:t>. 2016;375(20):1946-1960.</a:t>
            </a:r>
            <a:endParaRPr kumimoji="0" lang="en-US" sz="1200" i="0" dirty="0">
              <a:solidFill>
                <a:srgbClr val="000000"/>
              </a:solidFill>
              <a:latin typeface="+mj-lt"/>
              <a:ea typeface="ＭＳ Ｐゴシック" pitchFamily="34" charset="-128"/>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474571454"/>
              </p:ext>
            </p:extLst>
          </p:nvPr>
        </p:nvGraphicFramePr>
        <p:xfrm>
          <a:off x="0" y="1192605"/>
          <a:ext cx="9050337" cy="45566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4000" dirty="0"/>
              <a:t>Ustekinumab Induces Clinical Remission Through Week 8 in CD</a:t>
            </a:r>
          </a:p>
        </p:txBody>
      </p:sp>
      <p:sp>
        <p:nvSpPr>
          <p:cNvPr id="10" name="Rectangle 9"/>
          <p:cNvSpPr/>
          <p:nvPr/>
        </p:nvSpPr>
        <p:spPr>
          <a:xfrm>
            <a:off x="1698000" y="5749271"/>
            <a:ext cx="2366353" cy="338554"/>
          </a:xfrm>
          <a:prstGeom prst="rect">
            <a:avLst/>
          </a:prstGeom>
        </p:spPr>
        <p:txBody>
          <a:bodyPr wrap="none">
            <a:spAutoFit/>
          </a:bodyPr>
          <a:lstStyle/>
          <a:p>
            <a:r>
              <a:rPr lang="en-US" sz="1600" b="1" dirty="0"/>
              <a:t>(Prior anti-TNF failure)</a:t>
            </a:r>
          </a:p>
        </p:txBody>
      </p:sp>
      <p:sp>
        <p:nvSpPr>
          <p:cNvPr id="11" name="Rectangle 10"/>
          <p:cNvSpPr/>
          <p:nvPr/>
        </p:nvSpPr>
        <p:spPr>
          <a:xfrm>
            <a:off x="5017755" y="5749271"/>
            <a:ext cx="3597460" cy="338554"/>
          </a:xfrm>
          <a:prstGeom prst="rect">
            <a:avLst/>
          </a:prstGeom>
        </p:spPr>
        <p:txBody>
          <a:bodyPr wrap="none">
            <a:spAutoFit/>
          </a:bodyPr>
          <a:lstStyle/>
          <a:p>
            <a:r>
              <a:rPr lang="en-US" sz="1600" b="1" dirty="0"/>
              <a:t>(Prior conventional therapy failure)</a:t>
            </a:r>
          </a:p>
        </p:txBody>
      </p:sp>
      <p:cxnSp>
        <p:nvCxnSpPr>
          <p:cNvPr id="14" name="Straight Connector 13"/>
          <p:cNvCxnSpPr/>
          <p:nvPr/>
        </p:nvCxnSpPr>
        <p:spPr>
          <a:xfrm flipV="1">
            <a:off x="4830190" y="2285748"/>
            <a:ext cx="0" cy="2612159"/>
          </a:xfrm>
          <a:prstGeom prst="line">
            <a:avLst/>
          </a:prstGeom>
          <a:ln w="1905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3139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FEB0-2F24-4264-9D5E-D7D731375A53}"/>
              </a:ext>
            </a:extLst>
          </p:cNvPr>
          <p:cNvSpPr>
            <a:spLocks noGrp="1"/>
          </p:cNvSpPr>
          <p:nvPr>
            <p:ph type="title"/>
          </p:nvPr>
        </p:nvSpPr>
        <p:spPr/>
        <p:txBody>
          <a:bodyPr/>
          <a:lstStyle/>
          <a:p>
            <a:r>
              <a:rPr lang="en-US" dirty="0"/>
              <a:t>Monotherapy vs Combination Therapy: </a:t>
            </a:r>
            <a:br>
              <a:rPr lang="en-US" dirty="0"/>
            </a:br>
            <a:r>
              <a:rPr lang="en-US" dirty="0"/>
              <a:t>Are Thiopurines Necessary and Safe?</a:t>
            </a:r>
          </a:p>
        </p:txBody>
      </p:sp>
      <p:sp>
        <p:nvSpPr>
          <p:cNvPr id="3" name="Text Placeholder 2">
            <a:extLst>
              <a:ext uri="{FF2B5EF4-FFF2-40B4-BE49-F238E27FC236}">
                <a16:creationId xmlns:a16="http://schemas.microsoft.com/office/drawing/2014/main" id="{CC595578-8867-464C-9B44-ED2BF0D23E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440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95534" y="62356"/>
            <a:ext cx="9048466" cy="1143000"/>
          </a:xfrm>
        </p:spPr>
        <p:txBody>
          <a:bodyPr>
            <a:noAutofit/>
          </a:bodyPr>
          <a:lstStyle/>
          <a:p>
            <a:r>
              <a:rPr lang="en-US" sz="3600" dirty="0"/>
              <a:t>Selection of Candidates for Combined Therapy</a:t>
            </a:r>
          </a:p>
        </p:txBody>
      </p:sp>
      <p:sp>
        <p:nvSpPr>
          <p:cNvPr id="12291" name="Rectangle 5"/>
          <p:cNvSpPr>
            <a:spLocks noGrp="1" noChangeArrowheads="1"/>
          </p:cNvSpPr>
          <p:nvPr>
            <p:ph type="body" idx="1"/>
          </p:nvPr>
        </p:nvSpPr>
        <p:spPr>
          <a:xfrm>
            <a:off x="457200" y="1630363"/>
            <a:ext cx="8229600" cy="4625975"/>
          </a:xfrm>
        </p:spPr>
        <p:txBody>
          <a:bodyPr>
            <a:noAutofit/>
          </a:bodyPr>
          <a:lstStyle/>
          <a:p>
            <a:r>
              <a:rPr lang="en-US" sz="2800" dirty="0">
                <a:solidFill>
                  <a:schemeClr val="accent3">
                    <a:lumMod val="60000"/>
                    <a:lumOff val="40000"/>
                  </a:schemeClr>
                </a:solidFill>
              </a:rPr>
              <a:t>Patients failing  </a:t>
            </a:r>
            <a:r>
              <a:rPr lang="en-US" sz="2800" dirty="0" err="1">
                <a:solidFill>
                  <a:schemeClr val="accent3">
                    <a:lumMod val="60000"/>
                    <a:lumOff val="40000"/>
                  </a:schemeClr>
                </a:solidFill>
              </a:rPr>
              <a:t>immunomodulators</a:t>
            </a:r>
            <a:r>
              <a:rPr lang="en-US" sz="2800" dirty="0">
                <a:solidFill>
                  <a:schemeClr val="accent3">
                    <a:lumMod val="60000"/>
                    <a:lumOff val="40000"/>
                  </a:schemeClr>
                </a:solidFill>
              </a:rPr>
              <a:t> (IMMs) before biologic therapy </a:t>
            </a:r>
            <a:r>
              <a:rPr lang="en-US" sz="2800" b="0" dirty="0"/>
              <a:t>may not benefit from combination approach</a:t>
            </a:r>
          </a:p>
          <a:p>
            <a:r>
              <a:rPr lang="en-US" sz="2800" dirty="0">
                <a:solidFill>
                  <a:schemeClr val="accent3">
                    <a:lumMod val="60000"/>
                    <a:lumOff val="40000"/>
                  </a:schemeClr>
                </a:solidFill>
              </a:rPr>
              <a:t>Patients who failed IMMs before biologic therapy and are stable on combination therapy </a:t>
            </a:r>
            <a:r>
              <a:rPr lang="en-US" sz="2800" b="0" dirty="0"/>
              <a:t>may be withdrawn from the IMMs without loss of response to the biologic for at least two years</a:t>
            </a:r>
          </a:p>
          <a:p>
            <a:r>
              <a:rPr lang="en-US" sz="2800" dirty="0">
                <a:solidFill>
                  <a:schemeClr val="accent3">
                    <a:lumMod val="60000"/>
                    <a:lumOff val="40000"/>
                  </a:schemeClr>
                </a:solidFill>
              </a:rPr>
              <a:t>Patients who are IMMs-naïve </a:t>
            </a:r>
            <a:r>
              <a:rPr lang="en-US" sz="2800" b="0" dirty="0"/>
              <a:t>have efficacy benefit of combination therapy (particularly with endoscopic evidence of disease and elevated CRP)</a:t>
            </a:r>
          </a:p>
        </p:txBody>
      </p:sp>
    </p:spTree>
    <p:extLst>
      <p:ext uri="{BB962C8B-B14F-4D97-AF65-F5344CB8AC3E}">
        <p14:creationId xmlns:p14="http://schemas.microsoft.com/office/powerpoint/2010/main" val="132434082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5327"/>
            <a:ext cx="8743666" cy="847155"/>
          </a:xfrm>
        </p:spPr>
        <p:txBody>
          <a:bodyPr>
            <a:noAutofit/>
          </a:bodyPr>
          <a:lstStyle/>
          <a:p>
            <a:pPr>
              <a:lnSpc>
                <a:spcPct val="90000"/>
              </a:lnSpc>
            </a:pPr>
            <a:r>
              <a:rPr lang="en-US" dirty="0"/>
              <a:t>Impact of Combination Therapy on Response and Remission in IMM-experienced Patients with IBD</a:t>
            </a:r>
          </a:p>
        </p:txBody>
      </p:sp>
      <p:sp>
        <p:nvSpPr>
          <p:cNvPr id="5" name="Slide Number Placeholder 4"/>
          <p:cNvSpPr>
            <a:spLocks noGrp="1"/>
          </p:cNvSpPr>
          <p:nvPr>
            <p:ph type="sldNum" sz="quarter" idx="4294967295"/>
          </p:nvPr>
        </p:nvSpPr>
        <p:spPr>
          <a:xfrm>
            <a:off x="8793525" y="6642556"/>
            <a:ext cx="367408" cy="215444"/>
          </a:xfrm>
          <a:prstGeom prst="rect">
            <a:avLst/>
          </a:prstGeom>
        </p:spPr>
        <p:txBody>
          <a:bodyPr/>
          <a:lstStyle/>
          <a:p>
            <a:fld id="{9D78D273-FE7A-4E6B-BD37-A05C606C1BE6}" type="slidenum">
              <a:rPr lang="en-US" smtClean="0">
                <a:latin typeface="+mj-lt"/>
              </a:rPr>
              <a:pPr/>
              <a:t>24</a:t>
            </a:fld>
            <a:endParaRPr lang="en-US">
              <a:latin typeface="+mj-lt"/>
            </a:endParaRPr>
          </a:p>
        </p:txBody>
      </p:sp>
      <p:sp>
        <p:nvSpPr>
          <p:cNvPr id="31" name="Rectangle 30"/>
          <p:cNvSpPr/>
          <p:nvPr/>
        </p:nvSpPr>
        <p:spPr>
          <a:xfrm>
            <a:off x="0" y="6059320"/>
            <a:ext cx="4454553" cy="798680"/>
          </a:xfrm>
          <a:prstGeom prst="rect">
            <a:avLst/>
          </a:prstGeom>
        </p:spPr>
        <p:txBody>
          <a:bodyPr wrap="none" anchor="b" anchorCtr="0">
            <a:spAutoFit/>
          </a:bodyPr>
          <a:lstStyle/>
          <a:p>
            <a:pPr algn="l">
              <a:lnSpc>
                <a:spcPct val="90000"/>
              </a:lnSpc>
            </a:pPr>
            <a:r>
              <a:rPr lang="en-US" sz="1400" dirty="0">
                <a:solidFill>
                  <a:srgbClr val="000000"/>
                </a:solidFill>
                <a:latin typeface="+mj-lt"/>
              </a:rPr>
              <a:t>All </a:t>
            </a:r>
            <a:r>
              <a:rPr lang="en-US" sz="1400" i="1" dirty="0">
                <a:solidFill>
                  <a:srgbClr val="000000"/>
                </a:solidFill>
                <a:latin typeface="+mj-lt"/>
              </a:rPr>
              <a:t>P</a:t>
            </a:r>
            <a:r>
              <a:rPr lang="en-US" sz="1400" dirty="0">
                <a:solidFill>
                  <a:srgbClr val="000000"/>
                </a:solidFill>
                <a:latin typeface="+mj-lt"/>
              </a:rPr>
              <a:t>-values=NS.</a:t>
            </a:r>
          </a:p>
          <a:p>
            <a:pPr algn="l">
              <a:lnSpc>
                <a:spcPct val="90000"/>
              </a:lnSpc>
            </a:pPr>
            <a:r>
              <a:rPr lang="en-US" sz="1400" dirty="0">
                <a:solidFill>
                  <a:srgbClr val="000000"/>
                </a:solidFill>
                <a:latin typeface="+mj-lt"/>
              </a:rPr>
              <a:t>IMM, immunomodulator.</a:t>
            </a:r>
          </a:p>
          <a:p>
            <a:pPr algn="l">
              <a:lnSpc>
                <a:spcPct val="90000"/>
              </a:lnSpc>
            </a:pPr>
            <a:endParaRPr lang="nl-NL" sz="1100" b="0" dirty="0">
              <a:solidFill>
                <a:srgbClr val="000000"/>
              </a:solidFill>
              <a:latin typeface="+mj-lt"/>
            </a:endParaRPr>
          </a:p>
          <a:p>
            <a:pPr algn="l">
              <a:lnSpc>
                <a:spcPct val="90000"/>
              </a:lnSpc>
            </a:pPr>
            <a:r>
              <a:rPr lang="nl-NL" sz="1200" b="0" dirty="0">
                <a:solidFill>
                  <a:srgbClr val="000000"/>
                </a:solidFill>
                <a:latin typeface="+mj-lt"/>
              </a:rPr>
              <a:t>Lichtenstein GR, et al. </a:t>
            </a:r>
            <a:r>
              <a:rPr lang="nl-NL" sz="1200" b="0" i="1" dirty="0">
                <a:solidFill>
                  <a:srgbClr val="000000"/>
                </a:solidFill>
                <a:latin typeface="+mj-lt"/>
              </a:rPr>
              <a:t>Aliment Pharmacol Ther</a:t>
            </a:r>
            <a:r>
              <a:rPr lang="nl-NL" sz="1200" b="0" dirty="0">
                <a:solidFill>
                  <a:srgbClr val="000000"/>
                </a:solidFill>
                <a:latin typeface="+mj-lt"/>
              </a:rPr>
              <a:t>. 2009;30(3):210-226.</a:t>
            </a:r>
          </a:p>
        </p:txBody>
      </p:sp>
      <p:sp>
        <p:nvSpPr>
          <p:cNvPr id="32" name="Text Box 52"/>
          <p:cNvSpPr txBox="1">
            <a:spLocks noChangeArrowheads="1"/>
          </p:cNvSpPr>
          <p:nvPr/>
        </p:nvSpPr>
        <p:spPr bwMode="auto">
          <a:xfrm>
            <a:off x="3583122" y="3890030"/>
            <a:ext cx="1977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t" anchorCtr="1">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lnSpc>
                <a:spcPct val="90000"/>
              </a:lnSpc>
              <a:spcBef>
                <a:spcPts val="0"/>
              </a:spcBef>
            </a:pPr>
            <a:r>
              <a:rPr lang="en-GB" sz="2000" b="1" dirty="0">
                <a:latin typeface="+mj-lt"/>
              </a:rPr>
              <a:t>CD</a:t>
            </a:r>
          </a:p>
        </p:txBody>
      </p:sp>
      <p:sp>
        <p:nvSpPr>
          <p:cNvPr id="33" name="Text Box 53"/>
          <p:cNvSpPr txBox="1">
            <a:spLocks noChangeArrowheads="1"/>
          </p:cNvSpPr>
          <p:nvPr/>
        </p:nvSpPr>
        <p:spPr bwMode="auto">
          <a:xfrm>
            <a:off x="3481881" y="1325397"/>
            <a:ext cx="2180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t" anchorCtr="1">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lnSpc>
                <a:spcPct val="90000"/>
              </a:lnSpc>
              <a:spcBef>
                <a:spcPts val="0"/>
              </a:spcBef>
            </a:pPr>
            <a:r>
              <a:rPr lang="en-GB" sz="2000" b="1" dirty="0">
                <a:latin typeface="+mj-lt"/>
              </a:rPr>
              <a:t>UC</a:t>
            </a:r>
          </a:p>
        </p:txBody>
      </p:sp>
      <p:graphicFrame>
        <p:nvGraphicFramePr>
          <p:cNvPr id="13" name="Chart 12"/>
          <p:cNvGraphicFramePr>
            <a:graphicFrameLocks/>
          </p:cNvGraphicFramePr>
          <p:nvPr>
            <p:extLst>
              <p:ext uri="{D42A27DB-BD31-4B8C-83A1-F6EECF244321}">
                <p14:modId xmlns:p14="http://schemas.microsoft.com/office/powerpoint/2010/main" val="3175594716"/>
              </p:ext>
            </p:extLst>
          </p:nvPr>
        </p:nvGraphicFramePr>
        <p:xfrm>
          <a:off x="360024" y="1694729"/>
          <a:ext cx="8429133" cy="1994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52928011"/>
              </p:ext>
            </p:extLst>
          </p:nvPr>
        </p:nvGraphicFramePr>
        <p:xfrm>
          <a:off x="364684" y="4074696"/>
          <a:ext cx="8414631" cy="18148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888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p:txBody>
          <a:bodyPr/>
          <a:lstStyle/>
          <a:p>
            <a:r>
              <a:rPr lang="en-US" altLang="en-US"/>
              <a:t>SONIC (Crohn’s disease)</a:t>
            </a:r>
          </a:p>
        </p:txBody>
      </p:sp>
      <p:sp>
        <p:nvSpPr>
          <p:cNvPr id="16" name="Rectangle 82"/>
          <p:cNvSpPr>
            <a:spLocks noChangeArrowheads="1"/>
          </p:cNvSpPr>
          <p:nvPr/>
        </p:nvSpPr>
        <p:spPr bwMode="auto">
          <a:xfrm>
            <a:off x="517198" y="1256969"/>
            <a:ext cx="4001300" cy="662725"/>
          </a:xfrm>
          <a:prstGeom prst="roundRect">
            <a:avLst/>
          </a:prstGeom>
          <a:noFill/>
          <a:ln>
            <a:noFill/>
          </a:ln>
          <a:effectLst/>
        </p:spPr>
        <p:txBody>
          <a:bodyPr tIns="36000" bIns="36000" anchor="ctr">
            <a:spAutoFit/>
          </a:bodyPr>
          <a:lstStyle/>
          <a:p>
            <a:pPr algn="ctr">
              <a:lnSpc>
                <a:spcPct val="95000"/>
              </a:lnSpc>
              <a:spcBef>
                <a:spcPts val="1800"/>
              </a:spcBef>
              <a:buClr>
                <a:srgbClr val="4F81BD"/>
              </a:buClr>
              <a:defRPr/>
            </a:pPr>
            <a:r>
              <a:rPr lang="fr-BE" b="1" dirty="0" err="1">
                <a:latin typeface="+mj-lt"/>
              </a:rPr>
              <a:t>Corticosteroid</a:t>
            </a:r>
            <a:r>
              <a:rPr lang="fr-BE" b="1" dirty="0">
                <a:latin typeface="+mj-lt"/>
              </a:rPr>
              <a:t>-free </a:t>
            </a:r>
            <a:br>
              <a:rPr lang="fr-BE" b="1" dirty="0">
                <a:latin typeface="+mj-lt"/>
              </a:rPr>
            </a:br>
            <a:r>
              <a:rPr lang="fr-BE" b="1" dirty="0" err="1">
                <a:latin typeface="+mj-lt"/>
              </a:rPr>
              <a:t>Clinical</a:t>
            </a:r>
            <a:r>
              <a:rPr lang="fr-BE" b="1" dirty="0">
                <a:latin typeface="+mj-lt"/>
              </a:rPr>
              <a:t> </a:t>
            </a:r>
            <a:r>
              <a:rPr lang="fr-BE" b="1" dirty="0" err="1">
                <a:latin typeface="+mj-lt"/>
              </a:rPr>
              <a:t>Remission</a:t>
            </a:r>
            <a:r>
              <a:rPr lang="fr-BE" b="1" dirty="0">
                <a:latin typeface="+mj-lt"/>
              </a:rPr>
              <a:t> at </a:t>
            </a:r>
            <a:r>
              <a:rPr lang="fr-BE" b="1" dirty="0" err="1">
                <a:latin typeface="+mj-lt"/>
              </a:rPr>
              <a:t>Week</a:t>
            </a:r>
            <a:r>
              <a:rPr lang="fr-BE" b="1" dirty="0">
                <a:latin typeface="+mj-lt"/>
              </a:rPr>
              <a:t> 26*</a:t>
            </a:r>
            <a:endParaRPr lang="en-GB" b="1" baseline="30000" dirty="0">
              <a:latin typeface="+mj-lt"/>
            </a:endParaRPr>
          </a:p>
        </p:txBody>
      </p:sp>
      <p:sp>
        <p:nvSpPr>
          <p:cNvPr id="17" name="Rectangle 82"/>
          <p:cNvSpPr>
            <a:spLocks noChangeArrowheads="1"/>
          </p:cNvSpPr>
          <p:nvPr/>
        </p:nvSpPr>
        <p:spPr bwMode="auto">
          <a:xfrm>
            <a:off x="5123793" y="1304722"/>
            <a:ext cx="3624920" cy="565677"/>
          </a:xfrm>
          <a:prstGeom prst="roundRect">
            <a:avLst/>
          </a:prstGeom>
          <a:noFill/>
          <a:ln>
            <a:noFill/>
          </a:ln>
          <a:effectLst/>
        </p:spPr>
        <p:txBody>
          <a:bodyPr wrap="square" tIns="36000" bIns="36000" anchor="ctr">
            <a:spAutoFit/>
          </a:bodyPr>
          <a:lstStyle/>
          <a:p>
            <a:pPr algn="ctr">
              <a:lnSpc>
                <a:spcPct val="95000"/>
              </a:lnSpc>
              <a:spcBef>
                <a:spcPts val="1800"/>
              </a:spcBef>
              <a:buClr>
                <a:srgbClr val="4F81BD"/>
              </a:buClr>
              <a:defRPr/>
            </a:pPr>
            <a:r>
              <a:rPr lang="fr-BE" b="1" dirty="0" err="1">
                <a:latin typeface="+mj-lt"/>
              </a:rPr>
              <a:t>Infliximab</a:t>
            </a:r>
            <a:r>
              <a:rPr lang="fr-BE" b="1" dirty="0">
                <a:latin typeface="+mj-lt"/>
              </a:rPr>
              <a:t> Drug </a:t>
            </a:r>
            <a:r>
              <a:rPr lang="fr-BE" b="1" dirty="0" err="1">
                <a:latin typeface="+mj-lt"/>
              </a:rPr>
              <a:t>Level</a:t>
            </a:r>
            <a:r>
              <a:rPr lang="fr-BE" b="1" dirty="0">
                <a:latin typeface="+mj-lt"/>
              </a:rPr>
              <a:t> </a:t>
            </a:r>
            <a:br>
              <a:rPr lang="fr-BE" b="1" dirty="0">
                <a:latin typeface="+mj-lt"/>
              </a:rPr>
            </a:br>
            <a:endParaRPr lang="en-GB" b="1" baseline="30000" dirty="0">
              <a:latin typeface="+mj-lt"/>
            </a:endParaRPr>
          </a:p>
        </p:txBody>
      </p:sp>
      <p:sp>
        <p:nvSpPr>
          <p:cNvPr id="100402" name="TextBox 111"/>
          <p:cNvSpPr txBox="1">
            <a:spLocks noChangeArrowheads="1"/>
          </p:cNvSpPr>
          <p:nvPr/>
        </p:nvSpPr>
        <p:spPr bwMode="auto">
          <a:xfrm>
            <a:off x="0" y="5801036"/>
            <a:ext cx="822642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5" rIns="91430" bIns="45715">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pPr algn="l"/>
            <a:r>
              <a:rPr lang="en-US" altLang="en-US" sz="1400" dirty="0">
                <a:solidFill>
                  <a:srgbClr val="000000"/>
                </a:solidFill>
                <a:latin typeface="+mj-lt"/>
                <a:cs typeface="Calibri" pitchFamily="34" charset="0"/>
              </a:rPr>
              <a:t>*Steroid-free (for at least 3 weeks) clinical remission=CDAI score &lt;150.</a:t>
            </a:r>
          </a:p>
        </p:txBody>
      </p:sp>
      <p:graphicFrame>
        <p:nvGraphicFramePr>
          <p:cNvPr id="71" name="Chart 1"/>
          <p:cNvGraphicFramePr>
            <a:graphicFrameLocks/>
          </p:cNvGraphicFramePr>
          <p:nvPr>
            <p:extLst>
              <p:ext uri="{D42A27DB-BD31-4B8C-83A1-F6EECF244321}">
                <p14:modId xmlns:p14="http://schemas.microsoft.com/office/powerpoint/2010/main" val="2753676266"/>
              </p:ext>
            </p:extLst>
          </p:nvPr>
        </p:nvGraphicFramePr>
        <p:xfrm>
          <a:off x="756745" y="1954926"/>
          <a:ext cx="3599793" cy="3268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2" name="Chart 1"/>
          <p:cNvGraphicFramePr>
            <a:graphicFrameLocks/>
          </p:cNvGraphicFramePr>
          <p:nvPr>
            <p:extLst>
              <p:ext uri="{D42A27DB-BD31-4B8C-83A1-F6EECF244321}">
                <p14:modId xmlns:p14="http://schemas.microsoft.com/office/powerpoint/2010/main" val="2977836168"/>
              </p:ext>
            </p:extLst>
          </p:nvPr>
        </p:nvGraphicFramePr>
        <p:xfrm>
          <a:off x="5071227" y="1996967"/>
          <a:ext cx="3599793" cy="3268718"/>
        </p:xfrm>
        <a:graphic>
          <a:graphicData uri="http://schemas.openxmlformats.org/drawingml/2006/chart">
            <c:chart xmlns:c="http://schemas.openxmlformats.org/drawingml/2006/chart" xmlns:r="http://schemas.openxmlformats.org/officeDocument/2006/relationships" r:id="rId4"/>
          </a:graphicData>
        </a:graphic>
      </p:graphicFrame>
      <p:sp>
        <p:nvSpPr>
          <p:cNvPr id="73" name="TextBox 48"/>
          <p:cNvSpPr txBox="1">
            <a:spLocks noChangeArrowheads="1"/>
          </p:cNvSpPr>
          <p:nvPr/>
        </p:nvSpPr>
        <p:spPr bwMode="auto">
          <a:xfrm rot="-5400000">
            <a:off x="20160" y="3198591"/>
            <a:ext cx="11734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pPr algn="ctr"/>
            <a:r>
              <a:rPr lang="en-GB" altLang="en-US" sz="1600" dirty="0">
                <a:solidFill>
                  <a:srgbClr val="000000"/>
                </a:solidFill>
                <a:latin typeface="+mj-lt"/>
                <a:cs typeface="Calibri" pitchFamily="34" charset="0"/>
              </a:rPr>
              <a:t>Patients (%)</a:t>
            </a:r>
          </a:p>
        </p:txBody>
      </p:sp>
      <p:sp>
        <p:nvSpPr>
          <p:cNvPr id="74" name="TextBox 88"/>
          <p:cNvSpPr txBox="1">
            <a:spLocks noChangeArrowheads="1"/>
          </p:cNvSpPr>
          <p:nvPr/>
        </p:nvSpPr>
        <p:spPr bwMode="auto">
          <a:xfrm rot="16200000">
            <a:off x="4360416" y="3150661"/>
            <a:ext cx="1062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pPr algn="ctr"/>
            <a:r>
              <a:rPr lang="en-GB" altLang="en-US" sz="1600" dirty="0" err="1">
                <a:solidFill>
                  <a:srgbClr val="000000"/>
                </a:solidFill>
                <a:latin typeface="+mj-lt"/>
                <a:cs typeface="Calibri" pitchFamily="34" charset="0"/>
              </a:rPr>
              <a:t>Microg</a:t>
            </a:r>
            <a:r>
              <a:rPr lang="en-GB" altLang="en-US" sz="1600" dirty="0">
                <a:solidFill>
                  <a:srgbClr val="000000"/>
                </a:solidFill>
                <a:latin typeface="+mj-lt"/>
                <a:cs typeface="Calibri" pitchFamily="34" charset="0"/>
              </a:rPr>
              <a:t>/ml</a:t>
            </a:r>
          </a:p>
        </p:txBody>
      </p:sp>
      <p:sp>
        <p:nvSpPr>
          <p:cNvPr id="75" name="Right Bracket 74"/>
          <p:cNvSpPr/>
          <p:nvPr/>
        </p:nvSpPr>
        <p:spPr>
          <a:xfrm rot="16200000">
            <a:off x="2073929" y="2513217"/>
            <a:ext cx="152400" cy="1111250"/>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GB" b="1">
              <a:solidFill>
                <a:srgbClr val="000000"/>
              </a:solidFill>
              <a:latin typeface="+mj-lt"/>
            </a:endParaRPr>
          </a:p>
        </p:txBody>
      </p:sp>
      <p:sp>
        <p:nvSpPr>
          <p:cNvPr id="76" name="Right Bracket 75"/>
          <p:cNvSpPr/>
          <p:nvPr/>
        </p:nvSpPr>
        <p:spPr>
          <a:xfrm rot="16200000">
            <a:off x="3183592" y="2251279"/>
            <a:ext cx="152400" cy="1111250"/>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GB" b="1">
              <a:solidFill>
                <a:srgbClr val="000000"/>
              </a:solidFill>
              <a:latin typeface="+mj-lt"/>
            </a:endParaRPr>
          </a:p>
        </p:txBody>
      </p:sp>
      <p:sp>
        <p:nvSpPr>
          <p:cNvPr id="77" name="Right Bracket 76"/>
          <p:cNvSpPr/>
          <p:nvPr/>
        </p:nvSpPr>
        <p:spPr>
          <a:xfrm rot="16200000">
            <a:off x="2628761" y="1359897"/>
            <a:ext cx="152400" cy="2220913"/>
          </a:xfrm>
          <a:prstGeom prst="righ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GB" b="1">
              <a:solidFill>
                <a:srgbClr val="000000"/>
              </a:solidFill>
              <a:latin typeface="+mj-lt"/>
            </a:endParaRPr>
          </a:p>
        </p:txBody>
      </p:sp>
      <p:sp>
        <p:nvSpPr>
          <p:cNvPr id="78" name="TextBox 53"/>
          <p:cNvSpPr txBox="1">
            <a:spLocks noChangeArrowheads="1"/>
          </p:cNvSpPr>
          <p:nvPr/>
        </p:nvSpPr>
        <p:spPr bwMode="auto">
          <a:xfrm>
            <a:off x="1816340" y="2622754"/>
            <a:ext cx="614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r>
              <a:rPr lang="en-GB" altLang="en-US" sz="1200" i="1" dirty="0">
                <a:solidFill>
                  <a:srgbClr val="000000"/>
                </a:solidFill>
                <a:latin typeface="+mj-lt"/>
                <a:cs typeface="Calibri" pitchFamily="34" charset="0"/>
              </a:rPr>
              <a:t>p</a:t>
            </a:r>
            <a:r>
              <a:rPr lang="en-GB" altLang="en-US" sz="1200" dirty="0">
                <a:solidFill>
                  <a:srgbClr val="000000"/>
                </a:solidFill>
                <a:latin typeface="+mj-lt"/>
                <a:cs typeface="Calibri" pitchFamily="34" charset="0"/>
              </a:rPr>
              <a:t>=.006</a:t>
            </a:r>
          </a:p>
        </p:txBody>
      </p:sp>
      <p:sp>
        <p:nvSpPr>
          <p:cNvPr id="79" name="TextBox 54"/>
          <p:cNvSpPr txBox="1">
            <a:spLocks noChangeArrowheads="1"/>
          </p:cNvSpPr>
          <p:nvPr/>
        </p:nvSpPr>
        <p:spPr bwMode="auto">
          <a:xfrm>
            <a:off x="2952990" y="2408115"/>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r>
              <a:rPr lang="en-GB" altLang="en-US" sz="1200" i="1" dirty="0">
                <a:solidFill>
                  <a:srgbClr val="000000"/>
                </a:solidFill>
                <a:latin typeface="+mj-lt"/>
                <a:cs typeface="Calibri" pitchFamily="34" charset="0"/>
              </a:rPr>
              <a:t>p</a:t>
            </a:r>
            <a:r>
              <a:rPr lang="en-GB" altLang="en-US" sz="1200" dirty="0">
                <a:solidFill>
                  <a:srgbClr val="000000"/>
                </a:solidFill>
                <a:latin typeface="+mj-lt"/>
                <a:cs typeface="Calibri" pitchFamily="34" charset="0"/>
              </a:rPr>
              <a:t>=.02</a:t>
            </a:r>
          </a:p>
        </p:txBody>
      </p:sp>
      <p:sp>
        <p:nvSpPr>
          <p:cNvPr id="81" name="TextBox 55"/>
          <p:cNvSpPr txBox="1">
            <a:spLocks noChangeArrowheads="1"/>
          </p:cNvSpPr>
          <p:nvPr/>
        </p:nvSpPr>
        <p:spPr bwMode="auto">
          <a:xfrm>
            <a:off x="2362440" y="2024267"/>
            <a:ext cx="614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r>
              <a:rPr lang="en-GB" altLang="en-US" sz="1200" i="1" dirty="0">
                <a:solidFill>
                  <a:srgbClr val="000000"/>
                </a:solidFill>
                <a:latin typeface="+mj-lt"/>
                <a:cs typeface="Calibri" pitchFamily="34" charset="0"/>
              </a:rPr>
              <a:t>p</a:t>
            </a:r>
            <a:r>
              <a:rPr lang="en-GB" altLang="en-US" sz="1200" dirty="0">
                <a:solidFill>
                  <a:srgbClr val="000000"/>
                </a:solidFill>
                <a:latin typeface="+mj-lt"/>
                <a:cs typeface="Calibri" pitchFamily="34" charset="0"/>
              </a:rPr>
              <a:t>&lt;.001</a:t>
            </a:r>
          </a:p>
        </p:txBody>
      </p:sp>
      <p:sp>
        <p:nvSpPr>
          <p:cNvPr id="83" name="TextBox 42"/>
          <p:cNvSpPr txBox="1">
            <a:spLocks noChangeArrowheads="1"/>
          </p:cNvSpPr>
          <p:nvPr/>
        </p:nvSpPr>
        <p:spPr bwMode="auto">
          <a:xfrm>
            <a:off x="1442493" y="4538663"/>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r>
              <a:rPr lang="en-GB" altLang="en-US" sz="1200" dirty="0">
                <a:solidFill>
                  <a:srgbClr val="FFFFFF"/>
                </a:solidFill>
                <a:latin typeface="+mj-lt"/>
                <a:cs typeface="Calibri" pitchFamily="34" charset="0"/>
              </a:rPr>
              <a:t>51/170</a:t>
            </a:r>
          </a:p>
        </p:txBody>
      </p:sp>
      <p:sp>
        <p:nvSpPr>
          <p:cNvPr id="84" name="TextBox 43"/>
          <p:cNvSpPr txBox="1">
            <a:spLocks noChangeArrowheads="1"/>
          </p:cNvSpPr>
          <p:nvPr/>
        </p:nvSpPr>
        <p:spPr bwMode="auto">
          <a:xfrm>
            <a:off x="3404799" y="4538663"/>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r>
              <a:rPr lang="en-GB" altLang="en-US" sz="1200" dirty="0">
                <a:solidFill>
                  <a:srgbClr val="FFFFFF"/>
                </a:solidFill>
                <a:latin typeface="+mj-lt"/>
                <a:cs typeface="Calibri" pitchFamily="34" charset="0"/>
              </a:rPr>
              <a:t>96/169</a:t>
            </a:r>
          </a:p>
        </p:txBody>
      </p:sp>
      <p:sp>
        <p:nvSpPr>
          <p:cNvPr id="85" name="TextBox 44"/>
          <p:cNvSpPr txBox="1">
            <a:spLocks noChangeArrowheads="1"/>
          </p:cNvSpPr>
          <p:nvPr/>
        </p:nvSpPr>
        <p:spPr bwMode="auto">
          <a:xfrm>
            <a:off x="2422852" y="4538663"/>
            <a:ext cx="65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200">
                <a:solidFill>
                  <a:schemeClr val="tx1"/>
                </a:solidFill>
                <a:latin typeface="Calibri" pitchFamily="34" charset="0"/>
              </a:defRPr>
            </a:lvl2pPr>
            <a:lvl3pPr marL="1143000">
              <a:defRPr sz="2100">
                <a:solidFill>
                  <a:schemeClr val="tx1"/>
                </a:solidFill>
                <a:latin typeface="Calibri" pitchFamily="34" charset="0"/>
              </a:defRPr>
            </a:lvl3pPr>
            <a:lvl4pPr marL="1600200">
              <a:defRPr sz="2000">
                <a:solidFill>
                  <a:schemeClr val="tx1"/>
                </a:solidFill>
                <a:latin typeface="Calibri" pitchFamily="34" charset="0"/>
              </a:defRPr>
            </a:lvl4pPr>
            <a:lvl5pPr marL="2057400">
              <a:defRPr>
                <a:solidFill>
                  <a:schemeClr val="tx1"/>
                </a:solidFill>
                <a:latin typeface="Calibri" pitchFamily="34" charset="0"/>
              </a:defRPr>
            </a:lvl5pPr>
            <a:lvl6pPr eaLnBrk="0" fontAlgn="base" hangingPunct="0">
              <a:spcBef>
                <a:spcPct val="10000"/>
              </a:spcBef>
              <a:spcAft>
                <a:spcPct val="0"/>
              </a:spcAft>
              <a:buFont typeface="Arial" charset="0"/>
              <a:buChar char="–"/>
              <a:defRPr>
                <a:solidFill>
                  <a:schemeClr val="tx1"/>
                </a:solidFill>
                <a:latin typeface="Calibri" pitchFamily="34" charset="0"/>
              </a:defRPr>
            </a:lvl6pPr>
            <a:lvl7pPr eaLnBrk="0" fontAlgn="base" hangingPunct="0">
              <a:spcBef>
                <a:spcPct val="10000"/>
              </a:spcBef>
              <a:spcAft>
                <a:spcPct val="0"/>
              </a:spcAft>
              <a:buFont typeface="Arial" charset="0"/>
              <a:buChar char="–"/>
              <a:defRPr>
                <a:solidFill>
                  <a:schemeClr val="tx1"/>
                </a:solidFill>
                <a:latin typeface="Calibri" pitchFamily="34" charset="0"/>
              </a:defRPr>
            </a:lvl7pPr>
            <a:lvl8pPr eaLnBrk="0" fontAlgn="base" hangingPunct="0">
              <a:spcBef>
                <a:spcPct val="10000"/>
              </a:spcBef>
              <a:spcAft>
                <a:spcPct val="0"/>
              </a:spcAft>
              <a:buFont typeface="Arial" charset="0"/>
              <a:buChar char="–"/>
              <a:defRPr>
                <a:solidFill>
                  <a:schemeClr val="tx1"/>
                </a:solidFill>
                <a:latin typeface="Calibri" pitchFamily="34" charset="0"/>
              </a:defRPr>
            </a:lvl8pPr>
            <a:lvl9pPr eaLnBrk="0" fontAlgn="base" hangingPunct="0">
              <a:spcBef>
                <a:spcPct val="10000"/>
              </a:spcBef>
              <a:spcAft>
                <a:spcPct val="0"/>
              </a:spcAft>
              <a:buFont typeface="Arial" charset="0"/>
              <a:buChar char="–"/>
              <a:defRPr>
                <a:solidFill>
                  <a:schemeClr val="tx1"/>
                </a:solidFill>
                <a:latin typeface="Calibri" pitchFamily="34" charset="0"/>
              </a:defRPr>
            </a:lvl9pPr>
          </a:lstStyle>
          <a:p>
            <a:r>
              <a:rPr lang="en-GB" altLang="en-US" sz="1200" dirty="0">
                <a:solidFill>
                  <a:srgbClr val="FFFFFF"/>
                </a:solidFill>
                <a:latin typeface="+mj-lt"/>
                <a:cs typeface="Calibri" pitchFamily="34" charset="0"/>
              </a:rPr>
              <a:t>75/169</a:t>
            </a:r>
          </a:p>
        </p:txBody>
      </p:sp>
      <p:sp>
        <p:nvSpPr>
          <p:cNvPr id="20" name="Rectangle 19"/>
          <p:cNvSpPr/>
          <p:nvPr/>
        </p:nvSpPr>
        <p:spPr>
          <a:xfrm>
            <a:off x="0" y="6253219"/>
            <a:ext cx="3408497" cy="604781"/>
          </a:xfrm>
          <a:prstGeom prst="rect">
            <a:avLst/>
          </a:prstGeom>
        </p:spPr>
        <p:txBody>
          <a:bodyPr wrap="none" anchor="b" anchorCtr="0">
            <a:spAutoFit/>
          </a:bodyPr>
          <a:lstStyle/>
          <a:p>
            <a:pPr algn="l">
              <a:lnSpc>
                <a:spcPct val="90000"/>
              </a:lnSpc>
            </a:pPr>
            <a:r>
              <a:rPr lang="en-US" sz="1400" dirty="0">
                <a:solidFill>
                  <a:srgbClr val="000000"/>
                </a:solidFill>
                <a:latin typeface="+mj-lt"/>
              </a:rPr>
              <a:t>AZA, azathioprine; PBO, placebo.</a:t>
            </a:r>
          </a:p>
          <a:p>
            <a:pPr algn="l">
              <a:lnSpc>
                <a:spcPct val="90000"/>
              </a:lnSpc>
            </a:pPr>
            <a:endParaRPr lang="nl-NL" sz="1100" b="0" dirty="0">
              <a:solidFill>
                <a:srgbClr val="000000"/>
              </a:solidFill>
              <a:latin typeface="+mj-lt"/>
            </a:endParaRPr>
          </a:p>
          <a:p>
            <a:pPr algn="l">
              <a:lnSpc>
                <a:spcPct val="90000"/>
              </a:lnSpc>
            </a:pPr>
            <a:r>
              <a:rPr lang="nl-NL" sz="1200" b="0" dirty="0">
                <a:solidFill>
                  <a:srgbClr val="000000"/>
                </a:solidFill>
                <a:latin typeface="+mj-lt"/>
              </a:rPr>
              <a:t>Colombel JF, et al. </a:t>
            </a:r>
            <a:r>
              <a:rPr lang="nl-NL" sz="1200" b="0" i="1" dirty="0">
                <a:solidFill>
                  <a:srgbClr val="000000"/>
                </a:solidFill>
                <a:latin typeface="+mj-lt"/>
              </a:rPr>
              <a:t>N Engl J Med</a:t>
            </a:r>
            <a:r>
              <a:rPr lang="nl-NL" sz="1200" b="0" dirty="0">
                <a:solidFill>
                  <a:srgbClr val="000000"/>
                </a:solidFill>
                <a:latin typeface="+mj-lt"/>
              </a:rPr>
              <a:t>. 2010;362:1383-95.</a:t>
            </a:r>
          </a:p>
        </p:txBody>
      </p:sp>
    </p:spTree>
    <p:extLst>
      <p:ext uri="{BB962C8B-B14F-4D97-AF65-F5344CB8AC3E}">
        <p14:creationId xmlns:p14="http://schemas.microsoft.com/office/powerpoint/2010/main" val="336776869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121443"/>
            <a:ext cx="8534400" cy="1027974"/>
          </a:xfrm>
        </p:spPr>
        <p:txBody>
          <a:bodyPr>
            <a:normAutofit/>
          </a:bodyPr>
          <a:lstStyle/>
          <a:p>
            <a:r>
              <a:rPr lang="en-US" altLang="en-US" dirty="0"/>
              <a:t>Combination Therapy Benefit Primarily Due to Improved IFX Levels: SONIC Post-Hoc</a:t>
            </a:r>
          </a:p>
        </p:txBody>
      </p:sp>
      <p:graphicFrame>
        <p:nvGraphicFramePr>
          <p:cNvPr id="17" name="Content Placeholder 16"/>
          <p:cNvGraphicFramePr>
            <a:graphicFrameLocks noGrp="1"/>
          </p:cNvGraphicFramePr>
          <p:nvPr>
            <p:ph sz="half" idx="1"/>
            <p:extLst>
              <p:ext uri="{D42A27DB-BD31-4B8C-83A1-F6EECF244321}">
                <p14:modId xmlns:p14="http://schemas.microsoft.com/office/powerpoint/2010/main" val="574204391"/>
              </p:ext>
            </p:extLst>
          </p:nvPr>
        </p:nvGraphicFramePr>
        <p:xfrm>
          <a:off x="4659313" y="1447800"/>
          <a:ext cx="4179887"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half" idx="13"/>
          </p:nvPr>
        </p:nvSpPr>
        <p:spPr/>
        <p:txBody>
          <a:bodyPr>
            <a:normAutofit fontScale="85000" lnSpcReduction="10000"/>
          </a:bodyPr>
          <a:lstStyle/>
          <a:p>
            <a:pPr>
              <a:lnSpc>
                <a:spcPct val="120000"/>
              </a:lnSpc>
              <a:spcAft>
                <a:spcPts val="600"/>
              </a:spcAft>
            </a:pPr>
            <a:r>
              <a:rPr lang="en-US" altLang="en-US" sz="2000" dirty="0">
                <a:solidFill>
                  <a:srgbClr val="000000"/>
                </a:solidFill>
              </a:rPr>
              <a:t>Methods</a:t>
            </a:r>
          </a:p>
          <a:p>
            <a:pPr lvl="1">
              <a:lnSpc>
                <a:spcPct val="120000"/>
              </a:lnSpc>
              <a:spcAft>
                <a:spcPts val="600"/>
              </a:spcAft>
            </a:pPr>
            <a:r>
              <a:rPr lang="en-US" altLang="en-US" sz="1800" dirty="0">
                <a:solidFill>
                  <a:srgbClr val="000000"/>
                </a:solidFill>
              </a:rPr>
              <a:t>Exposure-response relationships within serum IFX concentration ranges were evaluated, with &amp; without concomitant AZA, in 206 patients from SONIC</a:t>
            </a:r>
          </a:p>
          <a:p>
            <a:pPr>
              <a:lnSpc>
                <a:spcPct val="120000"/>
              </a:lnSpc>
              <a:spcAft>
                <a:spcPts val="600"/>
              </a:spcAft>
            </a:pPr>
            <a:r>
              <a:rPr lang="en-US" sz="2000" dirty="0">
                <a:solidFill>
                  <a:srgbClr val="000000"/>
                </a:solidFill>
              </a:rPr>
              <a:t>Results</a:t>
            </a:r>
          </a:p>
          <a:p>
            <a:pPr lvl="1">
              <a:lnSpc>
                <a:spcPct val="120000"/>
              </a:lnSpc>
              <a:spcAft>
                <a:spcPts val="600"/>
              </a:spcAft>
            </a:pPr>
            <a:r>
              <a:rPr lang="en-US" sz="1800" dirty="0">
                <a:solidFill>
                  <a:srgbClr val="000000"/>
                </a:solidFill>
              </a:rPr>
              <a:t>No difference in corticosteroid-free clinical remission at week 26 (CSFR26) </a:t>
            </a:r>
            <a:br>
              <a:rPr lang="en-US" sz="1800" dirty="0">
                <a:solidFill>
                  <a:srgbClr val="000000"/>
                </a:solidFill>
              </a:rPr>
            </a:br>
            <a:r>
              <a:rPr lang="en-US" sz="1800" dirty="0">
                <a:solidFill>
                  <a:srgbClr val="000000"/>
                </a:solidFill>
              </a:rPr>
              <a:t>across quartiles </a:t>
            </a:r>
          </a:p>
          <a:p>
            <a:pPr lvl="1">
              <a:lnSpc>
                <a:spcPct val="120000"/>
              </a:lnSpc>
              <a:spcAft>
                <a:spcPts val="600"/>
              </a:spcAft>
            </a:pPr>
            <a:r>
              <a:rPr lang="en-US" sz="1800" dirty="0">
                <a:solidFill>
                  <a:srgbClr val="000000"/>
                </a:solidFill>
              </a:rPr>
              <a:t>Nonsignificant benefit with addition </a:t>
            </a:r>
            <a:br>
              <a:rPr lang="en-US" sz="1800" dirty="0">
                <a:solidFill>
                  <a:srgbClr val="000000"/>
                </a:solidFill>
              </a:rPr>
            </a:br>
            <a:r>
              <a:rPr lang="en-US" sz="1800" dirty="0">
                <a:solidFill>
                  <a:srgbClr val="000000"/>
                </a:solidFill>
              </a:rPr>
              <a:t>of AZA in mucosal healing, only notable in 2 lower quartiles </a:t>
            </a:r>
          </a:p>
          <a:p>
            <a:pPr>
              <a:lnSpc>
                <a:spcPct val="120000"/>
              </a:lnSpc>
              <a:spcAft>
                <a:spcPts val="600"/>
              </a:spcAft>
            </a:pPr>
            <a:r>
              <a:rPr lang="en-US" sz="2000" dirty="0">
                <a:solidFill>
                  <a:srgbClr val="000000"/>
                </a:solidFill>
              </a:rPr>
              <a:t>Benefit of combination therapy primarily due to AZA’s influence on PK of IFX</a:t>
            </a:r>
            <a:endParaRPr lang="en-US" altLang="en-US" sz="2000" dirty="0">
              <a:solidFill>
                <a:srgbClr val="000000"/>
              </a:solidFill>
            </a:endParaRPr>
          </a:p>
          <a:p>
            <a:pPr>
              <a:lnSpc>
                <a:spcPct val="120000"/>
              </a:lnSpc>
              <a:spcAft>
                <a:spcPts val="600"/>
              </a:spcAft>
            </a:pPr>
            <a:endParaRPr lang="en-US" sz="2000" dirty="0">
              <a:solidFill>
                <a:srgbClr val="000000"/>
              </a:solidFill>
            </a:endParaRPr>
          </a:p>
        </p:txBody>
      </p:sp>
      <p:graphicFrame>
        <p:nvGraphicFramePr>
          <p:cNvPr id="20" name="Content Placeholder 16"/>
          <p:cNvGraphicFramePr>
            <a:graphicFrameLocks noGrp="1"/>
          </p:cNvGraphicFramePr>
          <p:nvPr>
            <p:ph sz="half" idx="14"/>
            <p:extLst>
              <p:ext uri="{D42A27DB-BD31-4B8C-83A1-F6EECF244321}">
                <p14:modId xmlns:p14="http://schemas.microsoft.com/office/powerpoint/2010/main" val="344682863"/>
              </p:ext>
            </p:extLst>
          </p:nvPr>
        </p:nvGraphicFramePr>
        <p:xfrm>
          <a:off x="4659313" y="3886200"/>
          <a:ext cx="4179887"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4796048" y="3723724"/>
            <a:ext cx="4179887" cy="215444"/>
          </a:xfrm>
          <a:prstGeom prst="rect">
            <a:avLst/>
          </a:prstGeom>
          <a:noFill/>
        </p:spPr>
        <p:txBody>
          <a:bodyPr wrap="square" lIns="0" rIns="0" rtlCol="0">
            <a:spAutoFit/>
          </a:bodyPr>
          <a:lstStyle/>
          <a:p>
            <a:pPr algn="ctr"/>
            <a:r>
              <a:rPr lang="en-US" sz="800" b="1" dirty="0">
                <a:latin typeface="Calibri" panose="020F0502020204030204" pitchFamily="34" charset="0"/>
              </a:rPr>
              <a:t>Q1: &lt;.84 </a:t>
            </a:r>
            <a:r>
              <a:rPr lang="el-GR" sz="800" b="1" dirty="0">
                <a:latin typeface="Calibri" panose="020F0502020204030204" pitchFamily="34" charset="0"/>
              </a:rPr>
              <a:t>μ</a:t>
            </a:r>
            <a:r>
              <a:rPr lang="en-US" sz="800" b="1" dirty="0">
                <a:latin typeface="Calibri" panose="020F0502020204030204" pitchFamily="34" charset="0"/>
              </a:rPr>
              <a:t>g/mL; Q2: .84 </a:t>
            </a:r>
            <a:r>
              <a:rPr lang="el-GR" sz="800" b="1" dirty="0">
                <a:latin typeface="Calibri" panose="020F0502020204030204" pitchFamily="34" charset="0"/>
              </a:rPr>
              <a:t>μ</a:t>
            </a:r>
            <a:r>
              <a:rPr lang="en-US" sz="800" b="1" dirty="0">
                <a:latin typeface="Calibri" panose="020F0502020204030204" pitchFamily="34" charset="0"/>
              </a:rPr>
              <a:t>g/mL to &lt;2.36</a:t>
            </a:r>
            <a:r>
              <a:rPr lang="el-GR" sz="800" b="1" dirty="0">
                <a:latin typeface="Calibri" panose="020F0502020204030204" pitchFamily="34" charset="0"/>
              </a:rPr>
              <a:t> μ</a:t>
            </a:r>
            <a:r>
              <a:rPr lang="en-US" sz="800" b="1" dirty="0">
                <a:latin typeface="Calibri" panose="020F0502020204030204" pitchFamily="34" charset="0"/>
              </a:rPr>
              <a:t>g/mL; Q3: 2.36 </a:t>
            </a:r>
            <a:r>
              <a:rPr lang="el-GR" sz="800" b="1" dirty="0">
                <a:latin typeface="Calibri" panose="020F0502020204030204" pitchFamily="34" charset="0"/>
              </a:rPr>
              <a:t>μ</a:t>
            </a:r>
            <a:r>
              <a:rPr lang="en-US" sz="800" b="1" dirty="0">
                <a:latin typeface="Calibri" panose="020F0502020204030204" pitchFamily="34" charset="0"/>
              </a:rPr>
              <a:t>g/mL to &lt;5.02</a:t>
            </a:r>
            <a:r>
              <a:rPr lang="el-GR" sz="800" b="1" dirty="0">
                <a:latin typeface="Calibri" panose="020F0502020204030204" pitchFamily="34" charset="0"/>
              </a:rPr>
              <a:t> μ</a:t>
            </a:r>
            <a:r>
              <a:rPr lang="en-US" sz="800" b="1" dirty="0">
                <a:latin typeface="Calibri" panose="020F0502020204030204" pitchFamily="34" charset="0"/>
              </a:rPr>
              <a:t>g/mL; Q4: ≥5.02</a:t>
            </a:r>
            <a:r>
              <a:rPr lang="el-GR" sz="800" b="1" dirty="0">
                <a:latin typeface="Calibri" panose="020F0502020204030204" pitchFamily="34" charset="0"/>
              </a:rPr>
              <a:t> μ</a:t>
            </a:r>
            <a:r>
              <a:rPr lang="en-US" sz="800" b="1" dirty="0">
                <a:latin typeface="Calibri" panose="020F0502020204030204" pitchFamily="34" charset="0"/>
              </a:rPr>
              <a:t>g/mL</a:t>
            </a:r>
          </a:p>
        </p:txBody>
      </p:sp>
      <p:sp>
        <p:nvSpPr>
          <p:cNvPr id="5" name="Freeform 4"/>
          <p:cNvSpPr/>
          <p:nvPr/>
        </p:nvSpPr>
        <p:spPr bwMode="auto">
          <a:xfrm>
            <a:off x="5943600" y="4442460"/>
            <a:ext cx="284584" cy="556260"/>
          </a:xfrm>
          <a:custGeom>
            <a:avLst/>
            <a:gdLst>
              <a:gd name="connsiteX0" fmla="*/ 0 w 312420"/>
              <a:gd name="connsiteY0" fmla="*/ 266700 h 556260"/>
              <a:gd name="connsiteX1" fmla="*/ 0 w 312420"/>
              <a:gd name="connsiteY1" fmla="*/ 0 h 556260"/>
              <a:gd name="connsiteX2" fmla="*/ 312420 w 312420"/>
              <a:gd name="connsiteY2" fmla="*/ 0 h 556260"/>
              <a:gd name="connsiteX3" fmla="*/ 312420 w 312420"/>
              <a:gd name="connsiteY3" fmla="*/ 556260 h 556260"/>
            </a:gdLst>
            <a:ahLst/>
            <a:cxnLst>
              <a:cxn ang="0">
                <a:pos x="connsiteX0" y="connsiteY0"/>
              </a:cxn>
              <a:cxn ang="0">
                <a:pos x="connsiteX1" y="connsiteY1"/>
              </a:cxn>
              <a:cxn ang="0">
                <a:pos x="connsiteX2" y="connsiteY2"/>
              </a:cxn>
              <a:cxn ang="0">
                <a:pos x="connsiteX3" y="connsiteY3"/>
              </a:cxn>
            </a:cxnLst>
            <a:rect l="l" t="t" r="r" b="b"/>
            <a:pathLst>
              <a:path w="312420" h="556260">
                <a:moveTo>
                  <a:pt x="0" y="266700"/>
                </a:moveTo>
                <a:lnTo>
                  <a:pt x="0" y="0"/>
                </a:lnTo>
                <a:lnTo>
                  <a:pt x="312420" y="0"/>
                </a:lnTo>
                <a:lnTo>
                  <a:pt x="312420" y="556260"/>
                </a:lnTo>
              </a:path>
            </a:pathLst>
          </a:custGeom>
          <a:noFill/>
          <a:ln w="19050" cap="rnd"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sp>
        <p:nvSpPr>
          <p:cNvPr id="11" name="Freeform 10"/>
          <p:cNvSpPr/>
          <p:nvPr/>
        </p:nvSpPr>
        <p:spPr bwMode="auto">
          <a:xfrm flipH="1">
            <a:off x="6743700" y="4442460"/>
            <a:ext cx="284584" cy="210676"/>
          </a:xfrm>
          <a:custGeom>
            <a:avLst/>
            <a:gdLst>
              <a:gd name="connsiteX0" fmla="*/ 0 w 312420"/>
              <a:gd name="connsiteY0" fmla="*/ 266700 h 556260"/>
              <a:gd name="connsiteX1" fmla="*/ 0 w 312420"/>
              <a:gd name="connsiteY1" fmla="*/ 0 h 556260"/>
              <a:gd name="connsiteX2" fmla="*/ 312420 w 312420"/>
              <a:gd name="connsiteY2" fmla="*/ 0 h 556260"/>
              <a:gd name="connsiteX3" fmla="*/ 312420 w 312420"/>
              <a:gd name="connsiteY3" fmla="*/ 556260 h 556260"/>
            </a:gdLst>
            <a:ahLst/>
            <a:cxnLst>
              <a:cxn ang="0">
                <a:pos x="connsiteX0" y="connsiteY0"/>
              </a:cxn>
              <a:cxn ang="0">
                <a:pos x="connsiteX1" y="connsiteY1"/>
              </a:cxn>
              <a:cxn ang="0">
                <a:pos x="connsiteX2" y="connsiteY2"/>
              </a:cxn>
              <a:cxn ang="0">
                <a:pos x="connsiteX3" y="connsiteY3"/>
              </a:cxn>
            </a:cxnLst>
            <a:rect l="l" t="t" r="r" b="b"/>
            <a:pathLst>
              <a:path w="312420" h="556260">
                <a:moveTo>
                  <a:pt x="0" y="266700"/>
                </a:moveTo>
                <a:lnTo>
                  <a:pt x="0" y="0"/>
                </a:lnTo>
                <a:lnTo>
                  <a:pt x="312420" y="0"/>
                </a:lnTo>
                <a:lnTo>
                  <a:pt x="312420" y="556260"/>
                </a:lnTo>
              </a:path>
            </a:pathLst>
          </a:custGeom>
          <a:noFill/>
          <a:ln w="19050" cap="rnd"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sp>
        <p:nvSpPr>
          <p:cNvPr id="12" name="Freeform 11"/>
          <p:cNvSpPr/>
          <p:nvPr/>
        </p:nvSpPr>
        <p:spPr bwMode="auto">
          <a:xfrm flipH="1">
            <a:off x="7498080" y="4442460"/>
            <a:ext cx="284584" cy="282684"/>
          </a:xfrm>
          <a:custGeom>
            <a:avLst/>
            <a:gdLst>
              <a:gd name="connsiteX0" fmla="*/ 0 w 312420"/>
              <a:gd name="connsiteY0" fmla="*/ 266700 h 556260"/>
              <a:gd name="connsiteX1" fmla="*/ 0 w 312420"/>
              <a:gd name="connsiteY1" fmla="*/ 0 h 556260"/>
              <a:gd name="connsiteX2" fmla="*/ 312420 w 312420"/>
              <a:gd name="connsiteY2" fmla="*/ 0 h 556260"/>
              <a:gd name="connsiteX3" fmla="*/ 312420 w 312420"/>
              <a:gd name="connsiteY3" fmla="*/ 556260 h 556260"/>
            </a:gdLst>
            <a:ahLst/>
            <a:cxnLst>
              <a:cxn ang="0">
                <a:pos x="connsiteX0" y="connsiteY0"/>
              </a:cxn>
              <a:cxn ang="0">
                <a:pos x="connsiteX1" y="connsiteY1"/>
              </a:cxn>
              <a:cxn ang="0">
                <a:pos x="connsiteX2" y="connsiteY2"/>
              </a:cxn>
              <a:cxn ang="0">
                <a:pos x="connsiteX3" y="connsiteY3"/>
              </a:cxn>
            </a:cxnLst>
            <a:rect l="l" t="t" r="r" b="b"/>
            <a:pathLst>
              <a:path w="312420" h="556260">
                <a:moveTo>
                  <a:pt x="0" y="266700"/>
                </a:moveTo>
                <a:lnTo>
                  <a:pt x="0" y="0"/>
                </a:lnTo>
                <a:lnTo>
                  <a:pt x="312420" y="0"/>
                </a:lnTo>
                <a:lnTo>
                  <a:pt x="312420" y="556260"/>
                </a:lnTo>
              </a:path>
            </a:pathLst>
          </a:custGeom>
          <a:noFill/>
          <a:ln w="19050" cap="rnd"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sp>
        <p:nvSpPr>
          <p:cNvPr id="13" name="Freeform 12"/>
          <p:cNvSpPr/>
          <p:nvPr/>
        </p:nvSpPr>
        <p:spPr bwMode="auto">
          <a:xfrm>
            <a:off x="8282940" y="4442460"/>
            <a:ext cx="284584" cy="210676"/>
          </a:xfrm>
          <a:custGeom>
            <a:avLst/>
            <a:gdLst>
              <a:gd name="connsiteX0" fmla="*/ 0 w 312420"/>
              <a:gd name="connsiteY0" fmla="*/ 266700 h 556260"/>
              <a:gd name="connsiteX1" fmla="*/ 0 w 312420"/>
              <a:gd name="connsiteY1" fmla="*/ 0 h 556260"/>
              <a:gd name="connsiteX2" fmla="*/ 312420 w 312420"/>
              <a:gd name="connsiteY2" fmla="*/ 0 h 556260"/>
              <a:gd name="connsiteX3" fmla="*/ 312420 w 312420"/>
              <a:gd name="connsiteY3" fmla="*/ 556260 h 556260"/>
            </a:gdLst>
            <a:ahLst/>
            <a:cxnLst>
              <a:cxn ang="0">
                <a:pos x="connsiteX0" y="connsiteY0"/>
              </a:cxn>
              <a:cxn ang="0">
                <a:pos x="connsiteX1" y="connsiteY1"/>
              </a:cxn>
              <a:cxn ang="0">
                <a:pos x="connsiteX2" y="connsiteY2"/>
              </a:cxn>
              <a:cxn ang="0">
                <a:pos x="connsiteX3" y="connsiteY3"/>
              </a:cxn>
            </a:cxnLst>
            <a:rect l="l" t="t" r="r" b="b"/>
            <a:pathLst>
              <a:path w="312420" h="556260">
                <a:moveTo>
                  <a:pt x="0" y="266700"/>
                </a:moveTo>
                <a:lnTo>
                  <a:pt x="0" y="0"/>
                </a:lnTo>
                <a:lnTo>
                  <a:pt x="312420" y="0"/>
                </a:lnTo>
                <a:lnTo>
                  <a:pt x="312420" y="556260"/>
                </a:lnTo>
              </a:path>
            </a:pathLst>
          </a:custGeom>
          <a:noFill/>
          <a:ln w="19050" cap="rnd"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bg2"/>
              </a:solidFill>
              <a:effectLst/>
              <a:latin typeface="Calibri" pitchFamily="34" charset="0"/>
            </a:endParaRPr>
          </a:p>
        </p:txBody>
      </p:sp>
      <p:sp>
        <p:nvSpPr>
          <p:cNvPr id="14" name="Rectangle 13"/>
          <p:cNvSpPr/>
          <p:nvPr/>
        </p:nvSpPr>
        <p:spPr>
          <a:xfrm>
            <a:off x="0" y="6253219"/>
            <a:ext cx="4783810" cy="604781"/>
          </a:xfrm>
          <a:prstGeom prst="rect">
            <a:avLst/>
          </a:prstGeom>
        </p:spPr>
        <p:txBody>
          <a:bodyPr wrap="none" anchor="b" anchorCtr="0">
            <a:spAutoFit/>
          </a:bodyPr>
          <a:lstStyle/>
          <a:p>
            <a:pPr algn="l">
              <a:lnSpc>
                <a:spcPct val="90000"/>
              </a:lnSpc>
            </a:pPr>
            <a:r>
              <a:rPr lang="en-US" sz="1400" dirty="0">
                <a:solidFill>
                  <a:srgbClr val="000000"/>
                </a:solidFill>
                <a:latin typeface="+mj-lt"/>
              </a:rPr>
              <a:t>PK, pharmacokinetics.</a:t>
            </a:r>
          </a:p>
          <a:p>
            <a:pPr algn="l">
              <a:lnSpc>
                <a:spcPct val="90000"/>
              </a:lnSpc>
            </a:pPr>
            <a:endParaRPr lang="nl-NL" sz="1100" b="0" dirty="0">
              <a:solidFill>
                <a:srgbClr val="000000"/>
              </a:solidFill>
              <a:latin typeface="+mj-lt"/>
            </a:endParaRPr>
          </a:p>
          <a:p>
            <a:pPr algn="l">
              <a:lnSpc>
                <a:spcPct val="90000"/>
              </a:lnSpc>
            </a:pPr>
            <a:r>
              <a:rPr lang="it-IT" sz="1200" dirty="0">
                <a:solidFill>
                  <a:srgbClr val="000000"/>
                </a:solidFill>
                <a:latin typeface="+mj-lt"/>
              </a:rPr>
              <a:t>Colombel JF, et al. 2017; P119. Presented at </a:t>
            </a:r>
            <a:r>
              <a:rPr lang="en-US" sz="1200" dirty="0">
                <a:solidFill>
                  <a:srgbClr val="000000"/>
                </a:solidFill>
                <a:latin typeface="+mj-lt"/>
              </a:rPr>
              <a:t>Digestive Disease Week 2017.</a:t>
            </a:r>
          </a:p>
        </p:txBody>
      </p:sp>
    </p:spTree>
    <p:extLst>
      <p:ext uri="{BB962C8B-B14F-4D97-AF65-F5344CB8AC3E}">
        <p14:creationId xmlns:p14="http://schemas.microsoft.com/office/powerpoint/2010/main" val="229840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113" y="150129"/>
            <a:ext cx="8748817" cy="928048"/>
          </a:xfrm>
          <a:prstGeom prst="rect">
            <a:avLst/>
          </a:prstGeom>
        </p:spPr>
        <p:txBody>
          <a:bodyPr/>
          <a:lstStyle>
            <a:lvl1pPr algn="l" rtl="0" eaLnBrk="1" fontAlgn="base" hangingPunct="1">
              <a:lnSpc>
                <a:spcPct val="80000"/>
              </a:lnSpc>
              <a:spcBef>
                <a:spcPct val="0"/>
              </a:spcBef>
              <a:spcAft>
                <a:spcPct val="0"/>
              </a:spcAft>
              <a:defRPr sz="2800" b="1">
                <a:solidFill>
                  <a:schemeClr val="bg1"/>
                </a:solidFill>
                <a:effectLst>
                  <a:outerShdw blurRad="50800" dist="38100" dir="2700000" algn="tl" rotWithShape="0">
                    <a:prstClr val="black">
                      <a:alpha val="40000"/>
                    </a:prstClr>
                  </a:outerShdw>
                </a:effectLst>
                <a:latin typeface="+mj-lt"/>
                <a:ea typeface="+mj-ea"/>
                <a:cs typeface="+mj-cs"/>
              </a:defRPr>
            </a:lvl1pPr>
            <a:lvl2pPr algn="l" rtl="0" eaLnBrk="1" fontAlgn="base" hangingPunct="1">
              <a:lnSpc>
                <a:spcPct val="95000"/>
              </a:lnSpc>
              <a:spcBef>
                <a:spcPct val="0"/>
              </a:spcBef>
              <a:spcAft>
                <a:spcPct val="0"/>
              </a:spcAft>
              <a:defRPr sz="3200" b="1">
                <a:solidFill>
                  <a:schemeClr val="bg1"/>
                </a:solidFill>
                <a:latin typeface="Calibri" pitchFamily="34" charset="0"/>
              </a:defRPr>
            </a:lvl2pPr>
            <a:lvl3pPr algn="l" rtl="0" eaLnBrk="1" fontAlgn="base" hangingPunct="1">
              <a:lnSpc>
                <a:spcPct val="95000"/>
              </a:lnSpc>
              <a:spcBef>
                <a:spcPct val="0"/>
              </a:spcBef>
              <a:spcAft>
                <a:spcPct val="0"/>
              </a:spcAft>
              <a:defRPr sz="3200" b="1">
                <a:solidFill>
                  <a:schemeClr val="bg1"/>
                </a:solidFill>
                <a:latin typeface="Calibri" pitchFamily="34" charset="0"/>
              </a:defRPr>
            </a:lvl3pPr>
            <a:lvl4pPr algn="l" rtl="0" eaLnBrk="1" fontAlgn="base" hangingPunct="1">
              <a:lnSpc>
                <a:spcPct val="95000"/>
              </a:lnSpc>
              <a:spcBef>
                <a:spcPct val="0"/>
              </a:spcBef>
              <a:spcAft>
                <a:spcPct val="0"/>
              </a:spcAft>
              <a:defRPr sz="3200" b="1">
                <a:solidFill>
                  <a:schemeClr val="bg1"/>
                </a:solidFill>
                <a:latin typeface="Calibri" pitchFamily="34" charset="0"/>
              </a:defRPr>
            </a:lvl4pPr>
            <a:lvl5pPr algn="l" rtl="0" eaLnBrk="1" fontAlgn="base" hangingPunct="1">
              <a:lnSpc>
                <a:spcPct val="95000"/>
              </a:lnSpc>
              <a:spcBef>
                <a:spcPct val="0"/>
              </a:spcBef>
              <a:spcAft>
                <a:spcPct val="0"/>
              </a:spcAft>
              <a:defRPr sz="3200" b="1">
                <a:solidFill>
                  <a:schemeClr val="bg1"/>
                </a:solidFill>
                <a:latin typeface="Calibri" pitchFamily="34" charset="0"/>
              </a:defRPr>
            </a:lvl5pPr>
            <a:lvl6pPr marL="457200" algn="l" rtl="0" eaLnBrk="1" fontAlgn="base" hangingPunct="1">
              <a:lnSpc>
                <a:spcPct val="95000"/>
              </a:lnSpc>
              <a:spcBef>
                <a:spcPct val="0"/>
              </a:spcBef>
              <a:spcAft>
                <a:spcPct val="0"/>
              </a:spcAft>
              <a:defRPr sz="3200" b="1">
                <a:solidFill>
                  <a:schemeClr val="bg1"/>
                </a:solidFill>
                <a:latin typeface="Calibri" pitchFamily="34" charset="0"/>
              </a:defRPr>
            </a:lvl6pPr>
            <a:lvl7pPr marL="914400" algn="l" rtl="0" eaLnBrk="1" fontAlgn="base" hangingPunct="1">
              <a:lnSpc>
                <a:spcPct val="95000"/>
              </a:lnSpc>
              <a:spcBef>
                <a:spcPct val="0"/>
              </a:spcBef>
              <a:spcAft>
                <a:spcPct val="0"/>
              </a:spcAft>
              <a:defRPr sz="3200" b="1">
                <a:solidFill>
                  <a:schemeClr val="bg1"/>
                </a:solidFill>
                <a:latin typeface="Calibri" pitchFamily="34" charset="0"/>
              </a:defRPr>
            </a:lvl7pPr>
            <a:lvl8pPr marL="1371600" algn="l" rtl="0" eaLnBrk="1" fontAlgn="base" hangingPunct="1">
              <a:lnSpc>
                <a:spcPct val="95000"/>
              </a:lnSpc>
              <a:spcBef>
                <a:spcPct val="0"/>
              </a:spcBef>
              <a:spcAft>
                <a:spcPct val="0"/>
              </a:spcAft>
              <a:defRPr sz="3200" b="1">
                <a:solidFill>
                  <a:schemeClr val="bg1"/>
                </a:solidFill>
                <a:latin typeface="Calibri" pitchFamily="34" charset="0"/>
              </a:defRPr>
            </a:lvl8pPr>
            <a:lvl9pPr marL="1828800" algn="l" rtl="0" eaLnBrk="1" fontAlgn="base" hangingPunct="1">
              <a:lnSpc>
                <a:spcPct val="95000"/>
              </a:lnSpc>
              <a:spcBef>
                <a:spcPct val="0"/>
              </a:spcBef>
              <a:spcAft>
                <a:spcPct val="0"/>
              </a:spcAft>
              <a:defRPr sz="3200" b="1">
                <a:solidFill>
                  <a:schemeClr val="bg1"/>
                </a:solidFill>
                <a:latin typeface="Calibri" pitchFamily="34" charset="0"/>
              </a:defRPr>
            </a:lvl9pPr>
          </a:lstStyle>
          <a:p>
            <a:pPr>
              <a:lnSpc>
                <a:spcPct val="90000"/>
              </a:lnSpc>
            </a:pPr>
            <a:r>
              <a:rPr lang="en-US" sz="3200" dirty="0"/>
              <a:t>UC SUCCESS:  AZA vs IFX vs Combination Therapy  in Moderate-to-Severe UC</a:t>
            </a:r>
          </a:p>
        </p:txBody>
      </p:sp>
      <p:graphicFrame>
        <p:nvGraphicFramePr>
          <p:cNvPr id="27" name="Chart 26"/>
          <p:cNvGraphicFramePr/>
          <p:nvPr>
            <p:extLst>
              <p:ext uri="{D42A27DB-BD31-4B8C-83A1-F6EECF244321}">
                <p14:modId xmlns:p14="http://schemas.microsoft.com/office/powerpoint/2010/main" val="4229440108"/>
              </p:ext>
            </p:extLst>
          </p:nvPr>
        </p:nvGraphicFramePr>
        <p:xfrm>
          <a:off x="1530521" y="1904991"/>
          <a:ext cx="6096000" cy="3606805"/>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rot="16200000">
            <a:off x="801572" y="3291468"/>
            <a:ext cx="1196290" cy="338554"/>
          </a:xfrm>
          <a:prstGeom prst="rect">
            <a:avLst/>
          </a:prstGeom>
          <a:noFill/>
        </p:spPr>
        <p:txBody>
          <a:bodyPr wrap="none" rtlCol="0">
            <a:spAutoFit/>
          </a:bodyPr>
          <a:lstStyle/>
          <a:p>
            <a:r>
              <a:rPr lang="en-US" sz="1600" b="1" dirty="0">
                <a:solidFill>
                  <a:srgbClr val="262626"/>
                </a:solidFill>
                <a:latin typeface="+mj-lt"/>
                <a:cs typeface="Arial"/>
              </a:rPr>
              <a:t>Patients (%)</a:t>
            </a:r>
          </a:p>
        </p:txBody>
      </p:sp>
      <p:sp>
        <p:nvSpPr>
          <p:cNvPr id="32" name="Freeform 19"/>
          <p:cNvSpPr>
            <a:spLocks/>
          </p:cNvSpPr>
          <p:nvPr/>
        </p:nvSpPr>
        <p:spPr bwMode="black">
          <a:xfrm>
            <a:off x="2853266" y="3124191"/>
            <a:ext cx="3801533" cy="855260"/>
          </a:xfrm>
          <a:custGeom>
            <a:avLst/>
            <a:gdLst>
              <a:gd name="T0" fmla="*/ 445 w 445"/>
              <a:gd name="T1" fmla="*/ 220 h 415"/>
              <a:gd name="T2" fmla="*/ 445 w 445"/>
              <a:gd name="T3" fmla="*/ 0 h 415"/>
              <a:gd name="T4" fmla="*/ 0 w 445"/>
              <a:gd name="T5" fmla="*/ 0 h 415"/>
              <a:gd name="T6" fmla="*/ 0 w 445"/>
              <a:gd name="T7" fmla="*/ 415 h 415"/>
              <a:gd name="T8" fmla="*/ 0 60000 65536"/>
              <a:gd name="T9" fmla="*/ 0 60000 65536"/>
              <a:gd name="T10" fmla="*/ 0 60000 65536"/>
              <a:gd name="T11" fmla="*/ 0 60000 65536"/>
              <a:gd name="T12" fmla="*/ 0 w 445"/>
              <a:gd name="T13" fmla="*/ 0 h 415"/>
              <a:gd name="T14" fmla="*/ 445 w 445"/>
              <a:gd name="T15" fmla="*/ 415 h 415"/>
              <a:gd name="connsiteX0" fmla="*/ 10000 w 10000"/>
              <a:gd name="connsiteY0" fmla="*/ 5875 h 10000"/>
              <a:gd name="connsiteX1" fmla="*/ 10000 w 10000"/>
              <a:gd name="connsiteY1" fmla="*/ 0 h 10000"/>
              <a:gd name="connsiteX2" fmla="*/ 0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5875"/>
                </a:moveTo>
                <a:lnTo>
                  <a:pt x="10000" y="0"/>
                </a:lnTo>
                <a:lnTo>
                  <a:pt x="0" y="0"/>
                </a:lnTo>
                <a:lnTo>
                  <a:pt x="0" y="10000"/>
                </a:lnTo>
              </a:path>
            </a:pathLst>
          </a:custGeom>
          <a:noFill/>
          <a:ln w="12700" cmpd="sng">
            <a:solidFill>
              <a:srgbClr val="000000"/>
            </a:solidFill>
            <a:prstDash val="solid"/>
            <a:round/>
            <a:headEnd/>
            <a:tailEnd/>
          </a:ln>
        </p:spPr>
        <p:txBody>
          <a:bodyPr/>
          <a:lstStyle/>
          <a:p>
            <a:pPr>
              <a:lnSpc>
                <a:spcPct val="90000"/>
              </a:lnSpc>
              <a:spcBef>
                <a:spcPts val="0"/>
              </a:spcBef>
            </a:pPr>
            <a:endParaRPr lang="en-US" sz="1400" dirty="0">
              <a:solidFill>
                <a:schemeClr val="tx1"/>
              </a:solidFill>
              <a:latin typeface="+mj-lt"/>
            </a:endParaRPr>
          </a:p>
        </p:txBody>
      </p:sp>
      <p:sp>
        <p:nvSpPr>
          <p:cNvPr id="33" name="TextBox 32"/>
          <p:cNvSpPr txBox="1"/>
          <p:nvPr/>
        </p:nvSpPr>
        <p:spPr>
          <a:xfrm>
            <a:off x="2606076" y="4626020"/>
            <a:ext cx="603049" cy="338554"/>
          </a:xfrm>
          <a:prstGeom prst="rect">
            <a:avLst/>
          </a:prstGeom>
          <a:noFill/>
        </p:spPr>
        <p:txBody>
          <a:bodyPr wrap="none" rtlCol="0">
            <a:spAutoFit/>
          </a:bodyPr>
          <a:lstStyle/>
          <a:p>
            <a:r>
              <a:rPr lang="en-US" sz="1600" b="0" dirty="0">
                <a:solidFill>
                  <a:srgbClr val="FFFFFF"/>
                </a:solidFill>
                <a:latin typeface="+mj-lt"/>
                <a:cs typeface="Arial"/>
              </a:rPr>
              <a:t>n=18</a:t>
            </a:r>
          </a:p>
        </p:txBody>
      </p:sp>
      <p:sp>
        <p:nvSpPr>
          <p:cNvPr id="34" name="TextBox 33"/>
          <p:cNvSpPr txBox="1"/>
          <p:nvPr/>
        </p:nvSpPr>
        <p:spPr>
          <a:xfrm>
            <a:off x="4445861" y="4609143"/>
            <a:ext cx="603049" cy="338554"/>
          </a:xfrm>
          <a:prstGeom prst="rect">
            <a:avLst/>
          </a:prstGeom>
          <a:noFill/>
        </p:spPr>
        <p:txBody>
          <a:bodyPr wrap="none" rtlCol="0">
            <a:spAutoFit/>
          </a:bodyPr>
          <a:lstStyle/>
          <a:p>
            <a:r>
              <a:rPr lang="en-US" sz="1600" b="0" dirty="0">
                <a:solidFill>
                  <a:srgbClr val="FFFFFF"/>
                </a:solidFill>
                <a:latin typeface="+mj-lt"/>
                <a:cs typeface="Arial"/>
              </a:rPr>
              <a:t>n=17</a:t>
            </a:r>
          </a:p>
        </p:txBody>
      </p:sp>
      <p:sp>
        <p:nvSpPr>
          <p:cNvPr id="35" name="TextBox 34"/>
          <p:cNvSpPr txBox="1"/>
          <p:nvPr/>
        </p:nvSpPr>
        <p:spPr>
          <a:xfrm>
            <a:off x="6170540" y="4643011"/>
            <a:ext cx="603049" cy="338554"/>
          </a:xfrm>
          <a:prstGeom prst="rect">
            <a:avLst/>
          </a:prstGeom>
          <a:noFill/>
        </p:spPr>
        <p:txBody>
          <a:bodyPr wrap="none" rtlCol="0">
            <a:spAutoFit/>
          </a:bodyPr>
          <a:lstStyle/>
          <a:p>
            <a:r>
              <a:rPr lang="en-US" sz="1600" b="0" dirty="0">
                <a:solidFill>
                  <a:srgbClr val="FFFFFF"/>
                </a:solidFill>
                <a:latin typeface="+mj-lt"/>
                <a:cs typeface="Arial"/>
              </a:rPr>
              <a:t>n=31</a:t>
            </a:r>
          </a:p>
        </p:txBody>
      </p:sp>
      <p:sp>
        <p:nvSpPr>
          <p:cNvPr id="36" name="TextBox 35"/>
          <p:cNvSpPr txBox="1"/>
          <p:nvPr/>
        </p:nvSpPr>
        <p:spPr>
          <a:xfrm>
            <a:off x="4314268" y="3006463"/>
            <a:ext cx="686406" cy="215444"/>
          </a:xfrm>
          <a:prstGeom prst="rect">
            <a:avLst/>
          </a:prstGeom>
          <a:solidFill>
            <a:schemeClr val="tx2">
              <a:lumMod val="20000"/>
              <a:lumOff val="80000"/>
            </a:schemeClr>
          </a:solidFill>
        </p:spPr>
        <p:txBody>
          <a:bodyPr wrap="none" lIns="91440" tIns="0" rIns="91440" bIns="0" rtlCol="0">
            <a:spAutoFit/>
          </a:bodyPr>
          <a:lstStyle/>
          <a:p>
            <a:r>
              <a:rPr lang="en-US" sz="1400" b="0" i="1" dirty="0">
                <a:solidFill>
                  <a:srgbClr val="262626"/>
                </a:solidFill>
                <a:latin typeface="+mj-lt"/>
                <a:cs typeface="Arial"/>
              </a:rPr>
              <a:t>P</a:t>
            </a:r>
            <a:r>
              <a:rPr lang="en-US" sz="1400" b="0" dirty="0">
                <a:solidFill>
                  <a:srgbClr val="262626"/>
                </a:solidFill>
                <a:latin typeface="+mj-lt"/>
                <a:cs typeface="Arial"/>
              </a:rPr>
              <a:t>=.032</a:t>
            </a:r>
          </a:p>
        </p:txBody>
      </p:sp>
      <p:sp>
        <p:nvSpPr>
          <p:cNvPr id="37" name="Freeform 19"/>
          <p:cNvSpPr>
            <a:spLocks/>
          </p:cNvSpPr>
          <p:nvPr/>
        </p:nvSpPr>
        <p:spPr bwMode="black">
          <a:xfrm>
            <a:off x="4779433" y="3511545"/>
            <a:ext cx="1756834" cy="393699"/>
          </a:xfrm>
          <a:custGeom>
            <a:avLst/>
            <a:gdLst>
              <a:gd name="T0" fmla="*/ 445 w 445"/>
              <a:gd name="T1" fmla="*/ 220 h 415"/>
              <a:gd name="T2" fmla="*/ 445 w 445"/>
              <a:gd name="T3" fmla="*/ 0 h 415"/>
              <a:gd name="T4" fmla="*/ 0 w 445"/>
              <a:gd name="T5" fmla="*/ 0 h 415"/>
              <a:gd name="T6" fmla="*/ 0 w 445"/>
              <a:gd name="T7" fmla="*/ 415 h 415"/>
              <a:gd name="T8" fmla="*/ 0 60000 65536"/>
              <a:gd name="T9" fmla="*/ 0 60000 65536"/>
              <a:gd name="T10" fmla="*/ 0 60000 65536"/>
              <a:gd name="T11" fmla="*/ 0 60000 65536"/>
              <a:gd name="T12" fmla="*/ 0 w 445"/>
              <a:gd name="T13" fmla="*/ 0 h 415"/>
              <a:gd name="T14" fmla="*/ 445 w 445"/>
              <a:gd name="T15" fmla="*/ 415 h 415"/>
              <a:gd name="connsiteX0" fmla="*/ 10000 w 10000"/>
              <a:gd name="connsiteY0" fmla="*/ 5301 h 9277"/>
              <a:gd name="connsiteX1" fmla="*/ 10000 w 10000"/>
              <a:gd name="connsiteY1" fmla="*/ 0 h 9277"/>
              <a:gd name="connsiteX2" fmla="*/ 0 w 10000"/>
              <a:gd name="connsiteY2" fmla="*/ 0 h 9277"/>
              <a:gd name="connsiteX3" fmla="*/ 0 w 10000"/>
              <a:gd name="connsiteY3" fmla="*/ 9277 h 9277"/>
              <a:gd name="connsiteX0" fmla="*/ 10000 w 10000"/>
              <a:gd name="connsiteY0" fmla="*/ 11274 h 11274"/>
              <a:gd name="connsiteX1" fmla="*/ 10000 w 10000"/>
              <a:gd name="connsiteY1" fmla="*/ 0 h 11274"/>
              <a:gd name="connsiteX2" fmla="*/ 0 w 10000"/>
              <a:gd name="connsiteY2" fmla="*/ 0 h 11274"/>
              <a:gd name="connsiteX3" fmla="*/ 0 w 10000"/>
              <a:gd name="connsiteY3" fmla="*/ 10000 h 11274"/>
              <a:gd name="connsiteX0" fmla="*/ 10000 w 10000"/>
              <a:gd name="connsiteY0" fmla="*/ 10263 h 10263"/>
              <a:gd name="connsiteX1" fmla="*/ 10000 w 10000"/>
              <a:gd name="connsiteY1" fmla="*/ 0 h 10263"/>
              <a:gd name="connsiteX2" fmla="*/ 0 w 10000"/>
              <a:gd name="connsiteY2" fmla="*/ 0 h 10263"/>
              <a:gd name="connsiteX3" fmla="*/ 0 w 10000"/>
              <a:gd name="connsiteY3" fmla="*/ 10000 h 10263"/>
              <a:gd name="connsiteX0" fmla="*/ 10000 w 10000"/>
              <a:gd name="connsiteY0" fmla="*/ 8999 h 10000"/>
              <a:gd name="connsiteX1" fmla="*/ 10000 w 10000"/>
              <a:gd name="connsiteY1" fmla="*/ 0 h 10000"/>
              <a:gd name="connsiteX2" fmla="*/ 0 w 10000"/>
              <a:gd name="connsiteY2" fmla="*/ 0 h 10000"/>
              <a:gd name="connsiteX3" fmla="*/ 0 w 10000"/>
              <a:gd name="connsiteY3" fmla="*/ 10000 h 10000"/>
              <a:gd name="connsiteX0" fmla="*/ 10000 w 10000"/>
              <a:gd name="connsiteY0" fmla="*/ 4837 h 10000"/>
              <a:gd name="connsiteX1" fmla="*/ 10000 w 10000"/>
              <a:gd name="connsiteY1" fmla="*/ 0 h 10000"/>
              <a:gd name="connsiteX2" fmla="*/ 0 w 10000"/>
              <a:gd name="connsiteY2" fmla="*/ 0 h 10000"/>
              <a:gd name="connsiteX3" fmla="*/ 0 w 10000"/>
              <a:gd name="connsiteY3" fmla="*/ 10000 h 10000"/>
              <a:gd name="connsiteX0" fmla="*/ 10000 w 10000"/>
              <a:gd name="connsiteY0" fmla="*/ 3735 h 10000"/>
              <a:gd name="connsiteX1" fmla="*/ 10000 w 10000"/>
              <a:gd name="connsiteY1" fmla="*/ 0 h 10000"/>
              <a:gd name="connsiteX2" fmla="*/ 0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3735"/>
                </a:moveTo>
                <a:lnTo>
                  <a:pt x="10000" y="0"/>
                </a:lnTo>
                <a:lnTo>
                  <a:pt x="0" y="0"/>
                </a:lnTo>
                <a:lnTo>
                  <a:pt x="0" y="10000"/>
                </a:lnTo>
              </a:path>
            </a:pathLst>
          </a:custGeom>
          <a:noFill/>
          <a:ln w="12700" cmpd="sng">
            <a:solidFill>
              <a:srgbClr val="000000"/>
            </a:solidFill>
            <a:prstDash val="solid"/>
            <a:round/>
            <a:headEnd/>
            <a:tailEnd/>
          </a:ln>
        </p:spPr>
        <p:txBody>
          <a:bodyPr/>
          <a:lstStyle/>
          <a:p>
            <a:pPr>
              <a:lnSpc>
                <a:spcPct val="90000"/>
              </a:lnSpc>
              <a:spcBef>
                <a:spcPts val="0"/>
              </a:spcBef>
            </a:pPr>
            <a:endParaRPr lang="en-US" sz="1400" dirty="0">
              <a:solidFill>
                <a:schemeClr val="tx1"/>
              </a:solidFill>
              <a:latin typeface="+mj-lt"/>
            </a:endParaRPr>
          </a:p>
        </p:txBody>
      </p:sp>
      <p:sp>
        <p:nvSpPr>
          <p:cNvPr id="38" name="Freeform 19"/>
          <p:cNvSpPr>
            <a:spLocks/>
          </p:cNvSpPr>
          <p:nvPr/>
        </p:nvSpPr>
        <p:spPr bwMode="black">
          <a:xfrm>
            <a:off x="2913330" y="3677390"/>
            <a:ext cx="1804719" cy="251261"/>
          </a:xfrm>
          <a:custGeom>
            <a:avLst/>
            <a:gdLst>
              <a:gd name="T0" fmla="*/ 445 w 445"/>
              <a:gd name="T1" fmla="*/ 220 h 415"/>
              <a:gd name="T2" fmla="*/ 445 w 445"/>
              <a:gd name="T3" fmla="*/ 0 h 415"/>
              <a:gd name="T4" fmla="*/ 0 w 445"/>
              <a:gd name="T5" fmla="*/ 0 h 415"/>
              <a:gd name="T6" fmla="*/ 0 w 445"/>
              <a:gd name="T7" fmla="*/ 415 h 415"/>
              <a:gd name="T8" fmla="*/ 0 60000 65536"/>
              <a:gd name="T9" fmla="*/ 0 60000 65536"/>
              <a:gd name="T10" fmla="*/ 0 60000 65536"/>
              <a:gd name="T11" fmla="*/ 0 60000 65536"/>
              <a:gd name="T12" fmla="*/ 0 w 445"/>
              <a:gd name="T13" fmla="*/ 0 h 415"/>
              <a:gd name="T14" fmla="*/ 445 w 445"/>
              <a:gd name="T15" fmla="*/ 415 h 415"/>
              <a:gd name="connsiteX0" fmla="*/ 10000 w 10000"/>
              <a:gd name="connsiteY0" fmla="*/ 5301 h 9277"/>
              <a:gd name="connsiteX1" fmla="*/ 10000 w 10000"/>
              <a:gd name="connsiteY1" fmla="*/ 0 h 9277"/>
              <a:gd name="connsiteX2" fmla="*/ 0 w 10000"/>
              <a:gd name="connsiteY2" fmla="*/ 0 h 9277"/>
              <a:gd name="connsiteX3" fmla="*/ 0 w 10000"/>
              <a:gd name="connsiteY3" fmla="*/ 9277 h 9277"/>
              <a:gd name="connsiteX0" fmla="*/ 10000 w 10000"/>
              <a:gd name="connsiteY0" fmla="*/ 11274 h 11274"/>
              <a:gd name="connsiteX1" fmla="*/ 10000 w 10000"/>
              <a:gd name="connsiteY1" fmla="*/ 0 h 11274"/>
              <a:gd name="connsiteX2" fmla="*/ 0 w 10000"/>
              <a:gd name="connsiteY2" fmla="*/ 0 h 11274"/>
              <a:gd name="connsiteX3" fmla="*/ 0 w 10000"/>
              <a:gd name="connsiteY3" fmla="*/ 10000 h 11274"/>
              <a:gd name="connsiteX0" fmla="*/ 10000 w 10000"/>
              <a:gd name="connsiteY0" fmla="*/ 10263 h 10263"/>
              <a:gd name="connsiteX1" fmla="*/ 10000 w 10000"/>
              <a:gd name="connsiteY1" fmla="*/ 0 h 10263"/>
              <a:gd name="connsiteX2" fmla="*/ 0 w 10000"/>
              <a:gd name="connsiteY2" fmla="*/ 0 h 10263"/>
              <a:gd name="connsiteX3" fmla="*/ 0 w 10000"/>
              <a:gd name="connsiteY3" fmla="*/ 10000 h 10263"/>
              <a:gd name="connsiteX0" fmla="*/ 10000 w 10000"/>
              <a:gd name="connsiteY0" fmla="*/ 8999 h 10000"/>
              <a:gd name="connsiteX1" fmla="*/ 10000 w 10000"/>
              <a:gd name="connsiteY1" fmla="*/ 0 h 10000"/>
              <a:gd name="connsiteX2" fmla="*/ 0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8999"/>
                </a:moveTo>
                <a:lnTo>
                  <a:pt x="10000" y="0"/>
                </a:lnTo>
                <a:lnTo>
                  <a:pt x="0" y="0"/>
                </a:lnTo>
                <a:lnTo>
                  <a:pt x="0" y="10000"/>
                </a:lnTo>
              </a:path>
            </a:pathLst>
          </a:custGeom>
          <a:noFill/>
          <a:ln w="12700" cmpd="sng">
            <a:solidFill>
              <a:srgbClr val="000000"/>
            </a:solidFill>
            <a:prstDash val="solid"/>
            <a:round/>
            <a:headEnd/>
            <a:tailEnd/>
          </a:ln>
        </p:spPr>
        <p:txBody>
          <a:bodyPr/>
          <a:lstStyle/>
          <a:p>
            <a:pPr>
              <a:lnSpc>
                <a:spcPct val="90000"/>
              </a:lnSpc>
              <a:spcBef>
                <a:spcPts val="0"/>
              </a:spcBef>
            </a:pPr>
            <a:endParaRPr lang="en-US" sz="1400" dirty="0">
              <a:solidFill>
                <a:schemeClr val="tx1"/>
              </a:solidFill>
              <a:latin typeface="+mj-lt"/>
            </a:endParaRPr>
          </a:p>
        </p:txBody>
      </p:sp>
      <p:sp>
        <p:nvSpPr>
          <p:cNvPr id="39" name="TextBox 38"/>
          <p:cNvSpPr txBox="1"/>
          <p:nvPr/>
        </p:nvSpPr>
        <p:spPr>
          <a:xfrm>
            <a:off x="5372095" y="3353022"/>
            <a:ext cx="686406" cy="215444"/>
          </a:xfrm>
          <a:prstGeom prst="rect">
            <a:avLst/>
          </a:prstGeom>
          <a:solidFill>
            <a:schemeClr val="tx2">
              <a:lumMod val="20000"/>
              <a:lumOff val="80000"/>
            </a:schemeClr>
          </a:solidFill>
        </p:spPr>
        <p:txBody>
          <a:bodyPr wrap="none" lIns="91440" tIns="0" rIns="91440" bIns="0" rtlCol="0">
            <a:spAutoFit/>
          </a:bodyPr>
          <a:lstStyle/>
          <a:p>
            <a:r>
              <a:rPr lang="en-US" sz="1400" b="0" i="1" dirty="0">
                <a:solidFill>
                  <a:srgbClr val="262626"/>
                </a:solidFill>
                <a:latin typeface="+mj-lt"/>
                <a:cs typeface="Arial"/>
              </a:rPr>
              <a:t>P</a:t>
            </a:r>
            <a:r>
              <a:rPr lang="en-US" sz="1400" b="0" dirty="0">
                <a:solidFill>
                  <a:srgbClr val="262626"/>
                </a:solidFill>
                <a:latin typeface="+mj-lt"/>
                <a:cs typeface="Arial"/>
              </a:rPr>
              <a:t>=.017</a:t>
            </a:r>
          </a:p>
        </p:txBody>
      </p:sp>
      <p:sp>
        <p:nvSpPr>
          <p:cNvPr id="40" name="TextBox 39"/>
          <p:cNvSpPr txBox="1"/>
          <p:nvPr/>
        </p:nvSpPr>
        <p:spPr>
          <a:xfrm>
            <a:off x="3321164" y="3570447"/>
            <a:ext cx="686406" cy="215444"/>
          </a:xfrm>
          <a:prstGeom prst="rect">
            <a:avLst/>
          </a:prstGeom>
          <a:solidFill>
            <a:schemeClr val="tx2">
              <a:lumMod val="20000"/>
              <a:lumOff val="80000"/>
            </a:schemeClr>
          </a:solidFill>
        </p:spPr>
        <p:txBody>
          <a:bodyPr wrap="none" lIns="91440" tIns="0" rIns="91440" bIns="0" rtlCol="0">
            <a:spAutoFit/>
          </a:bodyPr>
          <a:lstStyle/>
          <a:p>
            <a:r>
              <a:rPr lang="en-US" sz="1400" b="0" i="1" dirty="0">
                <a:solidFill>
                  <a:srgbClr val="262626"/>
                </a:solidFill>
                <a:latin typeface="+mj-lt"/>
                <a:cs typeface="Arial"/>
              </a:rPr>
              <a:t>P</a:t>
            </a:r>
            <a:r>
              <a:rPr lang="en-US" sz="1400" b="0" dirty="0">
                <a:solidFill>
                  <a:srgbClr val="262626"/>
                </a:solidFill>
                <a:latin typeface="+mj-lt"/>
                <a:cs typeface="Arial"/>
              </a:rPr>
              <a:t>=.813</a:t>
            </a:r>
          </a:p>
        </p:txBody>
      </p:sp>
      <p:sp>
        <p:nvSpPr>
          <p:cNvPr id="41" name="TextBox 40"/>
          <p:cNvSpPr txBox="1"/>
          <p:nvPr/>
        </p:nvSpPr>
        <p:spPr>
          <a:xfrm>
            <a:off x="2634298" y="1451108"/>
            <a:ext cx="4167502" cy="707886"/>
          </a:xfrm>
          <a:prstGeom prst="rect">
            <a:avLst/>
          </a:prstGeom>
          <a:noFill/>
        </p:spPr>
        <p:txBody>
          <a:bodyPr wrap="none" rtlCol="0">
            <a:spAutoFit/>
          </a:bodyPr>
          <a:lstStyle/>
          <a:p>
            <a:pPr algn="ctr"/>
            <a:r>
              <a:rPr lang="en-US" sz="2000" b="1" dirty="0">
                <a:solidFill>
                  <a:srgbClr val="000000"/>
                </a:solidFill>
                <a:latin typeface="+mj-lt"/>
              </a:rPr>
              <a:t>Corticosteroid-free Clinical Remission</a:t>
            </a:r>
          </a:p>
          <a:p>
            <a:pPr algn="ctr"/>
            <a:r>
              <a:rPr lang="en-US" sz="2000" b="1" dirty="0">
                <a:solidFill>
                  <a:srgbClr val="000000"/>
                </a:solidFill>
                <a:latin typeface="+mj-lt"/>
              </a:rPr>
              <a:t>at Week 16</a:t>
            </a:r>
          </a:p>
        </p:txBody>
      </p:sp>
      <p:sp>
        <p:nvSpPr>
          <p:cNvPr id="19" name="TextBox 18"/>
          <p:cNvSpPr txBox="1"/>
          <p:nvPr/>
        </p:nvSpPr>
        <p:spPr>
          <a:xfrm>
            <a:off x="0" y="6596390"/>
            <a:ext cx="5019675" cy="276999"/>
          </a:xfrm>
          <a:prstGeom prst="rect">
            <a:avLst/>
          </a:prstGeom>
          <a:noFill/>
        </p:spPr>
        <p:txBody>
          <a:bodyPr wrap="square">
            <a:spAutoFit/>
          </a:bodyPr>
          <a:lstStyle/>
          <a:p>
            <a:pPr algn="l">
              <a:defRPr/>
            </a:pPr>
            <a:r>
              <a:rPr lang="en-US" sz="1200" dirty="0" err="1">
                <a:solidFill>
                  <a:srgbClr val="000000"/>
                </a:solidFill>
                <a:latin typeface="+mj-lt"/>
              </a:rPr>
              <a:t>Panaccione</a:t>
            </a:r>
            <a:r>
              <a:rPr lang="en-US" sz="1200" dirty="0">
                <a:solidFill>
                  <a:srgbClr val="000000"/>
                </a:solidFill>
                <a:latin typeface="+mj-lt"/>
              </a:rPr>
              <a:t> R, et al. </a:t>
            </a:r>
            <a:r>
              <a:rPr lang="en-US" sz="1200" i="1" dirty="0">
                <a:solidFill>
                  <a:srgbClr val="000000"/>
                </a:solidFill>
                <a:latin typeface="+mj-lt"/>
              </a:rPr>
              <a:t>Gastroenterology</a:t>
            </a:r>
            <a:r>
              <a:rPr lang="en-US" sz="1200" dirty="0">
                <a:solidFill>
                  <a:srgbClr val="000000"/>
                </a:solidFill>
                <a:latin typeface="+mj-lt"/>
              </a:rPr>
              <a:t>. 2014;146(2):392-400.</a:t>
            </a:r>
            <a:endParaRPr kumimoji="0" lang="en-US" sz="1200" i="0" dirty="0">
              <a:solidFill>
                <a:srgbClr val="000000"/>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125574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41413"/>
            <a:ext cx="8229600" cy="1000274"/>
          </a:xfrm>
        </p:spPr>
        <p:txBody>
          <a:bodyPr anchor="b" anchorCtr="0">
            <a:spAutoFit/>
          </a:bodyPr>
          <a:lstStyle/>
          <a:p>
            <a:pPr marL="228600" lvl="0" indent="-228600">
              <a:spcBef>
                <a:spcPts val="0"/>
              </a:spcBef>
              <a:spcAft>
                <a:spcPts val="600"/>
              </a:spcAft>
            </a:pPr>
            <a:r>
              <a:rPr lang="en-US" sz="1800" dirty="0"/>
              <a:t>No difference in intention-to-treat analysis, duration of disease &lt;2 years, by </a:t>
            </a:r>
            <a:br>
              <a:rPr lang="en-US" sz="1800" dirty="0"/>
            </a:br>
            <a:r>
              <a:rPr lang="en-US" sz="1800" dirty="0"/>
              <a:t>CDAI score</a:t>
            </a:r>
          </a:p>
          <a:p>
            <a:pPr marL="228600" lvl="0" indent="-228600">
              <a:spcBef>
                <a:spcPts val="0"/>
              </a:spcBef>
              <a:spcAft>
                <a:spcPts val="600"/>
              </a:spcAft>
            </a:pPr>
            <a:r>
              <a:rPr lang="en-US" sz="1800" dirty="0"/>
              <a:t>No difference in infectious adverse events (58.7% MTX </a:t>
            </a:r>
            <a:r>
              <a:rPr lang="en-US" sz="1800" dirty="0" err="1"/>
              <a:t>vs</a:t>
            </a:r>
            <a:r>
              <a:rPr lang="en-US" sz="1800" dirty="0"/>
              <a:t> 61.9% PBO)</a:t>
            </a:r>
          </a:p>
        </p:txBody>
      </p:sp>
      <p:sp>
        <p:nvSpPr>
          <p:cNvPr id="2" name="Title 1"/>
          <p:cNvSpPr>
            <a:spLocks noGrp="1"/>
          </p:cNvSpPr>
          <p:nvPr>
            <p:ph type="title"/>
          </p:nvPr>
        </p:nvSpPr>
        <p:spPr>
          <a:xfrm>
            <a:off x="304800" y="0"/>
            <a:ext cx="8534400" cy="1246625"/>
          </a:xfrm>
        </p:spPr>
        <p:txBody>
          <a:bodyPr>
            <a:noAutofit/>
          </a:bodyPr>
          <a:lstStyle/>
          <a:p>
            <a:r>
              <a:rPr lang="en-GB" sz="4000" dirty="0"/>
              <a:t>COMMIT: MTX+IFX in CD</a:t>
            </a:r>
            <a:endParaRPr lang="en-US" sz="4000" dirty="0"/>
          </a:p>
        </p:txBody>
      </p:sp>
      <p:sp>
        <p:nvSpPr>
          <p:cNvPr id="5" name="Slide Number Placeholder 4"/>
          <p:cNvSpPr>
            <a:spLocks noGrp="1"/>
          </p:cNvSpPr>
          <p:nvPr>
            <p:ph type="sldNum" sz="quarter" idx="10"/>
          </p:nvPr>
        </p:nvSpPr>
        <p:spPr/>
        <p:txBody>
          <a:bodyPr/>
          <a:lstStyle/>
          <a:p>
            <a:fld id="{9D78D273-FE7A-4E6B-BD37-A05C606C1BE6}" type="slidenum">
              <a:rPr lang="en-US" smtClean="0"/>
              <a:pPr/>
              <a:t>28</a:t>
            </a:fld>
            <a:endParaRPr lang="en-US"/>
          </a:p>
        </p:txBody>
      </p:sp>
      <p:sp>
        <p:nvSpPr>
          <p:cNvPr id="14" name="Text Box 18"/>
          <p:cNvSpPr txBox="1">
            <a:spLocks noChangeArrowheads="1"/>
          </p:cNvSpPr>
          <p:nvPr/>
        </p:nvSpPr>
        <p:spPr bwMode="auto">
          <a:xfrm>
            <a:off x="2590561" y="1401439"/>
            <a:ext cx="3775518" cy="400110"/>
          </a:xfrm>
          <a:prstGeom prst="rect">
            <a:avLst/>
          </a:prstGeom>
          <a:noFill/>
          <a:ln w="9525">
            <a:noFill/>
            <a:miter lim="800000"/>
            <a:headEnd/>
            <a:tailEnd/>
          </a:ln>
        </p:spPr>
        <p:txBody>
          <a:bodyPr wrap="none" anchor="ctr" anchorCtr="1">
            <a:spAutoFit/>
          </a:bodyPr>
          <a:lstStyle/>
          <a:p>
            <a:pPr algn="ctr" eaLnBrk="0" hangingPunct="0">
              <a:spcBef>
                <a:spcPct val="50000"/>
              </a:spcBef>
              <a:defRPr/>
            </a:pPr>
            <a:r>
              <a:rPr lang="en-US" sz="2000" b="1" dirty="0">
                <a:solidFill>
                  <a:srgbClr val="660033"/>
                </a:solidFill>
                <a:latin typeface="+mn-lt"/>
                <a:ea typeface="+mn-ea"/>
              </a:rPr>
              <a:t>Patients in Remission Off Steroids</a:t>
            </a:r>
          </a:p>
        </p:txBody>
      </p:sp>
      <p:sp>
        <p:nvSpPr>
          <p:cNvPr id="9" name="Rectangle 8"/>
          <p:cNvSpPr/>
          <p:nvPr/>
        </p:nvSpPr>
        <p:spPr>
          <a:xfrm>
            <a:off x="0" y="6253219"/>
            <a:ext cx="3792961" cy="604781"/>
          </a:xfrm>
          <a:prstGeom prst="rect">
            <a:avLst/>
          </a:prstGeom>
        </p:spPr>
        <p:txBody>
          <a:bodyPr wrap="none" anchor="b" anchorCtr="0">
            <a:spAutoFit/>
          </a:bodyPr>
          <a:lstStyle/>
          <a:p>
            <a:pPr algn="l">
              <a:lnSpc>
                <a:spcPct val="90000"/>
              </a:lnSpc>
            </a:pPr>
            <a:r>
              <a:rPr lang="en-US" sz="1400" dirty="0">
                <a:solidFill>
                  <a:srgbClr val="000000"/>
                </a:solidFill>
                <a:latin typeface="+mj-lt"/>
              </a:rPr>
              <a:t>MTX, methotrexate.</a:t>
            </a:r>
          </a:p>
          <a:p>
            <a:pPr algn="l">
              <a:lnSpc>
                <a:spcPct val="90000"/>
              </a:lnSpc>
            </a:pPr>
            <a:endParaRPr lang="nl-NL" sz="1100" b="0" dirty="0">
              <a:solidFill>
                <a:srgbClr val="000000"/>
              </a:solidFill>
              <a:latin typeface="+mj-lt"/>
            </a:endParaRPr>
          </a:p>
          <a:p>
            <a:pPr algn="l">
              <a:lnSpc>
                <a:spcPct val="90000"/>
              </a:lnSpc>
            </a:pPr>
            <a:r>
              <a:rPr lang="nl-NL" sz="1200" b="0" dirty="0">
                <a:solidFill>
                  <a:srgbClr val="000000"/>
                </a:solidFill>
                <a:latin typeface="+mj-lt"/>
              </a:rPr>
              <a:t>Feagan BG, et al. </a:t>
            </a:r>
            <a:r>
              <a:rPr lang="nl-NL" sz="1200" b="0" i="1" dirty="0">
                <a:solidFill>
                  <a:srgbClr val="000000"/>
                </a:solidFill>
                <a:latin typeface="+mj-lt"/>
              </a:rPr>
              <a:t>Gastroenterology</a:t>
            </a:r>
            <a:r>
              <a:rPr lang="nl-NL" sz="1200" b="0" dirty="0">
                <a:solidFill>
                  <a:srgbClr val="000000"/>
                </a:solidFill>
                <a:latin typeface="+mj-lt"/>
              </a:rPr>
              <a:t>. 2014;146(3):661-688.</a:t>
            </a:r>
          </a:p>
        </p:txBody>
      </p:sp>
      <p:graphicFrame>
        <p:nvGraphicFramePr>
          <p:cNvPr id="8" name="Chart 7"/>
          <p:cNvGraphicFramePr>
            <a:graphicFrameLocks/>
          </p:cNvGraphicFramePr>
          <p:nvPr>
            <p:extLst>
              <p:ext uri="{D42A27DB-BD31-4B8C-83A1-F6EECF244321}">
                <p14:modId xmlns:p14="http://schemas.microsoft.com/office/powerpoint/2010/main" val="2910122682"/>
              </p:ext>
            </p:extLst>
          </p:nvPr>
        </p:nvGraphicFramePr>
        <p:xfrm>
          <a:off x="559558" y="1801550"/>
          <a:ext cx="7697338" cy="308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5579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9" y="101600"/>
            <a:ext cx="8423275" cy="1041400"/>
          </a:xfrm>
        </p:spPr>
        <p:txBody>
          <a:bodyPr>
            <a:noAutofit/>
          </a:bodyPr>
          <a:lstStyle/>
          <a:p>
            <a:r>
              <a:rPr lang="en-US" dirty="0"/>
              <a:t>Impact of Combined IMM+ADA Therapy on Remission in IMM-experienced Patients with CD</a:t>
            </a:r>
          </a:p>
        </p:txBody>
      </p:sp>
      <p:sp>
        <p:nvSpPr>
          <p:cNvPr id="3" name="TextBox 2"/>
          <p:cNvSpPr txBox="1"/>
          <p:nvPr/>
        </p:nvSpPr>
        <p:spPr>
          <a:xfrm>
            <a:off x="16934" y="6176947"/>
            <a:ext cx="5232378" cy="677108"/>
          </a:xfrm>
          <a:prstGeom prst="rect">
            <a:avLst/>
          </a:prstGeom>
          <a:noFill/>
        </p:spPr>
        <p:txBody>
          <a:bodyPr wrap="square" rtlCol="0">
            <a:spAutoFit/>
          </a:bodyPr>
          <a:lstStyle/>
          <a:p>
            <a:pPr algn="l"/>
            <a:r>
              <a:rPr lang="en-US" sz="1400" dirty="0">
                <a:solidFill>
                  <a:srgbClr val="414141"/>
                </a:solidFill>
                <a:latin typeface="Calibri"/>
              </a:rPr>
              <a:t>EOW, every other week; EW every week.</a:t>
            </a:r>
          </a:p>
          <a:p>
            <a:pPr algn="l"/>
            <a:endParaRPr lang="en-US" sz="1200" dirty="0">
              <a:solidFill>
                <a:srgbClr val="414141"/>
              </a:solidFill>
              <a:latin typeface="Calibri"/>
            </a:endParaRPr>
          </a:p>
          <a:p>
            <a:pPr algn="l"/>
            <a:r>
              <a:rPr lang="en-US" sz="1200" dirty="0" err="1">
                <a:solidFill>
                  <a:srgbClr val="414141"/>
                </a:solidFill>
                <a:latin typeface="Calibri"/>
              </a:rPr>
              <a:t>Colombel</a:t>
            </a:r>
            <a:r>
              <a:rPr lang="en-US" sz="1200" dirty="0">
                <a:solidFill>
                  <a:srgbClr val="414141"/>
                </a:solidFill>
                <a:latin typeface="Calibri"/>
              </a:rPr>
              <a:t> JF, et al. </a:t>
            </a:r>
            <a:r>
              <a:rPr lang="en-US" sz="1200" i="1" dirty="0">
                <a:solidFill>
                  <a:srgbClr val="414141"/>
                </a:solidFill>
                <a:latin typeface="Calibri"/>
              </a:rPr>
              <a:t>Aliment </a:t>
            </a:r>
            <a:r>
              <a:rPr lang="en-US" sz="1200" i="1" dirty="0" err="1">
                <a:solidFill>
                  <a:srgbClr val="414141"/>
                </a:solidFill>
                <a:latin typeface="Calibri"/>
              </a:rPr>
              <a:t>Pharmacol</a:t>
            </a:r>
            <a:r>
              <a:rPr lang="en-US" sz="1200" i="1" dirty="0">
                <a:solidFill>
                  <a:srgbClr val="414141"/>
                </a:solidFill>
                <a:latin typeface="Calibri"/>
              </a:rPr>
              <a:t> </a:t>
            </a:r>
            <a:r>
              <a:rPr lang="en-US" sz="1200" i="1" dirty="0" err="1">
                <a:solidFill>
                  <a:srgbClr val="414141"/>
                </a:solidFill>
                <a:latin typeface="Calibri"/>
              </a:rPr>
              <a:t>Ther</a:t>
            </a:r>
            <a:r>
              <a:rPr lang="en-US" sz="1200" i="1" dirty="0">
                <a:solidFill>
                  <a:srgbClr val="414141"/>
                </a:solidFill>
                <a:latin typeface="Calibri"/>
              </a:rPr>
              <a:t>. </a:t>
            </a:r>
            <a:r>
              <a:rPr lang="en-US" sz="1200" dirty="0">
                <a:solidFill>
                  <a:srgbClr val="414141"/>
                </a:solidFill>
                <a:latin typeface="Calibri"/>
              </a:rPr>
              <a:t>2017;45:50-62.</a:t>
            </a:r>
          </a:p>
        </p:txBody>
      </p:sp>
      <p:graphicFrame>
        <p:nvGraphicFramePr>
          <p:cNvPr id="163" name="Content Placeholder 29"/>
          <p:cNvGraphicFramePr>
            <a:graphicFrameLocks/>
          </p:cNvGraphicFramePr>
          <p:nvPr>
            <p:extLst>
              <p:ext uri="{D42A27DB-BD31-4B8C-83A1-F6EECF244321}">
                <p14:modId xmlns:p14="http://schemas.microsoft.com/office/powerpoint/2010/main" val="2274634989"/>
              </p:ext>
            </p:extLst>
          </p:nvPr>
        </p:nvGraphicFramePr>
        <p:xfrm>
          <a:off x="84670" y="1608138"/>
          <a:ext cx="2926080" cy="3671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4" name="Content Placeholder 29"/>
          <p:cNvGraphicFramePr>
            <a:graphicFrameLocks/>
          </p:cNvGraphicFramePr>
          <p:nvPr>
            <p:extLst>
              <p:ext uri="{D42A27DB-BD31-4B8C-83A1-F6EECF244321}">
                <p14:modId xmlns:p14="http://schemas.microsoft.com/office/powerpoint/2010/main" val="2865894227"/>
              </p:ext>
            </p:extLst>
          </p:nvPr>
        </p:nvGraphicFramePr>
        <p:xfrm>
          <a:off x="3100438" y="1608138"/>
          <a:ext cx="2926080" cy="3671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5" name="Content Placeholder 29"/>
          <p:cNvGraphicFramePr>
            <a:graphicFrameLocks/>
          </p:cNvGraphicFramePr>
          <p:nvPr>
            <p:extLst>
              <p:ext uri="{D42A27DB-BD31-4B8C-83A1-F6EECF244321}">
                <p14:modId xmlns:p14="http://schemas.microsoft.com/office/powerpoint/2010/main" val="3437042776"/>
              </p:ext>
            </p:extLst>
          </p:nvPr>
        </p:nvGraphicFramePr>
        <p:xfrm>
          <a:off x="6116206" y="1608134"/>
          <a:ext cx="2926080" cy="3671433"/>
        </p:xfrm>
        <a:graphic>
          <a:graphicData uri="http://schemas.openxmlformats.org/drawingml/2006/chart">
            <c:chart xmlns:c="http://schemas.openxmlformats.org/drawingml/2006/chart" xmlns:r="http://schemas.openxmlformats.org/officeDocument/2006/relationships" r:id="rId4"/>
          </a:graphicData>
        </a:graphic>
      </p:graphicFrame>
      <p:grpSp>
        <p:nvGrpSpPr>
          <p:cNvPr id="166" name="Group 30"/>
          <p:cNvGrpSpPr>
            <a:grpSpLocks/>
          </p:cNvGrpSpPr>
          <p:nvPr/>
        </p:nvGrpSpPr>
        <p:grpSpPr bwMode="auto">
          <a:xfrm>
            <a:off x="741591" y="3972383"/>
            <a:ext cx="82296" cy="576072"/>
            <a:chOff x="3359" y="1043"/>
            <a:chExt cx="133" cy="685"/>
          </a:xfrm>
        </p:grpSpPr>
        <p:sp>
          <p:nvSpPr>
            <p:cNvPr id="167"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68"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69"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70" name="Group 30"/>
          <p:cNvGrpSpPr>
            <a:grpSpLocks/>
          </p:cNvGrpSpPr>
          <p:nvPr/>
        </p:nvGrpSpPr>
        <p:grpSpPr bwMode="auto">
          <a:xfrm>
            <a:off x="1362077" y="3950611"/>
            <a:ext cx="82296" cy="731520"/>
            <a:chOff x="3359" y="1043"/>
            <a:chExt cx="133" cy="685"/>
          </a:xfrm>
        </p:grpSpPr>
        <p:sp>
          <p:nvSpPr>
            <p:cNvPr id="171"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72"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73"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74" name="Group 30"/>
          <p:cNvGrpSpPr>
            <a:grpSpLocks/>
          </p:cNvGrpSpPr>
          <p:nvPr/>
        </p:nvGrpSpPr>
        <p:grpSpPr bwMode="auto">
          <a:xfrm>
            <a:off x="1988005" y="4396934"/>
            <a:ext cx="82296" cy="365760"/>
            <a:chOff x="3359" y="1043"/>
            <a:chExt cx="133" cy="685"/>
          </a:xfrm>
        </p:grpSpPr>
        <p:sp>
          <p:nvSpPr>
            <p:cNvPr id="175"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76"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77"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78" name="Group 30"/>
          <p:cNvGrpSpPr>
            <a:grpSpLocks/>
          </p:cNvGrpSpPr>
          <p:nvPr/>
        </p:nvGrpSpPr>
        <p:grpSpPr bwMode="auto">
          <a:xfrm>
            <a:off x="2613933" y="4358833"/>
            <a:ext cx="82296" cy="411480"/>
            <a:chOff x="3359" y="1043"/>
            <a:chExt cx="133" cy="685"/>
          </a:xfrm>
        </p:grpSpPr>
        <p:sp>
          <p:nvSpPr>
            <p:cNvPr id="179"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80"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81"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82" name="Group 30"/>
          <p:cNvGrpSpPr>
            <a:grpSpLocks/>
          </p:cNvGrpSpPr>
          <p:nvPr/>
        </p:nvGrpSpPr>
        <p:grpSpPr bwMode="auto">
          <a:xfrm>
            <a:off x="3876676" y="3460761"/>
            <a:ext cx="82296" cy="914400"/>
            <a:chOff x="3359" y="1043"/>
            <a:chExt cx="133" cy="685"/>
          </a:xfrm>
        </p:grpSpPr>
        <p:sp>
          <p:nvSpPr>
            <p:cNvPr id="183"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84"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85"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86" name="Group 30"/>
          <p:cNvGrpSpPr>
            <a:grpSpLocks/>
          </p:cNvGrpSpPr>
          <p:nvPr/>
        </p:nvGrpSpPr>
        <p:grpSpPr bwMode="auto">
          <a:xfrm>
            <a:off x="4518934" y="3765561"/>
            <a:ext cx="82296" cy="731520"/>
            <a:chOff x="3359" y="1043"/>
            <a:chExt cx="133" cy="685"/>
          </a:xfrm>
        </p:grpSpPr>
        <p:sp>
          <p:nvSpPr>
            <p:cNvPr id="187"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88"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89"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90" name="Group 30"/>
          <p:cNvGrpSpPr>
            <a:grpSpLocks/>
          </p:cNvGrpSpPr>
          <p:nvPr/>
        </p:nvGrpSpPr>
        <p:grpSpPr bwMode="auto">
          <a:xfrm>
            <a:off x="5123091" y="3564175"/>
            <a:ext cx="82296" cy="914400"/>
            <a:chOff x="3359" y="1043"/>
            <a:chExt cx="133" cy="685"/>
          </a:xfrm>
        </p:grpSpPr>
        <p:sp>
          <p:nvSpPr>
            <p:cNvPr id="191"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92"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93"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94" name="Group 30"/>
          <p:cNvGrpSpPr>
            <a:grpSpLocks/>
          </p:cNvGrpSpPr>
          <p:nvPr/>
        </p:nvGrpSpPr>
        <p:grpSpPr bwMode="auto">
          <a:xfrm>
            <a:off x="5759906" y="3858091"/>
            <a:ext cx="82296" cy="731520"/>
            <a:chOff x="3359" y="1043"/>
            <a:chExt cx="133" cy="685"/>
          </a:xfrm>
        </p:grpSpPr>
        <p:sp>
          <p:nvSpPr>
            <p:cNvPr id="195"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96"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197"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198" name="Group 30"/>
          <p:cNvGrpSpPr>
            <a:grpSpLocks/>
          </p:cNvGrpSpPr>
          <p:nvPr/>
        </p:nvGrpSpPr>
        <p:grpSpPr bwMode="auto">
          <a:xfrm>
            <a:off x="3680051" y="3917957"/>
            <a:ext cx="82296" cy="457200"/>
            <a:chOff x="3359" y="1043"/>
            <a:chExt cx="133" cy="685"/>
          </a:xfrm>
        </p:grpSpPr>
        <p:sp>
          <p:nvSpPr>
            <p:cNvPr id="199"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00"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01"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02" name="Group 30"/>
          <p:cNvGrpSpPr>
            <a:grpSpLocks/>
          </p:cNvGrpSpPr>
          <p:nvPr/>
        </p:nvGrpSpPr>
        <p:grpSpPr bwMode="auto">
          <a:xfrm>
            <a:off x="4317545" y="3809095"/>
            <a:ext cx="82296" cy="667512"/>
            <a:chOff x="3359" y="1043"/>
            <a:chExt cx="133" cy="685"/>
          </a:xfrm>
        </p:grpSpPr>
        <p:sp>
          <p:nvSpPr>
            <p:cNvPr id="203"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04"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05"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06" name="Group 30"/>
          <p:cNvGrpSpPr>
            <a:grpSpLocks/>
          </p:cNvGrpSpPr>
          <p:nvPr/>
        </p:nvGrpSpPr>
        <p:grpSpPr bwMode="auto">
          <a:xfrm>
            <a:off x="4933947" y="4005039"/>
            <a:ext cx="82296" cy="475488"/>
            <a:chOff x="3359" y="1043"/>
            <a:chExt cx="133" cy="685"/>
          </a:xfrm>
        </p:grpSpPr>
        <p:sp>
          <p:nvSpPr>
            <p:cNvPr id="207"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08"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09"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10" name="Group 30"/>
          <p:cNvGrpSpPr>
            <a:grpSpLocks/>
          </p:cNvGrpSpPr>
          <p:nvPr/>
        </p:nvGrpSpPr>
        <p:grpSpPr bwMode="auto">
          <a:xfrm>
            <a:off x="5560555" y="3852639"/>
            <a:ext cx="82296" cy="731520"/>
            <a:chOff x="3359" y="1043"/>
            <a:chExt cx="133" cy="685"/>
          </a:xfrm>
        </p:grpSpPr>
        <p:sp>
          <p:nvSpPr>
            <p:cNvPr id="211"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12"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13"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14" name="Group 30"/>
          <p:cNvGrpSpPr>
            <a:grpSpLocks/>
          </p:cNvGrpSpPr>
          <p:nvPr/>
        </p:nvGrpSpPr>
        <p:grpSpPr bwMode="auto">
          <a:xfrm>
            <a:off x="6772273" y="3531509"/>
            <a:ext cx="82296" cy="685800"/>
            <a:chOff x="3359" y="1043"/>
            <a:chExt cx="133" cy="685"/>
          </a:xfrm>
        </p:grpSpPr>
        <p:sp>
          <p:nvSpPr>
            <p:cNvPr id="215"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16"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17"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18" name="Group 30"/>
          <p:cNvGrpSpPr>
            <a:grpSpLocks/>
          </p:cNvGrpSpPr>
          <p:nvPr/>
        </p:nvGrpSpPr>
        <p:grpSpPr bwMode="auto">
          <a:xfrm>
            <a:off x="7400241" y="3700236"/>
            <a:ext cx="82296" cy="137160"/>
            <a:chOff x="3359" y="1043"/>
            <a:chExt cx="133" cy="685"/>
          </a:xfrm>
        </p:grpSpPr>
        <p:sp>
          <p:nvSpPr>
            <p:cNvPr id="219"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20"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21"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22" name="Group 30"/>
          <p:cNvGrpSpPr>
            <a:grpSpLocks/>
          </p:cNvGrpSpPr>
          <p:nvPr/>
        </p:nvGrpSpPr>
        <p:grpSpPr bwMode="auto">
          <a:xfrm>
            <a:off x="8011884" y="3863522"/>
            <a:ext cx="82296" cy="731520"/>
            <a:chOff x="3359" y="1043"/>
            <a:chExt cx="133" cy="685"/>
          </a:xfrm>
        </p:grpSpPr>
        <p:sp>
          <p:nvSpPr>
            <p:cNvPr id="223"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24"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25"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26" name="Group 30"/>
          <p:cNvGrpSpPr>
            <a:grpSpLocks/>
          </p:cNvGrpSpPr>
          <p:nvPr/>
        </p:nvGrpSpPr>
        <p:grpSpPr bwMode="auto">
          <a:xfrm>
            <a:off x="8644615" y="4266566"/>
            <a:ext cx="82296" cy="502920"/>
            <a:chOff x="3359" y="1043"/>
            <a:chExt cx="133" cy="685"/>
          </a:xfrm>
        </p:grpSpPr>
        <p:sp>
          <p:nvSpPr>
            <p:cNvPr id="227" name="Line 31"/>
            <p:cNvSpPr>
              <a:spLocks noChangeShapeType="1"/>
            </p:cNvSpPr>
            <p:nvPr/>
          </p:nvSpPr>
          <p:spPr bwMode="auto">
            <a:xfrm>
              <a:off x="3426" y="1043"/>
              <a:ext cx="0" cy="6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28" name="Line 32"/>
            <p:cNvSpPr>
              <a:spLocks noChangeShapeType="1"/>
            </p:cNvSpPr>
            <p:nvPr/>
          </p:nvSpPr>
          <p:spPr bwMode="auto">
            <a:xfrm>
              <a:off x="3359" y="1043"/>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29" name="Line 33"/>
            <p:cNvSpPr>
              <a:spLocks noChangeShapeType="1"/>
            </p:cNvSpPr>
            <p:nvPr/>
          </p:nvSpPr>
          <p:spPr bwMode="auto">
            <a:xfrm>
              <a:off x="3360" y="1728"/>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grpSp>
        <p:nvGrpSpPr>
          <p:cNvPr id="230" name="Group 537"/>
          <p:cNvGrpSpPr>
            <a:grpSpLocks/>
          </p:cNvGrpSpPr>
          <p:nvPr/>
        </p:nvGrpSpPr>
        <p:grpSpPr bwMode="auto">
          <a:xfrm>
            <a:off x="767345" y="3767714"/>
            <a:ext cx="640080" cy="91440"/>
            <a:chOff x="503" y="2673"/>
            <a:chExt cx="2070" cy="133"/>
          </a:xfrm>
        </p:grpSpPr>
        <p:sp>
          <p:nvSpPr>
            <p:cNvPr id="231"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32"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33"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34" name="TextBox 233"/>
          <p:cNvSpPr txBox="1"/>
          <p:nvPr/>
        </p:nvSpPr>
        <p:spPr>
          <a:xfrm>
            <a:off x="841721" y="3646717"/>
            <a:ext cx="47160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=.700</a:t>
            </a:r>
            <a:endParaRPr lang="en-US" sz="800" b="1" i="1" dirty="0">
              <a:solidFill>
                <a:srgbClr val="414141"/>
              </a:solidFill>
              <a:latin typeface="Calibri"/>
            </a:endParaRPr>
          </a:p>
        </p:txBody>
      </p:sp>
      <p:grpSp>
        <p:nvGrpSpPr>
          <p:cNvPr id="235" name="Group 537"/>
          <p:cNvGrpSpPr>
            <a:grpSpLocks/>
          </p:cNvGrpSpPr>
          <p:nvPr/>
        </p:nvGrpSpPr>
        <p:grpSpPr bwMode="auto">
          <a:xfrm>
            <a:off x="2008319" y="3767714"/>
            <a:ext cx="640080" cy="91440"/>
            <a:chOff x="503" y="2673"/>
            <a:chExt cx="2070" cy="133"/>
          </a:xfrm>
        </p:grpSpPr>
        <p:sp>
          <p:nvSpPr>
            <p:cNvPr id="236"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37"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38"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39" name="TextBox 238"/>
          <p:cNvSpPr txBox="1"/>
          <p:nvPr/>
        </p:nvSpPr>
        <p:spPr>
          <a:xfrm>
            <a:off x="2082695" y="3646717"/>
            <a:ext cx="47160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=.862</a:t>
            </a:r>
            <a:endParaRPr lang="en-US" sz="800" b="1" i="1" dirty="0">
              <a:solidFill>
                <a:srgbClr val="414141"/>
              </a:solidFill>
              <a:latin typeface="Calibri"/>
            </a:endParaRPr>
          </a:p>
        </p:txBody>
      </p:sp>
      <p:grpSp>
        <p:nvGrpSpPr>
          <p:cNvPr id="240" name="Group 537"/>
          <p:cNvGrpSpPr>
            <a:grpSpLocks/>
          </p:cNvGrpSpPr>
          <p:nvPr/>
        </p:nvGrpSpPr>
        <p:grpSpPr bwMode="auto">
          <a:xfrm>
            <a:off x="3700053" y="3310515"/>
            <a:ext cx="640080" cy="91440"/>
            <a:chOff x="503" y="2673"/>
            <a:chExt cx="2070" cy="133"/>
          </a:xfrm>
        </p:grpSpPr>
        <p:sp>
          <p:nvSpPr>
            <p:cNvPr id="241"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42"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43"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44" name="TextBox 243"/>
          <p:cNvSpPr txBox="1"/>
          <p:nvPr/>
        </p:nvSpPr>
        <p:spPr>
          <a:xfrm>
            <a:off x="3641680" y="3140531"/>
            <a:ext cx="76976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=.670 (EOW)</a:t>
            </a:r>
            <a:endParaRPr lang="en-US" sz="800" b="1" i="1" dirty="0">
              <a:solidFill>
                <a:srgbClr val="414141"/>
              </a:solidFill>
              <a:latin typeface="Calibri"/>
            </a:endParaRPr>
          </a:p>
        </p:txBody>
      </p:sp>
      <p:grpSp>
        <p:nvGrpSpPr>
          <p:cNvPr id="245" name="Group 537"/>
          <p:cNvGrpSpPr>
            <a:grpSpLocks/>
          </p:cNvGrpSpPr>
          <p:nvPr/>
        </p:nvGrpSpPr>
        <p:grpSpPr bwMode="auto">
          <a:xfrm>
            <a:off x="4952902" y="3310515"/>
            <a:ext cx="640080" cy="91440"/>
            <a:chOff x="503" y="2673"/>
            <a:chExt cx="2070" cy="133"/>
          </a:xfrm>
        </p:grpSpPr>
        <p:sp>
          <p:nvSpPr>
            <p:cNvPr id="246"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47"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48"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49" name="TextBox 248"/>
          <p:cNvSpPr txBox="1"/>
          <p:nvPr/>
        </p:nvSpPr>
        <p:spPr>
          <a:xfrm>
            <a:off x="4894529" y="3140531"/>
            <a:ext cx="76976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=.595 (EOW)</a:t>
            </a:r>
            <a:endParaRPr lang="en-US" sz="800" b="1" i="1" dirty="0">
              <a:solidFill>
                <a:srgbClr val="414141"/>
              </a:solidFill>
              <a:latin typeface="Calibri"/>
            </a:endParaRPr>
          </a:p>
        </p:txBody>
      </p:sp>
      <p:grpSp>
        <p:nvGrpSpPr>
          <p:cNvPr id="250" name="Group 537"/>
          <p:cNvGrpSpPr>
            <a:grpSpLocks/>
          </p:cNvGrpSpPr>
          <p:nvPr/>
        </p:nvGrpSpPr>
        <p:grpSpPr bwMode="auto">
          <a:xfrm>
            <a:off x="6808914" y="3272414"/>
            <a:ext cx="640080" cy="91440"/>
            <a:chOff x="503" y="2673"/>
            <a:chExt cx="2070" cy="133"/>
          </a:xfrm>
        </p:grpSpPr>
        <p:sp>
          <p:nvSpPr>
            <p:cNvPr id="251"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52"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53"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54" name="TextBox 253"/>
          <p:cNvSpPr txBox="1"/>
          <p:nvPr/>
        </p:nvSpPr>
        <p:spPr>
          <a:xfrm>
            <a:off x="6883291" y="3137563"/>
            <a:ext cx="47160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=.228</a:t>
            </a:r>
            <a:endParaRPr lang="en-US" sz="800" b="1" i="1" dirty="0">
              <a:solidFill>
                <a:srgbClr val="414141"/>
              </a:solidFill>
              <a:latin typeface="Calibri"/>
            </a:endParaRPr>
          </a:p>
        </p:txBody>
      </p:sp>
      <p:grpSp>
        <p:nvGrpSpPr>
          <p:cNvPr id="255" name="Group 537"/>
          <p:cNvGrpSpPr>
            <a:grpSpLocks/>
          </p:cNvGrpSpPr>
          <p:nvPr/>
        </p:nvGrpSpPr>
        <p:grpSpPr bwMode="auto">
          <a:xfrm>
            <a:off x="8039003" y="3272415"/>
            <a:ext cx="640080" cy="91440"/>
            <a:chOff x="503" y="2673"/>
            <a:chExt cx="2070" cy="133"/>
          </a:xfrm>
        </p:grpSpPr>
        <p:sp>
          <p:nvSpPr>
            <p:cNvPr id="256"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57"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58"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59" name="TextBox 258"/>
          <p:cNvSpPr txBox="1"/>
          <p:nvPr/>
        </p:nvSpPr>
        <p:spPr>
          <a:xfrm>
            <a:off x="8113380" y="3137564"/>
            <a:ext cx="47160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=.684</a:t>
            </a:r>
            <a:endParaRPr lang="en-US" sz="800" b="1" i="1" dirty="0">
              <a:solidFill>
                <a:srgbClr val="414141"/>
              </a:solidFill>
              <a:latin typeface="Calibri"/>
            </a:endParaRPr>
          </a:p>
        </p:txBody>
      </p:sp>
      <p:grpSp>
        <p:nvGrpSpPr>
          <p:cNvPr id="260" name="Group 537"/>
          <p:cNvGrpSpPr>
            <a:grpSpLocks/>
          </p:cNvGrpSpPr>
          <p:nvPr/>
        </p:nvGrpSpPr>
        <p:grpSpPr bwMode="auto">
          <a:xfrm>
            <a:off x="3924201" y="2956727"/>
            <a:ext cx="640080" cy="91440"/>
            <a:chOff x="503" y="2673"/>
            <a:chExt cx="2070" cy="133"/>
          </a:xfrm>
        </p:grpSpPr>
        <p:sp>
          <p:nvSpPr>
            <p:cNvPr id="261"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62"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63"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64" name="TextBox 263"/>
          <p:cNvSpPr txBox="1"/>
          <p:nvPr/>
        </p:nvSpPr>
        <p:spPr>
          <a:xfrm>
            <a:off x="3900292" y="2786743"/>
            <a:ext cx="70083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=.233 (EW)</a:t>
            </a:r>
            <a:endParaRPr lang="en-US" sz="800" b="1" i="1" dirty="0">
              <a:solidFill>
                <a:srgbClr val="414141"/>
              </a:solidFill>
              <a:latin typeface="Calibri"/>
            </a:endParaRPr>
          </a:p>
        </p:txBody>
      </p:sp>
      <p:grpSp>
        <p:nvGrpSpPr>
          <p:cNvPr id="265" name="Group 537"/>
          <p:cNvGrpSpPr>
            <a:grpSpLocks/>
          </p:cNvGrpSpPr>
          <p:nvPr/>
        </p:nvGrpSpPr>
        <p:grpSpPr bwMode="auto">
          <a:xfrm>
            <a:off x="5197831" y="2956727"/>
            <a:ext cx="640080" cy="91440"/>
            <a:chOff x="503" y="2673"/>
            <a:chExt cx="2070" cy="133"/>
          </a:xfrm>
        </p:grpSpPr>
        <p:sp>
          <p:nvSpPr>
            <p:cNvPr id="266" name="Line 538"/>
            <p:cNvSpPr>
              <a:spLocks noChangeShapeType="1"/>
            </p:cNvSpPr>
            <p:nvPr/>
          </p:nvSpPr>
          <p:spPr bwMode="auto">
            <a:xfrm rot="5400000">
              <a:off x="1538" y="1706"/>
              <a:ext cx="0" cy="206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67" name="Line 539"/>
            <p:cNvSpPr>
              <a:spLocks noChangeShapeType="1"/>
            </p:cNvSpPr>
            <p:nvPr/>
          </p:nvSpPr>
          <p:spPr bwMode="auto">
            <a:xfrm rot="5400000">
              <a:off x="2507" y="2740"/>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sp>
          <p:nvSpPr>
            <p:cNvPr id="268" name="Line 540"/>
            <p:cNvSpPr>
              <a:spLocks noChangeShapeType="1"/>
            </p:cNvSpPr>
            <p:nvPr/>
          </p:nvSpPr>
          <p:spPr bwMode="auto">
            <a:xfrm rot="5400000">
              <a:off x="438" y="2739"/>
              <a:ext cx="1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4141"/>
                </a:solidFill>
                <a:latin typeface="Calibri"/>
              </a:endParaRPr>
            </a:p>
          </p:txBody>
        </p:sp>
      </p:grpSp>
      <p:sp>
        <p:nvSpPr>
          <p:cNvPr id="269" name="TextBox 268"/>
          <p:cNvSpPr txBox="1"/>
          <p:nvPr/>
        </p:nvSpPr>
        <p:spPr>
          <a:xfrm>
            <a:off x="5173923" y="2786743"/>
            <a:ext cx="700833" cy="215444"/>
          </a:xfrm>
          <a:prstGeom prst="rect">
            <a:avLst/>
          </a:prstGeom>
          <a:noFill/>
        </p:spPr>
        <p:txBody>
          <a:bodyPr wrap="none" rtlCol="0">
            <a:spAutoFit/>
          </a:bodyPr>
          <a:lstStyle/>
          <a:p>
            <a:r>
              <a:rPr lang="en-US" sz="800" b="1" i="1" dirty="0">
                <a:solidFill>
                  <a:srgbClr val="414141"/>
                </a:solidFill>
                <a:latin typeface="Calibri"/>
              </a:rPr>
              <a:t>P</a:t>
            </a:r>
            <a:r>
              <a:rPr lang="en-US" sz="800" b="1" dirty="0">
                <a:solidFill>
                  <a:srgbClr val="414141"/>
                </a:solidFill>
                <a:latin typeface="Calibri"/>
              </a:rPr>
              <a:t>=.175 (EW)</a:t>
            </a:r>
            <a:endParaRPr lang="en-US" sz="800" b="1" i="1" dirty="0">
              <a:solidFill>
                <a:srgbClr val="414141"/>
              </a:solidFill>
              <a:latin typeface="Calibri"/>
            </a:endParaRPr>
          </a:p>
        </p:txBody>
      </p:sp>
      <p:sp>
        <p:nvSpPr>
          <p:cNvPr id="270" name="TextBox 269"/>
          <p:cNvSpPr txBox="1"/>
          <p:nvPr/>
        </p:nvSpPr>
        <p:spPr>
          <a:xfrm>
            <a:off x="514185" y="4185104"/>
            <a:ext cx="298065"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21.7%</a:t>
            </a:r>
            <a:endParaRPr lang="en-US" sz="600" dirty="0">
              <a:solidFill>
                <a:srgbClr val="414141"/>
              </a:solidFill>
              <a:latin typeface="Calibri"/>
            </a:endParaRPr>
          </a:p>
        </p:txBody>
      </p:sp>
      <p:sp>
        <p:nvSpPr>
          <p:cNvPr id="271" name="TextBox 270"/>
          <p:cNvSpPr txBox="1"/>
          <p:nvPr/>
        </p:nvSpPr>
        <p:spPr>
          <a:xfrm>
            <a:off x="1124784" y="4247015"/>
            <a:ext cx="309629"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21.3%</a:t>
            </a:r>
            <a:endParaRPr lang="en-US" sz="600" dirty="0">
              <a:solidFill>
                <a:srgbClr val="414141"/>
              </a:solidFill>
              <a:latin typeface="Calibri"/>
            </a:endParaRPr>
          </a:p>
        </p:txBody>
      </p:sp>
      <p:sp>
        <p:nvSpPr>
          <p:cNvPr id="272" name="TextBox 271"/>
          <p:cNvSpPr txBox="1"/>
          <p:nvPr/>
        </p:nvSpPr>
        <p:spPr>
          <a:xfrm>
            <a:off x="1748739" y="4468744"/>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13.5%</a:t>
            </a:r>
            <a:endParaRPr lang="en-US" sz="600" dirty="0">
              <a:solidFill>
                <a:srgbClr val="414141"/>
              </a:solidFill>
              <a:latin typeface="Calibri"/>
            </a:endParaRPr>
          </a:p>
        </p:txBody>
      </p:sp>
      <p:sp>
        <p:nvSpPr>
          <p:cNvPr id="273" name="TextBox 272"/>
          <p:cNvSpPr txBox="1"/>
          <p:nvPr/>
        </p:nvSpPr>
        <p:spPr>
          <a:xfrm>
            <a:off x="2379115" y="4468742"/>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13.5%</a:t>
            </a:r>
            <a:endParaRPr lang="en-US" sz="600" dirty="0">
              <a:solidFill>
                <a:srgbClr val="414141"/>
              </a:solidFill>
              <a:latin typeface="Calibri"/>
            </a:endParaRPr>
          </a:p>
        </p:txBody>
      </p:sp>
      <p:sp>
        <p:nvSpPr>
          <p:cNvPr id="274" name="TextBox 273"/>
          <p:cNvSpPr txBox="1"/>
          <p:nvPr/>
        </p:nvSpPr>
        <p:spPr>
          <a:xfrm>
            <a:off x="3477300" y="4066710"/>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20.7%</a:t>
            </a:r>
            <a:endParaRPr lang="en-US" sz="600" dirty="0">
              <a:solidFill>
                <a:srgbClr val="414141"/>
              </a:solidFill>
              <a:latin typeface="Calibri"/>
            </a:endParaRPr>
          </a:p>
        </p:txBody>
      </p:sp>
      <p:sp>
        <p:nvSpPr>
          <p:cNvPr id="275" name="TextBox 274"/>
          <p:cNvSpPr txBox="1"/>
          <p:nvPr/>
        </p:nvSpPr>
        <p:spPr>
          <a:xfrm>
            <a:off x="3652830" y="3528548"/>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35.3%</a:t>
            </a:r>
            <a:endParaRPr lang="en-US" sz="600" dirty="0">
              <a:solidFill>
                <a:srgbClr val="414141"/>
              </a:solidFill>
              <a:latin typeface="Calibri"/>
            </a:endParaRPr>
          </a:p>
        </p:txBody>
      </p:sp>
      <p:sp>
        <p:nvSpPr>
          <p:cNvPr id="276" name="TextBox 275"/>
          <p:cNvSpPr txBox="1"/>
          <p:nvPr/>
        </p:nvSpPr>
        <p:spPr>
          <a:xfrm>
            <a:off x="4098467" y="4028611"/>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24.7%</a:t>
            </a:r>
            <a:endParaRPr lang="en-US" sz="600" dirty="0">
              <a:solidFill>
                <a:srgbClr val="414141"/>
              </a:solidFill>
              <a:latin typeface="Calibri"/>
            </a:endParaRPr>
          </a:p>
        </p:txBody>
      </p:sp>
      <p:sp>
        <p:nvSpPr>
          <p:cNvPr id="277" name="TextBox 276"/>
          <p:cNvSpPr txBox="1"/>
          <p:nvPr/>
        </p:nvSpPr>
        <p:spPr>
          <a:xfrm>
            <a:off x="4457695" y="3544877"/>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23.6%</a:t>
            </a:r>
            <a:endParaRPr lang="en-US" sz="600" dirty="0">
              <a:solidFill>
                <a:srgbClr val="414141"/>
              </a:solidFill>
              <a:latin typeface="Calibri"/>
            </a:endParaRPr>
          </a:p>
        </p:txBody>
      </p:sp>
      <p:sp>
        <p:nvSpPr>
          <p:cNvPr id="278" name="TextBox 277"/>
          <p:cNvSpPr txBox="1"/>
          <p:nvPr/>
        </p:nvSpPr>
        <p:spPr>
          <a:xfrm>
            <a:off x="4711471" y="4157195"/>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22.2%</a:t>
            </a:r>
            <a:endParaRPr lang="en-US" sz="600" dirty="0">
              <a:solidFill>
                <a:srgbClr val="414141"/>
              </a:solidFill>
              <a:latin typeface="Calibri"/>
            </a:endParaRPr>
          </a:p>
        </p:txBody>
      </p:sp>
      <p:sp>
        <p:nvSpPr>
          <p:cNvPr id="279" name="TextBox 278"/>
          <p:cNvSpPr txBox="1"/>
          <p:nvPr/>
        </p:nvSpPr>
        <p:spPr>
          <a:xfrm>
            <a:off x="4881562" y="3680945"/>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35.9%</a:t>
            </a:r>
            <a:endParaRPr lang="en-US" sz="600" dirty="0">
              <a:solidFill>
                <a:srgbClr val="414141"/>
              </a:solidFill>
              <a:latin typeface="Calibri"/>
            </a:endParaRPr>
          </a:p>
        </p:txBody>
      </p:sp>
      <p:sp>
        <p:nvSpPr>
          <p:cNvPr id="280" name="TextBox 279"/>
          <p:cNvSpPr txBox="1"/>
          <p:nvPr/>
        </p:nvSpPr>
        <p:spPr>
          <a:xfrm>
            <a:off x="5353051" y="4119097"/>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26.9%</a:t>
            </a:r>
            <a:endParaRPr lang="en-US" sz="600" dirty="0">
              <a:solidFill>
                <a:srgbClr val="414141"/>
              </a:solidFill>
              <a:latin typeface="Calibri"/>
            </a:endParaRPr>
          </a:p>
        </p:txBody>
      </p:sp>
      <p:sp>
        <p:nvSpPr>
          <p:cNvPr id="281" name="TextBox 280"/>
          <p:cNvSpPr txBox="1"/>
          <p:nvPr/>
        </p:nvSpPr>
        <p:spPr>
          <a:xfrm>
            <a:off x="5681663" y="3647610"/>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23.4%</a:t>
            </a:r>
            <a:endParaRPr lang="en-US" sz="600" dirty="0">
              <a:solidFill>
                <a:srgbClr val="414141"/>
              </a:solidFill>
              <a:latin typeface="Calibri"/>
            </a:endParaRPr>
          </a:p>
        </p:txBody>
      </p:sp>
      <p:sp>
        <p:nvSpPr>
          <p:cNvPr id="282" name="TextBox 281"/>
          <p:cNvSpPr txBox="1"/>
          <p:nvPr/>
        </p:nvSpPr>
        <p:spPr>
          <a:xfrm>
            <a:off x="6548438" y="3795246"/>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27.5%</a:t>
            </a:r>
            <a:endParaRPr lang="en-US" sz="600" dirty="0">
              <a:solidFill>
                <a:srgbClr val="414141"/>
              </a:solidFill>
              <a:latin typeface="Calibri"/>
            </a:endParaRPr>
          </a:p>
        </p:txBody>
      </p:sp>
      <p:sp>
        <p:nvSpPr>
          <p:cNvPr id="283" name="TextBox 282"/>
          <p:cNvSpPr txBox="1"/>
          <p:nvPr/>
        </p:nvSpPr>
        <p:spPr>
          <a:xfrm>
            <a:off x="7162801" y="3671421"/>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6.9%</a:t>
            </a:r>
            <a:endParaRPr lang="en-US" sz="600" dirty="0">
              <a:solidFill>
                <a:srgbClr val="414141"/>
              </a:solidFill>
              <a:latin typeface="Calibri"/>
            </a:endParaRPr>
          </a:p>
        </p:txBody>
      </p:sp>
      <p:sp>
        <p:nvSpPr>
          <p:cNvPr id="284" name="TextBox 283"/>
          <p:cNvSpPr txBox="1"/>
          <p:nvPr/>
        </p:nvSpPr>
        <p:spPr>
          <a:xfrm>
            <a:off x="7775125" y="4142908"/>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26.4%</a:t>
            </a:r>
            <a:endParaRPr lang="en-US" sz="600" dirty="0">
              <a:solidFill>
                <a:srgbClr val="414141"/>
              </a:solidFill>
              <a:latin typeface="Calibri"/>
            </a:endParaRPr>
          </a:p>
        </p:txBody>
      </p:sp>
      <p:sp>
        <p:nvSpPr>
          <p:cNvPr id="285" name="TextBox 284"/>
          <p:cNvSpPr txBox="1"/>
          <p:nvPr/>
        </p:nvSpPr>
        <p:spPr>
          <a:xfrm>
            <a:off x="8396292" y="4430391"/>
            <a:ext cx="298066" cy="221599"/>
          </a:xfrm>
          <a:prstGeom prst="rect">
            <a:avLst/>
          </a:prstGeom>
          <a:noFill/>
        </p:spPr>
        <p:txBody>
          <a:bodyPr wrap="square" lIns="18288" tIns="18288" rIns="18288" bIns="18288" rtlCol="0">
            <a:spAutoFit/>
          </a:bodyPr>
          <a:lstStyle/>
          <a:p>
            <a:r>
              <a:rPr lang="en-US" sz="600" dirty="0">
                <a:solidFill>
                  <a:srgbClr val="414141"/>
                </a:solidFill>
                <a:latin typeface="Calibri"/>
                <a:sym typeface="Symbol"/>
              </a:rPr>
              <a:t>=</a:t>
            </a:r>
          </a:p>
          <a:p>
            <a:r>
              <a:rPr lang="en-US" sz="600" dirty="0">
                <a:solidFill>
                  <a:srgbClr val="414141"/>
                </a:solidFill>
                <a:latin typeface="Calibri"/>
                <a:sym typeface="Symbol"/>
              </a:rPr>
              <a:t>21.0%</a:t>
            </a:r>
            <a:endParaRPr lang="en-US" sz="600" dirty="0">
              <a:solidFill>
                <a:srgbClr val="414141"/>
              </a:solidFill>
              <a:latin typeface="Calibri"/>
            </a:endParaRPr>
          </a:p>
        </p:txBody>
      </p:sp>
      <p:sp>
        <p:nvSpPr>
          <p:cNvPr id="286" name="TextBox 285"/>
          <p:cNvSpPr txBox="1"/>
          <p:nvPr/>
        </p:nvSpPr>
        <p:spPr>
          <a:xfrm>
            <a:off x="808585" y="5219702"/>
            <a:ext cx="678392" cy="246221"/>
          </a:xfrm>
          <a:prstGeom prst="rect">
            <a:avLst/>
          </a:prstGeom>
          <a:noFill/>
        </p:spPr>
        <p:txBody>
          <a:bodyPr wrap="none" rtlCol="0">
            <a:spAutoFit/>
          </a:bodyPr>
          <a:lstStyle/>
          <a:p>
            <a:r>
              <a:rPr lang="en-US" sz="1000" b="1" dirty="0">
                <a:solidFill>
                  <a:srgbClr val="414141"/>
                </a:solidFill>
                <a:latin typeface="Calibri"/>
              </a:rPr>
              <a:t>CLASSIC-I</a:t>
            </a:r>
          </a:p>
        </p:txBody>
      </p:sp>
      <p:sp>
        <p:nvSpPr>
          <p:cNvPr id="287" name="TextBox 286"/>
          <p:cNvSpPr txBox="1"/>
          <p:nvPr/>
        </p:nvSpPr>
        <p:spPr>
          <a:xfrm>
            <a:off x="2156770" y="5221138"/>
            <a:ext cx="461986" cy="246221"/>
          </a:xfrm>
          <a:prstGeom prst="rect">
            <a:avLst/>
          </a:prstGeom>
          <a:noFill/>
        </p:spPr>
        <p:txBody>
          <a:bodyPr wrap="none" rtlCol="0">
            <a:spAutoFit/>
          </a:bodyPr>
          <a:lstStyle/>
          <a:p>
            <a:r>
              <a:rPr lang="en-US" sz="1000" b="1" dirty="0">
                <a:solidFill>
                  <a:srgbClr val="414141"/>
                </a:solidFill>
                <a:latin typeface="Calibri"/>
              </a:rPr>
              <a:t>GAIN</a:t>
            </a:r>
          </a:p>
        </p:txBody>
      </p:sp>
      <p:sp>
        <p:nvSpPr>
          <p:cNvPr id="288" name="TextBox 287"/>
          <p:cNvSpPr txBox="1"/>
          <p:nvPr/>
        </p:nvSpPr>
        <p:spPr>
          <a:xfrm>
            <a:off x="3821722" y="5219702"/>
            <a:ext cx="651140" cy="246221"/>
          </a:xfrm>
          <a:prstGeom prst="rect">
            <a:avLst/>
          </a:prstGeom>
          <a:noFill/>
        </p:spPr>
        <p:txBody>
          <a:bodyPr wrap="none" rtlCol="0">
            <a:spAutoFit/>
          </a:bodyPr>
          <a:lstStyle/>
          <a:p>
            <a:r>
              <a:rPr lang="en-US" sz="1000" b="1" dirty="0">
                <a:solidFill>
                  <a:srgbClr val="414141"/>
                </a:solidFill>
                <a:latin typeface="Calibri"/>
              </a:rPr>
              <a:t>Week 26</a:t>
            </a:r>
          </a:p>
        </p:txBody>
      </p:sp>
      <p:sp>
        <p:nvSpPr>
          <p:cNvPr id="289" name="TextBox 288"/>
          <p:cNvSpPr txBox="1"/>
          <p:nvPr/>
        </p:nvSpPr>
        <p:spPr>
          <a:xfrm>
            <a:off x="5061703" y="5221138"/>
            <a:ext cx="651140" cy="246221"/>
          </a:xfrm>
          <a:prstGeom prst="rect">
            <a:avLst/>
          </a:prstGeom>
          <a:noFill/>
        </p:spPr>
        <p:txBody>
          <a:bodyPr wrap="none" rtlCol="0">
            <a:spAutoFit/>
          </a:bodyPr>
          <a:lstStyle/>
          <a:p>
            <a:r>
              <a:rPr lang="en-US" sz="1000" b="1" dirty="0">
                <a:solidFill>
                  <a:srgbClr val="414141"/>
                </a:solidFill>
                <a:latin typeface="Calibri"/>
              </a:rPr>
              <a:t>Week 56</a:t>
            </a:r>
          </a:p>
        </p:txBody>
      </p:sp>
      <p:sp>
        <p:nvSpPr>
          <p:cNvPr id="290" name="TextBox 289"/>
          <p:cNvSpPr txBox="1"/>
          <p:nvPr/>
        </p:nvSpPr>
        <p:spPr>
          <a:xfrm>
            <a:off x="6848937" y="5221278"/>
            <a:ext cx="651140" cy="246221"/>
          </a:xfrm>
          <a:prstGeom prst="rect">
            <a:avLst/>
          </a:prstGeom>
          <a:noFill/>
        </p:spPr>
        <p:txBody>
          <a:bodyPr wrap="none" rtlCol="0">
            <a:spAutoFit/>
          </a:bodyPr>
          <a:lstStyle/>
          <a:p>
            <a:r>
              <a:rPr lang="en-US" sz="1000" b="1" dirty="0">
                <a:solidFill>
                  <a:srgbClr val="414141"/>
                </a:solidFill>
                <a:latin typeface="Calibri"/>
              </a:rPr>
              <a:t>Week 12</a:t>
            </a:r>
          </a:p>
        </p:txBody>
      </p:sp>
      <p:sp>
        <p:nvSpPr>
          <p:cNvPr id="291" name="TextBox 290"/>
          <p:cNvSpPr txBox="1"/>
          <p:nvPr/>
        </p:nvSpPr>
        <p:spPr>
          <a:xfrm>
            <a:off x="8088918" y="5222714"/>
            <a:ext cx="651140" cy="246221"/>
          </a:xfrm>
          <a:prstGeom prst="rect">
            <a:avLst/>
          </a:prstGeom>
          <a:noFill/>
        </p:spPr>
        <p:txBody>
          <a:bodyPr wrap="none" rtlCol="0">
            <a:spAutoFit/>
          </a:bodyPr>
          <a:lstStyle/>
          <a:p>
            <a:r>
              <a:rPr lang="en-US" sz="1000" b="1" dirty="0">
                <a:solidFill>
                  <a:srgbClr val="414141"/>
                </a:solidFill>
                <a:latin typeface="Calibri"/>
              </a:rPr>
              <a:t>Week 52</a:t>
            </a:r>
          </a:p>
        </p:txBody>
      </p:sp>
      <p:cxnSp>
        <p:nvCxnSpPr>
          <p:cNvPr id="2053" name="Straight Connector 2052"/>
          <p:cNvCxnSpPr/>
          <p:nvPr/>
        </p:nvCxnSpPr>
        <p:spPr>
          <a:xfrm>
            <a:off x="512616" y="5237033"/>
            <a:ext cx="1188720" cy="0"/>
          </a:xfrm>
          <a:prstGeom prst="line">
            <a:avLst/>
          </a:prstGeom>
          <a:ln w="12700">
            <a:solidFill>
              <a:srgbClr val="41414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1787234" y="5240209"/>
            <a:ext cx="1188720" cy="0"/>
          </a:xfrm>
          <a:prstGeom prst="line">
            <a:avLst/>
          </a:prstGeom>
          <a:ln w="12700">
            <a:solidFill>
              <a:srgbClr val="41414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3532901" y="5237031"/>
            <a:ext cx="1188720" cy="0"/>
          </a:xfrm>
          <a:prstGeom prst="line">
            <a:avLst/>
          </a:prstGeom>
          <a:ln w="12700">
            <a:solidFill>
              <a:srgbClr val="41414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4807519" y="5240207"/>
            <a:ext cx="1188720" cy="0"/>
          </a:xfrm>
          <a:prstGeom prst="line">
            <a:avLst/>
          </a:prstGeom>
          <a:ln w="12700">
            <a:solidFill>
              <a:srgbClr val="41414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6546249" y="5237018"/>
            <a:ext cx="1188720" cy="0"/>
          </a:xfrm>
          <a:prstGeom prst="line">
            <a:avLst/>
          </a:prstGeom>
          <a:ln w="12700">
            <a:solidFill>
              <a:srgbClr val="41414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820867" y="5240194"/>
            <a:ext cx="1188720" cy="0"/>
          </a:xfrm>
          <a:prstGeom prst="line">
            <a:avLst/>
          </a:prstGeom>
          <a:ln w="12700">
            <a:solidFill>
              <a:srgbClr val="4141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FEB0-2F24-4264-9D5E-D7D731375A53}"/>
              </a:ext>
            </a:extLst>
          </p:cNvPr>
          <p:cNvSpPr>
            <a:spLocks noGrp="1"/>
          </p:cNvSpPr>
          <p:nvPr>
            <p:ph type="title"/>
          </p:nvPr>
        </p:nvSpPr>
        <p:spPr/>
        <p:txBody>
          <a:bodyPr/>
          <a:lstStyle/>
          <a:p>
            <a:r>
              <a:rPr lang="en-US" dirty="0"/>
              <a:t>Risk Stratification:</a:t>
            </a:r>
            <a:br>
              <a:rPr lang="en-US" dirty="0"/>
            </a:br>
            <a:r>
              <a:rPr lang="en-US" dirty="0"/>
              <a:t>Do We Have the Tools to Risk Stratify Our Patients?</a:t>
            </a:r>
          </a:p>
        </p:txBody>
      </p:sp>
      <p:sp>
        <p:nvSpPr>
          <p:cNvPr id="3" name="Text Placeholder 2">
            <a:extLst>
              <a:ext uri="{FF2B5EF4-FFF2-40B4-BE49-F238E27FC236}">
                <a16:creationId xmlns:a16="http://schemas.microsoft.com/office/drawing/2014/main" id="{CC595578-8867-464C-9B44-ED2BF0D23E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5443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69E3-6ABB-4AE3-9324-09915C077E59}"/>
              </a:ext>
            </a:extLst>
          </p:cNvPr>
          <p:cNvSpPr>
            <a:spLocks noGrp="1"/>
          </p:cNvSpPr>
          <p:nvPr>
            <p:ph type="title"/>
          </p:nvPr>
        </p:nvSpPr>
        <p:spPr>
          <a:xfrm>
            <a:off x="322729" y="101600"/>
            <a:ext cx="8692179" cy="1041400"/>
          </a:xfrm>
        </p:spPr>
        <p:txBody>
          <a:bodyPr>
            <a:noAutofit/>
          </a:bodyPr>
          <a:lstStyle/>
          <a:p>
            <a:r>
              <a:rPr lang="en-US" sz="3100" dirty="0"/>
              <a:t>Lymphoproliferative Disorders (LD) in Patients Undergoing Thiopurine Treatment for IBD: CESAME</a:t>
            </a:r>
          </a:p>
        </p:txBody>
      </p:sp>
      <p:sp>
        <p:nvSpPr>
          <p:cNvPr id="6" name="TextBox 5">
            <a:extLst>
              <a:ext uri="{FF2B5EF4-FFF2-40B4-BE49-F238E27FC236}">
                <a16:creationId xmlns:a16="http://schemas.microsoft.com/office/drawing/2014/main" id="{0008B54A-F4E7-4BA7-9EAF-77AB6861DB1C}"/>
              </a:ext>
            </a:extLst>
          </p:cNvPr>
          <p:cNvSpPr txBox="1"/>
          <p:nvPr/>
        </p:nvSpPr>
        <p:spPr>
          <a:xfrm>
            <a:off x="0" y="6581001"/>
            <a:ext cx="7866345" cy="276999"/>
          </a:xfrm>
          <a:prstGeom prst="rect">
            <a:avLst/>
          </a:prstGeom>
          <a:noFill/>
        </p:spPr>
        <p:txBody>
          <a:bodyPr wrap="square" rtlCol="0">
            <a:spAutoFit/>
          </a:bodyPr>
          <a:lstStyle/>
          <a:p>
            <a:pPr algn="l"/>
            <a:r>
              <a:rPr lang="en-US" sz="1200" dirty="0" err="1">
                <a:latin typeface="+mj-lt"/>
              </a:rPr>
              <a:t>Beaugerie</a:t>
            </a:r>
            <a:r>
              <a:rPr lang="en-US" sz="1200" dirty="0">
                <a:latin typeface="+mj-lt"/>
              </a:rPr>
              <a:t> L, et al. </a:t>
            </a:r>
            <a:r>
              <a:rPr lang="en-US" sz="1200" i="1" dirty="0">
                <a:latin typeface="+mj-lt"/>
              </a:rPr>
              <a:t>Lancet</a:t>
            </a:r>
            <a:r>
              <a:rPr lang="en-US" sz="1200" dirty="0">
                <a:latin typeface="+mj-lt"/>
              </a:rPr>
              <a:t>. 2009;374(9701):1617-25.</a:t>
            </a:r>
          </a:p>
        </p:txBody>
      </p:sp>
      <p:graphicFrame>
        <p:nvGraphicFramePr>
          <p:cNvPr id="11" name="Chart 10"/>
          <p:cNvGraphicFramePr/>
          <p:nvPr>
            <p:extLst>
              <p:ext uri="{D42A27DB-BD31-4B8C-83A1-F6EECF244321}">
                <p14:modId xmlns:p14="http://schemas.microsoft.com/office/powerpoint/2010/main" val="2176306229"/>
              </p:ext>
            </p:extLst>
          </p:nvPr>
        </p:nvGraphicFramePr>
        <p:xfrm>
          <a:off x="83820" y="1869878"/>
          <a:ext cx="8977313" cy="392132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400855" y="1546774"/>
            <a:ext cx="1614416" cy="307777"/>
          </a:xfrm>
          <a:prstGeom prst="rect">
            <a:avLst/>
          </a:prstGeom>
        </p:spPr>
        <p:txBody>
          <a:bodyPr wrap="none">
            <a:spAutoFit/>
          </a:bodyPr>
          <a:lstStyle/>
          <a:p>
            <a:pPr algn="l"/>
            <a:r>
              <a:rPr lang="en-US" sz="1400" b="1" dirty="0">
                <a:solidFill>
                  <a:srgbClr val="202020"/>
                </a:solidFill>
                <a:latin typeface="Calibri" panose="020F0502020204030204" pitchFamily="34" charset="0"/>
                <a:cs typeface="Calibri" panose="020F0502020204030204" pitchFamily="34" charset="0"/>
              </a:rPr>
              <a:t>Thiopurine therapy</a:t>
            </a:r>
            <a:endParaRPr lang="en-US" sz="1400" dirty="0">
              <a:solidFill>
                <a:srgbClr val="202020"/>
              </a:solidFill>
            </a:endParaRPr>
          </a:p>
        </p:txBody>
      </p:sp>
      <p:sp>
        <p:nvSpPr>
          <p:cNvPr id="25" name="TextBox 1">
            <a:extLst>
              <a:ext uri="{FF2B5EF4-FFF2-40B4-BE49-F238E27FC236}">
                <a16:creationId xmlns:a16="http://schemas.microsoft.com/office/drawing/2014/main" id="{0E79829D-071C-4353-A22D-3FE24147F28D}"/>
              </a:ext>
            </a:extLst>
          </p:cNvPr>
          <p:cNvSpPr txBox="1"/>
          <p:nvPr/>
        </p:nvSpPr>
        <p:spPr>
          <a:xfrm>
            <a:off x="2074571" y="3178379"/>
            <a:ext cx="792453" cy="264231"/>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202020"/>
                </a:solidFill>
              </a:rPr>
              <a:t>&lt;50 years</a:t>
            </a:r>
          </a:p>
        </p:txBody>
      </p:sp>
      <p:sp>
        <p:nvSpPr>
          <p:cNvPr id="15" name="Rectangle 14"/>
          <p:cNvSpPr/>
          <p:nvPr/>
        </p:nvSpPr>
        <p:spPr>
          <a:xfrm>
            <a:off x="3059574" y="4924826"/>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0</a:t>
            </a:r>
            <a:endParaRPr lang="en-US" sz="1600" dirty="0">
              <a:solidFill>
                <a:srgbClr val="202020"/>
              </a:solidFill>
              <a:latin typeface="Calibri" panose="020F0502020204030204" pitchFamily="34" charset="0"/>
              <a:cs typeface="Calibri" panose="020F0502020204030204" pitchFamily="34" charset="0"/>
            </a:endParaRPr>
          </a:p>
        </p:txBody>
      </p:sp>
      <p:sp>
        <p:nvSpPr>
          <p:cNvPr id="13" name="Rectangle 12"/>
          <p:cNvSpPr/>
          <p:nvPr/>
        </p:nvSpPr>
        <p:spPr>
          <a:xfrm>
            <a:off x="1699403" y="4926423"/>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5</a:t>
            </a:r>
            <a:endParaRPr lang="en-US" sz="1600" dirty="0">
              <a:solidFill>
                <a:srgbClr val="202020"/>
              </a:solidFill>
              <a:latin typeface="Calibri" panose="020F0502020204030204" pitchFamily="34" charset="0"/>
              <a:cs typeface="Calibri" panose="020F0502020204030204" pitchFamily="34" charset="0"/>
            </a:endParaRPr>
          </a:p>
        </p:txBody>
      </p:sp>
      <p:sp>
        <p:nvSpPr>
          <p:cNvPr id="14" name="Rectangle 13"/>
          <p:cNvSpPr/>
          <p:nvPr/>
        </p:nvSpPr>
        <p:spPr>
          <a:xfrm>
            <a:off x="2369963" y="4927021"/>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0</a:t>
            </a:r>
            <a:endParaRPr lang="en-US" sz="1600" dirty="0">
              <a:solidFill>
                <a:srgbClr val="202020"/>
              </a:solidFill>
              <a:latin typeface="Calibri" panose="020F0502020204030204" pitchFamily="34" charset="0"/>
              <a:cs typeface="Calibri" panose="020F0502020204030204" pitchFamily="34" charset="0"/>
            </a:endParaRPr>
          </a:p>
        </p:txBody>
      </p:sp>
      <p:sp>
        <p:nvSpPr>
          <p:cNvPr id="34" name="Rectangle 33"/>
          <p:cNvSpPr/>
          <p:nvPr/>
        </p:nvSpPr>
        <p:spPr>
          <a:xfrm>
            <a:off x="5618383" y="4924826"/>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2</a:t>
            </a:r>
            <a:endParaRPr lang="en-US" sz="1600" dirty="0">
              <a:solidFill>
                <a:srgbClr val="202020"/>
              </a:solidFill>
              <a:latin typeface="Calibri" panose="020F0502020204030204" pitchFamily="34" charset="0"/>
              <a:cs typeface="Calibri" panose="020F0502020204030204" pitchFamily="34" charset="0"/>
            </a:endParaRPr>
          </a:p>
        </p:txBody>
      </p:sp>
      <p:sp>
        <p:nvSpPr>
          <p:cNvPr id="35" name="Rectangle 34"/>
          <p:cNvSpPr/>
          <p:nvPr/>
        </p:nvSpPr>
        <p:spPr>
          <a:xfrm>
            <a:off x="4239162" y="4926423"/>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6</a:t>
            </a:r>
            <a:endParaRPr lang="en-US" sz="1600" dirty="0">
              <a:solidFill>
                <a:srgbClr val="202020"/>
              </a:solidFill>
              <a:latin typeface="Calibri" panose="020F0502020204030204" pitchFamily="34" charset="0"/>
              <a:cs typeface="Calibri" panose="020F0502020204030204" pitchFamily="34" charset="0"/>
            </a:endParaRPr>
          </a:p>
        </p:txBody>
      </p:sp>
      <p:sp>
        <p:nvSpPr>
          <p:cNvPr id="36" name="Rectangle 35"/>
          <p:cNvSpPr/>
          <p:nvPr/>
        </p:nvSpPr>
        <p:spPr>
          <a:xfrm>
            <a:off x="4947822" y="4927021"/>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1</a:t>
            </a:r>
            <a:endParaRPr lang="en-US" sz="1600" dirty="0">
              <a:solidFill>
                <a:srgbClr val="202020"/>
              </a:solidFill>
              <a:latin typeface="Calibri" panose="020F0502020204030204" pitchFamily="34" charset="0"/>
              <a:cs typeface="Calibri" panose="020F0502020204030204" pitchFamily="34" charset="0"/>
            </a:endParaRPr>
          </a:p>
        </p:txBody>
      </p:sp>
      <p:sp>
        <p:nvSpPr>
          <p:cNvPr id="37" name="Rectangle 36"/>
          <p:cNvSpPr/>
          <p:nvPr/>
        </p:nvSpPr>
        <p:spPr>
          <a:xfrm>
            <a:off x="8247283" y="4924826"/>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4</a:t>
            </a:r>
            <a:endParaRPr lang="en-US" sz="1600" dirty="0">
              <a:solidFill>
                <a:srgbClr val="202020"/>
              </a:solidFill>
              <a:latin typeface="Calibri" panose="020F0502020204030204" pitchFamily="34" charset="0"/>
              <a:cs typeface="Calibri" panose="020F0502020204030204" pitchFamily="34" charset="0"/>
            </a:endParaRPr>
          </a:p>
        </p:txBody>
      </p:sp>
      <p:sp>
        <p:nvSpPr>
          <p:cNvPr id="38" name="Rectangle 37"/>
          <p:cNvSpPr/>
          <p:nvPr/>
        </p:nvSpPr>
        <p:spPr>
          <a:xfrm>
            <a:off x="6868062" y="4916898"/>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4</a:t>
            </a:r>
            <a:endParaRPr lang="en-US" sz="1600" dirty="0">
              <a:solidFill>
                <a:srgbClr val="202020"/>
              </a:solidFill>
              <a:latin typeface="Calibri" panose="020F0502020204030204" pitchFamily="34" charset="0"/>
              <a:cs typeface="Calibri" panose="020F0502020204030204" pitchFamily="34" charset="0"/>
            </a:endParaRPr>
          </a:p>
        </p:txBody>
      </p:sp>
      <p:sp>
        <p:nvSpPr>
          <p:cNvPr id="39" name="Rectangle 38"/>
          <p:cNvSpPr/>
          <p:nvPr/>
        </p:nvSpPr>
        <p:spPr>
          <a:xfrm>
            <a:off x="7576722" y="4927021"/>
            <a:ext cx="141129" cy="283154"/>
          </a:xfrm>
          <a:prstGeom prst="rect">
            <a:avLst/>
          </a:prstGeom>
        </p:spPr>
        <p:txBody>
          <a:bodyPr wrap="none" lIns="18288" tIns="18288" rIns="18288" bIns="18288">
            <a:spAutoFit/>
          </a:bodyPr>
          <a:lstStyle/>
          <a:p>
            <a:r>
              <a:rPr lang="en-US" sz="1600" b="1" dirty="0">
                <a:solidFill>
                  <a:srgbClr val="202020"/>
                </a:solidFill>
                <a:latin typeface="Calibri" panose="020F0502020204030204" pitchFamily="34" charset="0"/>
                <a:cs typeface="Calibri" panose="020F0502020204030204" pitchFamily="34" charset="0"/>
              </a:rPr>
              <a:t>1</a:t>
            </a:r>
            <a:endParaRPr lang="en-US" sz="1600" dirty="0">
              <a:solidFill>
                <a:srgbClr val="202020"/>
              </a:solidFill>
              <a:latin typeface="Calibri" panose="020F0502020204030204" pitchFamily="34" charset="0"/>
              <a:cs typeface="Calibri" panose="020F0502020204030204" pitchFamily="34" charset="0"/>
            </a:endParaRPr>
          </a:p>
        </p:txBody>
      </p:sp>
      <p:sp>
        <p:nvSpPr>
          <p:cNvPr id="40" name="TextBox 1">
            <a:extLst>
              <a:ext uri="{FF2B5EF4-FFF2-40B4-BE49-F238E27FC236}">
                <a16:creationId xmlns:a16="http://schemas.microsoft.com/office/drawing/2014/main" id="{0E79829D-071C-4353-A22D-3FE24147F28D}"/>
              </a:ext>
            </a:extLst>
          </p:cNvPr>
          <p:cNvSpPr txBox="1"/>
          <p:nvPr/>
        </p:nvSpPr>
        <p:spPr>
          <a:xfrm>
            <a:off x="4493921" y="3172029"/>
            <a:ext cx="992479" cy="264231"/>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202020"/>
                </a:solidFill>
              </a:rPr>
              <a:t>50-65 years</a:t>
            </a:r>
          </a:p>
        </p:txBody>
      </p:sp>
      <p:sp>
        <p:nvSpPr>
          <p:cNvPr id="41" name="TextBox 1">
            <a:extLst>
              <a:ext uri="{FF2B5EF4-FFF2-40B4-BE49-F238E27FC236}">
                <a16:creationId xmlns:a16="http://schemas.microsoft.com/office/drawing/2014/main" id="{0E79829D-071C-4353-A22D-3FE24147F28D}"/>
              </a:ext>
            </a:extLst>
          </p:cNvPr>
          <p:cNvSpPr txBox="1"/>
          <p:nvPr/>
        </p:nvSpPr>
        <p:spPr>
          <a:xfrm>
            <a:off x="7153997" y="2082351"/>
            <a:ext cx="992479" cy="264231"/>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202020"/>
                </a:solidFill>
              </a:rPr>
              <a:t>&gt;65 years</a:t>
            </a:r>
          </a:p>
        </p:txBody>
      </p:sp>
      <p:cxnSp>
        <p:nvCxnSpPr>
          <p:cNvPr id="42" name="Straight Connector 41"/>
          <p:cNvCxnSpPr/>
          <p:nvPr/>
        </p:nvCxnSpPr>
        <p:spPr>
          <a:xfrm>
            <a:off x="3734075" y="2408428"/>
            <a:ext cx="0" cy="2482317"/>
          </a:xfrm>
          <a:prstGeom prst="line">
            <a:avLst/>
          </a:prstGeom>
          <a:ln w="19050">
            <a:solidFill>
              <a:srgbClr val="20202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24875" y="2408428"/>
            <a:ext cx="0" cy="2482317"/>
          </a:xfrm>
          <a:prstGeom prst="line">
            <a:avLst/>
          </a:prstGeom>
          <a:ln w="19050">
            <a:solidFill>
              <a:srgbClr val="20202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03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Oval 51"/>
          <p:cNvSpPr>
            <a:spLocks noChangeArrowheads="1"/>
          </p:cNvSpPr>
          <p:nvPr/>
        </p:nvSpPr>
        <p:spPr bwMode="auto">
          <a:xfrm>
            <a:off x="1950871" y="4199573"/>
            <a:ext cx="571915" cy="151844"/>
          </a:xfrm>
          <a:prstGeom prst="rect">
            <a:avLst/>
          </a:prstGeom>
          <a:gradFill>
            <a:gsLst>
              <a:gs pos="0">
                <a:srgbClr val="0082BA"/>
              </a:gs>
              <a:gs pos="100000">
                <a:srgbClr val="3DC4FF"/>
              </a:gs>
            </a:gsLst>
            <a:lin ang="16200000" scaled="1"/>
          </a:gradFill>
          <a:ln w="12700">
            <a:solidFill>
              <a:srgbClr val="00628B"/>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37" name="TextBox 36"/>
          <p:cNvSpPr txBox="1"/>
          <p:nvPr/>
        </p:nvSpPr>
        <p:spPr>
          <a:xfrm>
            <a:off x="2055482" y="3821429"/>
            <a:ext cx="362599"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.2</a:t>
            </a:r>
          </a:p>
        </p:txBody>
      </p:sp>
      <p:sp>
        <p:nvSpPr>
          <p:cNvPr id="44" name="Oval 51"/>
          <p:cNvSpPr>
            <a:spLocks noChangeArrowheads="1"/>
          </p:cNvSpPr>
          <p:nvPr/>
        </p:nvSpPr>
        <p:spPr bwMode="auto">
          <a:xfrm>
            <a:off x="2587139" y="3399982"/>
            <a:ext cx="571915" cy="951449"/>
          </a:xfrm>
          <a:prstGeom prst="rect">
            <a:avLst/>
          </a:prstGeom>
          <a:gradFill>
            <a:gsLst>
              <a:gs pos="0">
                <a:schemeClr val="accent4"/>
              </a:gs>
              <a:gs pos="100000">
                <a:schemeClr val="accent4">
                  <a:lumMod val="60000"/>
                  <a:lumOff val="40000"/>
                </a:schemeClr>
              </a:gs>
            </a:gsLst>
            <a:lin ang="16200000" scaled="1"/>
          </a:gradFill>
          <a:ln w="12700">
            <a:solidFill>
              <a:schemeClr val="accent4">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45" name="TextBox 44"/>
          <p:cNvSpPr txBox="1"/>
          <p:nvPr/>
        </p:nvSpPr>
        <p:spPr>
          <a:xfrm>
            <a:off x="2633242" y="3021777"/>
            <a:ext cx="479618"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1.5</a:t>
            </a:r>
          </a:p>
        </p:txBody>
      </p:sp>
      <p:sp>
        <p:nvSpPr>
          <p:cNvPr id="46" name="Oval 51"/>
          <p:cNvSpPr>
            <a:spLocks noChangeArrowheads="1"/>
          </p:cNvSpPr>
          <p:nvPr/>
        </p:nvSpPr>
        <p:spPr bwMode="auto">
          <a:xfrm>
            <a:off x="3223420" y="4199573"/>
            <a:ext cx="571915" cy="151844"/>
          </a:xfrm>
          <a:prstGeom prst="rect">
            <a:avLst/>
          </a:prstGeom>
          <a:gradFill>
            <a:gsLst>
              <a:gs pos="0">
                <a:schemeClr val="accent2"/>
              </a:gs>
              <a:gs pos="100000">
                <a:schemeClr val="accent2">
                  <a:lumMod val="60000"/>
                  <a:lumOff val="40000"/>
                </a:schemeClr>
              </a:gs>
            </a:gsLst>
            <a:lin ang="16200000" scaled="1"/>
          </a:gradFill>
          <a:ln w="12700">
            <a:solidFill>
              <a:schemeClr val="accent2">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47" name="TextBox 46"/>
          <p:cNvSpPr txBox="1"/>
          <p:nvPr/>
        </p:nvSpPr>
        <p:spPr>
          <a:xfrm>
            <a:off x="3328019" y="3821429"/>
            <a:ext cx="362600"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.2</a:t>
            </a:r>
          </a:p>
        </p:txBody>
      </p:sp>
      <p:sp>
        <p:nvSpPr>
          <p:cNvPr id="50" name="Oval 51"/>
          <p:cNvSpPr>
            <a:spLocks noChangeArrowheads="1"/>
          </p:cNvSpPr>
          <p:nvPr/>
        </p:nvSpPr>
        <p:spPr bwMode="auto">
          <a:xfrm>
            <a:off x="4180050" y="3985817"/>
            <a:ext cx="571915" cy="365600"/>
          </a:xfrm>
          <a:prstGeom prst="rect">
            <a:avLst/>
          </a:prstGeom>
          <a:gradFill>
            <a:gsLst>
              <a:gs pos="0">
                <a:srgbClr val="0082BA"/>
              </a:gs>
              <a:gs pos="100000">
                <a:srgbClr val="3DC4FF"/>
              </a:gs>
            </a:gsLst>
            <a:lin ang="16200000" scaled="1"/>
          </a:gradFill>
          <a:ln w="12700">
            <a:solidFill>
              <a:srgbClr val="00628B"/>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51" name="TextBox 50"/>
          <p:cNvSpPr txBox="1"/>
          <p:nvPr/>
        </p:nvSpPr>
        <p:spPr>
          <a:xfrm>
            <a:off x="4284655" y="3607659"/>
            <a:ext cx="362599"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.6</a:t>
            </a:r>
          </a:p>
        </p:txBody>
      </p:sp>
      <p:sp>
        <p:nvSpPr>
          <p:cNvPr id="52" name="Oval 51"/>
          <p:cNvSpPr>
            <a:spLocks noChangeArrowheads="1"/>
          </p:cNvSpPr>
          <p:nvPr/>
        </p:nvSpPr>
        <p:spPr bwMode="auto">
          <a:xfrm>
            <a:off x="4816295" y="3162461"/>
            <a:ext cx="571915" cy="1188956"/>
          </a:xfrm>
          <a:prstGeom prst="rect">
            <a:avLst/>
          </a:prstGeom>
          <a:gradFill>
            <a:gsLst>
              <a:gs pos="0">
                <a:schemeClr val="accent4"/>
              </a:gs>
              <a:gs pos="100000">
                <a:schemeClr val="accent4">
                  <a:lumMod val="60000"/>
                  <a:lumOff val="40000"/>
                </a:schemeClr>
              </a:gs>
            </a:gsLst>
            <a:lin ang="16200000" scaled="1"/>
          </a:gradFill>
          <a:ln w="12700">
            <a:solidFill>
              <a:schemeClr val="accent4">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53" name="TextBox 52"/>
          <p:cNvSpPr txBox="1"/>
          <p:nvPr/>
        </p:nvSpPr>
        <p:spPr>
          <a:xfrm>
            <a:off x="4862415" y="2776397"/>
            <a:ext cx="479618"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1.8</a:t>
            </a:r>
          </a:p>
        </p:txBody>
      </p:sp>
      <p:sp>
        <p:nvSpPr>
          <p:cNvPr id="54" name="Oval 51"/>
          <p:cNvSpPr>
            <a:spLocks noChangeArrowheads="1"/>
          </p:cNvSpPr>
          <p:nvPr/>
        </p:nvSpPr>
        <p:spPr bwMode="auto">
          <a:xfrm>
            <a:off x="5452593" y="4159989"/>
            <a:ext cx="571915" cy="191428"/>
          </a:xfrm>
          <a:prstGeom prst="rect">
            <a:avLst/>
          </a:prstGeom>
          <a:gradFill>
            <a:gsLst>
              <a:gs pos="0">
                <a:schemeClr val="accent2"/>
              </a:gs>
              <a:gs pos="100000">
                <a:schemeClr val="accent2">
                  <a:lumMod val="60000"/>
                  <a:lumOff val="40000"/>
                </a:schemeClr>
              </a:gs>
            </a:gsLst>
            <a:lin ang="16200000" scaled="1"/>
          </a:gradFill>
          <a:ln w="12700">
            <a:solidFill>
              <a:schemeClr val="accent2">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55" name="TextBox 54"/>
          <p:cNvSpPr txBox="1"/>
          <p:nvPr/>
        </p:nvSpPr>
        <p:spPr>
          <a:xfrm>
            <a:off x="5557193" y="3781841"/>
            <a:ext cx="362599"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.3</a:t>
            </a:r>
          </a:p>
        </p:txBody>
      </p:sp>
      <p:sp>
        <p:nvSpPr>
          <p:cNvPr id="57" name="Oval 51"/>
          <p:cNvSpPr>
            <a:spLocks noChangeArrowheads="1"/>
          </p:cNvSpPr>
          <p:nvPr/>
        </p:nvSpPr>
        <p:spPr bwMode="auto">
          <a:xfrm>
            <a:off x="6409227" y="3882897"/>
            <a:ext cx="571915" cy="468520"/>
          </a:xfrm>
          <a:prstGeom prst="rect">
            <a:avLst/>
          </a:prstGeom>
          <a:gradFill>
            <a:gsLst>
              <a:gs pos="0">
                <a:srgbClr val="0082BA"/>
              </a:gs>
              <a:gs pos="100000">
                <a:srgbClr val="3DC4FF"/>
              </a:gs>
            </a:gsLst>
            <a:lin ang="16200000" scaled="1"/>
          </a:gradFill>
          <a:ln w="12700">
            <a:solidFill>
              <a:srgbClr val="00628B"/>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58" name="TextBox 57"/>
          <p:cNvSpPr txBox="1"/>
          <p:nvPr/>
        </p:nvSpPr>
        <p:spPr>
          <a:xfrm>
            <a:off x="6513828" y="3504734"/>
            <a:ext cx="362599"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.7</a:t>
            </a:r>
          </a:p>
        </p:txBody>
      </p:sp>
      <p:sp>
        <p:nvSpPr>
          <p:cNvPr id="59" name="Oval 51"/>
          <p:cNvSpPr>
            <a:spLocks noChangeArrowheads="1"/>
          </p:cNvSpPr>
          <p:nvPr/>
        </p:nvSpPr>
        <p:spPr bwMode="auto">
          <a:xfrm>
            <a:off x="7045490" y="1792841"/>
            <a:ext cx="571915" cy="2558576"/>
          </a:xfrm>
          <a:prstGeom prst="rect">
            <a:avLst/>
          </a:prstGeom>
          <a:gradFill>
            <a:gsLst>
              <a:gs pos="0">
                <a:schemeClr val="accent4"/>
              </a:gs>
              <a:gs pos="100000">
                <a:schemeClr val="accent4">
                  <a:lumMod val="60000"/>
                  <a:lumOff val="40000"/>
                </a:schemeClr>
              </a:gs>
            </a:gsLst>
            <a:lin ang="16200000" scaled="1"/>
          </a:gradFill>
          <a:ln w="12700">
            <a:solidFill>
              <a:schemeClr val="accent4">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60" name="TextBox 59"/>
          <p:cNvSpPr txBox="1"/>
          <p:nvPr/>
        </p:nvSpPr>
        <p:spPr>
          <a:xfrm>
            <a:off x="7091588" y="1430525"/>
            <a:ext cx="479618"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3.9</a:t>
            </a:r>
          </a:p>
        </p:txBody>
      </p:sp>
      <p:sp>
        <p:nvSpPr>
          <p:cNvPr id="61" name="Oval 51"/>
          <p:cNvSpPr>
            <a:spLocks noChangeArrowheads="1"/>
          </p:cNvSpPr>
          <p:nvPr/>
        </p:nvSpPr>
        <p:spPr bwMode="auto">
          <a:xfrm>
            <a:off x="7681760" y="4199573"/>
            <a:ext cx="571915" cy="151844"/>
          </a:xfrm>
          <a:prstGeom prst="rect">
            <a:avLst/>
          </a:prstGeom>
          <a:gradFill>
            <a:gsLst>
              <a:gs pos="0">
                <a:schemeClr val="accent2"/>
              </a:gs>
              <a:gs pos="100000">
                <a:schemeClr val="accent2">
                  <a:lumMod val="60000"/>
                  <a:lumOff val="40000"/>
                </a:schemeClr>
              </a:gs>
            </a:gsLst>
            <a:lin ang="16200000" scaled="1"/>
          </a:gradFill>
          <a:ln w="12700">
            <a:solidFill>
              <a:schemeClr val="accent2">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62" name="TextBox 61"/>
          <p:cNvSpPr txBox="1"/>
          <p:nvPr/>
        </p:nvSpPr>
        <p:spPr>
          <a:xfrm>
            <a:off x="7786366" y="3821429"/>
            <a:ext cx="362599" cy="369332"/>
          </a:xfrm>
          <a:prstGeom prst="rect">
            <a:avLst/>
          </a:prstGeom>
          <a:noFill/>
        </p:spPr>
        <p:txBody>
          <a:bodyPr wrap="none" rtlCol="0" anchor="b">
            <a:spAutoFit/>
          </a:bodyPr>
          <a:lstStyle/>
          <a:p>
            <a:pPr fontAlgn="auto">
              <a:spcBef>
                <a:spcPts val="0"/>
              </a:spcBef>
              <a:spcAft>
                <a:spcPts val="0"/>
              </a:spcAft>
            </a:pPr>
            <a:r>
              <a:rPr lang="en-GB" sz="1800" b="1" dirty="0">
                <a:solidFill>
                  <a:srgbClr val="00013B"/>
                </a:solidFill>
                <a:latin typeface="Calibri"/>
              </a:rPr>
              <a:t>.2</a:t>
            </a:r>
          </a:p>
        </p:txBody>
      </p:sp>
      <p:sp>
        <p:nvSpPr>
          <p:cNvPr id="5" name="Title 4"/>
          <p:cNvSpPr>
            <a:spLocks noGrp="1"/>
          </p:cNvSpPr>
          <p:nvPr>
            <p:ph type="title"/>
          </p:nvPr>
        </p:nvSpPr>
        <p:spPr>
          <a:xfrm>
            <a:off x="271575" y="0"/>
            <a:ext cx="8870838" cy="1136935"/>
          </a:xfrm>
        </p:spPr>
        <p:txBody>
          <a:bodyPr>
            <a:noAutofit/>
          </a:bodyPr>
          <a:lstStyle/>
          <a:p>
            <a:r>
              <a:rPr lang="en-US" sz="4000" spc="-40" dirty="0"/>
              <a:t>Lymphoma Risk in Patients with UC Treated with </a:t>
            </a:r>
            <a:r>
              <a:rPr lang="en-US" sz="4000" spc="-40" dirty="0" err="1"/>
              <a:t>Thiopurines</a:t>
            </a:r>
            <a:endParaRPr lang="en-GB" sz="4000" b="0" spc="-40" dirty="0"/>
          </a:p>
        </p:txBody>
      </p:sp>
      <p:sp>
        <p:nvSpPr>
          <p:cNvPr id="12" name="Freeform 11"/>
          <p:cNvSpPr/>
          <p:nvPr/>
        </p:nvSpPr>
        <p:spPr>
          <a:xfrm>
            <a:off x="1759057" y="1727089"/>
            <a:ext cx="6695262" cy="2632716"/>
          </a:xfrm>
          <a:custGeom>
            <a:avLst/>
            <a:gdLst>
              <a:gd name="connsiteX0" fmla="*/ 0 w 6480000"/>
              <a:gd name="connsiteY0" fmla="*/ 0 h 2167200"/>
              <a:gd name="connsiteX1" fmla="*/ 0 w 6480000"/>
              <a:gd name="connsiteY1" fmla="*/ 2160000 h 2167200"/>
              <a:gd name="connsiteX2" fmla="*/ 6480000 w 6480000"/>
              <a:gd name="connsiteY2" fmla="*/ 2167200 h 2167200"/>
              <a:gd name="connsiteX0" fmla="*/ 0 w 6359999"/>
              <a:gd name="connsiteY0" fmla="*/ 0 h 2160000"/>
              <a:gd name="connsiteX1" fmla="*/ 0 w 6359999"/>
              <a:gd name="connsiteY1" fmla="*/ 2160000 h 2160000"/>
              <a:gd name="connsiteX2" fmla="*/ 6359999 w 6359999"/>
              <a:gd name="connsiteY2" fmla="*/ 1686878 h 2160000"/>
              <a:gd name="connsiteX0" fmla="*/ 0 w 6479999"/>
              <a:gd name="connsiteY0" fmla="*/ 0 h 2160000"/>
              <a:gd name="connsiteX1" fmla="*/ 0 w 6479999"/>
              <a:gd name="connsiteY1" fmla="*/ 2160000 h 2160000"/>
              <a:gd name="connsiteX2" fmla="*/ 6479999 w 6479999"/>
              <a:gd name="connsiteY2" fmla="*/ 2159696 h 2160000"/>
            </a:gdLst>
            <a:ahLst/>
            <a:cxnLst>
              <a:cxn ang="0">
                <a:pos x="connsiteX0" y="connsiteY0"/>
              </a:cxn>
              <a:cxn ang="0">
                <a:pos x="connsiteX1" y="connsiteY1"/>
              </a:cxn>
              <a:cxn ang="0">
                <a:pos x="connsiteX2" y="connsiteY2"/>
              </a:cxn>
            </a:cxnLst>
            <a:rect l="l" t="t" r="r" b="b"/>
            <a:pathLst>
              <a:path w="6479999" h="2160000">
                <a:moveTo>
                  <a:pt x="0" y="0"/>
                </a:moveTo>
                <a:lnTo>
                  <a:pt x="0" y="2160000"/>
                </a:lnTo>
                <a:lnTo>
                  <a:pt x="6479999" y="2159696"/>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sz="1800">
              <a:solidFill>
                <a:srgbClr val="00013B"/>
              </a:solidFill>
            </a:endParaRPr>
          </a:p>
        </p:txBody>
      </p:sp>
      <p:cxnSp>
        <p:nvCxnSpPr>
          <p:cNvPr id="13" name="Straight Connector 12"/>
          <p:cNvCxnSpPr/>
          <p:nvPr/>
        </p:nvCxnSpPr>
        <p:spPr>
          <a:xfrm rot="5400000">
            <a:off x="1698464" y="4425913"/>
            <a:ext cx="1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3"/>
          <p:cNvGrpSpPr/>
          <p:nvPr/>
        </p:nvGrpSpPr>
        <p:grpSpPr>
          <a:xfrm>
            <a:off x="1430923" y="4203231"/>
            <a:ext cx="335006" cy="307777"/>
            <a:chOff x="1097282" y="4166335"/>
            <a:chExt cx="335005" cy="230833"/>
          </a:xfrm>
        </p:grpSpPr>
        <p:cxnSp>
          <p:nvCxnSpPr>
            <p:cNvPr id="15" name="Straight Connector 14"/>
            <p:cNvCxnSpPr/>
            <p:nvPr/>
          </p:nvCxnSpPr>
          <p:spPr>
            <a:xfrm>
              <a:off x="1342287" y="4281094"/>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97282" y="4166335"/>
              <a:ext cx="276037" cy="230833"/>
            </a:xfrm>
            <a:prstGeom prst="rect">
              <a:avLst/>
            </a:prstGeom>
            <a:noFill/>
          </p:spPr>
          <p:txBody>
            <a:bodyPr wrap="none" rtlCol="0" anchor="ctr">
              <a:spAutoFit/>
            </a:bodyPr>
            <a:lstStyle/>
            <a:p>
              <a:pPr algn="r" fontAlgn="auto">
                <a:spcBef>
                  <a:spcPts val="0"/>
                </a:spcBef>
                <a:spcAft>
                  <a:spcPts val="0"/>
                </a:spcAft>
              </a:pPr>
              <a:r>
                <a:rPr lang="en-GB" sz="1400" b="1" dirty="0">
                  <a:solidFill>
                    <a:srgbClr val="00013B"/>
                  </a:solidFill>
                  <a:latin typeface="Calibri"/>
                </a:rPr>
                <a:t>0</a:t>
              </a:r>
            </a:p>
          </p:txBody>
        </p:sp>
      </p:grpSp>
      <p:sp>
        <p:nvSpPr>
          <p:cNvPr id="17" name="TextBox 16"/>
          <p:cNvSpPr txBox="1"/>
          <p:nvPr/>
        </p:nvSpPr>
        <p:spPr>
          <a:xfrm>
            <a:off x="2215286" y="4358654"/>
            <a:ext cx="1363900" cy="338554"/>
          </a:xfrm>
          <a:prstGeom prst="rect">
            <a:avLst/>
          </a:prstGeom>
          <a:noFill/>
        </p:spPr>
        <p:txBody>
          <a:bodyPr wrap="none" rtlCol="0">
            <a:spAutoFit/>
          </a:bodyPr>
          <a:lstStyle/>
          <a:p>
            <a:pPr fontAlgn="auto">
              <a:spcBef>
                <a:spcPts val="0"/>
              </a:spcBef>
              <a:spcAft>
                <a:spcPts val="0"/>
              </a:spcAft>
            </a:pPr>
            <a:r>
              <a:rPr lang="en-GB" sz="1600" b="1" dirty="0">
                <a:solidFill>
                  <a:srgbClr val="00013B"/>
                </a:solidFill>
                <a:latin typeface="Calibri"/>
              </a:rPr>
              <a:t>Age &lt;40 years</a:t>
            </a:r>
          </a:p>
        </p:txBody>
      </p:sp>
      <p:sp>
        <p:nvSpPr>
          <p:cNvPr id="18" name="TextBox 17"/>
          <p:cNvSpPr txBox="1"/>
          <p:nvPr/>
        </p:nvSpPr>
        <p:spPr>
          <a:xfrm>
            <a:off x="710806" y="2177401"/>
            <a:ext cx="677108" cy="1721946"/>
          </a:xfrm>
          <a:prstGeom prst="rect">
            <a:avLst/>
          </a:prstGeom>
          <a:noFill/>
        </p:spPr>
        <p:txBody>
          <a:bodyPr vert="vert270" wrap="none" rtlCol="0" anchor="b">
            <a:spAutoFit/>
          </a:bodyPr>
          <a:lstStyle/>
          <a:p>
            <a:pPr algn="ctr" fontAlgn="auto">
              <a:spcBef>
                <a:spcPts val="0"/>
              </a:spcBef>
              <a:spcAft>
                <a:spcPts val="0"/>
              </a:spcAft>
            </a:pPr>
            <a:r>
              <a:rPr lang="en-GB" sz="1600" b="1" dirty="0">
                <a:solidFill>
                  <a:srgbClr val="00013B"/>
                </a:solidFill>
                <a:latin typeface="Calibri"/>
              </a:rPr>
              <a:t>Incidence per</a:t>
            </a:r>
            <a:br>
              <a:rPr lang="en-GB" sz="1600" b="1" dirty="0">
                <a:solidFill>
                  <a:srgbClr val="00013B"/>
                </a:solidFill>
                <a:latin typeface="Calibri"/>
              </a:rPr>
            </a:br>
            <a:r>
              <a:rPr lang="en-GB" sz="1600" b="1" dirty="0">
                <a:solidFill>
                  <a:srgbClr val="00013B"/>
                </a:solidFill>
                <a:latin typeface="Calibri"/>
              </a:rPr>
              <a:t>1000 patient−years</a:t>
            </a:r>
          </a:p>
        </p:txBody>
      </p:sp>
      <p:cxnSp>
        <p:nvCxnSpPr>
          <p:cNvPr id="19" name="Straight Connector 18"/>
          <p:cNvCxnSpPr/>
          <p:nvPr/>
        </p:nvCxnSpPr>
        <p:spPr>
          <a:xfrm rot="5400000">
            <a:off x="3927637" y="4425913"/>
            <a:ext cx="1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156810" y="4425913"/>
            <a:ext cx="1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8385983" y="4425913"/>
            <a:ext cx="1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26209" y="4358654"/>
            <a:ext cx="1572290" cy="338554"/>
          </a:xfrm>
          <a:prstGeom prst="rect">
            <a:avLst/>
          </a:prstGeom>
          <a:noFill/>
        </p:spPr>
        <p:txBody>
          <a:bodyPr wrap="none" rtlCol="0">
            <a:spAutoFit/>
          </a:bodyPr>
          <a:lstStyle/>
          <a:p>
            <a:pPr fontAlgn="auto">
              <a:spcBef>
                <a:spcPts val="0"/>
              </a:spcBef>
              <a:spcAft>
                <a:spcPts val="0"/>
              </a:spcAft>
            </a:pPr>
            <a:r>
              <a:rPr lang="en-GB" sz="1600" b="1" dirty="0">
                <a:solidFill>
                  <a:srgbClr val="00013B"/>
                </a:solidFill>
                <a:latin typeface="Calibri"/>
              </a:rPr>
              <a:t>Age 40–65 years</a:t>
            </a:r>
          </a:p>
        </p:txBody>
      </p:sp>
      <p:sp>
        <p:nvSpPr>
          <p:cNvPr id="23" name="TextBox 22"/>
          <p:cNvSpPr txBox="1"/>
          <p:nvPr/>
        </p:nvSpPr>
        <p:spPr>
          <a:xfrm>
            <a:off x="6729909" y="4358654"/>
            <a:ext cx="1363900" cy="338554"/>
          </a:xfrm>
          <a:prstGeom prst="rect">
            <a:avLst/>
          </a:prstGeom>
          <a:noFill/>
        </p:spPr>
        <p:txBody>
          <a:bodyPr wrap="none" rtlCol="0">
            <a:spAutoFit/>
          </a:bodyPr>
          <a:lstStyle/>
          <a:p>
            <a:pPr fontAlgn="auto">
              <a:spcBef>
                <a:spcPts val="0"/>
              </a:spcBef>
              <a:spcAft>
                <a:spcPts val="0"/>
              </a:spcAft>
            </a:pPr>
            <a:r>
              <a:rPr lang="en-GB" sz="1600" b="1" dirty="0">
                <a:solidFill>
                  <a:srgbClr val="00013B"/>
                </a:solidFill>
                <a:latin typeface="Calibri"/>
              </a:rPr>
              <a:t>Age &gt;65 years</a:t>
            </a:r>
          </a:p>
        </p:txBody>
      </p:sp>
      <p:grpSp>
        <p:nvGrpSpPr>
          <p:cNvPr id="3" name="Group 23"/>
          <p:cNvGrpSpPr/>
          <p:nvPr/>
        </p:nvGrpSpPr>
        <p:grpSpPr>
          <a:xfrm>
            <a:off x="1430923" y="3549726"/>
            <a:ext cx="335006" cy="307777"/>
            <a:chOff x="1097282" y="4166335"/>
            <a:chExt cx="335005" cy="230833"/>
          </a:xfrm>
        </p:grpSpPr>
        <p:cxnSp>
          <p:nvCxnSpPr>
            <p:cNvPr id="25" name="Straight Connector 24"/>
            <p:cNvCxnSpPr/>
            <p:nvPr/>
          </p:nvCxnSpPr>
          <p:spPr>
            <a:xfrm>
              <a:off x="1342287" y="4281094"/>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97282" y="4166335"/>
              <a:ext cx="276037" cy="230833"/>
            </a:xfrm>
            <a:prstGeom prst="rect">
              <a:avLst/>
            </a:prstGeom>
            <a:noFill/>
          </p:spPr>
          <p:txBody>
            <a:bodyPr wrap="none" rtlCol="0" anchor="ctr">
              <a:spAutoFit/>
            </a:bodyPr>
            <a:lstStyle/>
            <a:p>
              <a:pPr algn="r" fontAlgn="auto">
                <a:spcBef>
                  <a:spcPts val="0"/>
                </a:spcBef>
                <a:spcAft>
                  <a:spcPts val="0"/>
                </a:spcAft>
              </a:pPr>
              <a:r>
                <a:rPr lang="en-GB" sz="1400" b="1" dirty="0">
                  <a:solidFill>
                    <a:srgbClr val="00013B"/>
                  </a:solidFill>
                  <a:latin typeface="Calibri"/>
                </a:rPr>
                <a:t>1</a:t>
              </a:r>
            </a:p>
          </p:txBody>
        </p:sp>
      </p:grpSp>
      <p:grpSp>
        <p:nvGrpSpPr>
          <p:cNvPr id="6" name="Group 26"/>
          <p:cNvGrpSpPr/>
          <p:nvPr/>
        </p:nvGrpSpPr>
        <p:grpSpPr>
          <a:xfrm>
            <a:off x="1430923" y="2896290"/>
            <a:ext cx="335006" cy="307777"/>
            <a:chOff x="1097282" y="4166335"/>
            <a:chExt cx="335005" cy="230833"/>
          </a:xfrm>
        </p:grpSpPr>
        <p:cxnSp>
          <p:nvCxnSpPr>
            <p:cNvPr id="28" name="Straight Connector 27"/>
            <p:cNvCxnSpPr/>
            <p:nvPr/>
          </p:nvCxnSpPr>
          <p:spPr>
            <a:xfrm>
              <a:off x="1342287" y="4281094"/>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97282" y="4166335"/>
              <a:ext cx="276037" cy="230833"/>
            </a:xfrm>
            <a:prstGeom prst="rect">
              <a:avLst/>
            </a:prstGeom>
            <a:noFill/>
          </p:spPr>
          <p:txBody>
            <a:bodyPr wrap="none" rtlCol="0" anchor="ctr">
              <a:spAutoFit/>
            </a:bodyPr>
            <a:lstStyle/>
            <a:p>
              <a:pPr algn="r" fontAlgn="auto">
                <a:spcBef>
                  <a:spcPts val="0"/>
                </a:spcBef>
                <a:spcAft>
                  <a:spcPts val="0"/>
                </a:spcAft>
              </a:pPr>
              <a:r>
                <a:rPr lang="en-GB" sz="1400" b="1" dirty="0">
                  <a:solidFill>
                    <a:srgbClr val="00013B"/>
                  </a:solidFill>
                  <a:latin typeface="Calibri"/>
                </a:rPr>
                <a:t>2</a:t>
              </a:r>
            </a:p>
          </p:txBody>
        </p:sp>
      </p:grpSp>
      <p:grpSp>
        <p:nvGrpSpPr>
          <p:cNvPr id="7" name="Group 29"/>
          <p:cNvGrpSpPr/>
          <p:nvPr/>
        </p:nvGrpSpPr>
        <p:grpSpPr>
          <a:xfrm>
            <a:off x="1430923" y="2242700"/>
            <a:ext cx="335006" cy="307777"/>
            <a:chOff x="1097282" y="4166335"/>
            <a:chExt cx="335005" cy="230833"/>
          </a:xfrm>
        </p:grpSpPr>
        <p:cxnSp>
          <p:nvCxnSpPr>
            <p:cNvPr id="31" name="Straight Connector 30"/>
            <p:cNvCxnSpPr/>
            <p:nvPr/>
          </p:nvCxnSpPr>
          <p:spPr>
            <a:xfrm>
              <a:off x="1342287" y="4281094"/>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97282" y="4166335"/>
              <a:ext cx="276037" cy="230833"/>
            </a:xfrm>
            <a:prstGeom prst="rect">
              <a:avLst/>
            </a:prstGeom>
            <a:noFill/>
          </p:spPr>
          <p:txBody>
            <a:bodyPr wrap="none" rtlCol="0" anchor="ctr">
              <a:spAutoFit/>
            </a:bodyPr>
            <a:lstStyle/>
            <a:p>
              <a:pPr algn="r" fontAlgn="auto">
                <a:spcBef>
                  <a:spcPts val="0"/>
                </a:spcBef>
                <a:spcAft>
                  <a:spcPts val="0"/>
                </a:spcAft>
              </a:pPr>
              <a:r>
                <a:rPr lang="en-GB" sz="1400" b="1" dirty="0">
                  <a:solidFill>
                    <a:srgbClr val="00013B"/>
                  </a:solidFill>
                  <a:latin typeface="Calibri"/>
                </a:rPr>
                <a:t>3</a:t>
              </a:r>
            </a:p>
          </p:txBody>
        </p:sp>
      </p:grpSp>
      <p:grpSp>
        <p:nvGrpSpPr>
          <p:cNvPr id="8" name="Group 32"/>
          <p:cNvGrpSpPr/>
          <p:nvPr/>
        </p:nvGrpSpPr>
        <p:grpSpPr>
          <a:xfrm>
            <a:off x="1430923" y="1589266"/>
            <a:ext cx="335006" cy="307777"/>
            <a:chOff x="1097282" y="4166335"/>
            <a:chExt cx="335005" cy="230833"/>
          </a:xfrm>
        </p:grpSpPr>
        <p:cxnSp>
          <p:nvCxnSpPr>
            <p:cNvPr id="34" name="Straight Connector 33"/>
            <p:cNvCxnSpPr/>
            <p:nvPr/>
          </p:nvCxnSpPr>
          <p:spPr>
            <a:xfrm>
              <a:off x="1342287" y="4281094"/>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97282" y="4166335"/>
              <a:ext cx="276037" cy="230833"/>
            </a:xfrm>
            <a:prstGeom prst="rect">
              <a:avLst/>
            </a:prstGeom>
            <a:noFill/>
          </p:spPr>
          <p:txBody>
            <a:bodyPr wrap="none" rtlCol="0" anchor="ctr">
              <a:spAutoFit/>
            </a:bodyPr>
            <a:lstStyle/>
            <a:p>
              <a:pPr algn="r" fontAlgn="auto">
                <a:spcBef>
                  <a:spcPts val="0"/>
                </a:spcBef>
                <a:spcAft>
                  <a:spcPts val="0"/>
                </a:spcAft>
              </a:pPr>
              <a:r>
                <a:rPr lang="en-GB" sz="1400" b="1" dirty="0">
                  <a:solidFill>
                    <a:srgbClr val="00013B"/>
                  </a:solidFill>
                  <a:latin typeface="Calibri"/>
                </a:rPr>
                <a:t>4</a:t>
              </a:r>
            </a:p>
          </p:txBody>
        </p:sp>
      </p:grpSp>
      <p:sp>
        <p:nvSpPr>
          <p:cNvPr id="38" name="Oval 49"/>
          <p:cNvSpPr>
            <a:spLocks noChangeArrowheads="1"/>
          </p:cNvSpPr>
          <p:nvPr/>
        </p:nvSpPr>
        <p:spPr bwMode="auto">
          <a:xfrm>
            <a:off x="1942444" y="1531372"/>
            <a:ext cx="161925" cy="161925"/>
          </a:xfrm>
          <a:prstGeom prst="rect">
            <a:avLst/>
          </a:prstGeom>
          <a:gradFill>
            <a:gsLst>
              <a:gs pos="0">
                <a:srgbClr val="0082BA"/>
              </a:gs>
              <a:gs pos="100000">
                <a:srgbClr val="3DC4FF"/>
              </a:gs>
            </a:gsLst>
            <a:lin ang="16200000" scaled="1"/>
          </a:gradFill>
          <a:ln w="12700">
            <a:solidFill>
              <a:srgbClr val="00628B"/>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39" name="Rectangle 50"/>
          <p:cNvSpPr>
            <a:spLocks noChangeArrowheads="1"/>
          </p:cNvSpPr>
          <p:nvPr/>
        </p:nvSpPr>
        <p:spPr bwMode="auto">
          <a:xfrm>
            <a:off x="2122680" y="1441979"/>
            <a:ext cx="1137148" cy="340735"/>
          </a:xfrm>
          <a:prstGeom prst="rect">
            <a:avLst/>
          </a:prstGeom>
          <a:noFill/>
          <a:ln w="9525">
            <a:noFill/>
            <a:miter lim="800000"/>
            <a:headEnd/>
            <a:tailEnd/>
          </a:ln>
        </p:spPr>
        <p:txBody>
          <a:bodyPr wrap="none" lIns="90000" tIns="46800" rIns="90000" bIns="46800" anchor="ctr">
            <a:spAutoFit/>
          </a:bodyPr>
          <a:lstStyle/>
          <a:p>
            <a:pPr algn="l" fontAlgn="auto">
              <a:spcBef>
                <a:spcPts val="0"/>
              </a:spcBef>
              <a:spcAft>
                <a:spcPts val="0"/>
              </a:spcAft>
            </a:pPr>
            <a:r>
              <a:rPr lang="en-GB" sz="1600" b="1" dirty="0">
                <a:solidFill>
                  <a:srgbClr val="00013B"/>
                </a:solidFill>
                <a:latin typeface="Calibri"/>
                <a:cs typeface="Arial" charset="0"/>
              </a:rPr>
              <a:t>Unexposed</a:t>
            </a:r>
            <a:endParaRPr lang="en-GB" sz="1600" dirty="0">
              <a:solidFill>
                <a:srgbClr val="00013B"/>
              </a:solidFill>
              <a:latin typeface="Calibri"/>
              <a:cs typeface="Arial" charset="0"/>
            </a:endParaRPr>
          </a:p>
        </p:txBody>
      </p:sp>
      <p:sp>
        <p:nvSpPr>
          <p:cNvPr id="40" name="Oval 51"/>
          <p:cNvSpPr>
            <a:spLocks noChangeArrowheads="1"/>
          </p:cNvSpPr>
          <p:nvPr/>
        </p:nvSpPr>
        <p:spPr bwMode="auto">
          <a:xfrm>
            <a:off x="1942444" y="1853509"/>
            <a:ext cx="161925" cy="161925"/>
          </a:xfrm>
          <a:prstGeom prst="rect">
            <a:avLst/>
          </a:prstGeom>
          <a:gradFill>
            <a:gsLst>
              <a:gs pos="0">
                <a:schemeClr val="accent4"/>
              </a:gs>
              <a:gs pos="100000">
                <a:schemeClr val="accent4">
                  <a:lumMod val="60000"/>
                  <a:lumOff val="40000"/>
                </a:schemeClr>
              </a:gs>
            </a:gsLst>
            <a:lin ang="16200000" scaled="1"/>
          </a:gradFill>
          <a:ln w="12700">
            <a:solidFill>
              <a:schemeClr val="accent4">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41" name="Rectangle 52"/>
          <p:cNvSpPr>
            <a:spLocks noChangeArrowheads="1"/>
          </p:cNvSpPr>
          <p:nvPr/>
        </p:nvSpPr>
        <p:spPr bwMode="auto">
          <a:xfrm>
            <a:off x="2122738" y="1764118"/>
            <a:ext cx="2122995" cy="340735"/>
          </a:xfrm>
          <a:prstGeom prst="rect">
            <a:avLst/>
          </a:prstGeom>
          <a:noFill/>
          <a:ln w="9525">
            <a:noFill/>
            <a:miter lim="800000"/>
            <a:headEnd/>
            <a:tailEnd/>
          </a:ln>
        </p:spPr>
        <p:txBody>
          <a:bodyPr wrap="none" lIns="90000" tIns="46800" rIns="90000" bIns="46800" anchor="ctr">
            <a:spAutoFit/>
          </a:bodyPr>
          <a:lstStyle/>
          <a:p>
            <a:pPr algn="l" fontAlgn="auto">
              <a:spcBef>
                <a:spcPts val="0"/>
              </a:spcBef>
              <a:spcAft>
                <a:spcPts val="0"/>
              </a:spcAft>
            </a:pPr>
            <a:r>
              <a:rPr lang="en-GB" sz="1600" b="1" dirty="0">
                <a:solidFill>
                  <a:srgbClr val="00013B"/>
                </a:solidFill>
                <a:latin typeface="Calibri"/>
                <a:cs typeface="Arial" charset="0"/>
              </a:rPr>
              <a:t>While using </a:t>
            </a:r>
            <a:r>
              <a:rPr lang="en-GB" sz="1600" b="1" dirty="0" err="1">
                <a:solidFill>
                  <a:srgbClr val="00013B"/>
                </a:solidFill>
                <a:latin typeface="Calibri"/>
                <a:cs typeface="Arial" charset="0"/>
              </a:rPr>
              <a:t>thiopurine</a:t>
            </a:r>
            <a:endParaRPr lang="en-GB" sz="1600" dirty="0">
              <a:solidFill>
                <a:srgbClr val="00013B"/>
              </a:solidFill>
              <a:latin typeface="Calibri"/>
              <a:cs typeface="Arial" charset="0"/>
            </a:endParaRPr>
          </a:p>
        </p:txBody>
      </p:sp>
      <p:sp>
        <p:nvSpPr>
          <p:cNvPr id="42" name="Oval 53"/>
          <p:cNvSpPr>
            <a:spLocks noChangeArrowheads="1"/>
          </p:cNvSpPr>
          <p:nvPr/>
        </p:nvSpPr>
        <p:spPr bwMode="auto">
          <a:xfrm>
            <a:off x="1942444" y="2175568"/>
            <a:ext cx="161925" cy="161925"/>
          </a:xfrm>
          <a:prstGeom prst="rect">
            <a:avLst/>
          </a:prstGeom>
          <a:gradFill>
            <a:gsLst>
              <a:gs pos="0">
                <a:schemeClr val="accent2"/>
              </a:gs>
              <a:gs pos="100000">
                <a:schemeClr val="accent2">
                  <a:lumMod val="60000"/>
                  <a:lumOff val="40000"/>
                </a:schemeClr>
              </a:gs>
            </a:gsLst>
            <a:lin ang="16200000" scaled="1"/>
          </a:gradFill>
          <a:ln w="12700">
            <a:solidFill>
              <a:schemeClr val="accent2">
                <a:lumMod val="75000"/>
              </a:schemeClr>
            </a:solidFill>
            <a:round/>
            <a:headEnd/>
            <a:tailEnd/>
          </a:ln>
          <a:effectLst/>
        </p:spPr>
        <p:txBody>
          <a:bodyPr anchor="ctr"/>
          <a:lstStyle/>
          <a:p>
            <a:pPr algn="l" fontAlgn="auto">
              <a:spcBef>
                <a:spcPts val="0"/>
              </a:spcBef>
              <a:spcAft>
                <a:spcPts val="0"/>
              </a:spcAft>
            </a:pPr>
            <a:endParaRPr lang="en-GB" sz="2000">
              <a:solidFill>
                <a:srgbClr val="00013B"/>
              </a:solidFill>
              <a:latin typeface="Calibri"/>
            </a:endParaRPr>
          </a:p>
        </p:txBody>
      </p:sp>
      <p:sp>
        <p:nvSpPr>
          <p:cNvPr id="43" name="Rectangle 54"/>
          <p:cNvSpPr>
            <a:spLocks noChangeArrowheads="1"/>
          </p:cNvSpPr>
          <p:nvPr/>
        </p:nvSpPr>
        <p:spPr bwMode="auto">
          <a:xfrm>
            <a:off x="2122738" y="2086172"/>
            <a:ext cx="2347031" cy="340735"/>
          </a:xfrm>
          <a:prstGeom prst="rect">
            <a:avLst/>
          </a:prstGeom>
          <a:noFill/>
          <a:ln w="9525">
            <a:noFill/>
            <a:miter lim="800000"/>
            <a:headEnd/>
            <a:tailEnd/>
          </a:ln>
        </p:spPr>
        <p:txBody>
          <a:bodyPr wrap="none" lIns="90000" tIns="46800" rIns="90000" bIns="46800" anchor="ctr">
            <a:spAutoFit/>
          </a:bodyPr>
          <a:lstStyle/>
          <a:p>
            <a:pPr algn="l" fontAlgn="auto">
              <a:spcBef>
                <a:spcPts val="0"/>
              </a:spcBef>
              <a:spcAft>
                <a:spcPts val="0"/>
              </a:spcAft>
            </a:pPr>
            <a:r>
              <a:rPr lang="en-GB" sz="1600" b="1" dirty="0">
                <a:solidFill>
                  <a:srgbClr val="00013B"/>
                </a:solidFill>
                <a:latin typeface="Calibri"/>
                <a:cs typeface="Arial" charset="0"/>
              </a:rPr>
              <a:t>After stopping </a:t>
            </a:r>
            <a:r>
              <a:rPr lang="en-GB" sz="1600" b="1" dirty="0" err="1">
                <a:solidFill>
                  <a:srgbClr val="00013B"/>
                </a:solidFill>
                <a:latin typeface="Calibri"/>
                <a:cs typeface="Arial" charset="0"/>
              </a:rPr>
              <a:t>thiopurine</a:t>
            </a:r>
            <a:endParaRPr lang="en-GB" sz="1600" dirty="0">
              <a:solidFill>
                <a:srgbClr val="00013B"/>
              </a:solidFill>
              <a:latin typeface="Calibri"/>
              <a:cs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28957222"/>
              </p:ext>
            </p:extLst>
          </p:nvPr>
        </p:nvGraphicFramePr>
        <p:xfrm>
          <a:off x="110720" y="4722003"/>
          <a:ext cx="8418510" cy="1413312"/>
        </p:xfrm>
        <a:graphic>
          <a:graphicData uri="http://schemas.openxmlformats.org/drawingml/2006/table">
            <a:tbl>
              <a:tblPr firstRow="1" bandRow="1">
                <a:tableStyleId>{5C22544A-7EE6-4342-B048-85BDC9FD1C3A}</a:tableStyleId>
              </a:tblPr>
              <a:tblGrid>
                <a:gridCol w="1791440">
                  <a:extLst>
                    <a:ext uri="{9D8B030D-6E8A-4147-A177-3AD203B41FA5}">
                      <a16:colId xmlns:a16="http://schemas.microsoft.com/office/drawing/2014/main" val="20000"/>
                    </a:ext>
                  </a:extLst>
                </a:gridCol>
                <a:gridCol w="740388">
                  <a:extLst>
                    <a:ext uri="{9D8B030D-6E8A-4147-A177-3AD203B41FA5}">
                      <a16:colId xmlns:a16="http://schemas.microsoft.com/office/drawing/2014/main" val="20001"/>
                    </a:ext>
                  </a:extLst>
                </a:gridCol>
                <a:gridCol w="597512">
                  <a:extLst>
                    <a:ext uri="{9D8B030D-6E8A-4147-A177-3AD203B41FA5}">
                      <a16:colId xmlns:a16="http://schemas.microsoft.com/office/drawing/2014/main" val="20002"/>
                    </a:ext>
                  </a:extLst>
                </a:gridCol>
                <a:gridCol w="597512">
                  <a:extLst>
                    <a:ext uri="{9D8B030D-6E8A-4147-A177-3AD203B41FA5}">
                      <a16:colId xmlns:a16="http://schemas.microsoft.com/office/drawing/2014/main" val="20003"/>
                    </a:ext>
                  </a:extLst>
                </a:gridCol>
                <a:gridCol w="283667">
                  <a:extLst>
                    <a:ext uri="{9D8B030D-6E8A-4147-A177-3AD203B41FA5}">
                      <a16:colId xmlns:a16="http://schemas.microsoft.com/office/drawing/2014/main" val="20004"/>
                    </a:ext>
                  </a:extLst>
                </a:gridCol>
                <a:gridCol w="734096">
                  <a:extLst>
                    <a:ext uri="{9D8B030D-6E8A-4147-A177-3AD203B41FA5}">
                      <a16:colId xmlns:a16="http://schemas.microsoft.com/office/drawing/2014/main" val="20005"/>
                    </a:ext>
                  </a:extLst>
                </a:gridCol>
                <a:gridCol w="579550">
                  <a:extLst>
                    <a:ext uri="{9D8B030D-6E8A-4147-A177-3AD203B41FA5}">
                      <a16:colId xmlns:a16="http://schemas.microsoft.com/office/drawing/2014/main" val="20006"/>
                    </a:ext>
                  </a:extLst>
                </a:gridCol>
                <a:gridCol w="620703">
                  <a:extLst>
                    <a:ext uri="{9D8B030D-6E8A-4147-A177-3AD203B41FA5}">
                      <a16:colId xmlns:a16="http://schemas.microsoft.com/office/drawing/2014/main" val="20007"/>
                    </a:ext>
                  </a:extLst>
                </a:gridCol>
                <a:gridCol w="358091">
                  <a:extLst>
                    <a:ext uri="{9D8B030D-6E8A-4147-A177-3AD203B41FA5}">
                      <a16:colId xmlns:a16="http://schemas.microsoft.com/office/drawing/2014/main" val="20008"/>
                    </a:ext>
                  </a:extLst>
                </a:gridCol>
                <a:gridCol w="740388">
                  <a:extLst>
                    <a:ext uri="{9D8B030D-6E8A-4147-A177-3AD203B41FA5}">
                      <a16:colId xmlns:a16="http://schemas.microsoft.com/office/drawing/2014/main" val="20009"/>
                    </a:ext>
                  </a:extLst>
                </a:gridCol>
                <a:gridCol w="597512">
                  <a:extLst>
                    <a:ext uri="{9D8B030D-6E8A-4147-A177-3AD203B41FA5}">
                      <a16:colId xmlns:a16="http://schemas.microsoft.com/office/drawing/2014/main" val="20010"/>
                    </a:ext>
                  </a:extLst>
                </a:gridCol>
                <a:gridCol w="572251">
                  <a:extLst>
                    <a:ext uri="{9D8B030D-6E8A-4147-A177-3AD203B41FA5}">
                      <a16:colId xmlns:a16="http://schemas.microsoft.com/office/drawing/2014/main" val="20011"/>
                    </a:ext>
                  </a:extLst>
                </a:gridCol>
                <a:gridCol w="205400">
                  <a:extLst>
                    <a:ext uri="{9D8B030D-6E8A-4147-A177-3AD203B41FA5}">
                      <a16:colId xmlns:a16="http://schemas.microsoft.com/office/drawing/2014/main" val="20012"/>
                    </a:ext>
                  </a:extLst>
                </a:gridCol>
              </a:tblGrid>
              <a:tr h="353328">
                <a:tc>
                  <a:txBody>
                    <a:bodyPr/>
                    <a:lstStyle/>
                    <a:p>
                      <a:endParaRPr lang="en-GB" sz="1300" b="1" dirty="0">
                        <a:solidFill>
                          <a:schemeClr val="bg1"/>
                        </a:solidFill>
                        <a:effectLst>
                          <a:outerShdw blurRad="38100" dist="38100" dir="2700000" algn="tl">
                            <a:srgbClr val="000000">
                              <a:alpha val="43137"/>
                            </a:srgbClr>
                          </a:outerShdw>
                        </a:effectLst>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1" dirty="0">
                          <a:solidFill>
                            <a:schemeClr val="bg1"/>
                          </a:solidFill>
                          <a:effectLst>
                            <a:outerShdw blurRad="38100" dist="38100" dir="2700000" algn="tl">
                              <a:srgbClr val="000000">
                                <a:alpha val="43137"/>
                              </a:srgbClr>
                            </a:outerShdw>
                          </a:effectLst>
                        </a:rPr>
                        <a:t>Unexposed</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900" b="1" dirty="0">
                          <a:solidFill>
                            <a:schemeClr val="bg1"/>
                          </a:solidFill>
                          <a:effectLst>
                            <a:outerShdw blurRad="38100" dist="38100" dir="2700000" algn="tl">
                              <a:srgbClr val="000000">
                                <a:alpha val="43137"/>
                              </a:srgbClr>
                            </a:outerShdw>
                          </a:effectLst>
                        </a:rPr>
                        <a:t>During</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900" b="1" dirty="0">
                          <a:solidFill>
                            <a:schemeClr val="bg1"/>
                          </a:solidFill>
                          <a:effectLst>
                            <a:outerShdw blurRad="38100" dist="38100" dir="2700000" algn="tl">
                              <a:srgbClr val="000000">
                                <a:alpha val="43137"/>
                              </a:srgbClr>
                            </a:outerShdw>
                          </a:effectLst>
                        </a:rPr>
                        <a:t>After</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en-GB" sz="900" b="1" dirty="0">
                        <a:solidFill>
                          <a:schemeClr val="bg1"/>
                        </a:solidFill>
                        <a:effectLst>
                          <a:outerShdw blurRad="38100" dist="38100" dir="2700000" algn="tl">
                            <a:srgbClr val="000000">
                              <a:alpha val="43137"/>
                            </a:srgbClr>
                          </a:outerShdw>
                        </a:effectLst>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1" dirty="0">
                          <a:solidFill>
                            <a:schemeClr val="bg1"/>
                          </a:solidFill>
                          <a:effectLst>
                            <a:outerShdw blurRad="38100" dist="38100" dir="2700000" algn="tl">
                              <a:srgbClr val="000000">
                                <a:alpha val="43137"/>
                              </a:srgbClr>
                            </a:outerShdw>
                          </a:effectLst>
                        </a:rPr>
                        <a:t>Unexposed</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900" b="1" dirty="0">
                          <a:solidFill>
                            <a:schemeClr val="bg1"/>
                          </a:solidFill>
                          <a:effectLst>
                            <a:outerShdw blurRad="38100" dist="38100" dir="2700000" algn="tl">
                              <a:srgbClr val="000000">
                                <a:alpha val="43137"/>
                              </a:srgbClr>
                            </a:outerShdw>
                          </a:effectLst>
                        </a:rPr>
                        <a:t>During</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900" b="1" dirty="0">
                          <a:solidFill>
                            <a:schemeClr val="bg1"/>
                          </a:solidFill>
                          <a:effectLst>
                            <a:outerShdw blurRad="38100" dist="38100" dir="2700000" algn="tl">
                              <a:srgbClr val="000000">
                                <a:alpha val="43137"/>
                              </a:srgbClr>
                            </a:outerShdw>
                          </a:effectLst>
                        </a:rPr>
                        <a:t>After</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en-GB" sz="900" b="1" dirty="0">
                        <a:solidFill>
                          <a:schemeClr val="bg1"/>
                        </a:solidFill>
                        <a:effectLst>
                          <a:outerShdw blurRad="38100" dist="38100" dir="2700000" algn="tl">
                            <a:srgbClr val="000000">
                              <a:alpha val="43137"/>
                            </a:srgbClr>
                          </a:outerShdw>
                        </a:effectLst>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1" dirty="0">
                          <a:solidFill>
                            <a:schemeClr val="bg1"/>
                          </a:solidFill>
                          <a:effectLst>
                            <a:outerShdw blurRad="38100" dist="38100" dir="2700000" algn="tl">
                              <a:srgbClr val="000000">
                                <a:alpha val="43137"/>
                              </a:srgbClr>
                            </a:outerShdw>
                          </a:effectLst>
                        </a:rPr>
                        <a:t>Unexposed</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900" b="1" dirty="0">
                          <a:solidFill>
                            <a:schemeClr val="bg1"/>
                          </a:solidFill>
                          <a:effectLst>
                            <a:outerShdw blurRad="38100" dist="38100" dir="2700000" algn="tl">
                              <a:srgbClr val="000000">
                                <a:alpha val="43137"/>
                              </a:srgbClr>
                            </a:outerShdw>
                          </a:effectLst>
                        </a:rPr>
                        <a:t>During</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900" b="1" dirty="0">
                          <a:solidFill>
                            <a:schemeClr val="bg1"/>
                          </a:solidFill>
                          <a:effectLst>
                            <a:outerShdw blurRad="38100" dist="38100" dir="2700000" algn="tl">
                              <a:srgbClr val="000000">
                                <a:alpha val="43137"/>
                              </a:srgbClr>
                            </a:outerShdw>
                          </a:effectLst>
                        </a:rPr>
                        <a:t>After</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en-GB" sz="1300" b="1" dirty="0">
                        <a:solidFill>
                          <a:schemeClr val="bg1"/>
                        </a:solidFill>
                        <a:effectLst>
                          <a:outerShdw blurRad="38100" dist="38100" dir="2700000" algn="tl">
                            <a:srgbClr val="000000">
                              <a:alpha val="43137"/>
                            </a:srgbClr>
                          </a:outerShdw>
                        </a:effectLst>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3328">
                <a:tc>
                  <a:txBody>
                    <a:bodyPr/>
                    <a:lstStyle/>
                    <a:p>
                      <a:r>
                        <a:rPr lang="en-GB" sz="1300" b="1" dirty="0">
                          <a:solidFill>
                            <a:schemeClr val="tx1"/>
                          </a:solidFill>
                        </a:rPr>
                        <a:t>Events</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4</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2</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1</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59</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8</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3</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56</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8</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1</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53328">
                <a:tc>
                  <a:txBody>
                    <a:bodyPr/>
                    <a:lstStyle/>
                    <a:p>
                      <a:r>
                        <a:rPr lang="en-GB" sz="1300" b="1" dirty="0">
                          <a:solidFill>
                            <a:schemeClr val="tx1"/>
                          </a:solidFill>
                        </a:rPr>
                        <a:t>Number of UC patients</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4,216</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1,064</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1,050</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18,965</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2,614</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2,576</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13,116</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1,056</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300" b="1" dirty="0">
                          <a:solidFill>
                            <a:schemeClr val="tx1"/>
                          </a:solidFill>
                        </a:rPr>
                        <a:t>1,036</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53328">
                <a:tc>
                  <a:txBody>
                    <a:bodyPr/>
                    <a:lstStyle/>
                    <a:p>
                      <a:r>
                        <a:rPr lang="en-GB" sz="1300" b="1" dirty="0">
                          <a:solidFill>
                            <a:schemeClr val="tx1"/>
                          </a:solidFill>
                        </a:rPr>
                        <a:t>Person−years</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19</a:t>
                      </a:r>
                      <a:r>
                        <a:rPr lang="en-GB" sz="1300" b="1" baseline="0" dirty="0">
                          <a:solidFill>
                            <a:schemeClr val="tx1"/>
                          </a:solidFill>
                        </a:rPr>
                        <a:t>,</a:t>
                      </a:r>
                      <a:r>
                        <a:rPr lang="en-GB" sz="1300" b="1" dirty="0">
                          <a:solidFill>
                            <a:schemeClr val="tx1"/>
                          </a:solidFill>
                        </a:rPr>
                        <a:t>293</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1,364</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4,223</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102,223</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4,364</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9,639</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77,531</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2,049</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300" b="1" dirty="0">
                          <a:solidFill>
                            <a:schemeClr val="tx1"/>
                          </a:solidFill>
                        </a:rPr>
                        <a:t>4,088</a:t>
                      </a: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GB" sz="1300" b="1" dirty="0">
                        <a:solidFill>
                          <a:schemeClr val="tx1"/>
                        </a:solidFill>
                      </a:endParaRPr>
                    </a:p>
                  </a:txBody>
                  <a:tcPr marL="90000" marR="90000" marT="38400" marB="38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56" name="TextBox 55"/>
          <p:cNvSpPr txBox="1"/>
          <p:nvPr/>
        </p:nvSpPr>
        <p:spPr>
          <a:xfrm>
            <a:off x="339510" y="6211084"/>
            <a:ext cx="8464981" cy="461665"/>
          </a:xfrm>
          <a:prstGeom prst="rect">
            <a:avLst/>
          </a:prstGeom>
          <a:noFill/>
        </p:spPr>
        <p:txBody>
          <a:bodyPr wrap="square" rtlCol="0">
            <a:spAutoFit/>
          </a:bodyPr>
          <a:lstStyle/>
          <a:p>
            <a:pPr fontAlgn="auto">
              <a:spcBef>
                <a:spcPts val="0"/>
              </a:spcBef>
              <a:spcAft>
                <a:spcPts val="0"/>
              </a:spcAft>
            </a:pPr>
            <a:r>
              <a:rPr lang="en-GB" sz="1200" dirty="0">
                <a:latin typeface="Calibri"/>
              </a:rPr>
              <a:t>Retrospective cohort study, analysing data on 36,891 patients from their date of diagnosis of UC in the Veteran Affairs health care system to a diagnosis of lymphoma or October 1, 2011 (patients followed up for a median of 6.7 years).</a:t>
            </a:r>
          </a:p>
        </p:txBody>
      </p:sp>
      <p:sp>
        <p:nvSpPr>
          <p:cNvPr id="63" name="TextBox 62">
            <a:extLst>
              <a:ext uri="{FF2B5EF4-FFF2-40B4-BE49-F238E27FC236}">
                <a16:creationId xmlns:a16="http://schemas.microsoft.com/office/drawing/2014/main" id="{0008B54A-F4E7-4BA7-9EAF-77AB6861DB1C}"/>
              </a:ext>
            </a:extLst>
          </p:cNvPr>
          <p:cNvSpPr txBox="1"/>
          <p:nvPr/>
        </p:nvSpPr>
        <p:spPr>
          <a:xfrm>
            <a:off x="0" y="6581001"/>
            <a:ext cx="7866345" cy="276999"/>
          </a:xfrm>
          <a:prstGeom prst="rect">
            <a:avLst/>
          </a:prstGeom>
          <a:noFill/>
        </p:spPr>
        <p:txBody>
          <a:bodyPr wrap="square" rtlCol="0">
            <a:spAutoFit/>
          </a:bodyPr>
          <a:lstStyle/>
          <a:p>
            <a:pPr algn="l"/>
            <a:r>
              <a:rPr lang="en-US" sz="1200" dirty="0">
                <a:latin typeface="+mj-lt"/>
              </a:rPr>
              <a:t>Khan N, et al. </a:t>
            </a:r>
            <a:r>
              <a:rPr lang="en-US" sz="1200" i="1" dirty="0">
                <a:latin typeface="+mj-lt"/>
              </a:rPr>
              <a:t>Gastroenterology</a:t>
            </a:r>
            <a:r>
              <a:rPr lang="en-US" sz="1200" dirty="0">
                <a:latin typeface="+mj-lt"/>
              </a:rPr>
              <a:t>. 2013;145:1007-15.</a:t>
            </a:r>
          </a:p>
        </p:txBody>
      </p:sp>
    </p:spTree>
    <p:extLst>
      <p:ext uri="{BB962C8B-B14F-4D97-AF65-F5344CB8AC3E}">
        <p14:creationId xmlns:p14="http://schemas.microsoft.com/office/powerpoint/2010/main" val="20229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Non-melanoma Skin Cancer (NMSC) Risk and </a:t>
            </a:r>
            <a:r>
              <a:rPr lang="en-US" sz="4000" dirty="0" err="1"/>
              <a:t>Thiopurines</a:t>
            </a:r>
            <a:endParaRPr lang="en-US" sz="4000" dirty="0"/>
          </a:p>
        </p:txBody>
      </p:sp>
      <p:graphicFrame>
        <p:nvGraphicFramePr>
          <p:cNvPr id="6" name="Chart 5"/>
          <p:cNvGraphicFramePr/>
          <p:nvPr>
            <p:extLst>
              <p:ext uri="{D42A27DB-BD31-4B8C-83A1-F6EECF244321}">
                <p14:modId xmlns:p14="http://schemas.microsoft.com/office/powerpoint/2010/main" val="1317290358"/>
              </p:ext>
            </p:extLst>
          </p:nvPr>
        </p:nvGraphicFramePr>
        <p:xfrm>
          <a:off x="1160062" y="1323836"/>
          <a:ext cx="7315200" cy="353477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18948" y="2881141"/>
            <a:ext cx="1877822" cy="523220"/>
          </a:xfrm>
          <a:prstGeom prst="rect">
            <a:avLst/>
          </a:prstGeom>
          <a:noFill/>
        </p:spPr>
        <p:txBody>
          <a:bodyPr wrap="none" rtlCol="0">
            <a:spAutoFit/>
          </a:bodyPr>
          <a:lstStyle/>
          <a:p>
            <a:pPr algn="ctr"/>
            <a:r>
              <a:rPr lang="en-US" sz="1400" dirty="0"/>
              <a:t>Yearly Incidence </a:t>
            </a:r>
            <a:br>
              <a:rPr lang="en-US" sz="1400" dirty="0"/>
            </a:br>
            <a:r>
              <a:rPr lang="en-US" sz="1400" dirty="0"/>
              <a:t>per 1000  Patient-years</a:t>
            </a:r>
          </a:p>
        </p:txBody>
      </p:sp>
      <p:graphicFrame>
        <p:nvGraphicFramePr>
          <p:cNvPr id="9" name="Table 8"/>
          <p:cNvGraphicFramePr>
            <a:graphicFrameLocks noGrp="1"/>
          </p:cNvGraphicFramePr>
          <p:nvPr>
            <p:extLst/>
          </p:nvPr>
        </p:nvGraphicFramePr>
        <p:xfrm>
          <a:off x="491322" y="4808943"/>
          <a:ext cx="7779225" cy="904672"/>
        </p:xfrm>
        <a:graphic>
          <a:graphicData uri="http://schemas.openxmlformats.org/drawingml/2006/table">
            <a:tbl>
              <a:tblPr bandRow="1">
                <a:tableStyleId>{5C22544A-7EE6-4342-B048-85BDC9FD1C3A}</a:tableStyleId>
              </a:tblPr>
              <a:tblGrid>
                <a:gridCol w="1036233">
                  <a:extLst>
                    <a:ext uri="{9D8B030D-6E8A-4147-A177-3AD203B41FA5}">
                      <a16:colId xmlns:a16="http://schemas.microsoft.com/office/drawing/2014/main" val="20000"/>
                    </a:ext>
                  </a:extLst>
                </a:gridCol>
                <a:gridCol w="819864">
                  <a:extLst>
                    <a:ext uri="{9D8B030D-6E8A-4147-A177-3AD203B41FA5}">
                      <a16:colId xmlns:a16="http://schemas.microsoft.com/office/drawing/2014/main" val="20001"/>
                    </a:ext>
                  </a:extLst>
                </a:gridCol>
                <a:gridCol w="586853">
                  <a:extLst>
                    <a:ext uri="{9D8B030D-6E8A-4147-A177-3AD203B41FA5}">
                      <a16:colId xmlns:a16="http://schemas.microsoft.com/office/drawing/2014/main" val="20002"/>
                    </a:ext>
                  </a:extLst>
                </a:gridCol>
                <a:gridCol w="750627">
                  <a:extLst>
                    <a:ext uri="{9D8B030D-6E8A-4147-A177-3AD203B41FA5}">
                      <a16:colId xmlns:a16="http://schemas.microsoft.com/office/drawing/2014/main" val="20003"/>
                    </a:ext>
                  </a:extLst>
                </a:gridCol>
                <a:gridCol w="245660">
                  <a:extLst>
                    <a:ext uri="{9D8B030D-6E8A-4147-A177-3AD203B41FA5}">
                      <a16:colId xmlns:a16="http://schemas.microsoft.com/office/drawing/2014/main" val="20004"/>
                    </a:ext>
                  </a:extLst>
                </a:gridCol>
                <a:gridCol w="627797">
                  <a:extLst>
                    <a:ext uri="{9D8B030D-6E8A-4147-A177-3AD203B41FA5}">
                      <a16:colId xmlns:a16="http://schemas.microsoft.com/office/drawing/2014/main" val="20005"/>
                    </a:ext>
                  </a:extLst>
                </a:gridCol>
                <a:gridCol w="709683">
                  <a:extLst>
                    <a:ext uri="{9D8B030D-6E8A-4147-A177-3AD203B41FA5}">
                      <a16:colId xmlns:a16="http://schemas.microsoft.com/office/drawing/2014/main" val="20006"/>
                    </a:ext>
                  </a:extLst>
                </a:gridCol>
                <a:gridCol w="723332">
                  <a:extLst>
                    <a:ext uri="{9D8B030D-6E8A-4147-A177-3AD203B41FA5}">
                      <a16:colId xmlns:a16="http://schemas.microsoft.com/office/drawing/2014/main" val="20007"/>
                    </a:ext>
                  </a:extLst>
                </a:gridCol>
                <a:gridCol w="191068">
                  <a:extLst>
                    <a:ext uri="{9D8B030D-6E8A-4147-A177-3AD203B41FA5}">
                      <a16:colId xmlns:a16="http://schemas.microsoft.com/office/drawing/2014/main" val="20008"/>
                    </a:ext>
                  </a:extLst>
                </a:gridCol>
                <a:gridCol w="709684">
                  <a:extLst>
                    <a:ext uri="{9D8B030D-6E8A-4147-A177-3AD203B41FA5}">
                      <a16:colId xmlns:a16="http://schemas.microsoft.com/office/drawing/2014/main" val="20009"/>
                    </a:ext>
                  </a:extLst>
                </a:gridCol>
                <a:gridCol w="668740">
                  <a:extLst>
                    <a:ext uri="{9D8B030D-6E8A-4147-A177-3AD203B41FA5}">
                      <a16:colId xmlns:a16="http://schemas.microsoft.com/office/drawing/2014/main" val="20010"/>
                    </a:ext>
                  </a:extLst>
                </a:gridCol>
                <a:gridCol w="709684">
                  <a:extLst>
                    <a:ext uri="{9D8B030D-6E8A-4147-A177-3AD203B41FA5}">
                      <a16:colId xmlns:a16="http://schemas.microsoft.com/office/drawing/2014/main" val="20011"/>
                    </a:ext>
                  </a:extLst>
                </a:gridCol>
              </a:tblGrid>
              <a:tr h="227360">
                <a:tc>
                  <a:txBody>
                    <a:bodyPr/>
                    <a:lstStyle/>
                    <a:p>
                      <a:pPr algn="r"/>
                      <a:r>
                        <a:rPr lang="en-US" sz="1400" b="1" dirty="0"/>
                        <a:t>Cases of </a:t>
                      </a:r>
                      <a:r>
                        <a:rPr lang="en-US" sz="1400" b="1" dirty="0" err="1"/>
                        <a:t>NMSC</a:t>
                      </a:r>
                      <a:r>
                        <a:rPr lang="en-US" sz="1400" b="1" dirty="0"/>
                        <a:t> (n)</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rPr>
                        <a:t>9</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2">
                              <a:lumMod val="50000"/>
                            </a:schemeClr>
                          </a:solidFill>
                        </a:rPr>
                        <a:t>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3"/>
                          </a:solidFill>
                        </a:rPr>
                        <a:t>0</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rPr>
                        <a:t>6</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2">
                              <a:lumMod val="50000"/>
                            </a:schemeClr>
                          </a:solidFill>
                        </a:rPr>
                        <a:t>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3"/>
                          </a:solidFill>
                        </a:rPr>
                        <a:t>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rPr>
                        <a:t>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2">
                              <a:lumMod val="50000"/>
                            </a:schemeClr>
                          </a:solidFill>
                        </a:rPr>
                        <a:t>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3"/>
                          </a:solidFill>
                        </a:rPr>
                        <a:t>2</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512">
                <a:tc>
                  <a:txBody>
                    <a:bodyPr/>
                    <a:lstStyle/>
                    <a:p>
                      <a:pPr algn="r"/>
                      <a:r>
                        <a:rPr lang="en-US" sz="1400" b="1" dirty="0"/>
                        <a:t>Patient-years</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rPr>
                        <a:t>13,590</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2">
                              <a:lumMod val="50000"/>
                            </a:schemeClr>
                          </a:solidFill>
                        </a:rPr>
                        <a:t>7,924</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3"/>
                          </a:solidFill>
                        </a:rPr>
                        <a:t>15,736</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rPr>
                        <a:t>2,319</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2">
                              <a:lumMod val="50000"/>
                            </a:schemeClr>
                          </a:solidFill>
                        </a:rPr>
                        <a:t>1,530</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3"/>
                          </a:solidFill>
                        </a:rPr>
                        <a:t>4,968</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b="1" dirty="0"/>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solidFill>
                        </a:rPr>
                        <a:t>743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2">
                              <a:lumMod val="50000"/>
                            </a:schemeClr>
                          </a:solidFill>
                        </a:rPr>
                        <a:t>526</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3"/>
                          </a:solidFill>
                        </a:rPr>
                        <a:t>2,383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0008B54A-F4E7-4BA7-9EAF-77AB6861DB1C}"/>
              </a:ext>
            </a:extLst>
          </p:cNvPr>
          <p:cNvSpPr txBox="1"/>
          <p:nvPr/>
        </p:nvSpPr>
        <p:spPr>
          <a:xfrm>
            <a:off x="0" y="6581001"/>
            <a:ext cx="7866345" cy="276999"/>
          </a:xfrm>
          <a:prstGeom prst="rect">
            <a:avLst/>
          </a:prstGeom>
          <a:noFill/>
        </p:spPr>
        <p:txBody>
          <a:bodyPr wrap="square" rtlCol="0">
            <a:spAutoFit/>
          </a:bodyPr>
          <a:lstStyle/>
          <a:p>
            <a:pPr algn="l"/>
            <a:r>
              <a:rPr lang="en-US" sz="1200" dirty="0" err="1">
                <a:latin typeface="+mj-lt"/>
              </a:rPr>
              <a:t>Peyrin-Biroulet</a:t>
            </a:r>
            <a:r>
              <a:rPr lang="en-US" sz="1200" dirty="0">
                <a:latin typeface="+mj-lt"/>
              </a:rPr>
              <a:t> L, et al. </a:t>
            </a:r>
            <a:r>
              <a:rPr lang="en-US" sz="1200" i="1" dirty="0">
                <a:latin typeface="+mj-lt"/>
              </a:rPr>
              <a:t>Gastroenterology</a:t>
            </a:r>
            <a:r>
              <a:rPr lang="en-US" sz="1200" dirty="0">
                <a:latin typeface="+mj-lt"/>
              </a:rPr>
              <a:t>. 2011;141:1621-28.</a:t>
            </a:r>
          </a:p>
        </p:txBody>
      </p:sp>
    </p:spTree>
    <p:extLst>
      <p:ext uri="{BB962C8B-B14F-4D97-AF65-F5344CB8AC3E}">
        <p14:creationId xmlns:p14="http://schemas.microsoft.com/office/powerpoint/2010/main" val="24526561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FEB0-2F24-4264-9D5E-D7D731375A53}"/>
              </a:ext>
            </a:extLst>
          </p:cNvPr>
          <p:cNvSpPr>
            <a:spLocks noGrp="1"/>
          </p:cNvSpPr>
          <p:nvPr>
            <p:ph type="title"/>
          </p:nvPr>
        </p:nvSpPr>
        <p:spPr>
          <a:xfrm>
            <a:off x="1" y="3557853"/>
            <a:ext cx="9143999" cy="1362075"/>
          </a:xfrm>
        </p:spPr>
        <p:txBody>
          <a:bodyPr anchor="ctr">
            <a:noAutofit/>
          </a:bodyPr>
          <a:lstStyle/>
          <a:p>
            <a:r>
              <a:rPr lang="en-US" dirty="0"/>
              <a:t>Therapeutic Drug Monitoring:</a:t>
            </a:r>
            <a:br>
              <a:rPr lang="en-US" dirty="0"/>
            </a:br>
            <a:r>
              <a:rPr lang="en-US" dirty="0"/>
              <a:t>Should We Be Monitoring Proactively or Reactively?</a:t>
            </a:r>
          </a:p>
        </p:txBody>
      </p:sp>
    </p:spTree>
    <p:extLst>
      <p:ext uri="{BB962C8B-B14F-4D97-AF65-F5344CB8AC3E}">
        <p14:creationId xmlns:p14="http://schemas.microsoft.com/office/powerpoint/2010/main" val="1327596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 TAXIT Trial: The Optimization Phase</a:t>
            </a:r>
          </a:p>
        </p:txBody>
      </p:sp>
      <p:sp>
        <p:nvSpPr>
          <p:cNvPr id="20" name="TextBox 19"/>
          <p:cNvSpPr txBox="1"/>
          <p:nvPr/>
        </p:nvSpPr>
        <p:spPr>
          <a:xfrm>
            <a:off x="0" y="6581001"/>
            <a:ext cx="8352430" cy="276999"/>
          </a:xfrm>
          <a:prstGeom prst="rect">
            <a:avLst/>
          </a:prstGeom>
          <a:noFill/>
        </p:spPr>
        <p:txBody>
          <a:bodyPr wrap="square" rtlCol="0">
            <a:spAutoFit/>
          </a:bodyPr>
          <a:lstStyle/>
          <a:p>
            <a:pPr algn="l"/>
            <a:r>
              <a:rPr lang="en-US" sz="1200" dirty="0">
                <a:latin typeface="+mj-lt"/>
              </a:rPr>
              <a:t>Casteele NV, et al. </a:t>
            </a:r>
            <a:r>
              <a:rPr lang="en-US" sz="1200" i="1" dirty="0">
                <a:latin typeface="+mj-lt"/>
              </a:rPr>
              <a:t>Gut</a:t>
            </a:r>
            <a:r>
              <a:rPr lang="en-US" sz="1200" dirty="0">
                <a:latin typeface="+mj-lt"/>
              </a:rPr>
              <a:t>. 2015;64(10):1539-1545.</a:t>
            </a:r>
          </a:p>
        </p:txBody>
      </p:sp>
      <p:sp>
        <p:nvSpPr>
          <p:cNvPr id="21" name="TextBox 20"/>
          <p:cNvSpPr txBox="1"/>
          <p:nvPr/>
        </p:nvSpPr>
        <p:spPr>
          <a:xfrm>
            <a:off x="0" y="6260311"/>
            <a:ext cx="5041900" cy="307777"/>
          </a:xfrm>
          <a:prstGeom prst="rect">
            <a:avLst/>
          </a:prstGeom>
          <a:noFill/>
        </p:spPr>
        <p:txBody>
          <a:bodyPr wrap="square" rtlCol="0">
            <a:spAutoFit/>
          </a:bodyPr>
          <a:lstStyle/>
          <a:p>
            <a:pPr algn="l"/>
            <a:r>
              <a:rPr lang="en-US" sz="1400" dirty="0">
                <a:latin typeface="+mj-lt"/>
                <a:cs typeface="Arial" panose="020B0604020202020204" pitchFamily="34" charset="0"/>
              </a:rPr>
              <a:t>TAXIT, Trough Level Adapted Infliximab Treatment.</a:t>
            </a:r>
          </a:p>
        </p:txBody>
      </p:sp>
      <p:graphicFrame>
        <p:nvGraphicFramePr>
          <p:cNvPr id="18" name="Chart 17"/>
          <p:cNvGraphicFramePr>
            <a:graphicFrameLocks/>
          </p:cNvGraphicFramePr>
          <p:nvPr>
            <p:extLst>
              <p:ext uri="{D42A27DB-BD31-4B8C-83A1-F6EECF244321}">
                <p14:modId xmlns:p14="http://schemas.microsoft.com/office/powerpoint/2010/main" val="4275436851"/>
              </p:ext>
            </p:extLst>
          </p:nvPr>
        </p:nvGraphicFramePr>
        <p:xfrm>
          <a:off x="256676" y="1555734"/>
          <a:ext cx="4372473" cy="4273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1075233344"/>
              </p:ext>
            </p:extLst>
          </p:nvPr>
        </p:nvGraphicFramePr>
        <p:xfrm>
          <a:off x="4803601" y="1531922"/>
          <a:ext cx="4097511" cy="431166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455084" y="2525342"/>
            <a:ext cx="925158" cy="276999"/>
          </a:xfrm>
          <a:prstGeom prst="rect">
            <a:avLst/>
          </a:prstGeom>
          <a:noFill/>
        </p:spPr>
        <p:txBody>
          <a:bodyPr wrap="square" rtlCol="0">
            <a:spAutoFit/>
          </a:bodyPr>
          <a:lstStyle/>
          <a:p>
            <a:r>
              <a:rPr lang="en-US" sz="1200" b="1" i="1" dirty="0"/>
              <a:t>P</a:t>
            </a:r>
            <a:r>
              <a:rPr lang="en-US" sz="1200" b="1" dirty="0"/>
              <a:t>=.02</a:t>
            </a:r>
          </a:p>
        </p:txBody>
      </p:sp>
      <p:sp>
        <p:nvSpPr>
          <p:cNvPr id="22" name="TextBox 21"/>
          <p:cNvSpPr txBox="1"/>
          <p:nvPr/>
        </p:nvSpPr>
        <p:spPr>
          <a:xfrm>
            <a:off x="3135070" y="2525341"/>
            <a:ext cx="925158" cy="276999"/>
          </a:xfrm>
          <a:prstGeom prst="rect">
            <a:avLst/>
          </a:prstGeom>
          <a:noFill/>
        </p:spPr>
        <p:txBody>
          <a:bodyPr wrap="square" rtlCol="0">
            <a:spAutoFit/>
          </a:bodyPr>
          <a:lstStyle/>
          <a:p>
            <a:r>
              <a:rPr lang="en-US" sz="1200" b="1" i="1" dirty="0"/>
              <a:t>P</a:t>
            </a:r>
            <a:r>
              <a:rPr lang="en-US" sz="1200" b="1" dirty="0"/>
              <a:t>=1.0</a:t>
            </a:r>
          </a:p>
        </p:txBody>
      </p:sp>
      <p:sp>
        <p:nvSpPr>
          <p:cNvPr id="23" name="TextBox 22"/>
          <p:cNvSpPr txBox="1"/>
          <p:nvPr/>
        </p:nvSpPr>
        <p:spPr>
          <a:xfrm>
            <a:off x="5878339" y="2721530"/>
            <a:ext cx="925158" cy="276999"/>
          </a:xfrm>
          <a:prstGeom prst="rect">
            <a:avLst/>
          </a:prstGeom>
          <a:noFill/>
        </p:spPr>
        <p:txBody>
          <a:bodyPr wrap="square" rtlCol="0">
            <a:spAutoFit/>
          </a:bodyPr>
          <a:lstStyle/>
          <a:p>
            <a:r>
              <a:rPr lang="en-US" sz="1200" b="1" i="1" dirty="0"/>
              <a:t>P</a:t>
            </a:r>
            <a:r>
              <a:rPr lang="en-US" sz="1200" b="1" dirty="0"/>
              <a:t>=.3</a:t>
            </a:r>
          </a:p>
        </p:txBody>
      </p:sp>
      <p:sp>
        <p:nvSpPr>
          <p:cNvPr id="24" name="TextBox 23"/>
          <p:cNvSpPr txBox="1"/>
          <p:nvPr/>
        </p:nvSpPr>
        <p:spPr>
          <a:xfrm>
            <a:off x="7427272" y="2545502"/>
            <a:ext cx="925158" cy="276999"/>
          </a:xfrm>
          <a:prstGeom prst="rect">
            <a:avLst/>
          </a:prstGeom>
          <a:noFill/>
        </p:spPr>
        <p:txBody>
          <a:bodyPr wrap="square" rtlCol="0">
            <a:spAutoFit/>
          </a:bodyPr>
          <a:lstStyle/>
          <a:p>
            <a:r>
              <a:rPr lang="en-US" sz="1200" b="1" i="1" dirty="0"/>
              <a:t>P</a:t>
            </a:r>
            <a:r>
              <a:rPr lang="en-US" sz="1200" b="1" dirty="0"/>
              <a:t>=1.0</a:t>
            </a:r>
          </a:p>
        </p:txBody>
      </p:sp>
      <p:grpSp>
        <p:nvGrpSpPr>
          <p:cNvPr id="10" name="Group 9"/>
          <p:cNvGrpSpPr/>
          <p:nvPr/>
        </p:nvGrpSpPr>
        <p:grpSpPr>
          <a:xfrm>
            <a:off x="1578797" y="2870725"/>
            <a:ext cx="677732" cy="118398"/>
            <a:chOff x="1570616" y="2574371"/>
            <a:chExt cx="677732" cy="143262"/>
          </a:xfrm>
        </p:grpSpPr>
        <p:cxnSp>
          <p:nvCxnSpPr>
            <p:cNvPr id="5" name="Elbow Connector 4"/>
            <p:cNvCxnSpPr/>
            <p:nvPr/>
          </p:nvCxnSpPr>
          <p:spPr>
            <a:xfrm flipV="1">
              <a:off x="1570616" y="2579132"/>
              <a:ext cx="677732" cy="138501"/>
            </a:xfrm>
            <a:prstGeom prst="bentConnector3">
              <a:avLst>
                <a:gd name="adj1" fmla="val -1314"/>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43585" y="2574371"/>
              <a:ext cx="0" cy="1384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258783" y="2870725"/>
            <a:ext cx="677732" cy="118398"/>
            <a:chOff x="1570616" y="2574371"/>
            <a:chExt cx="677732" cy="143262"/>
          </a:xfrm>
        </p:grpSpPr>
        <p:cxnSp>
          <p:nvCxnSpPr>
            <p:cNvPr id="36" name="Elbow Connector 35"/>
            <p:cNvCxnSpPr/>
            <p:nvPr/>
          </p:nvCxnSpPr>
          <p:spPr>
            <a:xfrm flipV="1">
              <a:off x="1570616" y="2579132"/>
              <a:ext cx="677732" cy="138501"/>
            </a:xfrm>
            <a:prstGeom prst="bentConnector3">
              <a:avLst>
                <a:gd name="adj1" fmla="val -1314"/>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43585" y="2574371"/>
              <a:ext cx="0" cy="1384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002052" y="3021337"/>
            <a:ext cx="677732" cy="118398"/>
            <a:chOff x="1570616" y="2574371"/>
            <a:chExt cx="677732" cy="143262"/>
          </a:xfrm>
        </p:grpSpPr>
        <p:cxnSp>
          <p:nvCxnSpPr>
            <p:cNvPr id="39" name="Elbow Connector 38"/>
            <p:cNvCxnSpPr/>
            <p:nvPr/>
          </p:nvCxnSpPr>
          <p:spPr>
            <a:xfrm flipV="1">
              <a:off x="1570616" y="2579132"/>
              <a:ext cx="677732" cy="138501"/>
            </a:xfrm>
            <a:prstGeom prst="bentConnector3">
              <a:avLst>
                <a:gd name="adj1" fmla="val -1314"/>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43585" y="2574371"/>
              <a:ext cx="0" cy="1384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574458" y="2870725"/>
            <a:ext cx="677732" cy="118398"/>
            <a:chOff x="1570616" y="2574371"/>
            <a:chExt cx="677732" cy="143262"/>
          </a:xfrm>
        </p:grpSpPr>
        <p:cxnSp>
          <p:nvCxnSpPr>
            <p:cNvPr id="42" name="Elbow Connector 41"/>
            <p:cNvCxnSpPr/>
            <p:nvPr/>
          </p:nvCxnSpPr>
          <p:spPr>
            <a:xfrm flipV="1">
              <a:off x="1570616" y="2579132"/>
              <a:ext cx="677732" cy="138501"/>
            </a:xfrm>
            <a:prstGeom prst="bentConnector3">
              <a:avLst>
                <a:gd name="adj1" fmla="val -1314"/>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43585" y="2574371"/>
              <a:ext cx="0" cy="1384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47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4A3C-64B2-4D1C-ACB8-CEFAD9CF967C}"/>
              </a:ext>
            </a:extLst>
          </p:cNvPr>
          <p:cNvSpPr>
            <a:spLocks noGrp="1"/>
          </p:cNvSpPr>
          <p:nvPr>
            <p:ph type="title"/>
          </p:nvPr>
        </p:nvSpPr>
        <p:spPr/>
        <p:txBody>
          <a:bodyPr>
            <a:noAutofit/>
          </a:bodyPr>
          <a:lstStyle/>
          <a:p>
            <a:r>
              <a:rPr lang="en-US" sz="4000" dirty="0"/>
              <a:t>Mucosal Healing and Long-term Outcomes Following TAXIT</a:t>
            </a:r>
          </a:p>
        </p:txBody>
      </p:sp>
      <p:sp>
        <p:nvSpPr>
          <p:cNvPr id="3" name="TextBox 2"/>
          <p:cNvSpPr txBox="1"/>
          <p:nvPr/>
        </p:nvSpPr>
        <p:spPr>
          <a:xfrm>
            <a:off x="0" y="6596390"/>
            <a:ext cx="8315661" cy="276999"/>
          </a:xfrm>
          <a:prstGeom prst="rect">
            <a:avLst/>
          </a:prstGeom>
          <a:noFill/>
        </p:spPr>
        <p:txBody>
          <a:bodyPr wrap="square" rtlCol="0">
            <a:spAutoFit/>
          </a:bodyPr>
          <a:lstStyle/>
          <a:p>
            <a:pPr algn="l"/>
            <a:r>
              <a:rPr lang="en-US" sz="1200" dirty="0">
                <a:latin typeface="+mj-lt"/>
              </a:rPr>
              <a:t>Pouillon L, et al. </a:t>
            </a:r>
            <a:r>
              <a:rPr lang="en-US" sz="1200" i="1" dirty="0">
                <a:latin typeface="+mj-lt"/>
              </a:rPr>
              <a:t>Clin Gastroenterol </a:t>
            </a:r>
            <a:r>
              <a:rPr lang="en-US" sz="1200" i="1" dirty="0" err="1">
                <a:latin typeface="+mj-lt"/>
              </a:rPr>
              <a:t>Hepatol</a:t>
            </a:r>
            <a:r>
              <a:rPr lang="en-US" sz="1200" i="1" dirty="0">
                <a:latin typeface="+mj-lt"/>
              </a:rPr>
              <a:t>. </a:t>
            </a:r>
            <a:r>
              <a:rPr lang="en-US" sz="1200" dirty="0">
                <a:latin typeface="+mj-lt"/>
              </a:rPr>
              <a:t>2017;pii: S1542-3565(17)31419-2.</a:t>
            </a:r>
          </a:p>
        </p:txBody>
      </p:sp>
      <p:sp>
        <p:nvSpPr>
          <p:cNvPr id="8" name="Text Box 2"/>
          <p:cNvSpPr txBox="1">
            <a:spLocks noChangeArrowheads="1"/>
          </p:cNvSpPr>
          <p:nvPr/>
        </p:nvSpPr>
        <p:spPr bwMode="auto">
          <a:xfrm rot="16200000">
            <a:off x="-154938" y="2838890"/>
            <a:ext cx="233269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a:latin typeface="Calibri" panose="020F0502020204030204" pitchFamily="34" charset="0"/>
                <a:cs typeface="Calibri" panose="020F0502020204030204" pitchFamily="34" charset="0"/>
              </a:rPr>
              <a:t>Proportion of Patients on </a:t>
            </a:r>
            <a:r>
              <a:rPr lang="en-US" altLang="en-US" sz="1400" b="1" dirty="0" err="1">
                <a:latin typeface="Calibri" panose="020F0502020204030204" pitchFamily="34" charset="0"/>
                <a:cs typeface="Calibri" panose="020F0502020204030204" pitchFamily="34" charset="0"/>
              </a:rPr>
              <a:t>IFX</a:t>
            </a:r>
            <a:endParaRPr lang="en-US" altLang="en-US" sz="1400" b="1" dirty="0">
              <a:latin typeface="Calibri" panose="020F0502020204030204" pitchFamily="34" charset="0"/>
              <a:cs typeface="Calibri" panose="020F0502020204030204" pitchFamily="34" charset="0"/>
            </a:endParaRPr>
          </a:p>
        </p:txBody>
      </p:sp>
      <p:sp>
        <p:nvSpPr>
          <p:cNvPr id="9" name="Text Box 3"/>
          <p:cNvSpPr txBox="1">
            <a:spLocks noChangeArrowheads="1"/>
          </p:cNvSpPr>
          <p:nvPr/>
        </p:nvSpPr>
        <p:spPr bwMode="auto">
          <a:xfrm>
            <a:off x="1676400" y="4497264"/>
            <a:ext cx="612542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2400">
                <a:solidFill>
                  <a:schemeClr val="tx1"/>
                </a:solidFill>
                <a:latin typeface="Arial" charset="0"/>
              </a:defRPr>
            </a:lvl1pPr>
            <a:lvl2pPr marL="742950" indent="-28575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2000">
                <a:solidFill>
                  <a:schemeClr val="tx1"/>
                </a:solidFill>
                <a:latin typeface="Arial" charset="0"/>
              </a:defRPr>
            </a:lvl2pPr>
            <a:lvl3pPr marL="11430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a:solidFill>
                  <a:schemeClr val="tx1"/>
                </a:solidFill>
                <a:latin typeface="Arial" charset="0"/>
              </a:defRPr>
            </a:lvl3pPr>
            <a:lvl4pPr marL="16002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4pPr>
            <a:lvl5pPr marL="20574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9pPr>
          </a:lstStyle>
          <a:p>
            <a:pPr algn="l" eaLnBrk="1" hangingPunct="1">
              <a:lnSpc>
                <a:spcPct val="90000"/>
              </a:lnSpc>
              <a:spcBef>
                <a:spcPct val="0"/>
              </a:spcBef>
              <a:buFontTx/>
              <a:buNone/>
              <a:tabLst>
                <a:tab pos="171450" algn="ctr"/>
                <a:tab pos="800100" algn="ctr"/>
                <a:tab pos="1371600" algn="ctr"/>
                <a:tab pos="2000250" algn="ctr"/>
                <a:tab pos="2571750" algn="ctr"/>
                <a:tab pos="3200400" algn="ctr"/>
                <a:tab pos="3771900" algn="ctr"/>
                <a:tab pos="4343400" algn="ctr"/>
                <a:tab pos="4972050" algn="ctr"/>
                <a:tab pos="5543550" algn="ctr"/>
              </a:tabLst>
            </a:pPr>
            <a:r>
              <a:rPr lang="en-US" altLang="en-US" sz="1400" b="1" dirty="0">
                <a:latin typeface="Calibri" panose="020F0502020204030204" pitchFamily="34" charset="0"/>
                <a:cs typeface="Calibri" panose="020F0502020204030204" pitchFamily="34" charset="0"/>
              </a:rPr>
              <a:t>	  0	5	 10	15	20	25	 30	  35	40	 45</a:t>
            </a:r>
          </a:p>
          <a:p>
            <a:pPr algn="ctr" eaLnBrk="1" hangingPunct="1">
              <a:lnSpc>
                <a:spcPct val="90000"/>
              </a:lnSpc>
              <a:spcBef>
                <a:spcPct val="0"/>
              </a:spcBef>
              <a:buFontTx/>
              <a:buNone/>
              <a:tabLst>
                <a:tab pos="457200" algn="ctr"/>
                <a:tab pos="857250" algn="ctr"/>
                <a:tab pos="1257300" algn="ctr"/>
                <a:tab pos="1657350" algn="ctr"/>
                <a:tab pos="2057400" algn="ctr"/>
                <a:tab pos="2457450" algn="ctr"/>
                <a:tab pos="2857500" algn="ctr"/>
                <a:tab pos="3257550" algn="ctr"/>
                <a:tab pos="3714750" algn="ctr"/>
                <a:tab pos="4114800" algn="ctr"/>
                <a:tab pos="4514850" algn="ctr"/>
                <a:tab pos="4914900" algn="ctr"/>
                <a:tab pos="5314950" algn="ctr"/>
                <a:tab pos="5715000" algn="ctr"/>
              </a:tabLst>
            </a:pPr>
            <a:r>
              <a:rPr lang="en-US" altLang="en-US" sz="1400" b="1" dirty="0">
                <a:latin typeface="Calibri" panose="020F0502020204030204" pitchFamily="34" charset="0"/>
                <a:cs typeface="Calibri" panose="020F0502020204030204" pitchFamily="34" charset="0"/>
              </a:rPr>
              <a:t>Time to Stop </a:t>
            </a:r>
            <a:r>
              <a:rPr lang="en-US" altLang="en-US" sz="1400" b="1" dirty="0" err="1">
                <a:latin typeface="Calibri" panose="020F0502020204030204" pitchFamily="34" charset="0"/>
                <a:cs typeface="Calibri" panose="020F0502020204030204" pitchFamily="34" charset="0"/>
              </a:rPr>
              <a:t>IFX</a:t>
            </a:r>
            <a:r>
              <a:rPr lang="en-US" altLang="en-US" sz="1400" b="1" dirty="0">
                <a:latin typeface="Calibri" panose="020F0502020204030204" pitchFamily="34" charset="0"/>
                <a:cs typeface="Calibri" panose="020F0502020204030204" pitchFamily="34" charset="0"/>
              </a:rPr>
              <a:t> After Completion of TAXIT Maintenance Phase (months)</a:t>
            </a:r>
          </a:p>
        </p:txBody>
      </p:sp>
      <p:sp>
        <p:nvSpPr>
          <p:cNvPr id="10" name="Text Box 4"/>
          <p:cNvSpPr txBox="1">
            <a:spLocks noChangeArrowheads="1"/>
          </p:cNvSpPr>
          <p:nvPr/>
        </p:nvSpPr>
        <p:spPr bwMode="auto">
          <a:xfrm>
            <a:off x="1235048" y="1467899"/>
            <a:ext cx="359136"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rIns="18288">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ts val="0"/>
              </a:spcBef>
              <a:spcAft>
                <a:spcPts val="3600"/>
              </a:spcAft>
              <a:buFontTx/>
              <a:buNone/>
            </a:pPr>
            <a:r>
              <a:rPr lang="en-US" altLang="en-US" sz="1400" b="1" dirty="0">
                <a:latin typeface="Calibri" panose="020F0502020204030204" pitchFamily="34" charset="0"/>
                <a:cs typeface="Calibri" panose="020F0502020204030204" pitchFamily="34" charset="0"/>
              </a:rPr>
              <a:t>1.00</a:t>
            </a:r>
          </a:p>
          <a:p>
            <a:pPr algn="r" eaLnBrk="1" hangingPunct="1">
              <a:spcBef>
                <a:spcPts val="0"/>
              </a:spcBef>
              <a:spcAft>
                <a:spcPts val="3600"/>
              </a:spcAft>
              <a:buFontTx/>
              <a:buNone/>
            </a:pPr>
            <a:r>
              <a:rPr lang="en-US" altLang="en-US" sz="1400" b="1" dirty="0">
                <a:latin typeface="Calibri" panose="020F0502020204030204" pitchFamily="34" charset="0"/>
                <a:cs typeface="Calibri" panose="020F0502020204030204" pitchFamily="34" charset="0"/>
              </a:rPr>
              <a:t>0.75</a:t>
            </a:r>
          </a:p>
          <a:p>
            <a:pPr algn="r" eaLnBrk="1" hangingPunct="1">
              <a:spcBef>
                <a:spcPts val="0"/>
              </a:spcBef>
              <a:spcAft>
                <a:spcPts val="3600"/>
              </a:spcAft>
              <a:buFontTx/>
              <a:buNone/>
            </a:pPr>
            <a:r>
              <a:rPr lang="en-US" altLang="en-US" sz="1400" b="1" dirty="0">
                <a:latin typeface="Calibri" panose="020F0502020204030204" pitchFamily="34" charset="0"/>
                <a:cs typeface="Calibri" panose="020F0502020204030204" pitchFamily="34" charset="0"/>
              </a:rPr>
              <a:t>0.50</a:t>
            </a:r>
          </a:p>
          <a:p>
            <a:pPr algn="r" eaLnBrk="1" hangingPunct="1">
              <a:spcBef>
                <a:spcPts val="0"/>
              </a:spcBef>
              <a:spcAft>
                <a:spcPts val="3600"/>
              </a:spcAft>
              <a:buFontTx/>
              <a:buNone/>
            </a:pPr>
            <a:r>
              <a:rPr lang="en-US" altLang="en-US" sz="1400" b="1" dirty="0">
                <a:latin typeface="Calibri" panose="020F0502020204030204" pitchFamily="34" charset="0"/>
                <a:cs typeface="Calibri" panose="020F0502020204030204" pitchFamily="34" charset="0"/>
              </a:rPr>
              <a:t>0.25</a:t>
            </a:r>
          </a:p>
          <a:p>
            <a:pPr algn="r" eaLnBrk="1" hangingPunct="1">
              <a:spcBef>
                <a:spcPts val="0"/>
              </a:spcBef>
              <a:spcAft>
                <a:spcPts val="3600"/>
              </a:spcAft>
              <a:buFontTx/>
              <a:buNone/>
            </a:pPr>
            <a:r>
              <a:rPr lang="en-US" altLang="en-US" sz="1400" b="1" dirty="0">
                <a:latin typeface="Calibri" panose="020F0502020204030204" pitchFamily="34" charset="0"/>
                <a:cs typeface="Calibri" panose="020F0502020204030204" pitchFamily="34" charset="0"/>
              </a:rPr>
              <a:t>0.00</a:t>
            </a:r>
          </a:p>
        </p:txBody>
      </p:sp>
      <p:grpSp>
        <p:nvGrpSpPr>
          <p:cNvPr id="5125" name="Group 5124"/>
          <p:cNvGrpSpPr/>
          <p:nvPr/>
        </p:nvGrpSpPr>
        <p:grpSpPr>
          <a:xfrm>
            <a:off x="1608139" y="1463809"/>
            <a:ext cx="6007379" cy="3077651"/>
            <a:chOff x="1608139" y="1463809"/>
            <a:chExt cx="6007379" cy="3077651"/>
          </a:xfrm>
        </p:grpSpPr>
        <p:sp>
          <p:nvSpPr>
            <p:cNvPr id="12" name="Line 8"/>
            <p:cNvSpPr>
              <a:spLocks noChangeShapeType="1"/>
            </p:cNvSpPr>
            <p:nvPr/>
          </p:nvSpPr>
          <p:spPr bwMode="auto">
            <a:xfrm>
              <a:off x="1702638" y="1463809"/>
              <a:ext cx="0" cy="299358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13" name="Line 9"/>
            <p:cNvSpPr>
              <a:spLocks noChangeShapeType="1"/>
            </p:cNvSpPr>
            <p:nvPr/>
          </p:nvSpPr>
          <p:spPr bwMode="auto">
            <a:xfrm>
              <a:off x="1698811" y="4450405"/>
              <a:ext cx="591670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14" name="Line 11"/>
            <p:cNvSpPr>
              <a:spLocks noChangeShapeType="1"/>
            </p:cNvSpPr>
            <p:nvPr/>
          </p:nvSpPr>
          <p:spPr bwMode="auto">
            <a:xfrm>
              <a:off x="1608139" y="3642780"/>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15" name="Line 14"/>
            <p:cNvSpPr>
              <a:spLocks noChangeShapeType="1"/>
            </p:cNvSpPr>
            <p:nvPr/>
          </p:nvSpPr>
          <p:spPr bwMode="auto">
            <a:xfrm>
              <a:off x="1608139" y="2966085"/>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16" name="Line 17"/>
            <p:cNvSpPr>
              <a:spLocks noChangeShapeType="1"/>
            </p:cNvSpPr>
            <p:nvPr/>
          </p:nvSpPr>
          <p:spPr bwMode="auto">
            <a:xfrm>
              <a:off x="1609727" y="2291874"/>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17" name="Line 19"/>
            <p:cNvSpPr>
              <a:spLocks noChangeShapeType="1"/>
            </p:cNvSpPr>
            <p:nvPr/>
          </p:nvSpPr>
          <p:spPr bwMode="auto">
            <a:xfrm>
              <a:off x="1609727" y="1608849"/>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18" name="Line 20"/>
            <p:cNvSpPr>
              <a:spLocks noChangeShapeType="1"/>
            </p:cNvSpPr>
            <p:nvPr/>
          </p:nvSpPr>
          <p:spPr bwMode="auto">
            <a:xfrm>
              <a:off x="1973273" y="4449112"/>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20" name="Line 22"/>
            <p:cNvSpPr>
              <a:spLocks noChangeShapeType="1"/>
            </p:cNvSpPr>
            <p:nvPr/>
          </p:nvSpPr>
          <p:spPr bwMode="auto">
            <a:xfrm>
              <a:off x="2557765" y="4449949"/>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21" name="Line 23"/>
            <p:cNvSpPr>
              <a:spLocks noChangeShapeType="1"/>
            </p:cNvSpPr>
            <p:nvPr/>
          </p:nvSpPr>
          <p:spPr bwMode="auto">
            <a:xfrm>
              <a:off x="3165518" y="4449112"/>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23" name="Line 25"/>
            <p:cNvSpPr>
              <a:spLocks noChangeShapeType="1"/>
            </p:cNvSpPr>
            <p:nvPr/>
          </p:nvSpPr>
          <p:spPr bwMode="auto">
            <a:xfrm>
              <a:off x="3763508" y="4449949"/>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24" name="Line 26"/>
            <p:cNvSpPr>
              <a:spLocks noChangeShapeType="1"/>
            </p:cNvSpPr>
            <p:nvPr/>
          </p:nvSpPr>
          <p:spPr bwMode="auto">
            <a:xfrm>
              <a:off x="4360375" y="4449949"/>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26" name="Line 28"/>
            <p:cNvSpPr>
              <a:spLocks noChangeShapeType="1"/>
            </p:cNvSpPr>
            <p:nvPr/>
          </p:nvSpPr>
          <p:spPr bwMode="auto">
            <a:xfrm>
              <a:off x="4950923" y="4449112"/>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28" name="Line 26"/>
            <p:cNvSpPr>
              <a:spLocks noChangeShapeType="1"/>
            </p:cNvSpPr>
            <p:nvPr/>
          </p:nvSpPr>
          <p:spPr bwMode="auto">
            <a:xfrm>
              <a:off x="5556292" y="4450020"/>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29" name="Line 27"/>
            <p:cNvSpPr>
              <a:spLocks noChangeShapeType="1"/>
            </p:cNvSpPr>
            <p:nvPr/>
          </p:nvSpPr>
          <p:spPr bwMode="auto">
            <a:xfrm>
              <a:off x="6153820" y="444918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30" name="Line 28"/>
            <p:cNvSpPr>
              <a:spLocks noChangeShapeType="1"/>
            </p:cNvSpPr>
            <p:nvPr/>
          </p:nvSpPr>
          <p:spPr bwMode="auto">
            <a:xfrm>
              <a:off x="6751910" y="444918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31" name="Line 29"/>
            <p:cNvSpPr>
              <a:spLocks noChangeShapeType="1"/>
            </p:cNvSpPr>
            <p:nvPr/>
          </p:nvSpPr>
          <p:spPr bwMode="auto">
            <a:xfrm>
              <a:off x="7348777" y="444918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32" name="Line 11"/>
            <p:cNvSpPr>
              <a:spLocks noChangeShapeType="1"/>
            </p:cNvSpPr>
            <p:nvPr/>
          </p:nvSpPr>
          <p:spPr bwMode="auto">
            <a:xfrm>
              <a:off x="1608151" y="4319574"/>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grpSp>
      <p:sp>
        <p:nvSpPr>
          <p:cNvPr id="33" name="TextBox 32"/>
          <p:cNvSpPr txBox="1"/>
          <p:nvPr/>
        </p:nvSpPr>
        <p:spPr>
          <a:xfrm>
            <a:off x="1958004" y="3635366"/>
            <a:ext cx="632796" cy="276999"/>
          </a:xfrm>
          <a:prstGeom prst="rect">
            <a:avLst/>
          </a:prstGeom>
          <a:noFill/>
        </p:spPr>
        <p:txBody>
          <a:bodyPr wrap="square" rtlCol="0">
            <a:spAutoFit/>
          </a:bodyPr>
          <a:lstStyle/>
          <a:p>
            <a:pPr algn="l"/>
            <a:r>
              <a:rPr lang="en-US" sz="1200" b="1" i="1" dirty="0">
                <a:latin typeface="Calibri" panose="020F0502020204030204" pitchFamily="34" charset="0"/>
                <a:cs typeface="Calibri" panose="020F0502020204030204" pitchFamily="34" charset="0"/>
              </a:rPr>
              <a:t>P</a:t>
            </a:r>
            <a:r>
              <a:rPr lang="en-US" sz="1200" b="1" dirty="0">
                <a:latin typeface="Calibri" panose="020F0502020204030204" pitchFamily="34" charset="0"/>
                <a:cs typeface="Calibri" panose="020F0502020204030204" pitchFamily="34" charset="0"/>
              </a:rPr>
              <a:t>=.28</a:t>
            </a:r>
          </a:p>
        </p:txBody>
      </p:sp>
      <p:sp>
        <p:nvSpPr>
          <p:cNvPr id="34" name="TextBox 33"/>
          <p:cNvSpPr txBox="1"/>
          <p:nvPr/>
        </p:nvSpPr>
        <p:spPr>
          <a:xfrm>
            <a:off x="2523174" y="1276350"/>
            <a:ext cx="541356" cy="221599"/>
          </a:xfrm>
          <a:prstGeom prst="rect">
            <a:avLst/>
          </a:prstGeom>
          <a:noFill/>
        </p:spPr>
        <p:txBody>
          <a:bodyPr wrap="square" lIns="18288" tIns="18288" rIns="18288" bIns="18288" rtlCol="0">
            <a:spAutoFit/>
          </a:bodyPr>
          <a:lstStyle/>
          <a:p>
            <a:pPr algn="l"/>
            <a:r>
              <a:rPr lang="en-US" sz="1200" b="1" dirty="0">
                <a:latin typeface="Calibri" panose="020F0502020204030204" pitchFamily="34" charset="0"/>
                <a:cs typeface="Calibri" panose="020F0502020204030204" pitchFamily="34" charset="0"/>
              </a:rPr>
              <a:t>Groups:</a:t>
            </a:r>
          </a:p>
        </p:txBody>
      </p:sp>
      <p:sp>
        <p:nvSpPr>
          <p:cNvPr id="35" name="TextBox 34"/>
          <p:cNvSpPr txBox="1"/>
          <p:nvPr/>
        </p:nvSpPr>
        <p:spPr>
          <a:xfrm>
            <a:off x="3314364" y="1276366"/>
            <a:ext cx="1813896" cy="221599"/>
          </a:xfrm>
          <a:prstGeom prst="rect">
            <a:avLst/>
          </a:prstGeom>
          <a:noFill/>
        </p:spPr>
        <p:txBody>
          <a:bodyPr wrap="square" lIns="18288" tIns="18288" rIns="18288" bIns="18288" rtlCol="0">
            <a:spAutoFit/>
          </a:bodyPr>
          <a:lstStyle/>
          <a:p>
            <a:pPr algn="l"/>
            <a:r>
              <a:rPr lang="en-US" sz="1200" b="1" dirty="0">
                <a:latin typeface="Calibri" panose="020F0502020204030204" pitchFamily="34" charset="0"/>
                <a:cs typeface="Calibri" panose="020F0502020204030204" pitchFamily="34" charset="0"/>
              </a:rPr>
              <a:t>Clinically-based dosing arm</a:t>
            </a:r>
          </a:p>
        </p:txBody>
      </p:sp>
      <p:sp>
        <p:nvSpPr>
          <p:cNvPr id="36" name="TextBox 35"/>
          <p:cNvSpPr txBox="1"/>
          <p:nvPr/>
        </p:nvSpPr>
        <p:spPr>
          <a:xfrm>
            <a:off x="5370990" y="1276366"/>
            <a:ext cx="2217756" cy="221599"/>
          </a:xfrm>
          <a:prstGeom prst="rect">
            <a:avLst/>
          </a:prstGeom>
          <a:noFill/>
        </p:spPr>
        <p:txBody>
          <a:bodyPr wrap="square" lIns="18288" tIns="18288" rIns="18288" bIns="18288" rtlCol="0">
            <a:spAutoFit/>
          </a:bodyPr>
          <a:lstStyle/>
          <a:p>
            <a:pPr algn="l"/>
            <a:r>
              <a:rPr lang="en-US" sz="1200" b="1" dirty="0">
                <a:latin typeface="Calibri" panose="020F0502020204030204" pitchFamily="34" charset="0"/>
                <a:cs typeface="Calibri" panose="020F0502020204030204" pitchFamily="34" charset="0"/>
              </a:rPr>
              <a:t>Concentration-based dosing arm</a:t>
            </a:r>
          </a:p>
        </p:txBody>
      </p:sp>
      <p:grpSp>
        <p:nvGrpSpPr>
          <p:cNvPr id="39" name="Group 38"/>
          <p:cNvGrpSpPr/>
          <p:nvPr/>
        </p:nvGrpSpPr>
        <p:grpSpPr>
          <a:xfrm>
            <a:off x="6129260" y="2013338"/>
            <a:ext cx="979849" cy="168913"/>
            <a:chOff x="6129260" y="2313014"/>
            <a:chExt cx="979849" cy="168913"/>
          </a:xfrm>
        </p:grpSpPr>
        <p:cxnSp>
          <p:nvCxnSpPr>
            <p:cNvPr id="38" name="Straight Connector 37"/>
            <p:cNvCxnSpPr/>
            <p:nvPr/>
          </p:nvCxnSpPr>
          <p:spPr>
            <a:xfrm>
              <a:off x="7109109" y="2425062"/>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91057" y="2425062"/>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869003" y="2427063"/>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50951" y="2423061"/>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634900" y="2389045"/>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10846" y="2369038"/>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90792" y="2367037"/>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154690" y="2313014"/>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6156692" y="2315015"/>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6630899" y="2395050"/>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6752952" y="2427064"/>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121162" y="2109109"/>
            <a:ext cx="989948" cy="213206"/>
            <a:chOff x="6121162" y="2408785"/>
            <a:chExt cx="989948" cy="213206"/>
          </a:xfrm>
        </p:grpSpPr>
        <p:cxnSp>
          <p:nvCxnSpPr>
            <p:cNvPr id="40" name="Straight Connector 39"/>
            <p:cNvCxnSpPr/>
            <p:nvPr/>
          </p:nvCxnSpPr>
          <p:spPr>
            <a:xfrm>
              <a:off x="7111110" y="2565123"/>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91057" y="2565123"/>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71004" y="2567124"/>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50951" y="2563122"/>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36901" y="2563123"/>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512847" y="2567127"/>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92794" y="2517103"/>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48609" y="2408785"/>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6148594" y="2410821"/>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6391893" y="2516251"/>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511515" y="2568966"/>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2" name="Freeform 61"/>
          <p:cNvSpPr/>
          <p:nvPr/>
        </p:nvSpPr>
        <p:spPr>
          <a:xfrm>
            <a:off x="1975556" y="1610968"/>
            <a:ext cx="5170311" cy="547512"/>
          </a:xfrm>
          <a:custGeom>
            <a:avLst/>
            <a:gdLst>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211667 h 547512"/>
              <a:gd name="connsiteX16" fmla="*/ 3581400 w 5170311"/>
              <a:gd name="connsiteY16" fmla="*/ 211667 h 547512"/>
              <a:gd name="connsiteX17" fmla="*/ 3581400 w 5170311"/>
              <a:gd name="connsiteY17" fmla="*/ 211667 h 547512"/>
              <a:gd name="connsiteX18" fmla="*/ 3694288 w 5170311"/>
              <a:gd name="connsiteY18" fmla="*/ 211667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211667 h 547512"/>
              <a:gd name="connsiteX16" fmla="*/ 3581400 w 5170311"/>
              <a:gd name="connsiteY16" fmla="*/ 211667 h 547512"/>
              <a:gd name="connsiteX17" fmla="*/ 3575755 w 5170311"/>
              <a:gd name="connsiteY17" fmla="*/ 194734 h 547512"/>
              <a:gd name="connsiteX18" fmla="*/ 3694288 w 5170311"/>
              <a:gd name="connsiteY18" fmla="*/ 211667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81400 w 5170311"/>
              <a:gd name="connsiteY16" fmla="*/ 211667 h 547512"/>
              <a:gd name="connsiteX17" fmla="*/ 3575755 w 5170311"/>
              <a:gd name="connsiteY17" fmla="*/ 194734 h 547512"/>
              <a:gd name="connsiteX18" fmla="*/ 3694288 w 5170311"/>
              <a:gd name="connsiteY18" fmla="*/ 211667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694288 w 5170311"/>
              <a:gd name="connsiteY17" fmla="*/ 211667 h 547512"/>
              <a:gd name="connsiteX18" fmla="*/ 3694288 w 5170311"/>
              <a:gd name="connsiteY18" fmla="*/ 279400 h 547512"/>
              <a:gd name="connsiteX19" fmla="*/ 3942644 w 5170311"/>
              <a:gd name="connsiteY19" fmla="*/ 279400 h 547512"/>
              <a:gd name="connsiteX20" fmla="*/ 3942644 w 5170311"/>
              <a:gd name="connsiteY20" fmla="*/ 327378 h 547512"/>
              <a:gd name="connsiteX21" fmla="*/ 4055533 w 5170311"/>
              <a:gd name="connsiteY21" fmla="*/ 327378 h 547512"/>
              <a:gd name="connsiteX22" fmla="*/ 4055533 w 5170311"/>
              <a:gd name="connsiteY22" fmla="*/ 383823 h 547512"/>
              <a:gd name="connsiteX23" fmla="*/ 4179711 w 5170311"/>
              <a:gd name="connsiteY23" fmla="*/ 383823 h 547512"/>
              <a:gd name="connsiteX24" fmla="*/ 4179711 w 5170311"/>
              <a:gd name="connsiteY24" fmla="*/ 434623 h 547512"/>
              <a:gd name="connsiteX25" fmla="*/ 4301066 w 5170311"/>
              <a:gd name="connsiteY25" fmla="*/ 434623 h 547512"/>
              <a:gd name="connsiteX26" fmla="*/ 4301066 w 5170311"/>
              <a:gd name="connsiteY26" fmla="*/ 482600 h 547512"/>
              <a:gd name="connsiteX27" fmla="*/ 4653844 w 5170311"/>
              <a:gd name="connsiteY27" fmla="*/ 482600 h 547512"/>
              <a:gd name="connsiteX28" fmla="*/ 4653844 w 5170311"/>
              <a:gd name="connsiteY28" fmla="*/ 513645 h 547512"/>
              <a:gd name="connsiteX29" fmla="*/ 4775200 w 5170311"/>
              <a:gd name="connsiteY29" fmla="*/ 513645 h 547512"/>
              <a:gd name="connsiteX30" fmla="*/ 4775200 w 5170311"/>
              <a:gd name="connsiteY30" fmla="*/ 547512 h 547512"/>
              <a:gd name="connsiteX31" fmla="*/ 5170311 w 5170311"/>
              <a:gd name="connsiteY31"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629377 w 5170311"/>
              <a:gd name="connsiteY17" fmla="*/ 200378 h 547512"/>
              <a:gd name="connsiteX18" fmla="*/ 3694288 w 5170311"/>
              <a:gd name="connsiteY18" fmla="*/ 211667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578577 w 5170311"/>
              <a:gd name="connsiteY17" fmla="*/ 234245 h 547512"/>
              <a:gd name="connsiteX18" fmla="*/ 3694288 w 5170311"/>
              <a:gd name="connsiteY18" fmla="*/ 211667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578577 w 5170311"/>
              <a:gd name="connsiteY17" fmla="*/ 234245 h 547512"/>
              <a:gd name="connsiteX18" fmla="*/ 3694288 w 5170311"/>
              <a:gd name="connsiteY18" fmla="*/ 211667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578577 w 5170311"/>
              <a:gd name="connsiteY17" fmla="*/ 234245 h 547512"/>
              <a:gd name="connsiteX18" fmla="*/ 3694288 w 5170311"/>
              <a:gd name="connsiteY18" fmla="*/ 228600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578577 w 5170311"/>
              <a:gd name="connsiteY17" fmla="*/ 225778 h 547512"/>
              <a:gd name="connsiteX18" fmla="*/ 3694288 w 5170311"/>
              <a:gd name="connsiteY18" fmla="*/ 228600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578577 w 5170311"/>
              <a:gd name="connsiteY17" fmla="*/ 225778 h 547512"/>
              <a:gd name="connsiteX18" fmla="*/ 3694288 w 5170311"/>
              <a:gd name="connsiteY18" fmla="*/ 228600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578577 w 5170311"/>
              <a:gd name="connsiteY17" fmla="*/ 225778 h 547512"/>
              <a:gd name="connsiteX18" fmla="*/ 3697110 w 5170311"/>
              <a:gd name="connsiteY18" fmla="*/ 220134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58911 w 5170311"/>
              <a:gd name="connsiteY15" fmla="*/ 194734 h 547512"/>
              <a:gd name="connsiteX16" fmla="*/ 3575755 w 5170311"/>
              <a:gd name="connsiteY16" fmla="*/ 194734 h 547512"/>
              <a:gd name="connsiteX17" fmla="*/ 3578577 w 5170311"/>
              <a:gd name="connsiteY17" fmla="*/ 225778 h 547512"/>
              <a:gd name="connsiteX18" fmla="*/ 3697110 w 5170311"/>
              <a:gd name="connsiteY18" fmla="*/ 228601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64556 w 5170311"/>
              <a:gd name="connsiteY15" fmla="*/ 203200 h 547512"/>
              <a:gd name="connsiteX16" fmla="*/ 3575755 w 5170311"/>
              <a:gd name="connsiteY16" fmla="*/ 194734 h 547512"/>
              <a:gd name="connsiteX17" fmla="*/ 3578577 w 5170311"/>
              <a:gd name="connsiteY17" fmla="*/ 225778 h 547512"/>
              <a:gd name="connsiteX18" fmla="*/ 3697110 w 5170311"/>
              <a:gd name="connsiteY18" fmla="*/ 228601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64556 w 5170311"/>
              <a:gd name="connsiteY15" fmla="*/ 203200 h 547512"/>
              <a:gd name="connsiteX16" fmla="*/ 3575755 w 5170311"/>
              <a:gd name="connsiteY16" fmla="*/ 194734 h 547512"/>
              <a:gd name="connsiteX17" fmla="*/ 3578577 w 5170311"/>
              <a:gd name="connsiteY17" fmla="*/ 225778 h 547512"/>
              <a:gd name="connsiteX18" fmla="*/ 3697110 w 5170311"/>
              <a:gd name="connsiteY18" fmla="*/ 228601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 name="connsiteX0" fmla="*/ 0 w 5170311"/>
              <a:gd name="connsiteY0" fmla="*/ 0 h 547512"/>
              <a:gd name="connsiteX1" fmla="*/ 826911 w 5170311"/>
              <a:gd name="connsiteY1" fmla="*/ 0 h 547512"/>
              <a:gd name="connsiteX2" fmla="*/ 826911 w 5170311"/>
              <a:gd name="connsiteY2" fmla="*/ 33867 h 547512"/>
              <a:gd name="connsiteX3" fmla="*/ 1306688 w 5170311"/>
              <a:gd name="connsiteY3" fmla="*/ 33867 h 547512"/>
              <a:gd name="connsiteX4" fmla="*/ 1306688 w 5170311"/>
              <a:gd name="connsiteY4" fmla="*/ 45156 h 547512"/>
              <a:gd name="connsiteX5" fmla="*/ 1667933 w 5170311"/>
              <a:gd name="connsiteY5" fmla="*/ 45156 h 547512"/>
              <a:gd name="connsiteX6" fmla="*/ 1667933 w 5170311"/>
              <a:gd name="connsiteY6" fmla="*/ 67734 h 547512"/>
              <a:gd name="connsiteX7" fmla="*/ 2142066 w 5170311"/>
              <a:gd name="connsiteY7" fmla="*/ 67734 h 547512"/>
              <a:gd name="connsiteX8" fmla="*/ 2142066 w 5170311"/>
              <a:gd name="connsiteY8" fmla="*/ 127000 h 547512"/>
              <a:gd name="connsiteX9" fmla="*/ 2257777 w 5170311"/>
              <a:gd name="connsiteY9" fmla="*/ 127000 h 547512"/>
              <a:gd name="connsiteX10" fmla="*/ 2257777 w 5170311"/>
              <a:gd name="connsiteY10" fmla="*/ 152400 h 547512"/>
              <a:gd name="connsiteX11" fmla="*/ 2633133 w 5170311"/>
              <a:gd name="connsiteY11" fmla="*/ 152400 h 547512"/>
              <a:gd name="connsiteX12" fmla="*/ 2633133 w 5170311"/>
              <a:gd name="connsiteY12" fmla="*/ 174978 h 547512"/>
              <a:gd name="connsiteX13" fmla="*/ 2858911 w 5170311"/>
              <a:gd name="connsiteY13" fmla="*/ 174978 h 547512"/>
              <a:gd name="connsiteX14" fmla="*/ 2858911 w 5170311"/>
              <a:gd name="connsiteY14" fmla="*/ 174978 h 547512"/>
              <a:gd name="connsiteX15" fmla="*/ 2864556 w 5170311"/>
              <a:gd name="connsiteY15" fmla="*/ 203200 h 547512"/>
              <a:gd name="connsiteX16" fmla="*/ 3578577 w 5170311"/>
              <a:gd name="connsiteY16" fmla="*/ 206023 h 547512"/>
              <a:gd name="connsiteX17" fmla="*/ 3578577 w 5170311"/>
              <a:gd name="connsiteY17" fmla="*/ 225778 h 547512"/>
              <a:gd name="connsiteX18" fmla="*/ 3697110 w 5170311"/>
              <a:gd name="connsiteY18" fmla="*/ 228601 h 547512"/>
              <a:gd name="connsiteX19" fmla="*/ 3694288 w 5170311"/>
              <a:gd name="connsiteY19" fmla="*/ 279400 h 547512"/>
              <a:gd name="connsiteX20" fmla="*/ 3942644 w 5170311"/>
              <a:gd name="connsiteY20" fmla="*/ 279400 h 547512"/>
              <a:gd name="connsiteX21" fmla="*/ 3942644 w 5170311"/>
              <a:gd name="connsiteY21" fmla="*/ 327378 h 547512"/>
              <a:gd name="connsiteX22" fmla="*/ 4055533 w 5170311"/>
              <a:gd name="connsiteY22" fmla="*/ 327378 h 547512"/>
              <a:gd name="connsiteX23" fmla="*/ 4055533 w 5170311"/>
              <a:gd name="connsiteY23" fmla="*/ 383823 h 547512"/>
              <a:gd name="connsiteX24" fmla="*/ 4179711 w 5170311"/>
              <a:gd name="connsiteY24" fmla="*/ 383823 h 547512"/>
              <a:gd name="connsiteX25" fmla="*/ 4179711 w 5170311"/>
              <a:gd name="connsiteY25" fmla="*/ 434623 h 547512"/>
              <a:gd name="connsiteX26" fmla="*/ 4301066 w 5170311"/>
              <a:gd name="connsiteY26" fmla="*/ 434623 h 547512"/>
              <a:gd name="connsiteX27" fmla="*/ 4301066 w 5170311"/>
              <a:gd name="connsiteY27" fmla="*/ 482600 h 547512"/>
              <a:gd name="connsiteX28" fmla="*/ 4653844 w 5170311"/>
              <a:gd name="connsiteY28" fmla="*/ 482600 h 547512"/>
              <a:gd name="connsiteX29" fmla="*/ 4653844 w 5170311"/>
              <a:gd name="connsiteY29" fmla="*/ 513645 h 547512"/>
              <a:gd name="connsiteX30" fmla="*/ 4775200 w 5170311"/>
              <a:gd name="connsiteY30" fmla="*/ 513645 h 547512"/>
              <a:gd name="connsiteX31" fmla="*/ 4775200 w 5170311"/>
              <a:gd name="connsiteY31" fmla="*/ 547512 h 547512"/>
              <a:gd name="connsiteX32" fmla="*/ 5170311 w 5170311"/>
              <a:gd name="connsiteY32" fmla="*/ 547512 h 5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70311" h="547512">
                <a:moveTo>
                  <a:pt x="0" y="0"/>
                </a:moveTo>
                <a:lnTo>
                  <a:pt x="826911" y="0"/>
                </a:lnTo>
                <a:lnTo>
                  <a:pt x="826911" y="33867"/>
                </a:lnTo>
                <a:lnTo>
                  <a:pt x="1306688" y="33867"/>
                </a:lnTo>
                <a:lnTo>
                  <a:pt x="1306688" y="45156"/>
                </a:lnTo>
                <a:lnTo>
                  <a:pt x="1667933" y="45156"/>
                </a:lnTo>
                <a:lnTo>
                  <a:pt x="1667933" y="67734"/>
                </a:lnTo>
                <a:lnTo>
                  <a:pt x="2142066" y="67734"/>
                </a:lnTo>
                <a:lnTo>
                  <a:pt x="2142066" y="127000"/>
                </a:lnTo>
                <a:lnTo>
                  <a:pt x="2257777" y="127000"/>
                </a:lnTo>
                <a:lnTo>
                  <a:pt x="2257777" y="152400"/>
                </a:lnTo>
                <a:lnTo>
                  <a:pt x="2633133" y="152400"/>
                </a:lnTo>
                <a:lnTo>
                  <a:pt x="2633133" y="174978"/>
                </a:lnTo>
                <a:lnTo>
                  <a:pt x="2858911" y="174978"/>
                </a:lnTo>
                <a:lnTo>
                  <a:pt x="2858911" y="174978"/>
                </a:lnTo>
                <a:lnTo>
                  <a:pt x="2864556" y="203200"/>
                </a:lnTo>
                <a:lnTo>
                  <a:pt x="3578577" y="206023"/>
                </a:lnTo>
                <a:lnTo>
                  <a:pt x="3578577" y="225778"/>
                </a:lnTo>
                <a:lnTo>
                  <a:pt x="3697110" y="228601"/>
                </a:lnTo>
                <a:lnTo>
                  <a:pt x="3694288" y="279400"/>
                </a:lnTo>
                <a:lnTo>
                  <a:pt x="3942644" y="279400"/>
                </a:lnTo>
                <a:lnTo>
                  <a:pt x="3942644" y="327378"/>
                </a:lnTo>
                <a:lnTo>
                  <a:pt x="4055533" y="327378"/>
                </a:lnTo>
                <a:lnTo>
                  <a:pt x="4055533" y="383823"/>
                </a:lnTo>
                <a:lnTo>
                  <a:pt x="4179711" y="383823"/>
                </a:lnTo>
                <a:lnTo>
                  <a:pt x="4179711" y="434623"/>
                </a:lnTo>
                <a:lnTo>
                  <a:pt x="4301066" y="434623"/>
                </a:lnTo>
                <a:lnTo>
                  <a:pt x="4301066" y="482600"/>
                </a:lnTo>
                <a:lnTo>
                  <a:pt x="4653844" y="482600"/>
                </a:lnTo>
                <a:lnTo>
                  <a:pt x="4653844" y="513645"/>
                </a:lnTo>
                <a:lnTo>
                  <a:pt x="4775200" y="513645"/>
                </a:lnTo>
                <a:lnTo>
                  <a:pt x="4775200" y="547512"/>
                </a:lnTo>
                <a:lnTo>
                  <a:pt x="5170311" y="547512"/>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0" name="Freeform 5119"/>
          <p:cNvSpPr/>
          <p:nvPr/>
        </p:nvSpPr>
        <p:spPr>
          <a:xfrm>
            <a:off x="2079978" y="1596857"/>
            <a:ext cx="5065889" cy="699912"/>
          </a:xfrm>
          <a:custGeom>
            <a:avLst/>
            <a:gdLst>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4978 w 5065889"/>
              <a:gd name="connsiteY11" fmla="*/ 279400 h 702734"/>
              <a:gd name="connsiteX12" fmla="*/ 1566333 w 5065889"/>
              <a:gd name="connsiteY12" fmla="*/ 279400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24934 h 702734"/>
              <a:gd name="connsiteX28" fmla="*/ 4075289 w 5065889"/>
              <a:gd name="connsiteY28" fmla="*/ 524934 h 702734"/>
              <a:gd name="connsiteX29" fmla="*/ 4075289 w 5065889"/>
              <a:gd name="connsiteY29" fmla="*/ 502356 h 702734"/>
              <a:gd name="connsiteX30" fmla="*/ 4075289 w 5065889"/>
              <a:gd name="connsiteY30" fmla="*/ 544689 h 702734"/>
              <a:gd name="connsiteX31" fmla="*/ 4196644 w 5065889"/>
              <a:gd name="connsiteY31" fmla="*/ 544689 h 702734"/>
              <a:gd name="connsiteX32" fmla="*/ 4196644 w 5065889"/>
              <a:gd name="connsiteY32" fmla="*/ 567267 h 702734"/>
              <a:gd name="connsiteX33" fmla="*/ 4309533 w 5065889"/>
              <a:gd name="connsiteY33" fmla="*/ 567267 h 702734"/>
              <a:gd name="connsiteX34" fmla="*/ 4309533 w 5065889"/>
              <a:gd name="connsiteY34" fmla="*/ 637823 h 702734"/>
              <a:gd name="connsiteX35" fmla="*/ 4428066 w 5065889"/>
              <a:gd name="connsiteY35" fmla="*/ 637823 h 702734"/>
              <a:gd name="connsiteX36" fmla="*/ 4428066 w 5065889"/>
              <a:gd name="connsiteY36" fmla="*/ 702734 h 702734"/>
              <a:gd name="connsiteX37" fmla="*/ 5065889 w 5065889"/>
              <a:gd name="connsiteY37" fmla="*/ 702734 h 702734"/>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4978 w 5065889"/>
              <a:gd name="connsiteY11" fmla="*/ 279400 h 702734"/>
              <a:gd name="connsiteX12" fmla="*/ 1566333 w 5065889"/>
              <a:gd name="connsiteY12" fmla="*/ 270933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24934 h 702734"/>
              <a:gd name="connsiteX28" fmla="*/ 4075289 w 5065889"/>
              <a:gd name="connsiteY28" fmla="*/ 524934 h 702734"/>
              <a:gd name="connsiteX29" fmla="*/ 4075289 w 5065889"/>
              <a:gd name="connsiteY29" fmla="*/ 502356 h 702734"/>
              <a:gd name="connsiteX30" fmla="*/ 4075289 w 5065889"/>
              <a:gd name="connsiteY30" fmla="*/ 544689 h 702734"/>
              <a:gd name="connsiteX31" fmla="*/ 4196644 w 5065889"/>
              <a:gd name="connsiteY31" fmla="*/ 544689 h 702734"/>
              <a:gd name="connsiteX32" fmla="*/ 4196644 w 5065889"/>
              <a:gd name="connsiteY32" fmla="*/ 567267 h 702734"/>
              <a:gd name="connsiteX33" fmla="*/ 4309533 w 5065889"/>
              <a:gd name="connsiteY33" fmla="*/ 567267 h 702734"/>
              <a:gd name="connsiteX34" fmla="*/ 4309533 w 5065889"/>
              <a:gd name="connsiteY34" fmla="*/ 637823 h 702734"/>
              <a:gd name="connsiteX35" fmla="*/ 4428066 w 5065889"/>
              <a:gd name="connsiteY35" fmla="*/ 637823 h 702734"/>
              <a:gd name="connsiteX36" fmla="*/ 4428066 w 5065889"/>
              <a:gd name="connsiteY36" fmla="*/ 702734 h 702734"/>
              <a:gd name="connsiteX37" fmla="*/ 5065889 w 5065889"/>
              <a:gd name="connsiteY37" fmla="*/ 702734 h 702734"/>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2156 w 5065889"/>
              <a:gd name="connsiteY11" fmla="*/ 270934 h 702734"/>
              <a:gd name="connsiteX12" fmla="*/ 1566333 w 5065889"/>
              <a:gd name="connsiteY12" fmla="*/ 270933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24934 h 702734"/>
              <a:gd name="connsiteX28" fmla="*/ 4075289 w 5065889"/>
              <a:gd name="connsiteY28" fmla="*/ 524934 h 702734"/>
              <a:gd name="connsiteX29" fmla="*/ 4075289 w 5065889"/>
              <a:gd name="connsiteY29" fmla="*/ 502356 h 702734"/>
              <a:gd name="connsiteX30" fmla="*/ 4075289 w 5065889"/>
              <a:gd name="connsiteY30" fmla="*/ 544689 h 702734"/>
              <a:gd name="connsiteX31" fmla="*/ 4196644 w 5065889"/>
              <a:gd name="connsiteY31" fmla="*/ 544689 h 702734"/>
              <a:gd name="connsiteX32" fmla="*/ 4196644 w 5065889"/>
              <a:gd name="connsiteY32" fmla="*/ 567267 h 702734"/>
              <a:gd name="connsiteX33" fmla="*/ 4309533 w 5065889"/>
              <a:gd name="connsiteY33" fmla="*/ 567267 h 702734"/>
              <a:gd name="connsiteX34" fmla="*/ 4309533 w 5065889"/>
              <a:gd name="connsiteY34" fmla="*/ 637823 h 702734"/>
              <a:gd name="connsiteX35" fmla="*/ 4428066 w 5065889"/>
              <a:gd name="connsiteY35" fmla="*/ 637823 h 702734"/>
              <a:gd name="connsiteX36" fmla="*/ 4428066 w 5065889"/>
              <a:gd name="connsiteY36" fmla="*/ 702734 h 702734"/>
              <a:gd name="connsiteX37" fmla="*/ 5065889 w 5065889"/>
              <a:gd name="connsiteY37" fmla="*/ 702734 h 702734"/>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2156 w 5065889"/>
              <a:gd name="connsiteY11" fmla="*/ 270934 h 702734"/>
              <a:gd name="connsiteX12" fmla="*/ 1566333 w 5065889"/>
              <a:gd name="connsiteY12" fmla="*/ 270933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13645 h 702734"/>
              <a:gd name="connsiteX28" fmla="*/ 4075289 w 5065889"/>
              <a:gd name="connsiteY28" fmla="*/ 524934 h 702734"/>
              <a:gd name="connsiteX29" fmla="*/ 4075289 w 5065889"/>
              <a:gd name="connsiteY29" fmla="*/ 502356 h 702734"/>
              <a:gd name="connsiteX30" fmla="*/ 4075289 w 5065889"/>
              <a:gd name="connsiteY30" fmla="*/ 544689 h 702734"/>
              <a:gd name="connsiteX31" fmla="*/ 4196644 w 5065889"/>
              <a:gd name="connsiteY31" fmla="*/ 544689 h 702734"/>
              <a:gd name="connsiteX32" fmla="*/ 4196644 w 5065889"/>
              <a:gd name="connsiteY32" fmla="*/ 567267 h 702734"/>
              <a:gd name="connsiteX33" fmla="*/ 4309533 w 5065889"/>
              <a:gd name="connsiteY33" fmla="*/ 567267 h 702734"/>
              <a:gd name="connsiteX34" fmla="*/ 4309533 w 5065889"/>
              <a:gd name="connsiteY34" fmla="*/ 637823 h 702734"/>
              <a:gd name="connsiteX35" fmla="*/ 4428066 w 5065889"/>
              <a:gd name="connsiteY35" fmla="*/ 637823 h 702734"/>
              <a:gd name="connsiteX36" fmla="*/ 4428066 w 5065889"/>
              <a:gd name="connsiteY36" fmla="*/ 702734 h 702734"/>
              <a:gd name="connsiteX37" fmla="*/ 5065889 w 5065889"/>
              <a:gd name="connsiteY37" fmla="*/ 702734 h 702734"/>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2156 w 5065889"/>
              <a:gd name="connsiteY11" fmla="*/ 270934 h 702734"/>
              <a:gd name="connsiteX12" fmla="*/ 1566333 w 5065889"/>
              <a:gd name="connsiteY12" fmla="*/ 270933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13645 h 702734"/>
              <a:gd name="connsiteX28" fmla="*/ 4075289 w 5065889"/>
              <a:gd name="connsiteY28" fmla="*/ 516467 h 702734"/>
              <a:gd name="connsiteX29" fmla="*/ 4075289 w 5065889"/>
              <a:gd name="connsiteY29" fmla="*/ 502356 h 702734"/>
              <a:gd name="connsiteX30" fmla="*/ 4075289 w 5065889"/>
              <a:gd name="connsiteY30" fmla="*/ 544689 h 702734"/>
              <a:gd name="connsiteX31" fmla="*/ 4196644 w 5065889"/>
              <a:gd name="connsiteY31" fmla="*/ 544689 h 702734"/>
              <a:gd name="connsiteX32" fmla="*/ 4196644 w 5065889"/>
              <a:gd name="connsiteY32" fmla="*/ 567267 h 702734"/>
              <a:gd name="connsiteX33" fmla="*/ 4309533 w 5065889"/>
              <a:gd name="connsiteY33" fmla="*/ 567267 h 702734"/>
              <a:gd name="connsiteX34" fmla="*/ 4309533 w 5065889"/>
              <a:gd name="connsiteY34" fmla="*/ 637823 h 702734"/>
              <a:gd name="connsiteX35" fmla="*/ 4428066 w 5065889"/>
              <a:gd name="connsiteY35" fmla="*/ 637823 h 702734"/>
              <a:gd name="connsiteX36" fmla="*/ 4428066 w 5065889"/>
              <a:gd name="connsiteY36" fmla="*/ 702734 h 702734"/>
              <a:gd name="connsiteX37" fmla="*/ 5065889 w 5065889"/>
              <a:gd name="connsiteY37" fmla="*/ 702734 h 702734"/>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2156 w 5065889"/>
              <a:gd name="connsiteY11" fmla="*/ 270934 h 702734"/>
              <a:gd name="connsiteX12" fmla="*/ 1566333 w 5065889"/>
              <a:gd name="connsiteY12" fmla="*/ 270933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13645 h 702734"/>
              <a:gd name="connsiteX28" fmla="*/ 4075289 w 5065889"/>
              <a:gd name="connsiteY28" fmla="*/ 502356 h 702734"/>
              <a:gd name="connsiteX29" fmla="*/ 4075289 w 5065889"/>
              <a:gd name="connsiteY29" fmla="*/ 544689 h 702734"/>
              <a:gd name="connsiteX30" fmla="*/ 4196644 w 5065889"/>
              <a:gd name="connsiteY30" fmla="*/ 544689 h 702734"/>
              <a:gd name="connsiteX31" fmla="*/ 4196644 w 5065889"/>
              <a:gd name="connsiteY31" fmla="*/ 567267 h 702734"/>
              <a:gd name="connsiteX32" fmla="*/ 4309533 w 5065889"/>
              <a:gd name="connsiteY32" fmla="*/ 567267 h 702734"/>
              <a:gd name="connsiteX33" fmla="*/ 4309533 w 5065889"/>
              <a:gd name="connsiteY33" fmla="*/ 637823 h 702734"/>
              <a:gd name="connsiteX34" fmla="*/ 4428066 w 5065889"/>
              <a:gd name="connsiteY34" fmla="*/ 637823 h 702734"/>
              <a:gd name="connsiteX35" fmla="*/ 4428066 w 5065889"/>
              <a:gd name="connsiteY35" fmla="*/ 702734 h 702734"/>
              <a:gd name="connsiteX36" fmla="*/ 5065889 w 5065889"/>
              <a:gd name="connsiteY36" fmla="*/ 702734 h 702734"/>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2156 w 5065889"/>
              <a:gd name="connsiteY11" fmla="*/ 270934 h 702734"/>
              <a:gd name="connsiteX12" fmla="*/ 1566333 w 5065889"/>
              <a:gd name="connsiteY12" fmla="*/ 270933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13645 h 702734"/>
              <a:gd name="connsiteX28" fmla="*/ 4078112 w 5065889"/>
              <a:gd name="connsiteY28" fmla="*/ 513645 h 702734"/>
              <a:gd name="connsiteX29" fmla="*/ 4075289 w 5065889"/>
              <a:gd name="connsiteY29" fmla="*/ 544689 h 702734"/>
              <a:gd name="connsiteX30" fmla="*/ 4196644 w 5065889"/>
              <a:gd name="connsiteY30" fmla="*/ 544689 h 702734"/>
              <a:gd name="connsiteX31" fmla="*/ 4196644 w 5065889"/>
              <a:gd name="connsiteY31" fmla="*/ 567267 h 702734"/>
              <a:gd name="connsiteX32" fmla="*/ 4309533 w 5065889"/>
              <a:gd name="connsiteY32" fmla="*/ 567267 h 702734"/>
              <a:gd name="connsiteX33" fmla="*/ 4309533 w 5065889"/>
              <a:gd name="connsiteY33" fmla="*/ 637823 h 702734"/>
              <a:gd name="connsiteX34" fmla="*/ 4428066 w 5065889"/>
              <a:gd name="connsiteY34" fmla="*/ 637823 h 702734"/>
              <a:gd name="connsiteX35" fmla="*/ 4428066 w 5065889"/>
              <a:gd name="connsiteY35" fmla="*/ 702734 h 702734"/>
              <a:gd name="connsiteX36" fmla="*/ 5065889 w 5065889"/>
              <a:gd name="connsiteY36" fmla="*/ 702734 h 702734"/>
              <a:gd name="connsiteX0" fmla="*/ 0 w 5065889"/>
              <a:gd name="connsiteY0" fmla="*/ 0 h 702734"/>
              <a:gd name="connsiteX1" fmla="*/ 0 w 5065889"/>
              <a:gd name="connsiteY1" fmla="*/ 118534 h 702734"/>
              <a:gd name="connsiteX2" fmla="*/ 135466 w 5065889"/>
              <a:gd name="connsiteY2" fmla="*/ 118534 h 702734"/>
              <a:gd name="connsiteX3" fmla="*/ 135466 w 5065889"/>
              <a:gd name="connsiteY3" fmla="*/ 141111 h 702734"/>
              <a:gd name="connsiteX4" fmla="*/ 248355 w 5065889"/>
              <a:gd name="connsiteY4" fmla="*/ 141111 h 702734"/>
              <a:gd name="connsiteX5" fmla="*/ 248355 w 5065889"/>
              <a:gd name="connsiteY5" fmla="*/ 191911 h 702734"/>
              <a:gd name="connsiteX6" fmla="*/ 846666 w 5065889"/>
              <a:gd name="connsiteY6" fmla="*/ 191911 h 702734"/>
              <a:gd name="connsiteX7" fmla="*/ 846666 w 5065889"/>
              <a:gd name="connsiteY7" fmla="*/ 220134 h 702734"/>
              <a:gd name="connsiteX8" fmla="*/ 1205089 w 5065889"/>
              <a:gd name="connsiteY8" fmla="*/ 220134 h 702734"/>
              <a:gd name="connsiteX9" fmla="*/ 1205089 w 5065889"/>
              <a:gd name="connsiteY9" fmla="*/ 242711 h 702734"/>
              <a:gd name="connsiteX10" fmla="*/ 1444978 w 5065889"/>
              <a:gd name="connsiteY10" fmla="*/ 242711 h 702734"/>
              <a:gd name="connsiteX11" fmla="*/ 1442156 w 5065889"/>
              <a:gd name="connsiteY11" fmla="*/ 270934 h 702734"/>
              <a:gd name="connsiteX12" fmla="*/ 1566333 w 5065889"/>
              <a:gd name="connsiteY12" fmla="*/ 270933 h 702734"/>
              <a:gd name="connsiteX13" fmla="*/ 1566333 w 5065889"/>
              <a:gd name="connsiteY13" fmla="*/ 293511 h 702734"/>
              <a:gd name="connsiteX14" fmla="*/ 1806222 w 5065889"/>
              <a:gd name="connsiteY14" fmla="*/ 293511 h 702734"/>
              <a:gd name="connsiteX15" fmla="*/ 1806222 w 5065889"/>
              <a:gd name="connsiteY15" fmla="*/ 313267 h 702734"/>
              <a:gd name="connsiteX16" fmla="*/ 2153355 w 5065889"/>
              <a:gd name="connsiteY16" fmla="*/ 313267 h 702734"/>
              <a:gd name="connsiteX17" fmla="*/ 2153355 w 5065889"/>
              <a:gd name="connsiteY17" fmla="*/ 341489 h 702734"/>
              <a:gd name="connsiteX18" fmla="*/ 2277533 w 5065889"/>
              <a:gd name="connsiteY18" fmla="*/ 341489 h 702734"/>
              <a:gd name="connsiteX19" fmla="*/ 2277533 w 5065889"/>
              <a:gd name="connsiteY19" fmla="*/ 364067 h 702734"/>
              <a:gd name="connsiteX20" fmla="*/ 2525889 w 5065889"/>
              <a:gd name="connsiteY20" fmla="*/ 364067 h 702734"/>
              <a:gd name="connsiteX21" fmla="*/ 2525889 w 5065889"/>
              <a:gd name="connsiteY21" fmla="*/ 392289 h 702734"/>
              <a:gd name="connsiteX22" fmla="*/ 2641600 w 5065889"/>
              <a:gd name="connsiteY22" fmla="*/ 392289 h 702734"/>
              <a:gd name="connsiteX23" fmla="*/ 2641600 w 5065889"/>
              <a:gd name="connsiteY23" fmla="*/ 445911 h 702734"/>
              <a:gd name="connsiteX24" fmla="*/ 3476978 w 5065889"/>
              <a:gd name="connsiteY24" fmla="*/ 445911 h 702734"/>
              <a:gd name="connsiteX25" fmla="*/ 3476978 w 5065889"/>
              <a:gd name="connsiteY25" fmla="*/ 493889 h 702734"/>
              <a:gd name="connsiteX26" fmla="*/ 3592689 w 5065889"/>
              <a:gd name="connsiteY26" fmla="*/ 493889 h 702734"/>
              <a:gd name="connsiteX27" fmla="*/ 3592689 w 5065889"/>
              <a:gd name="connsiteY27" fmla="*/ 513645 h 702734"/>
              <a:gd name="connsiteX28" fmla="*/ 4078112 w 5065889"/>
              <a:gd name="connsiteY28" fmla="*/ 513645 h 702734"/>
              <a:gd name="connsiteX29" fmla="*/ 4075289 w 5065889"/>
              <a:gd name="connsiteY29" fmla="*/ 544689 h 702734"/>
              <a:gd name="connsiteX30" fmla="*/ 4196644 w 5065889"/>
              <a:gd name="connsiteY30" fmla="*/ 544689 h 702734"/>
              <a:gd name="connsiteX31" fmla="*/ 4196644 w 5065889"/>
              <a:gd name="connsiteY31" fmla="*/ 567267 h 702734"/>
              <a:gd name="connsiteX32" fmla="*/ 4309533 w 5065889"/>
              <a:gd name="connsiteY32" fmla="*/ 567267 h 702734"/>
              <a:gd name="connsiteX33" fmla="*/ 4309533 w 5065889"/>
              <a:gd name="connsiteY33" fmla="*/ 637823 h 702734"/>
              <a:gd name="connsiteX34" fmla="*/ 4428066 w 5065889"/>
              <a:gd name="connsiteY34" fmla="*/ 637823 h 702734"/>
              <a:gd name="connsiteX35" fmla="*/ 4428066 w 5065889"/>
              <a:gd name="connsiteY35" fmla="*/ 699912 h 702734"/>
              <a:gd name="connsiteX36" fmla="*/ 5065889 w 5065889"/>
              <a:gd name="connsiteY36" fmla="*/ 702734 h 702734"/>
              <a:gd name="connsiteX0" fmla="*/ 0 w 5065889"/>
              <a:gd name="connsiteY0" fmla="*/ 0 h 699912"/>
              <a:gd name="connsiteX1" fmla="*/ 0 w 5065889"/>
              <a:gd name="connsiteY1" fmla="*/ 118534 h 699912"/>
              <a:gd name="connsiteX2" fmla="*/ 135466 w 5065889"/>
              <a:gd name="connsiteY2" fmla="*/ 118534 h 699912"/>
              <a:gd name="connsiteX3" fmla="*/ 135466 w 5065889"/>
              <a:gd name="connsiteY3" fmla="*/ 141111 h 699912"/>
              <a:gd name="connsiteX4" fmla="*/ 248355 w 5065889"/>
              <a:gd name="connsiteY4" fmla="*/ 141111 h 699912"/>
              <a:gd name="connsiteX5" fmla="*/ 248355 w 5065889"/>
              <a:gd name="connsiteY5" fmla="*/ 191911 h 699912"/>
              <a:gd name="connsiteX6" fmla="*/ 846666 w 5065889"/>
              <a:gd name="connsiteY6" fmla="*/ 191911 h 699912"/>
              <a:gd name="connsiteX7" fmla="*/ 846666 w 5065889"/>
              <a:gd name="connsiteY7" fmla="*/ 220134 h 699912"/>
              <a:gd name="connsiteX8" fmla="*/ 1205089 w 5065889"/>
              <a:gd name="connsiteY8" fmla="*/ 220134 h 699912"/>
              <a:gd name="connsiteX9" fmla="*/ 1205089 w 5065889"/>
              <a:gd name="connsiteY9" fmla="*/ 242711 h 699912"/>
              <a:gd name="connsiteX10" fmla="*/ 1444978 w 5065889"/>
              <a:gd name="connsiteY10" fmla="*/ 242711 h 699912"/>
              <a:gd name="connsiteX11" fmla="*/ 1442156 w 5065889"/>
              <a:gd name="connsiteY11" fmla="*/ 270934 h 699912"/>
              <a:gd name="connsiteX12" fmla="*/ 1566333 w 5065889"/>
              <a:gd name="connsiteY12" fmla="*/ 270933 h 699912"/>
              <a:gd name="connsiteX13" fmla="*/ 1566333 w 5065889"/>
              <a:gd name="connsiteY13" fmla="*/ 293511 h 699912"/>
              <a:gd name="connsiteX14" fmla="*/ 1806222 w 5065889"/>
              <a:gd name="connsiteY14" fmla="*/ 293511 h 699912"/>
              <a:gd name="connsiteX15" fmla="*/ 1806222 w 5065889"/>
              <a:gd name="connsiteY15" fmla="*/ 313267 h 699912"/>
              <a:gd name="connsiteX16" fmla="*/ 2153355 w 5065889"/>
              <a:gd name="connsiteY16" fmla="*/ 313267 h 699912"/>
              <a:gd name="connsiteX17" fmla="*/ 2153355 w 5065889"/>
              <a:gd name="connsiteY17" fmla="*/ 341489 h 699912"/>
              <a:gd name="connsiteX18" fmla="*/ 2277533 w 5065889"/>
              <a:gd name="connsiteY18" fmla="*/ 341489 h 699912"/>
              <a:gd name="connsiteX19" fmla="*/ 2277533 w 5065889"/>
              <a:gd name="connsiteY19" fmla="*/ 364067 h 699912"/>
              <a:gd name="connsiteX20" fmla="*/ 2525889 w 5065889"/>
              <a:gd name="connsiteY20" fmla="*/ 364067 h 699912"/>
              <a:gd name="connsiteX21" fmla="*/ 2525889 w 5065889"/>
              <a:gd name="connsiteY21" fmla="*/ 392289 h 699912"/>
              <a:gd name="connsiteX22" fmla="*/ 2641600 w 5065889"/>
              <a:gd name="connsiteY22" fmla="*/ 392289 h 699912"/>
              <a:gd name="connsiteX23" fmla="*/ 2641600 w 5065889"/>
              <a:gd name="connsiteY23" fmla="*/ 445911 h 699912"/>
              <a:gd name="connsiteX24" fmla="*/ 3476978 w 5065889"/>
              <a:gd name="connsiteY24" fmla="*/ 445911 h 699912"/>
              <a:gd name="connsiteX25" fmla="*/ 3476978 w 5065889"/>
              <a:gd name="connsiteY25" fmla="*/ 493889 h 699912"/>
              <a:gd name="connsiteX26" fmla="*/ 3592689 w 5065889"/>
              <a:gd name="connsiteY26" fmla="*/ 493889 h 699912"/>
              <a:gd name="connsiteX27" fmla="*/ 3592689 w 5065889"/>
              <a:gd name="connsiteY27" fmla="*/ 513645 h 699912"/>
              <a:gd name="connsiteX28" fmla="*/ 4078112 w 5065889"/>
              <a:gd name="connsiteY28" fmla="*/ 513645 h 699912"/>
              <a:gd name="connsiteX29" fmla="*/ 4075289 w 5065889"/>
              <a:gd name="connsiteY29" fmla="*/ 544689 h 699912"/>
              <a:gd name="connsiteX30" fmla="*/ 4196644 w 5065889"/>
              <a:gd name="connsiteY30" fmla="*/ 544689 h 699912"/>
              <a:gd name="connsiteX31" fmla="*/ 4196644 w 5065889"/>
              <a:gd name="connsiteY31" fmla="*/ 567267 h 699912"/>
              <a:gd name="connsiteX32" fmla="*/ 4309533 w 5065889"/>
              <a:gd name="connsiteY32" fmla="*/ 567267 h 699912"/>
              <a:gd name="connsiteX33" fmla="*/ 4309533 w 5065889"/>
              <a:gd name="connsiteY33" fmla="*/ 637823 h 699912"/>
              <a:gd name="connsiteX34" fmla="*/ 4428066 w 5065889"/>
              <a:gd name="connsiteY34" fmla="*/ 637823 h 699912"/>
              <a:gd name="connsiteX35" fmla="*/ 4428066 w 5065889"/>
              <a:gd name="connsiteY35" fmla="*/ 699912 h 699912"/>
              <a:gd name="connsiteX36" fmla="*/ 5065889 w 5065889"/>
              <a:gd name="connsiteY36" fmla="*/ 699911 h 69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65889" h="699912">
                <a:moveTo>
                  <a:pt x="0" y="0"/>
                </a:moveTo>
                <a:lnTo>
                  <a:pt x="0" y="118534"/>
                </a:lnTo>
                <a:lnTo>
                  <a:pt x="135466" y="118534"/>
                </a:lnTo>
                <a:lnTo>
                  <a:pt x="135466" y="141111"/>
                </a:lnTo>
                <a:lnTo>
                  <a:pt x="248355" y="141111"/>
                </a:lnTo>
                <a:lnTo>
                  <a:pt x="248355" y="191911"/>
                </a:lnTo>
                <a:lnTo>
                  <a:pt x="846666" y="191911"/>
                </a:lnTo>
                <a:lnTo>
                  <a:pt x="846666" y="220134"/>
                </a:lnTo>
                <a:lnTo>
                  <a:pt x="1205089" y="220134"/>
                </a:lnTo>
                <a:lnTo>
                  <a:pt x="1205089" y="242711"/>
                </a:lnTo>
                <a:lnTo>
                  <a:pt x="1444978" y="242711"/>
                </a:lnTo>
                <a:lnTo>
                  <a:pt x="1442156" y="270934"/>
                </a:lnTo>
                <a:lnTo>
                  <a:pt x="1566333" y="270933"/>
                </a:lnTo>
                <a:lnTo>
                  <a:pt x="1566333" y="293511"/>
                </a:lnTo>
                <a:lnTo>
                  <a:pt x="1806222" y="293511"/>
                </a:lnTo>
                <a:lnTo>
                  <a:pt x="1806222" y="313267"/>
                </a:lnTo>
                <a:lnTo>
                  <a:pt x="2153355" y="313267"/>
                </a:lnTo>
                <a:lnTo>
                  <a:pt x="2153355" y="341489"/>
                </a:lnTo>
                <a:lnTo>
                  <a:pt x="2277533" y="341489"/>
                </a:lnTo>
                <a:lnTo>
                  <a:pt x="2277533" y="364067"/>
                </a:lnTo>
                <a:lnTo>
                  <a:pt x="2525889" y="364067"/>
                </a:lnTo>
                <a:lnTo>
                  <a:pt x="2525889" y="392289"/>
                </a:lnTo>
                <a:lnTo>
                  <a:pt x="2641600" y="392289"/>
                </a:lnTo>
                <a:lnTo>
                  <a:pt x="2641600" y="445911"/>
                </a:lnTo>
                <a:lnTo>
                  <a:pt x="3476978" y="445911"/>
                </a:lnTo>
                <a:lnTo>
                  <a:pt x="3476978" y="493889"/>
                </a:lnTo>
                <a:lnTo>
                  <a:pt x="3592689" y="493889"/>
                </a:lnTo>
                <a:lnTo>
                  <a:pt x="3592689" y="513645"/>
                </a:lnTo>
                <a:lnTo>
                  <a:pt x="4078112" y="513645"/>
                </a:lnTo>
                <a:lnTo>
                  <a:pt x="4075289" y="544689"/>
                </a:lnTo>
                <a:lnTo>
                  <a:pt x="4196644" y="544689"/>
                </a:lnTo>
                <a:lnTo>
                  <a:pt x="4196644" y="567267"/>
                </a:lnTo>
                <a:lnTo>
                  <a:pt x="4309533" y="567267"/>
                </a:lnTo>
                <a:lnTo>
                  <a:pt x="4309533" y="637823"/>
                </a:lnTo>
                <a:lnTo>
                  <a:pt x="4428066" y="637823"/>
                </a:lnTo>
                <a:lnTo>
                  <a:pt x="4428066" y="699912"/>
                </a:lnTo>
                <a:lnTo>
                  <a:pt x="5065889" y="69991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23" name="Group 5122"/>
          <p:cNvGrpSpPr/>
          <p:nvPr/>
        </p:nvGrpSpPr>
        <p:grpSpPr>
          <a:xfrm>
            <a:off x="5241429" y="1362647"/>
            <a:ext cx="118872" cy="54864"/>
            <a:chOff x="5287923" y="1362647"/>
            <a:chExt cx="118872" cy="54864"/>
          </a:xfrm>
        </p:grpSpPr>
        <p:cxnSp>
          <p:nvCxnSpPr>
            <p:cNvPr id="74" name="Straight Connector 73"/>
            <p:cNvCxnSpPr/>
            <p:nvPr/>
          </p:nvCxnSpPr>
          <p:spPr>
            <a:xfrm>
              <a:off x="5348829" y="1362647"/>
              <a:ext cx="0" cy="5486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a:off x="5347359" y="1332644"/>
              <a:ext cx="0" cy="11887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p:nvCxnSpPr>
        <p:spPr>
          <a:xfrm>
            <a:off x="3247644" y="1362647"/>
            <a:ext cx="0" cy="5486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a:off x="3243976" y="1332644"/>
            <a:ext cx="0" cy="1188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128" name="Group 5127"/>
          <p:cNvGrpSpPr/>
          <p:nvPr/>
        </p:nvGrpSpPr>
        <p:grpSpPr>
          <a:xfrm>
            <a:off x="1124471" y="4965584"/>
            <a:ext cx="6679091" cy="1534646"/>
            <a:chOff x="1124471" y="4965584"/>
            <a:chExt cx="6679091" cy="1534646"/>
          </a:xfrm>
        </p:grpSpPr>
        <p:sp>
          <p:nvSpPr>
            <p:cNvPr id="83" name="Text Box 3"/>
            <p:cNvSpPr txBox="1">
              <a:spLocks noChangeArrowheads="1"/>
            </p:cNvSpPr>
            <p:nvPr/>
          </p:nvSpPr>
          <p:spPr bwMode="auto">
            <a:xfrm>
              <a:off x="1676401" y="5304779"/>
              <a:ext cx="6125428" cy="5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2400">
                  <a:solidFill>
                    <a:schemeClr val="tx1"/>
                  </a:solidFill>
                  <a:latin typeface="Arial" charset="0"/>
                </a:defRPr>
              </a:lvl1pPr>
              <a:lvl2pPr marL="742950" indent="-28575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2000">
                  <a:solidFill>
                    <a:schemeClr val="tx1"/>
                  </a:solidFill>
                  <a:latin typeface="Arial" charset="0"/>
                </a:defRPr>
              </a:lvl2pPr>
              <a:lvl3pPr marL="11430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a:solidFill>
                    <a:schemeClr val="tx1"/>
                  </a:solidFill>
                  <a:latin typeface="Arial" charset="0"/>
                </a:defRPr>
              </a:lvl3pPr>
              <a:lvl4pPr marL="16002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4pPr>
              <a:lvl5pPr marL="20574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9pPr>
            </a:lstStyle>
            <a:p>
              <a:pPr algn="l" defTabSz="858838" eaLnBrk="1" hangingPunct="1">
                <a:spcBef>
                  <a:spcPct val="0"/>
                </a:spcBef>
                <a:spcAft>
                  <a:spcPts val="1000"/>
                </a:spcAft>
                <a:buFontTx/>
                <a:buNone/>
                <a:tabLst>
                  <a:tab pos="346075" algn="r"/>
                  <a:tab pos="914400" algn="r"/>
                  <a:tab pos="1489075" algn="r"/>
                  <a:tab pos="2057400" algn="r"/>
                  <a:tab pos="2687638" algn="r"/>
                  <a:tab pos="3255963" algn="r"/>
                  <a:tab pos="3830638" algn="r"/>
                  <a:tab pos="4460875" algn="r"/>
                  <a:tab pos="5029200" algn="r"/>
                  <a:tab pos="5603875" algn="r"/>
                </a:tabLst>
              </a:pPr>
              <a:r>
                <a:rPr lang="en-US" altLang="en-US" sz="1200" b="1" dirty="0">
                  <a:latin typeface="Calibri" panose="020F0502020204030204" pitchFamily="34" charset="0"/>
                  <a:cs typeface="Calibri" panose="020F0502020204030204" pitchFamily="34" charset="0"/>
                </a:rPr>
                <a:t>	108	101	100	97	95	91	91	88	58	0</a:t>
              </a:r>
            </a:p>
            <a:p>
              <a:pPr algn="l" defTabSz="858838" eaLnBrk="1" hangingPunct="1">
                <a:spcBef>
                  <a:spcPct val="0"/>
                </a:spcBef>
                <a:spcAft>
                  <a:spcPts val="1000"/>
                </a:spcAft>
                <a:buFontTx/>
                <a:buNone/>
                <a:tabLst>
                  <a:tab pos="346075" algn="r"/>
                  <a:tab pos="914400" algn="r"/>
                  <a:tab pos="1489075" algn="r"/>
                  <a:tab pos="2057400" algn="r"/>
                  <a:tab pos="2687638" algn="r"/>
                  <a:tab pos="3255963" algn="r"/>
                  <a:tab pos="3830638" algn="r"/>
                  <a:tab pos="4460875" algn="r"/>
                  <a:tab pos="5029200" algn="r"/>
                  <a:tab pos="5603875" algn="r"/>
                </a:tabLst>
              </a:pPr>
              <a:r>
                <a:rPr lang="en-US" altLang="en-US" sz="1200" b="1" dirty="0">
                  <a:latin typeface="Calibri" panose="020F0502020204030204" pitchFamily="34" charset="0"/>
                  <a:cs typeface="Calibri" panose="020F0502020204030204" pitchFamily="34" charset="0"/>
                </a:rPr>
                <a:t>	107	107	106	104	101	99	99	92	67	0</a:t>
              </a:r>
            </a:p>
          </p:txBody>
        </p:sp>
        <p:sp>
          <p:nvSpPr>
            <p:cNvPr id="84" name="Text Box 3"/>
            <p:cNvSpPr txBox="1">
              <a:spLocks noChangeArrowheads="1"/>
            </p:cNvSpPr>
            <p:nvPr/>
          </p:nvSpPr>
          <p:spPr bwMode="auto">
            <a:xfrm>
              <a:off x="1678134" y="6020099"/>
              <a:ext cx="612542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2400">
                  <a:solidFill>
                    <a:schemeClr val="tx1"/>
                  </a:solidFill>
                  <a:latin typeface="Arial" charset="0"/>
                </a:defRPr>
              </a:lvl1pPr>
              <a:lvl2pPr marL="742950" indent="-28575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2000">
                  <a:solidFill>
                    <a:schemeClr val="tx1"/>
                  </a:solidFill>
                  <a:latin typeface="Arial" charset="0"/>
                </a:defRPr>
              </a:lvl2pPr>
              <a:lvl3pPr marL="11430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a:solidFill>
                    <a:schemeClr val="tx1"/>
                  </a:solidFill>
                  <a:latin typeface="Arial" charset="0"/>
                </a:defRPr>
              </a:lvl3pPr>
              <a:lvl4pPr marL="16002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4pPr>
              <a:lvl5pPr marL="2057400" indent="-228600" eaLnBrk="0" hangingPunct="0">
                <a:spcBef>
                  <a:spcPct val="20000"/>
                </a:spcBef>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457200" algn="ctr"/>
                  <a:tab pos="1028700" algn="ctr"/>
                  <a:tab pos="1543050" algn="ctr"/>
                  <a:tab pos="2114550" algn="ctr"/>
                  <a:tab pos="2686050" algn="ctr"/>
                  <a:tab pos="3200400" algn="ctr"/>
                  <a:tab pos="3771900" algn="ctr"/>
                  <a:tab pos="4343400" algn="ctr"/>
                  <a:tab pos="4914900" algn="ctr"/>
                  <a:tab pos="5429250" algn="ctr"/>
                </a:tabLst>
                <a:defRPr sz="1600">
                  <a:solidFill>
                    <a:schemeClr val="tx1"/>
                  </a:solidFill>
                  <a:latin typeface="Arial" charset="0"/>
                </a:defRPr>
              </a:lvl9pPr>
            </a:lstStyle>
            <a:p>
              <a:pPr algn="l" eaLnBrk="1" hangingPunct="1">
                <a:lnSpc>
                  <a:spcPct val="90000"/>
                </a:lnSpc>
                <a:spcBef>
                  <a:spcPct val="0"/>
                </a:spcBef>
                <a:buFontTx/>
                <a:buNone/>
                <a:tabLst>
                  <a:tab pos="171450" algn="ctr"/>
                  <a:tab pos="800100" algn="ctr"/>
                  <a:tab pos="1371600" algn="ctr"/>
                  <a:tab pos="2000250" algn="ctr"/>
                  <a:tab pos="2571750" algn="ctr"/>
                  <a:tab pos="3200400" algn="ctr"/>
                  <a:tab pos="3771900" algn="ctr"/>
                  <a:tab pos="4343400" algn="ctr"/>
                  <a:tab pos="4972050" algn="ctr"/>
                  <a:tab pos="5543550" algn="ctr"/>
                </a:tabLst>
              </a:pPr>
              <a:r>
                <a:rPr lang="en-US" altLang="en-US" sz="1400" b="1" dirty="0">
                  <a:latin typeface="Calibri" panose="020F0502020204030204" pitchFamily="34" charset="0"/>
                  <a:cs typeface="Calibri" panose="020F0502020204030204" pitchFamily="34" charset="0"/>
                </a:rPr>
                <a:t>	  0	5	 10	15	20	25	 30	  35	40	 45</a:t>
              </a:r>
            </a:p>
            <a:p>
              <a:pPr algn="ctr" eaLnBrk="1" hangingPunct="1">
                <a:lnSpc>
                  <a:spcPct val="90000"/>
                </a:lnSpc>
                <a:spcBef>
                  <a:spcPct val="0"/>
                </a:spcBef>
                <a:buFontTx/>
                <a:buNone/>
                <a:tabLst>
                  <a:tab pos="457200" algn="ctr"/>
                  <a:tab pos="857250" algn="ctr"/>
                  <a:tab pos="1257300" algn="ctr"/>
                  <a:tab pos="1657350" algn="ctr"/>
                  <a:tab pos="2057400" algn="ctr"/>
                  <a:tab pos="2457450" algn="ctr"/>
                  <a:tab pos="2857500" algn="ctr"/>
                  <a:tab pos="3257550" algn="ctr"/>
                  <a:tab pos="3714750" algn="ctr"/>
                  <a:tab pos="4114800" algn="ctr"/>
                  <a:tab pos="4514850" algn="ctr"/>
                  <a:tab pos="4914900" algn="ctr"/>
                  <a:tab pos="5314950" algn="ctr"/>
                  <a:tab pos="5715000" algn="ctr"/>
                </a:tabLst>
              </a:pPr>
              <a:r>
                <a:rPr lang="en-US" altLang="en-US" sz="1400" b="1" dirty="0">
                  <a:latin typeface="Calibri" panose="020F0502020204030204" pitchFamily="34" charset="0"/>
                  <a:cs typeface="Calibri" panose="020F0502020204030204" pitchFamily="34" charset="0"/>
                </a:rPr>
                <a:t>Time to Stop </a:t>
              </a:r>
              <a:r>
                <a:rPr lang="en-US" altLang="en-US" sz="1400" b="1" dirty="0" err="1">
                  <a:latin typeface="Calibri" panose="020F0502020204030204" pitchFamily="34" charset="0"/>
                  <a:cs typeface="Calibri" panose="020F0502020204030204" pitchFamily="34" charset="0"/>
                </a:rPr>
                <a:t>IFX</a:t>
              </a:r>
              <a:r>
                <a:rPr lang="en-US" altLang="en-US" sz="1400" b="1" dirty="0">
                  <a:latin typeface="Calibri" panose="020F0502020204030204" pitchFamily="34" charset="0"/>
                  <a:cs typeface="Calibri" panose="020F0502020204030204" pitchFamily="34" charset="0"/>
                </a:rPr>
                <a:t> After Completion of TAXIT Maintenance Phase (months)</a:t>
              </a:r>
            </a:p>
          </p:txBody>
        </p:sp>
        <p:grpSp>
          <p:nvGrpSpPr>
            <p:cNvPr id="5126" name="Group 5125"/>
            <p:cNvGrpSpPr/>
            <p:nvPr/>
          </p:nvGrpSpPr>
          <p:grpSpPr>
            <a:xfrm>
              <a:off x="1700545" y="5217985"/>
              <a:ext cx="5916707" cy="849833"/>
              <a:chOff x="1700545" y="5195125"/>
              <a:chExt cx="5916707" cy="849833"/>
            </a:xfrm>
          </p:grpSpPr>
          <p:sp>
            <p:nvSpPr>
              <p:cNvPr id="85" name="Line 8"/>
              <p:cNvSpPr>
                <a:spLocks noChangeShapeType="1"/>
              </p:cNvSpPr>
              <p:nvPr/>
            </p:nvSpPr>
            <p:spPr bwMode="auto">
              <a:xfrm>
                <a:off x="1704372" y="5195125"/>
                <a:ext cx="0" cy="76507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86" name="Line 9"/>
              <p:cNvSpPr>
                <a:spLocks noChangeShapeType="1"/>
              </p:cNvSpPr>
              <p:nvPr/>
            </p:nvSpPr>
            <p:spPr bwMode="auto">
              <a:xfrm>
                <a:off x="1700545" y="5953903"/>
                <a:ext cx="591670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87" name="Line 20"/>
              <p:cNvSpPr>
                <a:spLocks noChangeShapeType="1"/>
              </p:cNvSpPr>
              <p:nvPr/>
            </p:nvSpPr>
            <p:spPr bwMode="auto">
              <a:xfrm>
                <a:off x="1975007" y="5952610"/>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88" name="Line 22"/>
              <p:cNvSpPr>
                <a:spLocks noChangeShapeType="1"/>
              </p:cNvSpPr>
              <p:nvPr/>
            </p:nvSpPr>
            <p:spPr bwMode="auto">
              <a:xfrm>
                <a:off x="2559499" y="5953447"/>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89" name="Line 23"/>
              <p:cNvSpPr>
                <a:spLocks noChangeShapeType="1"/>
              </p:cNvSpPr>
              <p:nvPr/>
            </p:nvSpPr>
            <p:spPr bwMode="auto">
              <a:xfrm>
                <a:off x="3167252" y="5952610"/>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90" name="Line 25"/>
              <p:cNvSpPr>
                <a:spLocks noChangeShapeType="1"/>
              </p:cNvSpPr>
              <p:nvPr/>
            </p:nvSpPr>
            <p:spPr bwMode="auto">
              <a:xfrm>
                <a:off x="3765242" y="5953447"/>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91" name="Line 26"/>
              <p:cNvSpPr>
                <a:spLocks noChangeShapeType="1"/>
              </p:cNvSpPr>
              <p:nvPr/>
            </p:nvSpPr>
            <p:spPr bwMode="auto">
              <a:xfrm>
                <a:off x="4362109" y="5953447"/>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92" name="Line 28"/>
              <p:cNvSpPr>
                <a:spLocks noChangeShapeType="1"/>
              </p:cNvSpPr>
              <p:nvPr/>
            </p:nvSpPr>
            <p:spPr bwMode="auto">
              <a:xfrm>
                <a:off x="4952657" y="5952610"/>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93" name="Line 26"/>
              <p:cNvSpPr>
                <a:spLocks noChangeShapeType="1"/>
              </p:cNvSpPr>
              <p:nvPr/>
            </p:nvSpPr>
            <p:spPr bwMode="auto">
              <a:xfrm>
                <a:off x="5558026" y="5953518"/>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94" name="Line 27"/>
              <p:cNvSpPr>
                <a:spLocks noChangeShapeType="1"/>
              </p:cNvSpPr>
              <p:nvPr/>
            </p:nvSpPr>
            <p:spPr bwMode="auto">
              <a:xfrm>
                <a:off x="6155554" y="5952681"/>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95" name="Line 28"/>
              <p:cNvSpPr>
                <a:spLocks noChangeShapeType="1"/>
              </p:cNvSpPr>
              <p:nvPr/>
            </p:nvSpPr>
            <p:spPr bwMode="auto">
              <a:xfrm>
                <a:off x="6753644" y="5952681"/>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sp>
            <p:nvSpPr>
              <p:cNvPr id="96" name="Line 29"/>
              <p:cNvSpPr>
                <a:spLocks noChangeShapeType="1"/>
              </p:cNvSpPr>
              <p:nvPr/>
            </p:nvSpPr>
            <p:spPr bwMode="auto">
              <a:xfrm>
                <a:off x="7350511" y="5952681"/>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1">
                  <a:latin typeface="Calibri" panose="020F0502020204030204" pitchFamily="34" charset="0"/>
                  <a:cs typeface="Calibri" panose="020F0502020204030204" pitchFamily="34" charset="0"/>
                </a:endParaRPr>
              </a:p>
            </p:txBody>
          </p:sp>
        </p:grpSp>
        <p:sp>
          <p:nvSpPr>
            <p:cNvPr id="97" name="Text Box 2"/>
            <p:cNvSpPr txBox="1">
              <a:spLocks noChangeArrowheads="1"/>
            </p:cNvSpPr>
            <p:nvPr/>
          </p:nvSpPr>
          <p:spPr bwMode="auto">
            <a:xfrm rot="16200000">
              <a:off x="907488" y="5478737"/>
              <a:ext cx="720197"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a:latin typeface="Calibri" panose="020F0502020204030204" pitchFamily="34" charset="0"/>
                  <a:cs typeface="Calibri" panose="020F0502020204030204" pitchFamily="34" charset="0"/>
                </a:rPr>
                <a:t>Groups</a:t>
              </a:r>
            </a:p>
          </p:txBody>
        </p:sp>
        <p:cxnSp>
          <p:nvCxnSpPr>
            <p:cNvPr id="98" name="Straight Connector 97"/>
            <p:cNvCxnSpPr/>
            <p:nvPr/>
          </p:nvCxnSpPr>
          <p:spPr>
            <a:xfrm rot="16200000">
              <a:off x="1555620" y="5353992"/>
              <a:ext cx="0" cy="1828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1553528" y="5683697"/>
              <a:ext cx="0" cy="18288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592682" y="4965584"/>
              <a:ext cx="1790598" cy="307777"/>
            </a:xfrm>
            <a:prstGeom prst="rect">
              <a:avLst/>
            </a:prstGeom>
            <a:noFill/>
          </p:spPr>
          <p:txBody>
            <a:bodyPr wrap="square" rtlCol="0">
              <a:spAutoFit/>
            </a:bodyPr>
            <a:lstStyle/>
            <a:p>
              <a:pPr algn="l"/>
              <a:r>
                <a:rPr lang="en-US" sz="1400" b="1" dirty="0">
                  <a:latin typeface="Calibri" panose="020F0502020204030204" pitchFamily="34" charset="0"/>
                  <a:cs typeface="Calibri" panose="020F0502020204030204" pitchFamily="34" charset="0"/>
                </a:rPr>
                <a:t>Number at risk</a:t>
              </a:r>
            </a:p>
          </p:txBody>
        </p:sp>
      </p:grpSp>
    </p:spTree>
    <p:extLst>
      <p:ext uri="{BB962C8B-B14F-4D97-AF65-F5344CB8AC3E}">
        <p14:creationId xmlns:p14="http://schemas.microsoft.com/office/powerpoint/2010/main" val="2440830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101600"/>
            <a:ext cx="8608990" cy="1041400"/>
          </a:xfrm>
        </p:spPr>
        <p:txBody>
          <a:bodyPr>
            <a:noAutofit/>
          </a:bodyPr>
          <a:lstStyle/>
          <a:p>
            <a:r>
              <a:rPr lang="en-US" sz="3600" dirty="0"/>
              <a:t>Treatment Failure Associated with Proactive vs Reactive IFX Monitoring in CD and UC</a:t>
            </a:r>
          </a:p>
        </p:txBody>
      </p:sp>
      <p:sp>
        <p:nvSpPr>
          <p:cNvPr id="3" name="TextBox 2"/>
          <p:cNvSpPr txBox="1"/>
          <p:nvPr/>
        </p:nvSpPr>
        <p:spPr>
          <a:xfrm>
            <a:off x="2189038" y="1358900"/>
            <a:ext cx="879724"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CD</a:t>
            </a:r>
          </a:p>
        </p:txBody>
      </p:sp>
      <p:sp>
        <p:nvSpPr>
          <p:cNvPr id="6" name="TextBox 5"/>
          <p:cNvSpPr txBox="1"/>
          <p:nvPr/>
        </p:nvSpPr>
        <p:spPr>
          <a:xfrm>
            <a:off x="6649913" y="1358900"/>
            <a:ext cx="879724"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UC</a:t>
            </a:r>
          </a:p>
        </p:txBody>
      </p:sp>
      <p:sp>
        <p:nvSpPr>
          <p:cNvPr id="4" name="Rectangle 3"/>
          <p:cNvSpPr/>
          <p:nvPr/>
        </p:nvSpPr>
        <p:spPr>
          <a:xfrm>
            <a:off x="0" y="6181752"/>
            <a:ext cx="4572000" cy="677108"/>
          </a:xfrm>
          <a:prstGeom prst="rect">
            <a:avLst/>
          </a:prstGeom>
        </p:spPr>
        <p:txBody>
          <a:bodyPr>
            <a:spAutoFit/>
          </a:bodyPr>
          <a:lstStyle/>
          <a:p>
            <a:pPr algn="l"/>
            <a:r>
              <a:rPr lang="en-US" sz="1400" dirty="0">
                <a:latin typeface="+mj-lt"/>
              </a:rPr>
              <a:t>TDM, therapeutic drug monitoring.</a:t>
            </a:r>
          </a:p>
          <a:p>
            <a:pPr algn="l"/>
            <a:endParaRPr lang="en-US" sz="1200" dirty="0">
              <a:latin typeface="+mj-lt"/>
            </a:endParaRPr>
          </a:p>
          <a:p>
            <a:pPr algn="l"/>
            <a:r>
              <a:rPr lang="en-US" sz="1200" dirty="0" err="1">
                <a:latin typeface="+mj-lt"/>
              </a:rPr>
              <a:t>Papamichael</a:t>
            </a:r>
            <a:r>
              <a:rPr lang="en-US" sz="1200" dirty="0">
                <a:latin typeface="+mj-lt"/>
              </a:rPr>
              <a:t> K, et al. </a:t>
            </a:r>
            <a:r>
              <a:rPr lang="pt-BR" sz="1200" i="1" dirty="0">
                <a:latin typeface="+mj-lt"/>
              </a:rPr>
              <a:t>J Crohns Colitis. </a:t>
            </a:r>
            <a:r>
              <a:rPr lang="pt-BR" sz="1200" dirty="0">
                <a:latin typeface="+mj-lt"/>
              </a:rPr>
              <a:t>2018. [Epub ahead of print]</a:t>
            </a:r>
            <a:endParaRPr lang="en-US" sz="1200" dirty="0">
              <a:latin typeface="+mj-lt"/>
            </a:endParaRPr>
          </a:p>
        </p:txBody>
      </p:sp>
      <p:sp>
        <p:nvSpPr>
          <p:cNvPr id="21" name="Text Box 10"/>
          <p:cNvSpPr txBox="1">
            <a:spLocks noChangeArrowheads="1"/>
          </p:cNvSpPr>
          <p:nvPr/>
        </p:nvSpPr>
        <p:spPr bwMode="auto">
          <a:xfrm rot="16200000">
            <a:off x="-546552" y="3016833"/>
            <a:ext cx="205800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600" b="1" dirty="0">
                <a:latin typeface="Calibri" panose="020F0502020204030204" pitchFamily="34" charset="0"/>
                <a:cs typeface="Calibri" panose="020F0502020204030204" pitchFamily="34" charset="0"/>
              </a:rPr>
              <a:t>Treatment Failure  (%)</a:t>
            </a:r>
          </a:p>
        </p:txBody>
      </p:sp>
      <p:sp>
        <p:nvSpPr>
          <p:cNvPr id="28" name="Text Box 17"/>
          <p:cNvSpPr txBox="1">
            <a:spLocks noChangeArrowheads="1"/>
          </p:cNvSpPr>
          <p:nvPr/>
        </p:nvSpPr>
        <p:spPr bwMode="auto">
          <a:xfrm>
            <a:off x="827707" y="4331859"/>
            <a:ext cx="3664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400">
                <a:solidFill>
                  <a:schemeClr val="tx1"/>
                </a:solidFill>
                <a:latin typeface="Arial" charset="0"/>
              </a:defRPr>
            </a:lvl1pPr>
            <a:lvl2pPr marL="742950" indent="-28575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000">
                <a:solidFill>
                  <a:schemeClr val="tx1"/>
                </a:solidFill>
                <a:latin typeface="Arial" charset="0"/>
              </a:defRPr>
            </a:lvl2pPr>
            <a:lvl3pPr marL="11430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a:solidFill>
                  <a:schemeClr val="tx1"/>
                </a:solidFill>
                <a:latin typeface="Arial" charset="0"/>
              </a:defRPr>
            </a:lvl3pPr>
            <a:lvl4pPr marL="16002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4pPr>
            <a:lvl5pPr marL="20574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9pPr>
          </a:lstStyle>
          <a:p>
            <a:pPr eaLnBrk="1" hangingPunct="1">
              <a:spcBef>
                <a:spcPts val="0"/>
              </a:spcBef>
              <a:buFontTx/>
              <a:buNone/>
              <a:tabLst>
                <a:tab pos="457200" algn="ctr"/>
                <a:tab pos="857250" algn="ctr"/>
                <a:tab pos="1314450" algn="ctr"/>
                <a:tab pos="1714500" algn="ctr"/>
                <a:tab pos="2116138" algn="ctr"/>
                <a:tab pos="2573338" algn="ctr"/>
                <a:tab pos="2973388" algn="ctr"/>
                <a:tab pos="3371850" algn="ctr"/>
                <a:tab pos="3886200" algn="ctr"/>
                <a:tab pos="4514850" algn="ctr"/>
                <a:tab pos="5195888" algn="ctr"/>
                <a:tab pos="5832475" algn="ctr"/>
                <a:tab pos="6456363" algn="ctr"/>
              </a:tabLst>
            </a:pPr>
            <a:r>
              <a:rPr lang="en-US" altLang="en-US" sz="1400" b="1" dirty="0">
                <a:latin typeface="Calibri" panose="020F0502020204030204" pitchFamily="34" charset="0"/>
                <a:cs typeface="Calibri" panose="020F0502020204030204" pitchFamily="34" charset="0"/>
              </a:rPr>
              <a:t>0	 1	 2	3	 4	  5	6	 7	  8	</a:t>
            </a:r>
          </a:p>
          <a:p>
            <a:pPr algn="ctr" eaLnBrk="1" hangingPunct="1">
              <a:spcBef>
                <a:spcPts val="0"/>
              </a:spcBef>
              <a:buFontTx/>
              <a:buNone/>
            </a:pPr>
            <a:r>
              <a:rPr lang="en-US" altLang="en-US" sz="1400" b="1" dirty="0">
                <a:latin typeface="Calibri" panose="020F0502020204030204" pitchFamily="34" charset="0"/>
                <a:cs typeface="Calibri" panose="020F0502020204030204" pitchFamily="34" charset="0"/>
              </a:rPr>
              <a:t>Follow-up After Start of </a:t>
            </a:r>
            <a:r>
              <a:rPr lang="en-US" altLang="en-US" sz="1400" b="1" dirty="0" err="1">
                <a:latin typeface="Calibri" panose="020F0502020204030204" pitchFamily="34" charset="0"/>
                <a:cs typeface="Calibri" panose="020F0502020204030204" pitchFamily="34" charset="0"/>
              </a:rPr>
              <a:t>IFX</a:t>
            </a:r>
            <a:r>
              <a:rPr lang="en-US" altLang="en-US" sz="1400" b="1" dirty="0">
                <a:latin typeface="Calibri" panose="020F0502020204030204" pitchFamily="34" charset="0"/>
                <a:cs typeface="Calibri" panose="020F0502020204030204" pitchFamily="34" charset="0"/>
              </a:rPr>
              <a:t> </a:t>
            </a:r>
            <a:r>
              <a:rPr lang="en-US" altLang="en-US" sz="1400" b="1" dirty="0" err="1">
                <a:latin typeface="Calibri" panose="020F0502020204030204" pitchFamily="34" charset="0"/>
                <a:cs typeface="Calibri" panose="020F0502020204030204" pitchFamily="34" charset="0"/>
              </a:rPr>
              <a:t>TDM</a:t>
            </a:r>
            <a:r>
              <a:rPr lang="en-US" altLang="en-US" sz="1400" b="1" dirty="0">
                <a:latin typeface="Calibri" panose="020F0502020204030204" pitchFamily="34" charset="0"/>
                <a:cs typeface="Calibri" panose="020F0502020204030204" pitchFamily="34" charset="0"/>
              </a:rPr>
              <a:t> (years)</a:t>
            </a:r>
          </a:p>
        </p:txBody>
      </p:sp>
      <p:sp>
        <p:nvSpPr>
          <p:cNvPr id="29" name="Text Box 18"/>
          <p:cNvSpPr txBox="1">
            <a:spLocks noChangeArrowheads="1"/>
          </p:cNvSpPr>
          <p:nvPr/>
        </p:nvSpPr>
        <p:spPr bwMode="auto">
          <a:xfrm>
            <a:off x="481004" y="1904832"/>
            <a:ext cx="458779" cy="260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100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80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60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40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20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0</a:t>
            </a:r>
          </a:p>
        </p:txBody>
      </p:sp>
      <p:grpSp>
        <p:nvGrpSpPr>
          <p:cNvPr id="99" name="Group 98"/>
          <p:cNvGrpSpPr/>
          <p:nvPr/>
        </p:nvGrpSpPr>
        <p:grpSpPr>
          <a:xfrm>
            <a:off x="872891" y="2051824"/>
            <a:ext cx="3473641" cy="2333804"/>
            <a:chOff x="872891" y="2051824"/>
            <a:chExt cx="3473641" cy="2333804"/>
          </a:xfrm>
        </p:grpSpPr>
        <p:sp>
          <p:nvSpPr>
            <p:cNvPr id="13" name="Line 2"/>
            <p:cNvSpPr>
              <a:spLocks noChangeShapeType="1"/>
            </p:cNvSpPr>
            <p:nvPr/>
          </p:nvSpPr>
          <p:spPr bwMode="auto">
            <a:xfrm>
              <a:off x="963207" y="2051824"/>
              <a:ext cx="0" cy="23289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14" name="Line 3"/>
            <p:cNvSpPr>
              <a:spLocks noChangeShapeType="1"/>
            </p:cNvSpPr>
            <p:nvPr/>
          </p:nvSpPr>
          <p:spPr bwMode="auto">
            <a:xfrm>
              <a:off x="873125" y="4289425"/>
              <a:ext cx="347340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15" name="Line 4"/>
            <p:cNvSpPr>
              <a:spLocks noChangeShapeType="1"/>
            </p:cNvSpPr>
            <p:nvPr/>
          </p:nvSpPr>
          <p:spPr bwMode="auto">
            <a:xfrm>
              <a:off x="872891" y="3842539"/>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16" name="Line 5"/>
            <p:cNvSpPr>
              <a:spLocks noChangeShapeType="1"/>
            </p:cNvSpPr>
            <p:nvPr/>
          </p:nvSpPr>
          <p:spPr bwMode="auto">
            <a:xfrm>
              <a:off x="872891" y="3391420"/>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17" name="Line 6"/>
            <p:cNvSpPr>
              <a:spLocks noChangeShapeType="1"/>
            </p:cNvSpPr>
            <p:nvPr/>
          </p:nvSpPr>
          <p:spPr bwMode="auto">
            <a:xfrm>
              <a:off x="872891" y="2954490"/>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18" name="Line 7"/>
            <p:cNvSpPr>
              <a:spLocks noChangeShapeType="1"/>
            </p:cNvSpPr>
            <p:nvPr/>
          </p:nvSpPr>
          <p:spPr bwMode="auto">
            <a:xfrm>
              <a:off x="872891" y="2505936"/>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19" name="Line 8"/>
            <p:cNvSpPr>
              <a:spLocks noChangeShapeType="1"/>
            </p:cNvSpPr>
            <p:nvPr/>
          </p:nvSpPr>
          <p:spPr bwMode="auto">
            <a:xfrm>
              <a:off x="875121" y="2056844"/>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22" name="Line 11"/>
            <p:cNvSpPr>
              <a:spLocks noChangeShapeType="1"/>
            </p:cNvSpPr>
            <p:nvPr/>
          </p:nvSpPr>
          <p:spPr bwMode="auto">
            <a:xfrm>
              <a:off x="1393004" y="429101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24" name="Line 13"/>
            <p:cNvSpPr>
              <a:spLocks noChangeShapeType="1"/>
            </p:cNvSpPr>
            <p:nvPr/>
          </p:nvSpPr>
          <p:spPr bwMode="auto">
            <a:xfrm>
              <a:off x="1808952" y="4289425"/>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25" name="Line 14"/>
            <p:cNvSpPr>
              <a:spLocks noChangeShapeType="1"/>
            </p:cNvSpPr>
            <p:nvPr/>
          </p:nvSpPr>
          <p:spPr bwMode="auto">
            <a:xfrm>
              <a:off x="2230762" y="429101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26" name="Line 15"/>
            <p:cNvSpPr>
              <a:spLocks noChangeShapeType="1"/>
            </p:cNvSpPr>
            <p:nvPr/>
          </p:nvSpPr>
          <p:spPr bwMode="auto">
            <a:xfrm>
              <a:off x="2652572" y="4289425"/>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27" name="Line 16"/>
            <p:cNvSpPr>
              <a:spLocks noChangeShapeType="1"/>
            </p:cNvSpPr>
            <p:nvPr/>
          </p:nvSpPr>
          <p:spPr bwMode="auto">
            <a:xfrm>
              <a:off x="3068520" y="4289425"/>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30" name="Line 19"/>
            <p:cNvSpPr>
              <a:spLocks noChangeShapeType="1"/>
            </p:cNvSpPr>
            <p:nvPr/>
          </p:nvSpPr>
          <p:spPr bwMode="auto">
            <a:xfrm>
              <a:off x="3502054" y="4294188"/>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31" name="Line 22"/>
            <p:cNvSpPr>
              <a:spLocks noChangeShapeType="1"/>
            </p:cNvSpPr>
            <p:nvPr/>
          </p:nvSpPr>
          <p:spPr bwMode="auto">
            <a:xfrm>
              <a:off x="3918002" y="429101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32" name="Line 23"/>
            <p:cNvSpPr>
              <a:spLocks noChangeShapeType="1"/>
            </p:cNvSpPr>
            <p:nvPr/>
          </p:nvSpPr>
          <p:spPr bwMode="auto">
            <a:xfrm>
              <a:off x="4339809" y="4291013"/>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grpSp>
      <p:sp>
        <p:nvSpPr>
          <p:cNvPr id="34" name="Text Box 17"/>
          <p:cNvSpPr txBox="1">
            <a:spLocks noChangeArrowheads="1"/>
          </p:cNvSpPr>
          <p:nvPr/>
        </p:nvSpPr>
        <p:spPr bwMode="auto">
          <a:xfrm>
            <a:off x="-1" y="4871120"/>
            <a:ext cx="4524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400">
                <a:solidFill>
                  <a:schemeClr val="tx1"/>
                </a:solidFill>
                <a:latin typeface="Arial" charset="0"/>
              </a:defRPr>
            </a:lvl1pPr>
            <a:lvl2pPr marL="742950" indent="-28575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000">
                <a:solidFill>
                  <a:schemeClr val="tx1"/>
                </a:solidFill>
                <a:latin typeface="Arial" charset="0"/>
              </a:defRPr>
            </a:lvl2pPr>
            <a:lvl3pPr marL="11430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a:solidFill>
                  <a:schemeClr val="tx1"/>
                </a:solidFill>
                <a:latin typeface="Arial" charset="0"/>
              </a:defRPr>
            </a:lvl3pPr>
            <a:lvl4pPr marL="16002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4pPr>
            <a:lvl5pPr marL="20574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9pPr>
          </a:lstStyle>
          <a:p>
            <a:pPr algn="l" eaLnBrk="1" hangingPunct="1">
              <a:spcBef>
                <a:spcPts val="0"/>
              </a:spcBef>
              <a:buFontTx/>
              <a:buNone/>
              <a:tabLst>
                <a:tab pos="627063" algn="r"/>
                <a:tab pos="973138" algn="r"/>
                <a:tab pos="1371600" algn="r"/>
                <a:tab pos="1828800" algn="r"/>
                <a:tab pos="2227263" algn="r"/>
                <a:tab pos="2632075" algn="r"/>
                <a:tab pos="3030538" algn="r"/>
                <a:tab pos="3429000" algn="r"/>
                <a:tab pos="3886200" algn="r"/>
                <a:tab pos="4343400" algn="r"/>
                <a:tab pos="4514850" algn="ctr"/>
                <a:tab pos="5195888" algn="ctr"/>
                <a:tab pos="5832475" algn="ctr"/>
                <a:tab pos="6456363" algn="ctr"/>
              </a:tabLst>
            </a:pPr>
            <a:r>
              <a:rPr lang="en-US" altLang="en-US" sz="1400" b="1" dirty="0">
                <a:latin typeface="Calibri" panose="020F0502020204030204" pitchFamily="34" charset="0"/>
                <a:cs typeface="Calibri" panose="020F0502020204030204" pitchFamily="34" charset="0"/>
              </a:rPr>
              <a:t>	At risk:	46	38	23	9	1	1	0	0	0</a:t>
            </a:r>
          </a:p>
          <a:p>
            <a:pPr algn="l" eaLnBrk="1" hangingPunct="1">
              <a:spcBef>
                <a:spcPts val="0"/>
              </a:spcBef>
              <a:buFontTx/>
              <a:buNone/>
              <a:tabLst>
                <a:tab pos="627063" algn="r"/>
                <a:tab pos="973138" algn="r"/>
                <a:tab pos="1371600" algn="r"/>
                <a:tab pos="1828800" algn="r"/>
                <a:tab pos="2227263" algn="r"/>
                <a:tab pos="2632075" algn="r"/>
                <a:tab pos="3030538" algn="r"/>
                <a:tab pos="3429000" algn="r"/>
                <a:tab pos="3886200" algn="r"/>
                <a:tab pos="4343400" algn="r"/>
                <a:tab pos="4514850" algn="ctr"/>
                <a:tab pos="5195888" algn="ctr"/>
                <a:tab pos="5832475" algn="ctr"/>
                <a:tab pos="6456363" algn="ctr"/>
              </a:tabLst>
            </a:pPr>
            <a:r>
              <a:rPr lang="en-US" altLang="en-US" sz="1400" b="1" dirty="0">
                <a:latin typeface="Calibri" panose="020F0502020204030204" pitchFamily="34" charset="0"/>
                <a:cs typeface="Calibri" panose="020F0502020204030204" pitchFamily="34" charset="0"/>
              </a:rPr>
              <a:t>		24	24	21	18	13	6	4	1	0</a:t>
            </a:r>
          </a:p>
        </p:txBody>
      </p:sp>
      <p:sp>
        <p:nvSpPr>
          <p:cNvPr id="54" name="Rectangle 53"/>
          <p:cNvSpPr/>
          <p:nvPr/>
        </p:nvSpPr>
        <p:spPr>
          <a:xfrm>
            <a:off x="1277718" y="2007266"/>
            <a:ext cx="2182189" cy="683264"/>
          </a:xfrm>
          <a:prstGeom prst="rect">
            <a:avLst/>
          </a:prstGeom>
        </p:spPr>
        <p:txBody>
          <a:bodyPr wrap="square">
            <a:spAutoFit/>
          </a:bodyPr>
          <a:lstStyle/>
          <a:p>
            <a:pPr algn="l">
              <a:lnSpc>
                <a:spcPct val="80000"/>
              </a:lnSpc>
            </a:pPr>
            <a:r>
              <a:rPr lang="en-US" sz="1200" b="1" dirty="0">
                <a:latin typeface="Calibri" panose="020F0502020204030204" pitchFamily="34" charset="0"/>
                <a:cs typeface="Calibri" panose="020F0502020204030204" pitchFamily="34" charset="0"/>
              </a:rPr>
              <a:t>Proactive IFX monitoring after reactive testing, n=24</a:t>
            </a:r>
          </a:p>
          <a:p>
            <a:pPr algn="l">
              <a:lnSpc>
                <a:spcPct val="80000"/>
              </a:lnSpc>
            </a:pPr>
            <a:endParaRPr lang="en-US" sz="1200" b="1" dirty="0">
              <a:latin typeface="Calibri" panose="020F0502020204030204" pitchFamily="34" charset="0"/>
              <a:cs typeface="Calibri" panose="020F0502020204030204" pitchFamily="34" charset="0"/>
            </a:endParaRPr>
          </a:p>
          <a:p>
            <a:pPr algn="l">
              <a:lnSpc>
                <a:spcPct val="80000"/>
              </a:lnSpc>
            </a:pPr>
            <a:r>
              <a:rPr lang="en-US" sz="1200" b="1" dirty="0">
                <a:latin typeface="Calibri" panose="020F0502020204030204" pitchFamily="34" charset="0"/>
                <a:cs typeface="Calibri" panose="020F0502020204030204" pitchFamily="34" charset="0"/>
              </a:rPr>
              <a:t>Reactive testing alone, n=46</a:t>
            </a:r>
            <a:endParaRPr lang="en-US" dirty="0"/>
          </a:p>
        </p:txBody>
      </p:sp>
      <p:sp>
        <p:nvSpPr>
          <p:cNvPr id="56" name="Freeform 55"/>
          <p:cNvSpPr/>
          <p:nvPr/>
        </p:nvSpPr>
        <p:spPr>
          <a:xfrm>
            <a:off x="1649392" y="4090325"/>
            <a:ext cx="2608463" cy="198096"/>
          </a:xfrm>
          <a:custGeom>
            <a:avLst/>
            <a:gdLst>
              <a:gd name="connsiteX0" fmla="*/ 0 w 2606233"/>
              <a:gd name="connsiteY0" fmla="*/ 202557 h 202557"/>
              <a:gd name="connsiteX1" fmla="*/ 0 w 2606233"/>
              <a:gd name="connsiteY1" fmla="*/ 96456 h 202557"/>
              <a:gd name="connsiteX2" fmla="*/ 179408 w 2606233"/>
              <a:gd name="connsiteY2" fmla="*/ 96456 h 202557"/>
              <a:gd name="connsiteX3" fmla="*/ 179408 w 2606233"/>
              <a:gd name="connsiteY3" fmla="*/ 0 h 202557"/>
              <a:gd name="connsiteX4" fmla="*/ 2606233 w 2606233"/>
              <a:gd name="connsiteY4" fmla="*/ 0 h 202557"/>
              <a:gd name="connsiteX0" fmla="*/ 0 w 2608463"/>
              <a:gd name="connsiteY0" fmla="*/ 202557 h 202557"/>
              <a:gd name="connsiteX1" fmla="*/ 0 w 2608463"/>
              <a:gd name="connsiteY1" fmla="*/ 96456 h 202557"/>
              <a:gd name="connsiteX2" fmla="*/ 179408 w 2608463"/>
              <a:gd name="connsiteY2" fmla="*/ 96456 h 202557"/>
              <a:gd name="connsiteX3" fmla="*/ 179408 w 2608463"/>
              <a:gd name="connsiteY3" fmla="*/ 0 h 202557"/>
              <a:gd name="connsiteX4" fmla="*/ 2608463 w 2608463"/>
              <a:gd name="connsiteY4" fmla="*/ 4461 h 202557"/>
              <a:gd name="connsiteX0" fmla="*/ 0 w 2608463"/>
              <a:gd name="connsiteY0" fmla="*/ 198096 h 198096"/>
              <a:gd name="connsiteX1" fmla="*/ 0 w 2608463"/>
              <a:gd name="connsiteY1" fmla="*/ 91995 h 198096"/>
              <a:gd name="connsiteX2" fmla="*/ 179408 w 2608463"/>
              <a:gd name="connsiteY2" fmla="*/ 91995 h 198096"/>
              <a:gd name="connsiteX3" fmla="*/ 177178 w 2608463"/>
              <a:gd name="connsiteY3" fmla="*/ 2230 h 198096"/>
              <a:gd name="connsiteX4" fmla="*/ 2608463 w 2608463"/>
              <a:gd name="connsiteY4" fmla="*/ 0 h 19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463" h="198096">
                <a:moveTo>
                  <a:pt x="0" y="198096"/>
                </a:moveTo>
                <a:lnTo>
                  <a:pt x="0" y="91995"/>
                </a:lnTo>
                <a:lnTo>
                  <a:pt x="179408" y="91995"/>
                </a:lnTo>
                <a:cubicBezTo>
                  <a:pt x="178665" y="62073"/>
                  <a:pt x="177921" y="32152"/>
                  <a:pt x="177178" y="2230"/>
                </a:cubicBezTo>
                <a:lnTo>
                  <a:pt x="2608463"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eeform 54"/>
          <p:cNvSpPr/>
          <p:nvPr/>
        </p:nvSpPr>
        <p:spPr>
          <a:xfrm>
            <a:off x="1184476" y="3368233"/>
            <a:ext cx="2104663" cy="918258"/>
          </a:xfrm>
          <a:custGeom>
            <a:avLst/>
            <a:gdLst>
              <a:gd name="connsiteX0" fmla="*/ 0 w 2104663"/>
              <a:gd name="connsiteY0" fmla="*/ 918258 h 918258"/>
              <a:gd name="connsiteX1" fmla="*/ 0 w 2104663"/>
              <a:gd name="connsiteY1" fmla="*/ 866172 h 918258"/>
              <a:gd name="connsiteX2" fmla="*/ 69448 w 2104663"/>
              <a:gd name="connsiteY2" fmla="*/ 866172 h 918258"/>
              <a:gd name="connsiteX3" fmla="*/ 69448 w 2104663"/>
              <a:gd name="connsiteY3" fmla="*/ 827590 h 918258"/>
              <a:gd name="connsiteX4" fmla="*/ 135038 w 2104663"/>
              <a:gd name="connsiteY4" fmla="*/ 827590 h 918258"/>
              <a:gd name="connsiteX5" fmla="*/ 135038 w 2104663"/>
              <a:gd name="connsiteY5" fmla="*/ 779362 h 918258"/>
              <a:gd name="connsiteX6" fmla="*/ 190982 w 2104663"/>
              <a:gd name="connsiteY6" fmla="*/ 779362 h 918258"/>
              <a:gd name="connsiteX7" fmla="*/ 190982 w 2104663"/>
              <a:gd name="connsiteY7" fmla="*/ 690623 h 918258"/>
              <a:gd name="connsiteX8" fmla="*/ 237281 w 2104663"/>
              <a:gd name="connsiteY8" fmla="*/ 690623 h 918258"/>
              <a:gd name="connsiteX9" fmla="*/ 237281 w 2104663"/>
              <a:gd name="connsiteY9" fmla="*/ 615387 h 918258"/>
              <a:gd name="connsiteX10" fmla="*/ 326020 w 2104663"/>
              <a:gd name="connsiteY10" fmla="*/ 615387 h 918258"/>
              <a:gd name="connsiteX11" fmla="*/ 326020 w 2104663"/>
              <a:gd name="connsiteY11" fmla="*/ 563301 h 918258"/>
              <a:gd name="connsiteX12" fmla="*/ 459129 w 2104663"/>
              <a:gd name="connsiteY12" fmla="*/ 563301 h 918258"/>
              <a:gd name="connsiteX13" fmla="*/ 459129 w 2104663"/>
              <a:gd name="connsiteY13" fmla="*/ 488066 h 918258"/>
              <a:gd name="connsiteX14" fmla="*/ 511215 w 2104663"/>
              <a:gd name="connsiteY14" fmla="*/ 488066 h 918258"/>
              <a:gd name="connsiteX15" fmla="*/ 511215 w 2104663"/>
              <a:gd name="connsiteY15" fmla="*/ 424405 h 918258"/>
              <a:gd name="connsiteX16" fmla="*/ 661686 w 2104663"/>
              <a:gd name="connsiteY16" fmla="*/ 424405 h 918258"/>
              <a:gd name="connsiteX17" fmla="*/ 661686 w 2104663"/>
              <a:gd name="connsiteY17" fmla="*/ 343382 h 918258"/>
              <a:gd name="connsiteX18" fmla="*/ 827590 w 2104663"/>
              <a:gd name="connsiteY18" fmla="*/ 343382 h 918258"/>
              <a:gd name="connsiteX19" fmla="*/ 827590 w 2104663"/>
              <a:gd name="connsiteY19" fmla="*/ 204486 h 918258"/>
              <a:gd name="connsiteX20" fmla="*/ 1188334 w 2104663"/>
              <a:gd name="connsiteY20" fmla="*/ 204486 h 918258"/>
              <a:gd name="connsiteX21" fmla="*/ 1188334 w 2104663"/>
              <a:gd name="connsiteY21" fmla="*/ 0 h 918258"/>
              <a:gd name="connsiteX22" fmla="*/ 2104663 w 2104663"/>
              <a:gd name="connsiteY22" fmla="*/ 0 h 918258"/>
              <a:gd name="connsiteX0" fmla="*/ 0 w 2104663"/>
              <a:gd name="connsiteY0" fmla="*/ 918258 h 918258"/>
              <a:gd name="connsiteX1" fmla="*/ 0 w 2104663"/>
              <a:gd name="connsiteY1" fmla="*/ 866172 h 918258"/>
              <a:gd name="connsiteX2" fmla="*/ 69448 w 2104663"/>
              <a:gd name="connsiteY2" fmla="*/ 866172 h 918258"/>
              <a:gd name="connsiteX3" fmla="*/ 69448 w 2104663"/>
              <a:gd name="connsiteY3" fmla="*/ 827590 h 918258"/>
              <a:gd name="connsiteX4" fmla="*/ 135038 w 2104663"/>
              <a:gd name="connsiteY4" fmla="*/ 827590 h 918258"/>
              <a:gd name="connsiteX5" fmla="*/ 135038 w 2104663"/>
              <a:gd name="connsiteY5" fmla="*/ 779362 h 918258"/>
              <a:gd name="connsiteX6" fmla="*/ 190982 w 2104663"/>
              <a:gd name="connsiteY6" fmla="*/ 779362 h 918258"/>
              <a:gd name="connsiteX7" fmla="*/ 200507 w 2104663"/>
              <a:gd name="connsiteY7" fmla="*/ 662048 h 918258"/>
              <a:gd name="connsiteX8" fmla="*/ 237281 w 2104663"/>
              <a:gd name="connsiteY8" fmla="*/ 690623 h 918258"/>
              <a:gd name="connsiteX9" fmla="*/ 237281 w 2104663"/>
              <a:gd name="connsiteY9" fmla="*/ 615387 h 918258"/>
              <a:gd name="connsiteX10" fmla="*/ 326020 w 2104663"/>
              <a:gd name="connsiteY10" fmla="*/ 615387 h 918258"/>
              <a:gd name="connsiteX11" fmla="*/ 326020 w 2104663"/>
              <a:gd name="connsiteY11" fmla="*/ 563301 h 918258"/>
              <a:gd name="connsiteX12" fmla="*/ 459129 w 2104663"/>
              <a:gd name="connsiteY12" fmla="*/ 563301 h 918258"/>
              <a:gd name="connsiteX13" fmla="*/ 459129 w 2104663"/>
              <a:gd name="connsiteY13" fmla="*/ 488066 h 918258"/>
              <a:gd name="connsiteX14" fmla="*/ 511215 w 2104663"/>
              <a:gd name="connsiteY14" fmla="*/ 488066 h 918258"/>
              <a:gd name="connsiteX15" fmla="*/ 511215 w 2104663"/>
              <a:gd name="connsiteY15" fmla="*/ 424405 h 918258"/>
              <a:gd name="connsiteX16" fmla="*/ 661686 w 2104663"/>
              <a:gd name="connsiteY16" fmla="*/ 424405 h 918258"/>
              <a:gd name="connsiteX17" fmla="*/ 661686 w 2104663"/>
              <a:gd name="connsiteY17" fmla="*/ 343382 h 918258"/>
              <a:gd name="connsiteX18" fmla="*/ 827590 w 2104663"/>
              <a:gd name="connsiteY18" fmla="*/ 343382 h 918258"/>
              <a:gd name="connsiteX19" fmla="*/ 827590 w 2104663"/>
              <a:gd name="connsiteY19" fmla="*/ 204486 h 918258"/>
              <a:gd name="connsiteX20" fmla="*/ 1188334 w 2104663"/>
              <a:gd name="connsiteY20" fmla="*/ 204486 h 918258"/>
              <a:gd name="connsiteX21" fmla="*/ 1188334 w 2104663"/>
              <a:gd name="connsiteY21" fmla="*/ 0 h 918258"/>
              <a:gd name="connsiteX22" fmla="*/ 2104663 w 2104663"/>
              <a:gd name="connsiteY22" fmla="*/ 0 h 918258"/>
              <a:gd name="connsiteX0" fmla="*/ 0 w 2104663"/>
              <a:gd name="connsiteY0" fmla="*/ 918258 h 918258"/>
              <a:gd name="connsiteX1" fmla="*/ 0 w 2104663"/>
              <a:gd name="connsiteY1" fmla="*/ 866172 h 918258"/>
              <a:gd name="connsiteX2" fmla="*/ 69448 w 2104663"/>
              <a:gd name="connsiteY2" fmla="*/ 866172 h 918258"/>
              <a:gd name="connsiteX3" fmla="*/ 69448 w 2104663"/>
              <a:gd name="connsiteY3" fmla="*/ 827590 h 918258"/>
              <a:gd name="connsiteX4" fmla="*/ 135038 w 2104663"/>
              <a:gd name="connsiteY4" fmla="*/ 827590 h 918258"/>
              <a:gd name="connsiteX5" fmla="*/ 135038 w 2104663"/>
              <a:gd name="connsiteY5" fmla="*/ 779362 h 918258"/>
              <a:gd name="connsiteX6" fmla="*/ 190982 w 2104663"/>
              <a:gd name="connsiteY6" fmla="*/ 779362 h 918258"/>
              <a:gd name="connsiteX7" fmla="*/ 200507 w 2104663"/>
              <a:gd name="connsiteY7" fmla="*/ 662048 h 918258"/>
              <a:gd name="connsiteX8" fmla="*/ 242996 w 2104663"/>
              <a:gd name="connsiteY8" fmla="*/ 671573 h 918258"/>
              <a:gd name="connsiteX9" fmla="*/ 237281 w 2104663"/>
              <a:gd name="connsiteY9" fmla="*/ 615387 h 918258"/>
              <a:gd name="connsiteX10" fmla="*/ 326020 w 2104663"/>
              <a:gd name="connsiteY10" fmla="*/ 615387 h 918258"/>
              <a:gd name="connsiteX11" fmla="*/ 326020 w 2104663"/>
              <a:gd name="connsiteY11" fmla="*/ 563301 h 918258"/>
              <a:gd name="connsiteX12" fmla="*/ 459129 w 2104663"/>
              <a:gd name="connsiteY12" fmla="*/ 563301 h 918258"/>
              <a:gd name="connsiteX13" fmla="*/ 459129 w 2104663"/>
              <a:gd name="connsiteY13" fmla="*/ 488066 h 918258"/>
              <a:gd name="connsiteX14" fmla="*/ 511215 w 2104663"/>
              <a:gd name="connsiteY14" fmla="*/ 488066 h 918258"/>
              <a:gd name="connsiteX15" fmla="*/ 511215 w 2104663"/>
              <a:gd name="connsiteY15" fmla="*/ 424405 h 918258"/>
              <a:gd name="connsiteX16" fmla="*/ 661686 w 2104663"/>
              <a:gd name="connsiteY16" fmla="*/ 424405 h 918258"/>
              <a:gd name="connsiteX17" fmla="*/ 661686 w 2104663"/>
              <a:gd name="connsiteY17" fmla="*/ 343382 h 918258"/>
              <a:gd name="connsiteX18" fmla="*/ 827590 w 2104663"/>
              <a:gd name="connsiteY18" fmla="*/ 343382 h 918258"/>
              <a:gd name="connsiteX19" fmla="*/ 827590 w 2104663"/>
              <a:gd name="connsiteY19" fmla="*/ 204486 h 918258"/>
              <a:gd name="connsiteX20" fmla="*/ 1188334 w 2104663"/>
              <a:gd name="connsiteY20" fmla="*/ 204486 h 918258"/>
              <a:gd name="connsiteX21" fmla="*/ 1188334 w 2104663"/>
              <a:gd name="connsiteY21" fmla="*/ 0 h 918258"/>
              <a:gd name="connsiteX22" fmla="*/ 2104663 w 2104663"/>
              <a:gd name="connsiteY22" fmla="*/ 0 h 918258"/>
              <a:gd name="connsiteX0" fmla="*/ 0 w 2104663"/>
              <a:gd name="connsiteY0" fmla="*/ 918258 h 918258"/>
              <a:gd name="connsiteX1" fmla="*/ 0 w 2104663"/>
              <a:gd name="connsiteY1" fmla="*/ 866172 h 918258"/>
              <a:gd name="connsiteX2" fmla="*/ 69448 w 2104663"/>
              <a:gd name="connsiteY2" fmla="*/ 866172 h 918258"/>
              <a:gd name="connsiteX3" fmla="*/ 69448 w 2104663"/>
              <a:gd name="connsiteY3" fmla="*/ 827590 h 918258"/>
              <a:gd name="connsiteX4" fmla="*/ 135038 w 2104663"/>
              <a:gd name="connsiteY4" fmla="*/ 827590 h 918258"/>
              <a:gd name="connsiteX5" fmla="*/ 135038 w 2104663"/>
              <a:gd name="connsiteY5" fmla="*/ 779362 h 918258"/>
              <a:gd name="connsiteX6" fmla="*/ 190982 w 2104663"/>
              <a:gd name="connsiteY6" fmla="*/ 779362 h 918258"/>
              <a:gd name="connsiteX7" fmla="*/ 200507 w 2104663"/>
              <a:gd name="connsiteY7" fmla="*/ 671573 h 918258"/>
              <a:gd name="connsiteX8" fmla="*/ 242996 w 2104663"/>
              <a:gd name="connsiteY8" fmla="*/ 671573 h 918258"/>
              <a:gd name="connsiteX9" fmla="*/ 237281 w 2104663"/>
              <a:gd name="connsiteY9" fmla="*/ 615387 h 918258"/>
              <a:gd name="connsiteX10" fmla="*/ 326020 w 2104663"/>
              <a:gd name="connsiteY10" fmla="*/ 615387 h 918258"/>
              <a:gd name="connsiteX11" fmla="*/ 326020 w 2104663"/>
              <a:gd name="connsiteY11" fmla="*/ 563301 h 918258"/>
              <a:gd name="connsiteX12" fmla="*/ 459129 w 2104663"/>
              <a:gd name="connsiteY12" fmla="*/ 563301 h 918258"/>
              <a:gd name="connsiteX13" fmla="*/ 459129 w 2104663"/>
              <a:gd name="connsiteY13" fmla="*/ 488066 h 918258"/>
              <a:gd name="connsiteX14" fmla="*/ 511215 w 2104663"/>
              <a:gd name="connsiteY14" fmla="*/ 488066 h 918258"/>
              <a:gd name="connsiteX15" fmla="*/ 511215 w 2104663"/>
              <a:gd name="connsiteY15" fmla="*/ 424405 h 918258"/>
              <a:gd name="connsiteX16" fmla="*/ 661686 w 2104663"/>
              <a:gd name="connsiteY16" fmla="*/ 424405 h 918258"/>
              <a:gd name="connsiteX17" fmla="*/ 661686 w 2104663"/>
              <a:gd name="connsiteY17" fmla="*/ 343382 h 918258"/>
              <a:gd name="connsiteX18" fmla="*/ 827590 w 2104663"/>
              <a:gd name="connsiteY18" fmla="*/ 343382 h 918258"/>
              <a:gd name="connsiteX19" fmla="*/ 827590 w 2104663"/>
              <a:gd name="connsiteY19" fmla="*/ 204486 h 918258"/>
              <a:gd name="connsiteX20" fmla="*/ 1188334 w 2104663"/>
              <a:gd name="connsiteY20" fmla="*/ 204486 h 918258"/>
              <a:gd name="connsiteX21" fmla="*/ 1188334 w 2104663"/>
              <a:gd name="connsiteY21" fmla="*/ 0 h 918258"/>
              <a:gd name="connsiteX22" fmla="*/ 2104663 w 2104663"/>
              <a:gd name="connsiteY22" fmla="*/ 0 h 918258"/>
              <a:gd name="connsiteX0" fmla="*/ 0 w 2104663"/>
              <a:gd name="connsiteY0" fmla="*/ 918258 h 918258"/>
              <a:gd name="connsiteX1" fmla="*/ 0 w 2104663"/>
              <a:gd name="connsiteY1" fmla="*/ 866172 h 918258"/>
              <a:gd name="connsiteX2" fmla="*/ 69448 w 2104663"/>
              <a:gd name="connsiteY2" fmla="*/ 866172 h 918258"/>
              <a:gd name="connsiteX3" fmla="*/ 69448 w 2104663"/>
              <a:gd name="connsiteY3" fmla="*/ 827590 h 918258"/>
              <a:gd name="connsiteX4" fmla="*/ 135038 w 2104663"/>
              <a:gd name="connsiteY4" fmla="*/ 827590 h 918258"/>
              <a:gd name="connsiteX5" fmla="*/ 135038 w 2104663"/>
              <a:gd name="connsiteY5" fmla="*/ 779362 h 918258"/>
              <a:gd name="connsiteX6" fmla="*/ 190982 w 2104663"/>
              <a:gd name="connsiteY6" fmla="*/ 779362 h 918258"/>
              <a:gd name="connsiteX7" fmla="*/ 189077 w 2104663"/>
              <a:gd name="connsiteY7" fmla="*/ 671573 h 918258"/>
              <a:gd name="connsiteX8" fmla="*/ 242996 w 2104663"/>
              <a:gd name="connsiteY8" fmla="*/ 671573 h 918258"/>
              <a:gd name="connsiteX9" fmla="*/ 237281 w 2104663"/>
              <a:gd name="connsiteY9" fmla="*/ 615387 h 918258"/>
              <a:gd name="connsiteX10" fmla="*/ 326020 w 2104663"/>
              <a:gd name="connsiteY10" fmla="*/ 615387 h 918258"/>
              <a:gd name="connsiteX11" fmla="*/ 326020 w 2104663"/>
              <a:gd name="connsiteY11" fmla="*/ 563301 h 918258"/>
              <a:gd name="connsiteX12" fmla="*/ 459129 w 2104663"/>
              <a:gd name="connsiteY12" fmla="*/ 563301 h 918258"/>
              <a:gd name="connsiteX13" fmla="*/ 459129 w 2104663"/>
              <a:gd name="connsiteY13" fmla="*/ 488066 h 918258"/>
              <a:gd name="connsiteX14" fmla="*/ 511215 w 2104663"/>
              <a:gd name="connsiteY14" fmla="*/ 488066 h 918258"/>
              <a:gd name="connsiteX15" fmla="*/ 511215 w 2104663"/>
              <a:gd name="connsiteY15" fmla="*/ 424405 h 918258"/>
              <a:gd name="connsiteX16" fmla="*/ 661686 w 2104663"/>
              <a:gd name="connsiteY16" fmla="*/ 424405 h 918258"/>
              <a:gd name="connsiteX17" fmla="*/ 661686 w 2104663"/>
              <a:gd name="connsiteY17" fmla="*/ 343382 h 918258"/>
              <a:gd name="connsiteX18" fmla="*/ 827590 w 2104663"/>
              <a:gd name="connsiteY18" fmla="*/ 343382 h 918258"/>
              <a:gd name="connsiteX19" fmla="*/ 827590 w 2104663"/>
              <a:gd name="connsiteY19" fmla="*/ 204486 h 918258"/>
              <a:gd name="connsiteX20" fmla="*/ 1188334 w 2104663"/>
              <a:gd name="connsiteY20" fmla="*/ 204486 h 918258"/>
              <a:gd name="connsiteX21" fmla="*/ 1188334 w 2104663"/>
              <a:gd name="connsiteY21" fmla="*/ 0 h 918258"/>
              <a:gd name="connsiteX22" fmla="*/ 2104663 w 2104663"/>
              <a:gd name="connsiteY22" fmla="*/ 0 h 918258"/>
              <a:gd name="connsiteX0" fmla="*/ 0 w 2104663"/>
              <a:gd name="connsiteY0" fmla="*/ 918258 h 918258"/>
              <a:gd name="connsiteX1" fmla="*/ 0 w 2104663"/>
              <a:gd name="connsiteY1" fmla="*/ 866172 h 918258"/>
              <a:gd name="connsiteX2" fmla="*/ 69448 w 2104663"/>
              <a:gd name="connsiteY2" fmla="*/ 866172 h 918258"/>
              <a:gd name="connsiteX3" fmla="*/ 69448 w 2104663"/>
              <a:gd name="connsiteY3" fmla="*/ 827590 h 918258"/>
              <a:gd name="connsiteX4" fmla="*/ 135038 w 2104663"/>
              <a:gd name="connsiteY4" fmla="*/ 827590 h 918258"/>
              <a:gd name="connsiteX5" fmla="*/ 135038 w 2104663"/>
              <a:gd name="connsiteY5" fmla="*/ 779362 h 918258"/>
              <a:gd name="connsiteX6" fmla="*/ 190982 w 2104663"/>
              <a:gd name="connsiteY6" fmla="*/ 779362 h 918258"/>
              <a:gd name="connsiteX7" fmla="*/ 189077 w 2104663"/>
              <a:gd name="connsiteY7" fmla="*/ 671573 h 918258"/>
              <a:gd name="connsiteX8" fmla="*/ 242996 w 2104663"/>
              <a:gd name="connsiteY8" fmla="*/ 671573 h 918258"/>
              <a:gd name="connsiteX9" fmla="*/ 242996 w 2104663"/>
              <a:gd name="connsiteY9" fmla="*/ 615387 h 918258"/>
              <a:gd name="connsiteX10" fmla="*/ 326020 w 2104663"/>
              <a:gd name="connsiteY10" fmla="*/ 615387 h 918258"/>
              <a:gd name="connsiteX11" fmla="*/ 326020 w 2104663"/>
              <a:gd name="connsiteY11" fmla="*/ 563301 h 918258"/>
              <a:gd name="connsiteX12" fmla="*/ 459129 w 2104663"/>
              <a:gd name="connsiteY12" fmla="*/ 563301 h 918258"/>
              <a:gd name="connsiteX13" fmla="*/ 459129 w 2104663"/>
              <a:gd name="connsiteY13" fmla="*/ 488066 h 918258"/>
              <a:gd name="connsiteX14" fmla="*/ 511215 w 2104663"/>
              <a:gd name="connsiteY14" fmla="*/ 488066 h 918258"/>
              <a:gd name="connsiteX15" fmla="*/ 511215 w 2104663"/>
              <a:gd name="connsiteY15" fmla="*/ 424405 h 918258"/>
              <a:gd name="connsiteX16" fmla="*/ 661686 w 2104663"/>
              <a:gd name="connsiteY16" fmla="*/ 424405 h 918258"/>
              <a:gd name="connsiteX17" fmla="*/ 661686 w 2104663"/>
              <a:gd name="connsiteY17" fmla="*/ 343382 h 918258"/>
              <a:gd name="connsiteX18" fmla="*/ 827590 w 2104663"/>
              <a:gd name="connsiteY18" fmla="*/ 343382 h 918258"/>
              <a:gd name="connsiteX19" fmla="*/ 827590 w 2104663"/>
              <a:gd name="connsiteY19" fmla="*/ 204486 h 918258"/>
              <a:gd name="connsiteX20" fmla="*/ 1188334 w 2104663"/>
              <a:gd name="connsiteY20" fmla="*/ 204486 h 918258"/>
              <a:gd name="connsiteX21" fmla="*/ 1188334 w 2104663"/>
              <a:gd name="connsiteY21" fmla="*/ 0 h 918258"/>
              <a:gd name="connsiteX22" fmla="*/ 2104663 w 2104663"/>
              <a:gd name="connsiteY22" fmla="*/ 0 h 91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4663" h="918258">
                <a:moveTo>
                  <a:pt x="0" y="918258"/>
                </a:moveTo>
                <a:lnTo>
                  <a:pt x="0" y="866172"/>
                </a:lnTo>
                <a:lnTo>
                  <a:pt x="69448" y="866172"/>
                </a:lnTo>
                <a:lnTo>
                  <a:pt x="69448" y="827590"/>
                </a:lnTo>
                <a:lnTo>
                  <a:pt x="135038" y="827590"/>
                </a:lnTo>
                <a:lnTo>
                  <a:pt x="135038" y="779362"/>
                </a:lnTo>
                <a:lnTo>
                  <a:pt x="190982" y="779362"/>
                </a:lnTo>
                <a:lnTo>
                  <a:pt x="189077" y="671573"/>
                </a:lnTo>
                <a:lnTo>
                  <a:pt x="242996" y="671573"/>
                </a:lnTo>
                <a:lnTo>
                  <a:pt x="242996" y="615387"/>
                </a:lnTo>
                <a:lnTo>
                  <a:pt x="326020" y="615387"/>
                </a:lnTo>
                <a:lnTo>
                  <a:pt x="326020" y="563301"/>
                </a:lnTo>
                <a:lnTo>
                  <a:pt x="459129" y="563301"/>
                </a:lnTo>
                <a:lnTo>
                  <a:pt x="459129" y="488066"/>
                </a:lnTo>
                <a:lnTo>
                  <a:pt x="511215" y="488066"/>
                </a:lnTo>
                <a:lnTo>
                  <a:pt x="511215" y="424405"/>
                </a:lnTo>
                <a:lnTo>
                  <a:pt x="661686" y="424405"/>
                </a:lnTo>
                <a:lnTo>
                  <a:pt x="661686" y="343382"/>
                </a:lnTo>
                <a:lnTo>
                  <a:pt x="827590" y="343382"/>
                </a:lnTo>
                <a:lnTo>
                  <a:pt x="827590" y="204486"/>
                </a:lnTo>
                <a:lnTo>
                  <a:pt x="1188334" y="204486"/>
                </a:lnTo>
                <a:lnTo>
                  <a:pt x="1188334" y="0"/>
                </a:lnTo>
                <a:lnTo>
                  <a:pt x="2104663" y="0"/>
                </a:lnTo>
              </a:path>
            </a:pathLst>
          </a:cu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4" name="Group 123"/>
          <p:cNvGrpSpPr/>
          <p:nvPr/>
        </p:nvGrpSpPr>
        <p:grpSpPr>
          <a:xfrm>
            <a:off x="1195752" y="3326331"/>
            <a:ext cx="2083874" cy="914145"/>
            <a:chOff x="1195752" y="3326331"/>
            <a:chExt cx="2083874" cy="914145"/>
          </a:xfrm>
        </p:grpSpPr>
        <p:cxnSp>
          <p:nvCxnSpPr>
            <p:cNvPr id="58" name="Straight Connector 57"/>
            <p:cNvCxnSpPr/>
            <p:nvPr/>
          </p:nvCxnSpPr>
          <p:spPr>
            <a:xfrm>
              <a:off x="1195752" y="420194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34829" y="4203900"/>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62231" y="415310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17476" y="411309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36526" y="411119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44146" y="411119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86056" y="400070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26061" y="394355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433681" y="394355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2256" y="394355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506071" y="389402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17501" y="389211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47981" y="389211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67031" y="389211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43231" y="381972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688951" y="375495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711811" y="375495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734671" y="375114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757531" y="375114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812776" y="375114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829921" y="367875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50876" y="367494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879451" y="367685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906121" y="367685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944221" y="367685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76606" y="367685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016611" y="353207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108051" y="353397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119481" y="353397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69976" y="353207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36651" y="353397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74751" y="332633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99516" y="332633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426186" y="332633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471906" y="332823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27151" y="332633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612876" y="3326331"/>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279626" y="3328236"/>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1422447" y="4047631"/>
            <a:ext cx="2821305" cy="237783"/>
            <a:chOff x="1422447" y="4047631"/>
            <a:chExt cx="2821305" cy="237783"/>
          </a:xfrm>
        </p:grpSpPr>
        <p:cxnSp>
          <p:nvCxnSpPr>
            <p:cNvPr id="59" name="Straight Connector 58"/>
            <p:cNvCxnSpPr/>
            <p:nvPr/>
          </p:nvCxnSpPr>
          <p:spPr>
            <a:xfrm>
              <a:off x="1422447" y="4248838"/>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491027" y="4245028"/>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652952" y="4144063"/>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25657" y="4052164"/>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148252" y="4049536"/>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174922"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270172"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91127"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36847"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453052"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65447" y="4052164"/>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10227"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776902"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860722"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919777"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957877"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100752" y="4050259"/>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155997" y="4048813"/>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527472" y="4047631"/>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538902" y="4047631"/>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550332" y="4047631"/>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43752" y="4049536"/>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23" name="Straight Connector 122"/>
          <p:cNvCxnSpPr/>
          <p:nvPr/>
        </p:nvCxnSpPr>
        <p:spPr>
          <a:xfrm>
            <a:off x="1097166" y="2129857"/>
            <a:ext cx="228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97166" y="2556759"/>
            <a:ext cx="228600" cy="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3040479" y="2662586"/>
            <a:ext cx="1546762" cy="461665"/>
          </a:xfrm>
          <a:prstGeom prst="rect">
            <a:avLst/>
          </a:prstGeom>
        </p:spPr>
        <p:txBody>
          <a:bodyPr wrap="square">
            <a:spAutoFit/>
          </a:bodyPr>
          <a:lstStyle/>
          <a:p>
            <a:pPr algn="l"/>
            <a:r>
              <a:rPr lang="en-US" sz="1200" b="1" dirty="0" err="1">
                <a:latin typeface="Calibri" panose="020F0502020204030204" pitchFamily="34" charset="0"/>
                <a:cs typeface="Calibri" panose="020F0502020204030204" pitchFamily="34" charset="0"/>
              </a:rPr>
              <a:t>LogRank</a:t>
            </a:r>
            <a:r>
              <a:rPr lang="en-US" sz="1200" b="1" dirty="0">
                <a:latin typeface="Calibri" panose="020F0502020204030204" pitchFamily="34" charset="0"/>
                <a:cs typeface="Calibri" panose="020F0502020204030204" pitchFamily="34" charset="0"/>
              </a:rPr>
              <a:t>: </a:t>
            </a:r>
            <a:r>
              <a:rPr lang="en-US" sz="1200" b="1" i="1" dirty="0">
                <a:latin typeface="Calibri" panose="020F0502020204030204" pitchFamily="34" charset="0"/>
                <a:cs typeface="Calibri" panose="020F0502020204030204" pitchFamily="34" charset="0"/>
              </a:rPr>
              <a:t>P</a:t>
            </a:r>
            <a:r>
              <a:rPr lang="en-US" sz="1200" b="1" dirty="0">
                <a:latin typeface="Calibri" panose="020F0502020204030204" pitchFamily="34" charset="0"/>
                <a:cs typeface="Calibri" panose="020F0502020204030204" pitchFamily="34" charset="0"/>
              </a:rPr>
              <a:t>=.021</a:t>
            </a:r>
          </a:p>
          <a:p>
            <a:pPr algn="l"/>
            <a:r>
              <a:rPr lang="en-US" sz="1200" b="1" dirty="0">
                <a:latin typeface="Calibri" panose="020F0502020204030204" pitchFamily="34" charset="0"/>
                <a:cs typeface="Calibri" panose="020F0502020204030204" pitchFamily="34" charset="0"/>
              </a:rPr>
              <a:t>Breslow: </a:t>
            </a:r>
            <a:r>
              <a:rPr lang="en-US" sz="1200" b="1" i="1" dirty="0">
                <a:latin typeface="Calibri" panose="020F0502020204030204" pitchFamily="34" charset="0"/>
                <a:cs typeface="Calibri" panose="020F0502020204030204" pitchFamily="34" charset="0"/>
              </a:rPr>
              <a:t>P</a:t>
            </a:r>
            <a:r>
              <a:rPr lang="en-US" sz="1200" b="1" dirty="0">
                <a:latin typeface="Calibri" panose="020F0502020204030204" pitchFamily="34" charset="0"/>
                <a:cs typeface="Calibri" panose="020F0502020204030204" pitchFamily="34" charset="0"/>
              </a:rPr>
              <a:t>=.029</a:t>
            </a:r>
            <a:endParaRPr lang="en-US" dirty="0"/>
          </a:p>
        </p:txBody>
      </p:sp>
      <p:grpSp>
        <p:nvGrpSpPr>
          <p:cNvPr id="10240" name="Group 10239"/>
          <p:cNvGrpSpPr/>
          <p:nvPr/>
        </p:nvGrpSpPr>
        <p:grpSpPr>
          <a:xfrm>
            <a:off x="4522774" y="1910620"/>
            <a:ext cx="4591161" cy="3479983"/>
            <a:chOff x="4522774" y="1910620"/>
            <a:chExt cx="4591161" cy="3479983"/>
          </a:xfrm>
        </p:grpSpPr>
        <p:sp>
          <p:nvSpPr>
            <p:cNvPr id="42" name="Text Box 10"/>
            <p:cNvSpPr txBox="1">
              <a:spLocks noChangeArrowheads="1"/>
            </p:cNvSpPr>
            <p:nvPr/>
          </p:nvSpPr>
          <p:spPr bwMode="auto">
            <a:xfrm rot="16200000">
              <a:off x="3935961" y="3013096"/>
              <a:ext cx="205800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600" b="1" dirty="0">
                  <a:latin typeface="Calibri" panose="020F0502020204030204" pitchFamily="34" charset="0"/>
                  <a:cs typeface="Calibri" panose="020F0502020204030204" pitchFamily="34" charset="0"/>
                </a:rPr>
                <a:t>Treatment Failure  (%)</a:t>
              </a:r>
            </a:p>
          </p:txBody>
        </p:sp>
        <p:sp>
          <p:nvSpPr>
            <p:cNvPr id="48" name="Text Box 17"/>
            <p:cNvSpPr txBox="1">
              <a:spLocks noChangeArrowheads="1"/>
            </p:cNvSpPr>
            <p:nvPr/>
          </p:nvSpPr>
          <p:spPr bwMode="auto">
            <a:xfrm>
              <a:off x="5350481" y="4328122"/>
              <a:ext cx="36647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400">
                  <a:solidFill>
                    <a:schemeClr val="tx1"/>
                  </a:solidFill>
                  <a:latin typeface="Arial" charset="0"/>
                </a:defRPr>
              </a:lvl1pPr>
              <a:lvl2pPr marL="742950" indent="-28575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000">
                  <a:solidFill>
                    <a:schemeClr val="tx1"/>
                  </a:solidFill>
                  <a:latin typeface="Arial" charset="0"/>
                </a:defRPr>
              </a:lvl2pPr>
              <a:lvl3pPr marL="11430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a:solidFill>
                    <a:schemeClr val="tx1"/>
                  </a:solidFill>
                  <a:latin typeface="Arial" charset="0"/>
                </a:defRPr>
              </a:lvl3pPr>
              <a:lvl4pPr marL="16002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4pPr>
              <a:lvl5pPr marL="20574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9pPr>
            </a:lstStyle>
            <a:p>
              <a:pPr algn="l" eaLnBrk="1" hangingPunct="1">
                <a:spcBef>
                  <a:spcPts val="0"/>
                </a:spcBef>
                <a:buFontTx/>
                <a:buNone/>
                <a:tabLst>
                  <a:tab pos="571500" algn="ctr"/>
                  <a:tab pos="1144588" algn="ctr"/>
                  <a:tab pos="1714500" algn="ctr"/>
                  <a:tab pos="2286000" algn="ctr"/>
                  <a:tab pos="2857500" algn="ctr"/>
                  <a:tab pos="3371850" algn="ctr"/>
                  <a:tab pos="3886200" algn="ctr"/>
                  <a:tab pos="4514850" algn="ctr"/>
                  <a:tab pos="5195888" algn="ctr"/>
                  <a:tab pos="5832475" algn="ctr"/>
                  <a:tab pos="6456363" algn="ctr"/>
                </a:tabLst>
              </a:pPr>
              <a:r>
                <a:rPr lang="en-US" altLang="en-US" sz="1400" b="1" dirty="0">
                  <a:latin typeface="Calibri" panose="020F0502020204030204" pitchFamily="34" charset="0"/>
                  <a:cs typeface="Calibri" panose="020F0502020204030204" pitchFamily="34" charset="0"/>
                </a:rPr>
                <a:t>0	  1	 2	 3	4	5	  6	</a:t>
              </a:r>
            </a:p>
            <a:p>
              <a:pPr algn="ctr" eaLnBrk="1" hangingPunct="1">
                <a:spcBef>
                  <a:spcPts val="0"/>
                </a:spcBef>
                <a:buFontTx/>
                <a:buNone/>
              </a:pPr>
              <a:r>
                <a:rPr lang="en-US" altLang="en-US" sz="1400" b="1" dirty="0">
                  <a:latin typeface="Calibri" panose="020F0502020204030204" pitchFamily="34" charset="0"/>
                  <a:cs typeface="Calibri" panose="020F0502020204030204" pitchFamily="34" charset="0"/>
                </a:rPr>
                <a:t>Follow-up After Start of </a:t>
              </a:r>
              <a:r>
                <a:rPr lang="en-US" altLang="en-US" sz="1400" b="1" dirty="0" err="1">
                  <a:latin typeface="Calibri" panose="020F0502020204030204" pitchFamily="34" charset="0"/>
                  <a:cs typeface="Calibri" panose="020F0502020204030204" pitchFamily="34" charset="0"/>
                </a:rPr>
                <a:t>IFX</a:t>
              </a:r>
              <a:r>
                <a:rPr lang="en-US" altLang="en-US" sz="1400" b="1" dirty="0">
                  <a:latin typeface="Calibri" panose="020F0502020204030204" pitchFamily="34" charset="0"/>
                  <a:cs typeface="Calibri" panose="020F0502020204030204" pitchFamily="34" charset="0"/>
                </a:rPr>
                <a:t> </a:t>
              </a:r>
              <a:r>
                <a:rPr lang="en-US" altLang="en-US" sz="1400" b="1" dirty="0" err="1">
                  <a:latin typeface="Calibri" panose="020F0502020204030204" pitchFamily="34" charset="0"/>
                  <a:cs typeface="Calibri" panose="020F0502020204030204" pitchFamily="34" charset="0"/>
                </a:rPr>
                <a:t>TDM</a:t>
              </a:r>
              <a:r>
                <a:rPr lang="en-US" altLang="en-US" sz="1400" b="1" dirty="0">
                  <a:latin typeface="Calibri" panose="020F0502020204030204" pitchFamily="34" charset="0"/>
                  <a:cs typeface="Calibri" panose="020F0502020204030204" pitchFamily="34" charset="0"/>
                </a:rPr>
                <a:t> (years)</a:t>
              </a:r>
            </a:p>
          </p:txBody>
        </p:sp>
        <p:sp>
          <p:nvSpPr>
            <p:cNvPr id="49" name="Text Box 18"/>
            <p:cNvSpPr txBox="1">
              <a:spLocks noChangeArrowheads="1"/>
            </p:cNvSpPr>
            <p:nvPr/>
          </p:nvSpPr>
          <p:spPr bwMode="auto">
            <a:xfrm>
              <a:off x="4994253" y="1910620"/>
              <a:ext cx="458779" cy="260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100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80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60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40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20</a:t>
              </a:r>
            </a:p>
            <a:p>
              <a:pPr algn="r" eaLnBrk="1" hangingPunct="1">
                <a:spcBef>
                  <a:spcPct val="0"/>
                </a:spcBef>
                <a:spcAft>
                  <a:spcPts val="1800"/>
                </a:spcAft>
                <a:buFontTx/>
                <a:buNone/>
              </a:pPr>
              <a:r>
                <a:rPr lang="en-US" altLang="en-US" sz="1400" b="1" dirty="0">
                  <a:latin typeface="Calibri" panose="020F0502020204030204" pitchFamily="34" charset="0"/>
                  <a:cs typeface="Calibri" panose="020F0502020204030204" pitchFamily="34" charset="0"/>
                </a:rPr>
                <a:t>0</a:t>
              </a:r>
            </a:p>
          </p:txBody>
        </p:sp>
        <p:grpSp>
          <p:nvGrpSpPr>
            <p:cNvPr id="158" name="Group 157"/>
            <p:cNvGrpSpPr/>
            <p:nvPr/>
          </p:nvGrpSpPr>
          <p:grpSpPr>
            <a:xfrm>
              <a:off x="5395665" y="2048087"/>
              <a:ext cx="3473641" cy="2330629"/>
              <a:chOff x="5252790" y="2048087"/>
              <a:chExt cx="3473641" cy="2330629"/>
            </a:xfrm>
          </p:grpSpPr>
          <p:sp>
            <p:nvSpPr>
              <p:cNvPr id="35" name="Line 2"/>
              <p:cNvSpPr>
                <a:spLocks noChangeShapeType="1"/>
              </p:cNvSpPr>
              <p:nvPr/>
            </p:nvSpPr>
            <p:spPr bwMode="auto">
              <a:xfrm>
                <a:off x="5343106" y="2048087"/>
                <a:ext cx="0" cy="23289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36" name="Line 3"/>
              <p:cNvSpPr>
                <a:spLocks noChangeShapeType="1"/>
              </p:cNvSpPr>
              <p:nvPr/>
            </p:nvSpPr>
            <p:spPr bwMode="auto">
              <a:xfrm>
                <a:off x="5253024" y="4285688"/>
                <a:ext cx="347340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37" name="Line 4"/>
              <p:cNvSpPr>
                <a:spLocks noChangeShapeType="1"/>
              </p:cNvSpPr>
              <p:nvPr/>
            </p:nvSpPr>
            <p:spPr bwMode="auto">
              <a:xfrm>
                <a:off x="5252790" y="3838802"/>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38" name="Line 5"/>
              <p:cNvSpPr>
                <a:spLocks noChangeShapeType="1"/>
              </p:cNvSpPr>
              <p:nvPr/>
            </p:nvSpPr>
            <p:spPr bwMode="auto">
              <a:xfrm>
                <a:off x="5252790" y="3387683"/>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39" name="Line 6"/>
              <p:cNvSpPr>
                <a:spLocks noChangeShapeType="1"/>
              </p:cNvSpPr>
              <p:nvPr/>
            </p:nvSpPr>
            <p:spPr bwMode="auto">
              <a:xfrm>
                <a:off x="5252790" y="2950753"/>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40" name="Line 7"/>
              <p:cNvSpPr>
                <a:spLocks noChangeShapeType="1"/>
              </p:cNvSpPr>
              <p:nvPr/>
            </p:nvSpPr>
            <p:spPr bwMode="auto">
              <a:xfrm>
                <a:off x="5252790" y="2502199"/>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41" name="Line 8"/>
              <p:cNvSpPr>
                <a:spLocks noChangeShapeType="1"/>
              </p:cNvSpPr>
              <p:nvPr/>
            </p:nvSpPr>
            <p:spPr bwMode="auto">
              <a:xfrm>
                <a:off x="5255020" y="2053107"/>
                <a:ext cx="9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44" name="Line 13"/>
              <p:cNvSpPr>
                <a:spLocks noChangeShapeType="1"/>
              </p:cNvSpPr>
              <p:nvPr/>
            </p:nvSpPr>
            <p:spPr bwMode="auto">
              <a:xfrm>
                <a:off x="5908234" y="4285688"/>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45" name="Line 14"/>
              <p:cNvSpPr>
                <a:spLocks noChangeShapeType="1"/>
              </p:cNvSpPr>
              <p:nvPr/>
            </p:nvSpPr>
            <p:spPr bwMode="auto">
              <a:xfrm>
                <a:off x="6468776" y="4287276"/>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46" name="Line 15"/>
              <p:cNvSpPr>
                <a:spLocks noChangeShapeType="1"/>
              </p:cNvSpPr>
              <p:nvPr/>
            </p:nvSpPr>
            <p:spPr bwMode="auto">
              <a:xfrm>
                <a:off x="7035624" y="4285688"/>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47" name="Line 16"/>
              <p:cNvSpPr>
                <a:spLocks noChangeShapeType="1"/>
              </p:cNvSpPr>
              <p:nvPr/>
            </p:nvSpPr>
            <p:spPr bwMode="auto">
              <a:xfrm>
                <a:off x="7599763" y="4285688"/>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51" name="Line 22"/>
              <p:cNvSpPr>
                <a:spLocks noChangeShapeType="1"/>
              </p:cNvSpPr>
              <p:nvPr/>
            </p:nvSpPr>
            <p:spPr bwMode="auto">
              <a:xfrm>
                <a:off x="8159169" y="4287276"/>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sp>
            <p:nvSpPr>
              <p:cNvPr id="52" name="Line 23"/>
              <p:cNvSpPr>
                <a:spLocks noChangeShapeType="1"/>
              </p:cNvSpPr>
              <p:nvPr/>
            </p:nvSpPr>
            <p:spPr bwMode="auto">
              <a:xfrm>
                <a:off x="8719708" y="4287276"/>
                <a:ext cx="0" cy="914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latin typeface="Calibri" panose="020F0502020204030204" pitchFamily="34" charset="0"/>
                  <a:cs typeface="Calibri" panose="020F0502020204030204" pitchFamily="34" charset="0"/>
                </a:endParaRPr>
              </a:p>
            </p:txBody>
          </p:sp>
        </p:grpSp>
        <p:sp>
          <p:nvSpPr>
            <p:cNvPr id="53" name="Text Box 17"/>
            <p:cNvSpPr txBox="1">
              <a:spLocks noChangeArrowheads="1"/>
            </p:cNvSpPr>
            <p:nvPr/>
          </p:nvSpPr>
          <p:spPr bwMode="auto">
            <a:xfrm>
              <a:off x="4522774" y="4867383"/>
              <a:ext cx="45895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400">
                  <a:solidFill>
                    <a:schemeClr val="tx1"/>
                  </a:solidFill>
                  <a:latin typeface="Arial" charset="0"/>
                </a:defRPr>
              </a:lvl1pPr>
              <a:lvl2pPr marL="742950" indent="-28575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000">
                  <a:solidFill>
                    <a:schemeClr val="tx1"/>
                  </a:solidFill>
                  <a:latin typeface="Arial" charset="0"/>
                </a:defRPr>
              </a:lvl2pPr>
              <a:lvl3pPr marL="11430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a:solidFill>
                    <a:schemeClr val="tx1"/>
                  </a:solidFill>
                  <a:latin typeface="Arial" charset="0"/>
                </a:defRPr>
              </a:lvl3pPr>
              <a:lvl4pPr marL="16002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4pPr>
              <a:lvl5pPr marL="20574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9pPr>
            </a:lstStyle>
            <a:p>
              <a:pPr algn="l" eaLnBrk="1" hangingPunct="1">
                <a:spcBef>
                  <a:spcPts val="0"/>
                </a:spcBef>
                <a:buFontTx/>
                <a:buNone/>
                <a:tabLst>
                  <a:tab pos="627063" algn="r"/>
                  <a:tab pos="973138" algn="r"/>
                  <a:tab pos="1541463" algn="r"/>
                  <a:tab pos="2058988" algn="r"/>
                  <a:tab pos="2628900" algn="r"/>
                  <a:tab pos="3143250" algn="r"/>
                  <a:tab pos="3714750" algn="r"/>
                  <a:tab pos="4284663" algn="r"/>
                  <a:tab pos="4514850" algn="ctr"/>
                  <a:tab pos="5195888" algn="ctr"/>
                  <a:tab pos="5832475" algn="ctr"/>
                  <a:tab pos="6456363" algn="ctr"/>
                </a:tabLst>
              </a:pPr>
              <a:r>
                <a:rPr lang="en-US" altLang="en-US" sz="1400" b="1" dirty="0">
                  <a:latin typeface="Calibri" panose="020F0502020204030204" pitchFamily="34" charset="0"/>
                  <a:cs typeface="Calibri" panose="020F0502020204030204" pitchFamily="34" charset="0"/>
                </a:rPr>
                <a:t>	At risk:	21	12	8	4	2	1	0</a:t>
              </a:r>
            </a:p>
            <a:p>
              <a:pPr algn="l" eaLnBrk="1" hangingPunct="1">
                <a:spcBef>
                  <a:spcPts val="0"/>
                </a:spcBef>
                <a:buFontTx/>
                <a:buNone/>
                <a:tabLst>
                  <a:tab pos="627063" algn="r"/>
                  <a:tab pos="973138" algn="r"/>
                  <a:tab pos="1541463" algn="r"/>
                  <a:tab pos="2058988" algn="r"/>
                  <a:tab pos="2628900" algn="r"/>
                  <a:tab pos="3143250" algn="r"/>
                  <a:tab pos="3714750" algn="r"/>
                  <a:tab pos="4284663" algn="r"/>
                  <a:tab pos="4514850" algn="ctr"/>
                  <a:tab pos="5195888" algn="ctr"/>
                  <a:tab pos="5832475" algn="ctr"/>
                  <a:tab pos="6456363" algn="ctr"/>
                </a:tabLst>
              </a:pPr>
              <a:r>
                <a:rPr lang="en-US" altLang="en-US" sz="1400" b="1" dirty="0">
                  <a:latin typeface="Calibri" panose="020F0502020204030204" pitchFamily="34" charset="0"/>
                  <a:cs typeface="Calibri" panose="020F0502020204030204" pitchFamily="34" charset="0"/>
                </a:rPr>
                <a:t>		9	9	5	3	1	0	0	</a:t>
              </a:r>
            </a:p>
          </p:txBody>
        </p:sp>
        <p:sp>
          <p:nvSpPr>
            <p:cNvPr id="127" name="Freeform 126"/>
            <p:cNvSpPr/>
            <p:nvPr/>
          </p:nvSpPr>
          <p:spPr>
            <a:xfrm>
              <a:off x="5771907" y="2874108"/>
              <a:ext cx="2801816" cy="1397000"/>
            </a:xfrm>
            <a:custGeom>
              <a:avLst/>
              <a:gdLst>
                <a:gd name="connsiteX0" fmla="*/ 0 w 1158631"/>
                <a:gd name="connsiteY0" fmla="*/ 1387231 h 1387231"/>
                <a:gd name="connsiteX1" fmla="*/ 0 w 1158631"/>
                <a:gd name="connsiteY1" fmla="*/ 1291492 h 1387231"/>
                <a:gd name="connsiteX2" fmla="*/ 33215 w 1158631"/>
                <a:gd name="connsiteY2" fmla="*/ 1291492 h 1387231"/>
                <a:gd name="connsiteX3" fmla="*/ 33215 w 1158631"/>
                <a:gd name="connsiteY3" fmla="*/ 1076569 h 1387231"/>
                <a:gd name="connsiteX4" fmla="*/ 44938 w 1158631"/>
                <a:gd name="connsiteY4" fmla="*/ 1076569 h 1387231"/>
                <a:gd name="connsiteX5" fmla="*/ 44938 w 1158631"/>
                <a:gd name="connsiteY5" fmla="*/ 869461 h 1387231"/>
                <a:gd name="connsiteX6" fmla="*/ 99646 w 1158631"/>
                <a:gd name="connsiteY6" fmla="*/ 869461 h 1387231"/>
                <a:gd name="connsiteX7" fmla="*/ 99646 w 1158631"/>
                <a:gd name="connsiteY7" fmla="*/ 752231 h 1387231"/>
                <a:gd name="connsiteX8" fmla="*/ 123092 w 1158631"/>
                <a:gd name="connsiteY8" fmla="*/ 752231 h 1387231"/>
                <a:gd name="connsiteX9" fmla="*/ 123092 w 1158631"/>
                <a:gd name="connsiteY9" fmla="*/ 668215 h 1387231"/>
                <a:gd name="connsiteX10" fmla="*/ 181707 w 1158631"/>
                <a:gd name="connsiteY10" fmla="*/ 668215 h 1387231"/>
                <a:gd name="connsiteX11" fmla="*/ 181707 w 1158631"/>
                <a:gd name="connsiteY11" fmla="*/ 564661 h 1387231"/>
                <a:gd name="connsiteX12" fmla="*/ 635000 w 1158631"/>
                <a:gd name="connsiteY12" fmla="*/ 564661 h 1387231"/>
                <a:gd name="connsiteX13" fmla="*/ 635000 w 1158631"/>
                <a:gd name="connsiteY13" fmla="*/ 408354 h 1387231"/>
                <a:gd name="connsiteX14" fmla="*/ 822569 w 1158631"/>
                <a:gd name="connsiteY14" fmla="*/ 408354 h 1387231"/>
                <a:gd name="connsiteX15" fmla="*/ 822569 w 1158631"/>
                <a:gd name="connsiteY15" fmla="*/ 273538 h 1387231"/>
                <a:gd name="connsiteX16" fmla="*/ 849923 w 1158631"/>
                <a:gd name="connsiteY16" fmla="*/ 273538 h 1387231"/>
                <a:gd name="connsiteX17" fmla="*/ 849923 w 1158631"/>
                <a:gd name="connsiteY17" fmla="*/ 138723 h 1387231"/>
                <a:gd name="connsiteX18" fmla="*/ 1150815 w 1158631"/>
                <a:gd name="connsiteY18" fmla="*/ 138723 h 1387231"/>
                <a:gd name="connsiteX19" fmla="*/ 1158631 w 1158631"/>
                <a:gd name="connsiteY19" fmla="*/ 138723 h 1387231"/>
                <a:gd name="connsiteX20" fmla="*/ 1158631 w 1158631"/>
                <a:gd name="connsiteY20" fmla="*/ 0 h 1387231"/>
                <a:gd name="connsiteX0" fmla="*/ 0 w 1158631"/>
                <a:gd name="connsiteY0" fmla="*/ 1387231 h 1387231"/>
                <a:gd name="connsiteX1" fmla="*/ 0 w 1158631"/>
                <a:gd name="connsiteY1" fmla="*/ 1291492 h 1387231"/>
                <a:gd name="connsiteX2" fmla="*/ 33215 w 1158631"/>
                <a:gd name="connsiteY2" fmla="*/ 1291492 h 1387231"/>
                <a:gd name="connsiteX3" fmla="*/ 33215 w 1158631"/>
                <a:gd name="connsiteY3" fmla="*/ 1076569 h 1387231"/>
                <a:gd name="connsiteX4" fmla="*/ 44938 w 1158631"/>
                <a:gd name="connsiteY4" fmla="*/ 1076569 h 1387231"/>
                <a:gd name="connsiteX5" fmla="*/ 44938 w 1158631"/>
                <a:gd name="connsiteY5" fmla="*/ 869461 h 1387231"/>
                <a:gd name="connsiteX6" fmla="*/ 99646 w 1158631"/>
                <a:gd name="connsiteY6" fmla="*/ 869461 h 1387231"/>
                <a:gd name="connsiteX7" fmla="*/ 99646 w 1158631"/>
                <a:gd name="connsiteY7" fmla="*/ 752231 h 1387231"/>
                <a:gd name="connsiteX8" fmla="*/ 123092 w 1158631"/>
                <a:gd name="connsiteY8" fmla="*/ 752231 h 1387231"/>
                <a:gd name="connsiteX9" fmla="*/ 123092 w 1158631"/>
                <a:gd name="connsiteY9" fmla="*/ 668215 h 1387231"/>
                <a:gd name="connsiteX10" fmla="*/ 181707 w 1158631"/>
                <a:gd name="connsiteY10" fmla="*/ 668215 h 1387231"/>
                <a:gd name="connsiteX11" fmla="*/ 181707 w 1158631"/>
                <a:gd name="connsiteY11" fmla="*/ 564661 h 1387231"/>
                <a:gd name="connsiteX12" fmla="*/ 635000 w 1158631"/>
                <a:gd name="connsiteY12" fmla="*/ 564661 h 1387231"/>
                <a:gd name="connsiteX13" fmla="*/ 635000 w 1158631"/>
                <a:gd name="connsiteY13" fmla="*/ 408354 h 1387231"/>
                <a:gd name="connsiteX14" fmla="*/ 822569 w 1158631"/>
                <a:gd name="connsiteY14" fmla="*/ 408354 h 1387231"/>
                <a:gd name="connsiteX15" fmla="*/ 822569 w 1158631"/>
                <a:gd name="connsiteY15" fmla="*/ 273538 h 1387231"/>
                <a:gd name="connsiteX16" fmla="*/ 849923 w 1158631"/>
                <a:gd name="connsiteY16" fmla="*/ 273538 h 1387231"/>
                <a:gd name="connsiteX17" fmla="*/ 849923 w 1158631"/>
                <a:gd name="connsiteY17" fmla="*/ 138723 h 1387231"/>
                <a:gd name="connsiteX18" fmla="*/ 1150815 w 1158631"/>
                <a:gd name="connsiteY18" fmla="*/ 138723 h 1387231"/>
                <a:gd name="connsiteX19" fmla="*/ 1158631 w 1158631"/>
                <a:gd name="connsiteY19" fmla="*/ 0 h 1387231"/>
                <a:gd name="connsiteX0" fmla="*/ 0 w 1158631"/>
                <a:gd name="connsiteY0" fmla="*/ 1387231 h 1387231"/>
                <a:gd name="connsiteX1" fmla="*/ 0 w 1158631"/>
                <a:gd name="connsiteY1" fmla="*/ 1291492 h 1387231"/>
                <a:gd name="connsiteX2" fmla="*/ 33215 w 1158631"/>
                <a:gd name="connsiteY2" fmla="*/ 1291492 h 1387231"/>
                <a:gd name="connsiteX3" fmla="*/ 33215 w 1158631"/>
                <a:gd name="connsiteY3" fmla="*/ 1076569 h 1387231"/>
                <a:gd name="connsiteX4" fmla="*/ 44938 w 1158631"/>
                <a:gd name="connsiteY4" fmla="*/ 1076569 h 1387231"/>
                <a:gd name="connsiteX5" fmla="*/ 44938 w 1158631"/>
                <a:gd name="connsiteY5" fmla="*/ 869461 h 1387231"/>
                <a:gd name="connsiteX6" fmla="*/ 99646 w 1158631"/>
                <a:gd name="connsiteY6" fmla="*/ 869461 h 1387231"/>
                <a:gd name="connsiteX7" fmla="*/ 99646 w 1158631"/>
                <a:gd name="connsiteY7" fmla="*/ 752231 h 1387231"/>
                <a:gd name="connsiteX8" fmla="*/ 123092 w 1158631"/>
                <a:gd name="connsiteY8" fmla="*/ 752231 h 1387231"/>
                <a:gd name="connsiteX9" fmla="*/ 123092 w 1158631"/>
                <a:gd name="connsiteY9" fmla="*/ 668215 h 1387231"/>
                <a:gd name="connsiteX10" fmla="*/ 181707 w 1158631"/>
                <a:gd name="connsiteY10" fmla="*/ 668215 h 1387231"/>
                <a:gd name="connsiteX11" fmla="*/ 181707 w 1158631"/>
                <a:gd name="connsiteY11" fmla="*/ 564661 h 1387231"/>
                <a:gd name="connsiteX12" fmla="*/ 635000 w 1158631"/>
                <a:gd name="connsiteY12" fmla="*/ 564661 h 1387231"/>
                <a:gd name="connsiteX13" fmla="*/ 635000 w 1158631"/>
                <a:gd name="connsiteY13" fmla="*/ 408354 h 1387231"/>
                <a:gd name="connsiteX14" fmla="*/ 822569 w 1158631"/>
                <a:gd name="connsiteY14" fmla="*/ 408354 h 1387231"/>
                <a:gd name="connsiteX15" fmla="*/ 822569 w 1158631"/>
                <a:gd name="connsiteY15" fmla="*/ 273538 h 1387231"/>
                <a:gd name="connsiteX16" fmla="*/ 849923 w 1158631"/>
                <a:gd name="connsiteY16" fmla="*/ 273538 h 1387231"/>
                <a:gd name="connsiteX17" fmla="*/ 849923 w 1158631"/>
                <a:gd name="connsiteY17" fmla="*/ 138723 h 1387231"/>
                <a:gd name="connsiteX18" fmla="*/ 1150815 w 1158631"/>
                <a:gd name="connsiteY18" fmla="*/ 138723 h 1387231"/>
                <a:gd name="connsiteX19" fmla="*/ 1156677 w 1158631"/>
                <a:gd name="connsiteY19" fmla="*/ 58615 h 1387231"/>
                <a:gd name="connsiteX20" fmla="*/ 1158631 w 1158631"/>
                <a:gd name="connsiteY20" fmla="*/ 0 h 1387231"/>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0815 w 2801816"/>
                <a:gd name="connsiteY18" fmla="*/ 148492 h 1397000"/>
                <a:gd name="connsiteX19" fmla="*/ 1156677 w 2801816"/>
                <a:gd name="connsiteY19" fmla="*/ 68384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0815 w 2801816"/>
                <a:gd name="connsiteY18" fmla="*/ 148492 h 1397000"/>
                <a:gd name="connsiteX19" fmla="*/ 1156677 w 2801816"/>
                <a:gd name="connsiteY19" fmla="*/ 11723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0815 w 2801816"/>
                <a:gd name="connsiteY18" fmla="*/ 148492 h 1397000"/>
                <a:gd name="connsiteX19" fmla="*/ 1156677 w 2801816"/>
                <a:gd name="connsiteY19" fmla="*/ 11723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033583 w 2801816"/>
                <a:gd name="connsiteY18" fmla="*/ 154354 h 1397000"/>
                <a:gd name="connsiteX19" fmla="*/ 1150815 w 2801816"/>
                <a:gd name="connsiteY19" fmla="*/ 148492 h 1397000"/>
                <a:gd name="connsiteX20" fmla="*/ 1156677 w 2801816"/>
                <a:gd name="connsiteY20" fmla="*/ 11723 h 1397000"/>
                <a:gd name="connsiteX21" fmla="*/ 2801816 w 2801816"/>
                <a:gd name="connsiteY21"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033583 w 2801816"/>
                <a:gd name="connsiteY18" fmla="*/ 154354 h 1397000"/>
                <a:gd name="connsiteX19" fmla="*/ 1150815 w 2801816"/>
                <a:gd name="connsiteY19" fmla="*/ 148492 h 1397000"/>
                <a:gd name="connsiteX20" fmla="*/ 1156677 w 2801816"/>
                <a:gd name="connsiteY20" fmla="*/ 11723 h 1397000"/>
                <a:gd name="connsiteX21" fmla="*/ 2801816 w 2801816"/>
                <a:gd name="connsiteY21"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0815 w 2801816"/>
                <a:gd name="connsiteY18" fmla="*/ 148492 h 1397000"/>
                <a:gd name="connsiteX19" fmla="*/ 1156677 w 2801816"/>
                <a:gd name="connsiteY19" fmla="*/ 11723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0815 w 2801816"/>
                <a:gd name="connsiteY18" fmla="*/ 148492 h 1397000"/>
                <a:gd name="connsiteX19" fmla="*/ 1156677 w 2801816"/>
                <a:gd name="connsiteY19" fmla="*/ 11723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0815 w 2801816"/>
                <a:gd name="connsiteY18" fmla="*/ 148492 h 1397000"/>
                <a:gd name="connsiteX19" fmla="*/ 1156677 w 2801816"/>
                <a:gd name="connsiteY19" fmla="*/ 11723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62538 w 2801816"/>
                <a:gd name="connsiteY18" fmla="*/ 148492 h 1397000"/>
                <a:gd name="connsiteX19" fmla="*/ 1156677 w 2801816"/>
                <a:gd name="connsiteY19" fmla="*/ 11723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4723 w 2801816"/>
                <a:gd name="connsiteY18" fmla="*/ 148492 h 1397000"/>
                <a:gd name="connsiteX19" fmla="*/ 1156677 w 2801816"/>
                <a:gd name="connsiteY19" fmla="*/ 11723 h 1397000"/>
                <a:gd name="connsiteX20" fmla="*/ 2801816 w 2801816"/>
                <a:gd name="connsiteY20" fmla="*/ 0 h 1397000"/>
                <a:gd name="connsiteX0" fmla="*/ 0 w 2801816"/>
                <a:gd name="connsiteY0" fmla="*/ 1397000 h 1397000"/>
                <a:gd name="connsiteX1" fmla="*/ 0 w 2801816"/>
                <a:gd name="connsiteY1" fmla="*/ 1301261 h 1397000"/>
                <a:gd name="connsiteX2" fmla="*/ 33215 w 2801816"/>
                <a:gd name="connsiteY2" fmla="*/ 1301261 h 1397000"/>
                <a:gd name="connsiteX3" fmla="*/ 33215 w 2801816"/>
                <a:gd name="connsiteY3" fmla="*/ 1086338 h 1397000"/>
                <a:gd name="connsiteX4" fmla="*/ 44938 w 2801816"/>
                <a:gd name="connsiteY4" fmla="*/ 1086338 h 1397000"/>
                <a:gd name="connsiteX5" fmla="*/ 44938 w 2801816"/>
                <a:gd name="connsiteY5" fmla="*/ 879230 h 1397000"/>
                <a:gd name="connsiteX6" fmla="*/ 99646 w 2801816"/>
                <a:gd name="connsiteY6" fmla="*/ 879230 h 1397000"/>
                <a:gd name="connsiteX7" fmla="*/ 99646 w 2801816"/>
                <a:gd name="connsiteY7" fmla="*/ 762000 h 1397000"/>
                <a:gd name="connsiteX8" fmla="*/ 123092 w 2801816"/>
                <a:gd name="connsiteY8" fmla="*/ 762000 h 1397000"/>
                <a:gd name="connsiteX9" fmla="*/ 123092 w 2801816"/>
                <a:gd name="connsiteY9" fmla="*/ 677984 h 1397000"/>
                <a:gd name="connsiteX10" fmla="*/ 181707 w 2801816"/>
                <a:gd name="connsiteY10" fmla="*/ 677984 h 1397000"/>
                <a:gd name="connsiteX11" fmla="*/ 181707 w 2801816"/>
                <a:gd name="connsiteY11" fmla="*/ 574430 h 1397000"/>
                <a:gd name="connsiteX12" fmla="*/ 635000 w 2801816"/>
                <a:gd name="connsiteY12" fmla="*/ 574430 h 1397000"/>
                <a:gd name="connsiteX13" fmla="*/ 635000 w 2801816"/>
                <a:gd name="connsiteY13" fmla="*/ 418123 h 1397000"/>
                <a:gd name="connsiteX14" fmla="*/ 822569 w 2801816"/>
                <a:gd name="connsiteY14" fmla="*/ 418123 h 1397000"/>
                <a:gd name="connsiteX15" fmla="*/ 822569 w 2801816"/>
                <a:gd name="connsiteY15" fmla="*/ 283307 h 1397000"/>
                <a:gd name="connsiteX16" fmla="*/ 849923 w 2801816"/>
                <a:gd name="connsiteY16" fmla="*/ 283307 h 1397000"/>
                <a:gd name="connsiteX17" fmla="*/ 849923 w 2801816"/>
                <a:gd name="connsiteY17" fmla="*/ 148492 h 1397000"/>
                <a:gd name="connsiteX18" fmla="*/ 1154723 w 2801816"/>
                <a:gd name="connsiteY18" fmla="*/ 148492 h 1397000"/>
                <a:gd name="connsiteX19" fmla="*/ 1156677 w 2801816"/>
                <a:gd name="connsiteY19" fmla="*/ 11723 h 1397000"/>
                <a:gd name="connsiteX20" fmla="*/ 2801816 w 2801816"/>
                <a:gd name="connsiteY20" fmla="*/ 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1816" h="1397000">
                  <a:moveTo>
                    <a:pt x="0" y="1397000"/>
                  </a:moveTo>
                  <a:lnTo>
                    <a:pt x="0" y="1301261"/>
                  </a:lnTo>
                  <a:lnTo>
                    <a:pt x="33215" y="1301261"/>
                  </a:lnTo>
                  <a:lnTo>
                    <a:pt x="33215" y="1086338"/>
                  </a:lnTo>
                  <a:lnTo>
                    <a:pt x="44938" y="1086338"/>
                  </a:lnTo>
                  <a:lnTo>
                    <a:pt x="44938" y="879230"/>
                  </a:lnTo>
                  <a:lnTo>
                    <a:pt x="99646" y="879230"/>
                  </a:lnTo>
                  <a:lnTo>
                    <a:pt x="99646" y="762000"/>
                  </a:lnTo>
                  <a:lnTo>
                    <a:pt x="123092" y="762000"/>
                  </a:lnTo>
                  <a:lnTo>
                    <a:pt x="123092" y="677984"/>
                  </a:lnTo>
                  <a:lnTo>
                    <a:pt x="181707" y="677984"/>
                  </a:lnTo>
                  <a:lnTo>
                    <a:pt x="181707" y="574430"/>
                  </a:lnTo>
                  <a:lnTo>
                    <a:pt x="635000" y="574430"/>
                  </a:lnTo>
                  <a:lnTo>
                    <a:pt x="635000" y="418123"/>
                  </a:lnTo>
                  <a:lnTo>
                    <a:pt x="822569" y="418123"/>
                  </a:lnTo>
                  <a:lnTo>
                    <a:pt x="822569" y="283307"/>
                  </a:lnTo>
                  <a:lnTo>
                    <a:pt x="849923" y="283307"/>
                  </a:lnTo>
                  <a:lnTo>
                    <a:pt x="849923" y="148492"/>
                  </a:lnTo>
                  <a:lnTo>
                    <a:pt x="1154723" y="148492"/>
                  </a:lnTo>
                  <a:cubicBezTo>
                    <a:pt x="1155374" y="102902"/>
                    <a:pt x="1156026" y="57313"/>
                    <a:pt x="1156677" y="11723"/>
                  </a:cubicBezTo>
                  <a:lnTo>
                    <a:pt x="2801816" y="0"/>
                  </a:lnTo>
                </a:path>
              </a:pathLst>
            </a:cu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9" name="Group 128"/>
            <p:cNvGrpSpPr/>
            <p:nvPr/>
          </p:nvGrpSpPr>
          <p:grpSpPr>
            <a:xfrm>
              <a:off x="5768585" y="2836910"/>
              <a:ext cx="2789946" cy="1337489"/>
              <a:chOff x="5630106" y="2836910"/>
              <a:chExt cx="2789946" cy="1337489"/>
            </a:xfrm>
          </p:grpSpPr>
          <p:cxnSp>
            <p:nvCxnSpPr>
              <p:cNvPr id="97" name="Straight Connector 96"/>
              <p:cNvCxnSpPr/>
              <p:nvPr/>
            </p:nvCxnSpPr>
            <p:spPr>
              <a:xfrm>
                <a:off x="5630106" y="4137823"/>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658681" y="3926368"/>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673921" y="3716818"/>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723451" y="3612043"/>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746311" y="3516995"/>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809176" y="3412018"/>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119691" y="3404398"/>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163506" y="3406505"/>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262566" y="3250295"/>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453066" y="3118648"/>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78033" y="2989310"/>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788346" y="2848138"/>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843591" y="2842423"/>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914076" y="2842625"/>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376991" y="2838815"/>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491291" y="2838815"/>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834191" y="2836910"/>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420052" y="2840518"/>
                <a:ext cx="0" cy="3657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47" name="Freeform 146"/>
            <p:cNvSpPr/>
            <p:nvPr/>
          </p:nvSpPr>
          <p:spPr>
            <a:xfrm>
              <a:off x="7264644" y="3530600"/>
              <a:ext cx="478693" cy="748323"/>
            </a:xfrm>
            <a:custGeom>
              <a:avLst/>
              <a:gdLst>
                <a:gd name="connsiteX0" fmla="*/ 39077 w 517770"/>
                <a:gd name="connsiteY0" fmla="*/ 748323 h 748323"/>
                <a:gd name="connsiteX1" fmla="*/ 39077 w 517770"/>
                <a:gd name="connsiteY1" fmla="*/ 0 h 748323"/>
                <a:gd name="connsiteX2" fmla="*/ 0 w 517770"/>
                <a:gd name="connsiteY2" fmla="*/ 0 h 748323"/>
                <a:gd name="connsiteX3" fmla="*/ 517770 w 517770"/>
                <a:gd name="connsiteY3" fmla="*/ 0 h 748323"/>
                <a:gd name="connsiteX0" fmla="*/ 0 w 478693"/>
                <a:gd name="connsiteY0" fmla="*/ 748323 h 748323"/>
                <a:gd name="connsiteX1" fmla="*/ 0 w 478693"/>
                <a:gd name="connsiteY1" fmla="*/ 0 h 748323"/>
                <a:gd name="connsiteX2" fmla="*/ 478693 w 478693"/>
                <a:gd name="connsiteY2" fmla="*/ 0 h 748323"/>
              </a:gdLst>
              <a:ahLst/>
              <a:cxnLst>
                <a:cxn ang="0">
                  <a:pos x="connsiteX0" y="connsiteY0"/>
                </a:cxn>
                <a:cxn ang="0">
                  <a:pos x="connsiteX1" y="connsiteY1"/>
                </a:cxn>
                <a:cxn ang="0">
                  <a:pos x="connsiteX2" y="connsiteY2"/>
                </a:cxn>
              </a:cxnLst>
              <a:rect l="l" t="t" r="r" b="b"/>
              <a:pathLst>
                <a:path w="478693" h="748323">
                  <a:moveTo>
                    <a:pt x="0" y="748323"/>
                  </a:moveTo>
                  <a:lnTo>
                    <a:pt x="0" y="0"/>
                  </a:lnTo>
                  <a:lnTo>
                    <a:pt x="478693"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7" name="Group 156"/>
            <p:cNvGrpSpPr/>
            <p:nvPr/>
          </p:nvGrpSpPr>
          <p:grpSpPr>
            <a:xfrm>
              <a:off x="6050437" y="3500866"/>
              <a:ext cx="1688125" cy="782945"/>
              <a:chOff x="5907562" y="3500866"/>
              <a:chExt cx="1688125" cy="782945"/>
            </a:xfrm>
          </p:grpSpPr>
          <p:cxnSp>
            <p:nvCxnSpPr>
              <p:cNvPr id="148" name="Straight Connector 147"/>
              <p:cNvCxnSpPr/>
              <p:nvPr/>
            </p:nvCxnSpPr>
            <p:spPr>
              <a:xfrm>
                <a:off x="5907562" y="4247235"/>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948594" y="4247235"/>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337410" y="4247235"/>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425333" y="4247235"/>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706687" y="4247235"/>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013440" y="4247235"/>
                <a:ext cx="0" cy="36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120902" y="3500866"/>
                <a:ext cx="0" cy="548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29964" y="3501229"/>
                <a:ext cx="0" cy="548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595687" y="3503183"/>
                <a:ext cx="0" cy="548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5785859" y="2007242"/>
              <a:ext cx="2182189" cy="683264"/>
            </a:xfrm>
            <a:prstGeom prst="rect">
              <a:avLst/>
            </a:prstGeom>
          </p:spPr>
          <p:txBody>
            <a:bodyPr wrap="square">
              <a:spAutoFit/>
            </a:bodyPr>
            <a:lstStyle/>
            <a:p>
              <a:pPr algn="l">
                <a:lnSpc>
                  <a:spcPct val="80000"/>
                </a:lnSpc>
              </a:pPr>
              <a:r>
                <a:rPr lang="en-US" sz="1200" b="1" dirty="0">
                  <a:latin typeface="Calibri" panose="020F0502020204030204" pitchFamily="34" charset="0"/>
                  <a:cs typeface="Calibri" panose="020F0502020204030204" pitchFamily="34" charset="0"/>
                </a:rPr>
                <a:t>Proactive IFX monitoring after reactive testing, n=9</a:t>
              </a:r>
            </a:p>
            <a:p>
              <a:pPr algn="l">
                <a:lnSpc>
                  <a:spcPct val="80000"/>
                </a:lnSpc>
              </a:pPr>
              <a:endParaRPr lang="en-US" sz="1200" b="1" dirty="0">
                <a:latin typeface="Calibri" panose="020F0502020204030204" pitchFamily="34" charset="0"/>
                <a:cs typeface="Calibri" panose="020F0502020204030204" pitchFamily="34" charset="0"/>
              </a:endParaRPr>
            </a:p>
            <a:p>
              <a:pPr algn="l">
                <a:lnSpc>
                  <a:spcPct val="80000"/>
                </a:lnSpc>
              </a:pPr>
              <a:r>
                <a:rPr lang="en-US" sz="1200" b="1" dirty="0">
                  <a:latin typeface="Calibri" panose="020F0502020204030204" pitchFamily="34" charset="0"/>
                  <a:cs typeface="Calibri" panose="020F0502020204030204" pitchFamily="34" charset="0"/>
                </a:rPr>
                <a:t>Reactive testing alone, n=21</a:t>
              </a:r>
              <a:endParaRPr lang="en-US" dirty="0"/>
            </a:p>
          </p:txBody>
        </p:sp>
        <p:cxnSp>
          <p:nvCxnSpPr>
            <p:cNvPr id="161" name="Straight Connector 160"/>
            <p:cNvCxnSpPr/>
            <p:nvPr/>
          </p:nvCxnSpPr>
          <p:spPr>
            <a:xfrm>
              <a:off x="5605307" y="2129833"/>
              <a:ext cx="228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605307" y="2556735"/>
              <a:ext cx="228600" cy="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7567173" y="2972687"/>
              <a:ext cx="1546762" cy="461665"/>
            </a:xfrm>
            <a:prstGeom prst="rect">
              <a:avLst/>
            </a:prstGeom>
          </p:spPr>
          <p:txBody>
            <a:bodyPr wrap="square">
              <a:spAutoFit/>
            </a:bodyPr>
            <a:lstStyle/>
            <a:p>
              <a:pPr algn="l"/>
              <a:r>
                <a:rPr lang="en-US" sz="1200" b="1" dirty="0" err="1">
                  <a:latin typeface="Calibri" panose="020F0502020204030204" pitchFamily="34" charset="0"/>
                  <a:cs typeface="Calibri" panose="020F0502020204030204" pitchFamily="34" charset="0"/>
                </a:rPr>
                <a:t>LogRank</a:t>
              </a:r>
              <a:r>
                <a:rPr lang="en-US" sz="1200" b="1" dirty="0">
                  <a:latin typeface="Calibri" panose="020F0502020204030204" pitchFamily="34" charset="0"/>
                  <a:cs typeface="Calibri" panose="020F0502020204030204" pitchFamily="34" charset="0"/>
                </a:rPr>
                <a:t>: </a:t>
              </a:r>
              <a:r>
                <a:rPr lang="en-US" sz="1200" b="1" i="1" dirty="0">
                  <a:latin typeface="Calibri" panose="020F0502020204030204" pitchFamily="34" charset="0"/>
                  <a:cs typeface="Calibri" panose="020F0502020204030204" pitchFamily="34" charset="0"/>
                </a:rPr>
                <a:t>P</a:t>
              </a:r>
              <a:r>
                <a:rPr lang="en-US" sz="1200" b="1" dirty="0">
                  <a:latin typeface="Calibri" panose="020F0502020204030204" pitchFamily="34" charset="0"/>
                  <a:cs typeface="Calibri" panose="020F0502020204030204" pitchFamily="34" charset="0"/>
                </a:rPr>
                <a:t>=.032</a:t>
              </a:r>
            </a:p>
            <a:p>
              <a:pPr algn="l"/>
              <a:r>
                <a:rPr lang="en-US" sz="1200" b="1" dirty="0">
                  <a:latin typeface="Calibri" panose="020F0502020204030204" pitchFamily="34" charset="0"/>
                  <a:cs typeface="Calibri" panose="020F0502020204030204" pitchFamily="34" charset="0"/>
                </a:rPr>
                <a:t>Breslow: </a:t>
              </a:r>
              <a:r>
                <a:rPr lang="en-US" sz="1200" b="1" i="1" dirty="0">
                  <a:latin typeface="Calibri" panose="020F0502020204030204" pitchFamily="34" charset="0"/>
                  <a:cs typeface="Calibri" panose="020F0502020204030204" pitchFamily="34" charset="0"/>
                </a:rPr>
                <a:t>P</a:t>
              </a:r>
              <a:r>
                <a:rPr lang="en-US" sz="1200" b="1" dirty="0">
                  <a:latin typeface="Calibri" panose="020F0502020204030204" pitchFamily="34" charset="0"/>
                  <a:cs typeface="Calibri" panose="020F0502020204030204" pitchFamily="34" charset="0"/>
                </a:rPr>
                <a:t>=.019</a:t>
              </a:r>
              <a:endParaRPr lang="en-US" dirty="0"/>
            </a:p>
          </p:txBody>
        </p:sp>
      </p:grpSp>
    </p:spTree>
    <p:extLst>
      <p:ext uri="{BB962C8B-B14F-4D97-AF65-F5344CB8AC3E}">
        <p14:creationId xmlns:p14="http://schemas.microsoft.com/office/powerpoint/2010/main" val="1734507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9A49-C200-4C37-A61A-EF47BDECB4FC}"/>
              </a:ext>
            </a:extLst>
          </p:cNvPr>
          <p:cNvSpPr>
            <a:spLocks noGrp="1"/>
          </p:cNvSpPr>
          <p:nvPr>
            <p:ph type="title"/>
          </p:nvPr>
        </p:nvSpPr>
        <p:spPr>
          <a:xfrm>
            <a:off x="115910" y="101600"/>
            <a:ext cx="9028090" cy="1041400"/>
          </a:xfrm>
        </p:spPr>
        <p:txBody>
          <a:bodyPr>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Proactive vs Reactive Therapeutic Drug Monitoring Reduces Treatment Failure and IBD Hospitalizations </a:t>
            </a:r>
            <a:endParaRPr lang="en-US" dirty="0"/>
          </a:p>
        </p:txBody>
      </p:sp>
      <p:sp>
        <p:nvSpPr>
          <p:cNvPr id="3" name="TextBox 2">
            <a:extLst>
              <a:ext uri="{FF2B5EF4-FFF2-40B4-BE49-F238E27FC236}">
                <a16:creationId xmlns:a16="http://schemas.microsoft.com/office/drawing/2014/main" id="{7A1B8D9E-DA63-4689-BAA8-42339952FFDD}"/>
              </a:ext>
            </a:extLst>
          </p:cNvPr>
          <p:cNvSpPr txBox="1"/>
          <p:nvPr/>
        </p:nvSpPr>
        <p:spPr>
          <a:xfrm>
            <a:off x="0" y="6023435"/>
            <a:ext cx="9144000" cy="830997"/>
          </a:xfrm>
          <a:prstGeom prst="rect">
            <a:avLst/>
          </a:prstGeom>
          <a:noFill/>
        </p:spPr>
        <p:txBody>
          <a:bodyPr wrap="square" rtlCol="0">
            <a:spAutoFit/>
          </a:bodyPr>
          <a:lstStyle/>
          <a:p>
            <a:pPr algn="l"/>
            <a:r>
              <a:rPr lang="en-US" sz="1200" dirty="0">
                <a:latin typeface="+mj-lt"/>
              </a:rPr>
              <a:t>*Defined as drug discontinuation due to either loss of response or serious adverse event.</a:t>
            </a:r>
          </a:p>
          <a:p>
            <a:pPr algn="l"/>
            <a:r>
              <a:rPr lang="en-US" sz="1200" dirty="0">
                <a:latin typeface="+mj-lt"/>
              </a:rPr>
              <a:t>†Multiple Cox regression analysis identified hazard ratio (HR) with proactive following reactive therapeutic drug monitoring.</a:t>
            </a:r>
          </a:p>
          <a:p>
            <a:pPr algn="l"/>
            <a:endParaRPr lang="en-US" sz="1200" dirty="0">
              <a:latin typeface="+mj-lt"/>
            </a:endParaRPr>
          </a:p>
          <a:p>
            <a:pPr algn="l"/>
            <a:r>
              <a:rPr lang="en-US" sz="1200" dirty="0" err="1">
                <a:latin typeface="+mj-lt"/>
              </a:rPr>
              <a:t>Papamichael</a:t>
            </a:r>
            <a:r>
              <a:rPr lang="en-US" sz="1200" dirty="0">
                <a:latin typeface="+mj-lt"/>
              </a:rPr>
              <a:t> K, et al. </a:t>
            </a:r>
            <a:r>
              <a:rPr lang="pt-BR" sz="1200" i="1" dirty="0">
                <a:latin typeface="+mj-lt"/>
              </a:rPr>
              <a:t>J Crohns Colitis. </a:t>
            </a:r>
            <a:r>
              <a:rPr lang="pt-BR" sz="1200" dirty="0">
                <a:latin typeface="+mj-lt"/>
              </a:rPr>
              <a:t>2018.</a:t>
            </a:r>
            <a:endParaRPr lang="en-US" sz="1200" dirty="0">
              <a:latin typeface="+mj-lt"/>
            </a:endParaRPr>
          </a:p>
        </p:txBody>
      </p:sp>
      <p:graphicFrame>
        <p:nvGraphicFramePr>
          <p:cNvPr id="5" name="Table 4">
            <a:extLst>
              <a:ext uri="{FF2B5EF4-FFF2-40B4-BE49-F238E27FC236}">
                <a16:creationId xmlns:a16="http://schemas.microsoft.com/office/drawing/2014/main" id="{1641CA79-8537-4DAC-BFD9-E2FC3EEFAD32}"/>
              </a:ext>
            </a:extLst>
          </p:cNvPr>
          <p:cNvGraphicFramePr>
            <a:graphicFrameLocks noGrp="1"/>
          </p:cNvGraphicFramePr>
          <p:nvPr>
            <p:extLst>
              <p:ext uri="{D42A27DB-BD31-4B8C-83A1-F6EECF244321}">
                <p14:modId xmlns:p14="http://schemas.microsoft.com/office/powerpoint/2010/main" val="740274025"/>
              </p:ext>
            </p:extLst>
          </p:nvPr>
        </p:nvGraphicFramePr>
        <p:xfrm>
          <a:off x="282120" y="1984057"/>
          <a:ext cx="8643259" cy="2434840"/>
        </p:xfrm>
        <a:graphic>
          <a:graphicData uri="http://schemas.openxmlformats.org/drawingml/2006/table">
            <a:tbl>
              <a:tblPr firstRow="1" bandRow="1">
                <a:tableStyleId>{5C22544A-7EE6-4342-B048-85BDC9FD1C3A}</a:tableStyleId>
              </a:tblPr>
              <a:tblGrid>
                <a:gridCol w="2586340">
                  <a:extLst>
                    <a:ext uri="{9D8B030D-6E8A-4147-A177-3AD203B41FA5}">
                      <a16:colId xmlns:a16="http://schemas.microsoft.com/office/drawing/2014/main" val="453282227"/>
                    </a:ext>
                  </a:extLst>
                </a:gridCol>
                <a:gridCol w="2018973">
                  <a:extLst>
                    <a:ext uri="{9D8B030D-6E8A-4147-A177-3AD203B41FA5}">
                      <a16:colId xmlns:a16="http://schemas.microsoft.com/office/drawing/2014/main" val="497388967"/>
                    </a:ext>
                  </a:extLst>
                </a:gridCol>
                <a:gridCol w="2018973">
                  <a:extLst>
                    <a:ext uri="{9D8B030D-6E8A-4147-A177-3AD203B41FA5}">
                      <a16:colId xmlns:a16="http://schemas.microsoft.com/office/drawing/2014/main" val="1575765256"/>
                    </a:ext>
                  </a:extLst>
                </a:gridCol>
                <a:gridCol w="2018973">
                  <a:extLst>
                    <a:ext uri="{9D8B030D-6E8A-4147-A177-3AD203B41FA5}">
                      <a16:colId xmlns:a16="http://schemas.microsoft.com/office/drawing/2014/main" val="1659441946"/>
                    </a:ext>
                  </a:extLst>
                </a:gridCol>
              </a:tblGrid>
              <a:tr h="805940">
                <a:tc>
                  <a:txBody>
                    <a:bodyPr/>
                    <a:lstStyle/>
                    <a:p>
                      <a:pPr algn="ctr"/>
                      <a:r>
                        <a:rPr lang="en-US" sz="2400" dirty="0"/>
                        <a:t>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HR</a:t>
                      </a:r>
                      <a:r>
                        <a:rPr lang="en-US" sz="2400" b="1" kern="1200" dirty="0">
                          <a:solidFill>
                            <a:schemeClr val="lt1"/>
                          </a:solidFill>
                          <a:latin typeface="+mn-lt"/>
                          <a:ea typeface="+mn-ea"/>
                          <a:cs typeface="+mn-cs"/>
                        </a:rPr>
                        <a:t>†</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95% CI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a:latin typeface="Calibri" panose="020F0502020204030204" pitchFamily="34" charset="0"/>
                          <a:ea typeface="Calibri" panose="020F0502020204030204" pitchFamily="34" charset="0"/>
                          <a:cs typeface="Times New Roman" panose="02020603050405020304" pitchFamily="18" charset="0"/>
                        </a:rPr>
                        <a:t>P </a:t>
                      </a:r>
                      <a:r>
                        <a:rPr lang="en-US" sz="2400" i="0" dirty="0">
                          <a:latin typeface="Calibri" panose="020F0502020204030204" pitchFamily="34" charset="0"/>
                          <a:ea typeface="Calibri" panose="020F0502020204030204" pitchFamily="34" charset="0"/>
                          <a:cs typeface="Times New Roman" panose="02020603050405020304" pitchFamily="18" charset="0"/>
                        </a:rPr>
                        <a:t>value</a:t>
                      </a:r>
                      <a:endParaRPr lang="en-US"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564882"/>
                  </a:ext>
                </a:extLst>
              </a:tr>
              <a:tr h="805940">
                <a:tc>
                  <a:txBody>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Treatment failure* </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.15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.05-.51</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.002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409477"/>
                  </a:ext>
                </a:extLst>
              </a:tr>
              <a:tr h="805940">
                <a:tc>
                  <a:txBody>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IBD-related hospitalizations </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.18</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.05-.99</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.007</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02301"/>
                  </a:ext>
                </a:extLst>
              </a:tr>
            </a:tbl>
          </a:graphicData>
        </a:graphic>
      </p:graphicFrame>
    </p:spTree>
    <p:extLst>
      <p:ext uri="{BB962C8B-B14F-4D97-AF65-F5344CB8AC3E}">
        <p14:creationId xmlns:p14="http://schemas.microsoft.com/office/powerpoint/2010/main" val="340095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FEB0-2F24-4264-9D5E-D7D731375A53}"/>
              </a:ext>
            </a:extLst>
          </p:cNvPr>
          <p:cNvSpPr>
            <a:spLocks noGrp="1"/>
          </p:cNvSpPr>
          <p:nvPr>
            <p:ph type="title"/>
          </p:nvPr>
        </p:nvSpPr>
        <p:spPr/>
        <p:txBody>
          <a:bodyPr/>
          <a:lstStyle/>
          <a:p>
            <a:r>
              <a:rPr lang="en-US" dirty="0"/>
              <a:t>De-escalation of Therapy:</a:t>
            </a:r>
            <a:br>
              <a:rPr lang="en-US" dirty="0"/>
            </a:br>
            <a:r>
              <a:rPr lang="en-US" dirty="0"/>
              <a:t>When Can Patients Stop Therapy?</a:t>
            </a:r>
          </a:p>
        </p:txBody>
      </p:sp>
      <p:sp>
        <p:nvSpPr>
          <p:cNvPr id="3" name="Text Placeholder 2">
            <a:extLst>
              <a:ext uri="{FF2B5EF4-FFF2-40B4-BE49-F238E27FC236}">
                <a16:creationId xmlns:a16="http://schemas.microsoft.com/office/drawing/2014/main" id="{CC595578-8867-464C-9B44-ED2BF0D23E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1643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030134" y="2169059"/>
            <a:ext cx="4876800" cy="4127391"/>
            <a:chOff x="4030134" y="2169059"/>
            <a:chExt cx="4876800" cy="4127391"/>
          </a:xfrm>
        </p:grpSpPr>
        <p:sp>
          <p:nvSpPr>
            <p:cNvPr id="3" name="Rectangle 2"/>
            <p:cNvSpPr/>
            <p:nvPr/>
          </p:nvSpPr>
          <p:spPr>
            <a:xfrm>
              <a:off x="4030134" y="4073330"/>
              <a:ext cx="990600" cy="1241952"/>
            </a:xfrm>
            <a:prstGeom prst="rect">
              <a:avLst/>
            </a:prstGeom>
            <a:solidFill>
              <a:srgbClr val="91AB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ounded Rectangle 8"/>
            <p:cNvSpPr/>
            <p:nvPr/>
          </p:nvSpPr>
          <p:spPr>
            <a:xfrm>
              <a:off x="4810562" y="2169059"/>
              <a:ext cx="4096372" cy="4127391"/>
            </a:xfrm>
            <a:prstGeom prst="roundRect">
              <a:avLst>
                <a:gd name="adj" fmla="val 6373"/>
              </a:avLst>
            </a:prstGeom>
            <a:solidFill>
              <a:srgbClr val="91AB5A"/>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285750" indent="-285750" algn="l">
                <a:buFont typeface="Arial"/>
                <a:buChar char="•"/>
              </a:pPr>
              <a:r>
                <a:rPr lang="en-US" sz="2200" b="1" dirty="0">
                  <a:solidFill>
                    <a:schemeClr val="bg1"/>
                  </a:solidFill>
                  <a:effectLst>
                    <a:outerShdw blurRad="38100" dist="38100" dir="2700000" algn="tl">
                      <a:srgbClr val="000000">
                        <a:alpha val="43137"/>
                      </a:srgbClr>
                    </a:outerShdw>
                  </a:effectLst>
                </a:rPr>
                <a:t>Patients ask about stopping their meds all the time!</a:t>
              </a:r>
            </a:p>
            <a:p>
              <a:pPr marL="285750" indent="-285750" algn="l">
                <a:buFont typeface="Arial"/>
                <a:buChar char="•"/>
              </a:pPr>
              <a:r>
                <a:rPr lang="en-US" sz="2200" b="1" dirty="0">
                  <a:solidFill>
                    <a:schemeClr val="bg1"/>
                  </a:solidFill>
                  <a:effectLst>
                    <a:outerShdw blurRad="38100" dist="38100" dir="2700000" algn="tl">
                      <a:srgbClr val="000000">
                        <a:alpha val="43137"/>
                      </a:srgbClr>
                    </a:outerShdw>
                  </a:effectLst>
                </a:rPr>
                <a:t>Payers want us to stop </a:t>
              </a:r>
              <a:br>
                <a:rPr lang="en-US" sz="2200" b="1" dirty="0">
                  <a:solidFill>
                    <a:schemeClr val="bg1"/>
                  </a:solidFill>
                  <a:effectLst>
                    <a:outerShdw blurRad="38100" dist="38100" dir="2700000" algn="tl">
                      <a:srgbClr val="000000">
                        <a:alpha val="43137"/>
                      </a:srgbClr>
                    </a:outerShdw>
                  </a:effectLst>
                </a:rPr>
              </a:br>
              <a:r>
                <a:rPr lang="en-US" sz="2200" b="1" dirty="0">
                  <a:solidFill>
                    <a:schemeClr val="bg1"/>
                  </a:solidFill>
                  <a:effectLst>
                    <a:outerShdw blurRad="38100" dist="38100" dir="2700000" algn="tl">
                      <a:srgbClr val="000000">
                        <a:alpha val="43137"/>
                      </a:srgbClr>
                    </a:outerShdw>
                  </a:effectLst>
                </a:rPr>
                <a:t>(or prove that they should </a:t>
              </a:r>
              <a:br>
                <a:rPr lang="en-US" sz="2200" b="1" dirty="0">
                  <a:solidFill>
                    <a:schemeClr val="bg1"/>
                  </a:solidFill>
                  <a:effectLst>
                    <a:outerShdw blurRad="38100" dist="38100" dir="2700000" algn="tl">
                      <a:srgbClr val="000000">
                        <a:alpha val="43137"/>
                      </a:srgbClr>
                    </a:outerShdw>
                  </a:effectLst>
                </a:rPr>
              </a:br>
              <a:r>
                <a:rPr lang="en-US" sz="2200" b="1" dirty="0">
                  <a:solidFill>
                    <a:schemeClr val="bg1"/>
                  </a:solidFill>
                  <a:effectLst>
                    <a:outerShdw blurRad="38100" dist="38100" dir="2700000" algn="tl">
                      <a:srgbClr val="000000">
                        <a:alpha val="43137"/>
                      </a:srgbClr>
                    </a:outerShdw>
                  </a:effectLst>
                </a:rPr>
                <a:t>re-authorize) therapies</a:t>
              </a:r>
            </a:p>
            <a:p>
              <a:pPr marL="285750" indent="-285750" algn="l">
                <a:buFont typeface="Arial"/>
                <a:buChar char="•"/>
              </a:pPr>
              <a:r>
                <a:rPr lang="en-US" sz="2200" b="1" dirty="0">
                  <a:solidFill>
                    <a:schemeClr val="bg1"/>
                  </a:solidFill>
                  <a:effectLst>
                    <a:outerShdw blurRad="38100" dist="38100" dir="2700000" algn="tl">
                      <a:srgbClr val="000000">
                        <a:alpha val="43137"/>
                      </a:srgbClr>
                    </a:outerShdw>
                  </a:effectLst>
                </a:rPr>
                <a:t>De-escalation can be in the form of stopping one or more therapies or dose reducing</a:t>
              </a:r>
            </a:p>
            <a:p>
              <a:pPr marL="285750" indent="-285750" algn="l">
                <a:buFont typeface="Arial"/>
                <a:buChar char="•"/>
              </a:pPr>
              <a:r>
                <a:rPr lang="en-US" sz="2200" b="1" dirty="0">
                  <a:solidFill>
                    <a:schemeClr val="bg1"/>
                  </a:solidFill>
                  <a:effectLst>
                    <a:outerShdw blurRad="38100" dist="38100" dir="2700000" algn="tl">
                      <a:srgbClr val="000000">
                        <a:alpha val="43137"/>
                      </a:srgbClr>
                    </a:outerShdw>
                  </a:effectLst>
                </a:rPr>
                <a:t>Monitoring before and after such approaches is absolutely necessary!</a:t>
              </a:r>
            </a:p>
          </p:txBody>
        </p:sp>
      </p:grpSp>
      <p:grpSp>
        <p:nvGrpSpPr>
          <p:cNvPr id="19" name="Group 18"/>
          <p:cNvGrpSpPr/>
          <p:nvPr/>
        </p:nvGrpSpPr>
        <p:grpSpPr>
          <a:xfrm>
            <a:off x="372534" y="1252067"/>
            <a:ext cx="8771466" cy="1457798"/>
            <a:chOff x="372534" y="1292572"/>
            <a:chExt cx="8771466" cy="1162762"/>
          </a:xfrm>
        </p:grpSpPr>
        <p:sp>
          <p:nvSpPr>
            <p:cNvPr id="7" name="Rounded Rectangle 6"/>
            <p:cNvSpPr/>
            <p:nvPr/>
          </p:nvSpPr>
          <p:spPr>
            <a:xfrm>
              <a:off x="372534" y="1464734"/>
              <a:ext cx="4114800" cy="990600"/>
            </a:xfrm>
            <a:prstGeom prst="roundRect">
              <a:avLst>
                <a:gd name="adj" fmla="val 5807"/>
              </a:avLst>
            </a:prstGeom>
            <a:solidFill>
              <a:srgbClr val="F8A429"/>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r>
                <a:rPr lang="en-US" sz="2200" b="1" dirty="0">
                  <a:solidFill>
                    <a:schemeClr val="bg1"/>
                  </a:solidFill>
                  <a:effectLst>
                    <a:outerShdw blurRad="38100" dist="38100" dir="2700000" algn="tl">
                      <a:srgbClr val="000000">
                        <a:alpha val="43137"/>
                      </a:srgbClr>
                    </a:outerShdw>
                  </a:effectLst>
                </a:rPr>
                <a:t>A thoughtful approach to patients losing response to </a:t>
              </a:r>
              <a:br>
                <a:rPr lang="en-US" sz="2200" b="1" dirty="0">
                  <a:solidFill>
                    <a:schemeClr val="bg1"/>
                  </a:solidFill>
                  <a:effectLst>
                    <a:outerShdw blurRad="38100" dist="38100" dir="2700000" algn="tl">
                      <a:srgbClr val="000000">
                        <a:alpha val="43137"/>
                      </a:srgbClr>
                    </a:outerShdw>
                  </a:effectLst>
                </a:rPr>
              </a:br>
              <a:r>
                <a:rPr lang="en-US" sz="2200" b="1" dirty="0">
                  <a:solidFill>
                    <a:schemeClr val="bg1"/>
                  </a:solidFill>
                  <a:effectLst>
                    <a:outerShdw blurRad="38100" dist="38100" dir="2700000" algn="tl">
                      <a:srgbClr val="000000">
                        <a:alpha val="43137"/>
                      </a:srgbClr>
                    </a:outerShdw>
                  </a:effectLst>
                </a:rPr>
                <a:t>anti-TNFs</a:t>
              </a:r>
            </a:p>
          </p:txBody>
        </p:sp>
        <p:sp>
          <p:nvSpPr>
            <p:cNvPr id="10" name="TextBox 9"/>
            <p:cNvSpPr txBox="1"/>
            <p:nvPr/>
          </p:nvSpPr>
          <p:spPr>
            <a:xfrm>
              <a:off x="5029200" y="1292572"/>
              <a:ext cx="4114800" cy="319134"/>
            </a:xfrm>
            <a:prstGeom prst="rect">
              <a:avLst/>
            </a:prstGeom>
            <a:noFill/>
            <a:ln>
              <a:noFill/>
            </a:ln>
            <a:effectLst/>
          </p:spPr>
          <p:txBody>
            <a:bodyPr wrap="square" rtlCol="0" anchor="ctr">
              <a:spAutoFit/>
            </a:bodyPr>
            <a:lstStyle/>
            <a:p>
              <a:pPr algn="ctr"/>
              <a:endParaRPr lang="en-US" sz="2000" b="1" dirty="0">
                <a:solidFill>
                  <a:schemeClr val="bg1"/>
                </a:solidFill>
                <a:effectLst>
                  <a:outerShdw blurRad="38100" dist="38100" dir="2700000" algn="tl">
                    <a:srgbClr val="000000">
                      <a:alpha val="43137"/>
                    </a:srgbClr>
                  </a:outerShdw>
                </a:effectLst>
              </a:endParaRPr>
            </a:p>
          </p:txBody>
        </p:sp>
      </p:grpSp>
      <p:grpSp>
        <p:nvGrpSpPr>
          <p:cNvPr id="18" name="Group 17"/>
          <p:cNvGrpSpPr/>
          <p:nvPr/>
        </p:nvGrpSpPr>
        <p:grpSpPr>
          <a:xfrm>
            <a:off x="372534" y="1452122"/>
            <a:ext cx="8353313" cy="2559773"/>
            <a:chOff x="372534" y="1680486"/>
            <a:chExt cx="8353313" cy="2041712"/>
          </a:xfrm>
        </p:grpSpPr>
        <p:sp>
          <p:nvSpPr>
            <p:cNvPr id="4" name="Rounded Rectangle 3"/>
            <p:cNvSpPr/>
            <p:nvPr/>
          </p:nvSpPr>
          <p:spPr>
            <a:xfrm>
              <a:off x="372534" y="2731598"/>
              <a:ext cx="4114800" cy="990600"/>
            </a:xfrm>
            <a:prstGeom prst="roundRect">
              <a:avLst>
                <a:gd name="adj" fmla="val 4721"/>
              </a:avLst>
            </a:prstGeom>
            <a:solidFill>
              <a:srgbClr val="8F39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solidFill>
                    <a:schemeClr val="bg1"/>
                  </a:solidFill>
                  <a:effectLst>
                    <a:outerShdw blurRad="38100" dist="38100" dir="2700000" algn="tl">
                      <a:srgbClr val="000000">
                        <a:alpha val="43137"/>
                      </a:srgbClr>
                    </a:outerShdw>
                  </a:effectLst>
                </a:rPr>
                <a:t>Use of surrogate markers </a:t>
              </a:r>
              <a:br>
                <a:rPr lang="en-US" sz="2200" b="1" dirty="0">
                  <a:solidFill>
                    <a:schemeClr val="bg1"/>
                  </a:solidFill>
                  <a:effectLst>
                    <a:outerShdw blurRad="38100" dist="38100" dir="2700000" algn="tl">
                      <a:srgbClr val="000000">
                        <a:alpha val="43137"/>
                      </a:srgbClr>
                    </a:outerShdw>
                  </a:effectLst>
                </a:rPr>
              </a:br>
              <a:r>
                <a:rPr lang="en-US" sz="2200" b="1" dirty="0">
                  <a:solidFill>
                    <a:schemeClr val="bg1"/>
                  </a:solidFill>
                  <a:effectLst>
                    <a:outerShdw blurRad="38100" dist="38100" dir="2700000" algn="tl">
                      <a:srgbClr val="000000">
                        <a:alpha val="43137"/>
                      </a:srgbClr>
                    </a:outerShdw>
                  </a:effectLst>
                </a:rPr>
                <a:t>to assess disease and </a:t>
              </a:r>
              <a:br>
                <a:rPr lang="en-US" sz="2200" b="1" dirty="0">
                  <a:solidFill>
                    <a:schemeClr val="bg1"/>
                  </a:solidFill>
                  <a:effectLst>
                    <a:outerShdw blurRad="38100" dist="38100" dir="2700000" algn="tl">
                      <a:srgbClr val="000000">
                        <a:alpha val="43137"/>
                      </a:srgbClr>
                    </a:outerShdw>
                  </a:effectLst>
                </a:rPr>
              </a:br>
              <a:r>
                <a:rPr lang="en-US" sz="2200" b="1" dirty="0">
                  <a:solidFill>
                    <a:schemeClr val="bg1"/>
                  </a:solidFill>
                  <a:effectLst>
                    <a:outerShdw blurRad="38100" dist="38100" dir="2700000" algn="tl">
                      <a:srgbClr val="000000">
                        <a:alpha val="43137"/>
                      </a:srgbClr>
                    </a:outerShdw>
                  </a:effectLst>
                </a:rPr>
                <a:t>drug response</a:t>
              </a:r>
              <a:endParaRPr lang="en-US" sz="2200" dirty="0">
                <a:effectLst>
                  <a:outerShdw blurRad="38100" dist="38100" dir="2700000" algn="tl">
                    <a:srgbClr val="000000">
                      <a:alpha val="43137"/>
                    </a:srgbClr>
                  </a:outerShdw>
                </a:effectLst>
              </a:endParaRPr>
            </a:p>
          </p:txBody>
        </p:sp>
        <p:sp>
          <p:nvSpPr>
            <p:cNvPr id="11" name="TextBox 10"/>
            <p:cNvSpPr txBox="1"/>
            <p:nvPr/>
          </p:nvSpPr>
          <p:spPr>
            <a:xfrm>
              <a:off x="4611047" y="1680486"/>
              <a:ext cx="4114800" cy="319134"/>
            </a:xfrm>
            <a:prstGeom prst="rect">
              <a:avLst/>
            </a:prstGeom>
            <a:noFill/>
            <a:ln>
              <a:noFill/>
            </a:ln>
            <a:effectLst/>
          </p:spPr>
          <p:txBody>
            <a:bodyPr wrap="square" rtlCol="0" anchor="ctr">
              <a:spAutoFit/>
            </a:bodyPr>
            <a:lstStyle/>
            <a:p>
              <a:endParaRPr lang="en-US" sz="2000" b="1" dirty="0">
                <a:solidFill>
                  <a:schemeClr val="bg1"/>
                </a:solidFill>
                <a:effectLst>
                  <a:outerShdw blurRad="38100" dist="38100" dir="2700000" algn="tl">
                    <a:srgbClr val="000000">
                      <a:alpha val="43137"/>
                    </a:srgbClr>
                  </a:outerShdw>
                </a:effectLst>
              </a:endParaRPr>
            </a:p>
          </p:txBody>
        </p:sp>
      </p:grpSp>
      <p:grpSp>
        <p:nvGrpSpPr>
          <p:cNvPr id="15" name="Group 14"/>
          <p:cNvGrpSpPr/>
          <p:nvPr/>
        </p:nvGrpSpPr>
        <p:grpSpPr>
          <a:xfrm>
            <a:off x="372534" y="1423845"/>
            <a:ext cx="8763000" cy="5192107"/>
            <a:chOff x="372534" y="2001135"/>
            <a:chExt cx="8763000" cy="4141301"/>
          </a:xfrm>
        </p:grpSpPr>
        <p:sp>
          <p:nvSpPr>
            <p:cNvPr id="8" name="Rounded Rectangle 7"/>
            <p:cNvSpPr/>
            <p:nvPr/>
          </p:nvSpPr>
          <p:spPr>
            <a:xfrm>
              <a:off x="372534" y="5151836"/>
              <a:ext cx="4114800" cy="990600"/>
            </a:xfrm>
            <a:prstGeom prst="roundRect">
              <a:avLst>
                <a:gd name="adj" fmla="val 9065"/>
              </a:avLst>
            </a:prstGeom>
            <a:solidFill>
              <a:srgbClr val="350E2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2200" b="1" dirty="0">
                  <a:solidFill>
                    <a:schemeClr val="bg1"/>
                  </a:solidFill>
                  <a:effectLst>
                    <a:outerShdw blurRad="38100" dist="38100" dir="2700000" algn="tl">
                      <a:srgbClr val="000000">
                        <a:alpha val="43137"/>
                      </a:srgbClr>
                    </a:outerShdw>
                  </a:effectLst>
                </a:rPr>
                <a:t>Incorporation of quality measures in daily practice </a:t>
              </a:r>
            </a:p>
          </p:txBody>
        </p:sp>
        <p:sp>
          <p:nvSpPr>
            <p:cNvPr id="14" name="TextBox 13"/>
            <p:cNvSpPr txBox="1"/>
            <p:nvPr/>
          </p:nvSpPr>
          <p:spPr>
            <a:xfrm>
              <a:off x="5020734" y="2001135"/>
              <a:ext cx="4114800" cy="319134"/>
            </a:xfrm>
            <a:prstGeom prst="rect">
              <a:avLst/>
            </a:prstGeom>
            <a:noFill/>
            <a:ln>
              <a:noFill/>
            </a:ln>
            <a:effectLst/>
          </p:spPr>
          <p:txBody>
            <a:bodyPr wrap="square" rtlCol="0" anchor="ctr">
              <a:spAutoFit/>
            </a:bodyPr>
            <a:lstStyle/>
            <a:p>
              <a:pPr algn="ctr"/>
              <a:endParaRPr lang="en-US" sz="2000" b="1" dirty="0">
                <a:solidFill>
                  <a:schemeClr val="bg1"/>
                </a:solidFill>
                <a:effectLst>
                  <a:outerShdw blurRad="38100" dist="38100" dir="2700000" algn="tl">
                    <a:srgbClr val="000000">
                      <a:alpha val="43137"/>
                    </a:srgbClr>
                  </a:outerShdw>
                </a:effectLst>
              </a:endParaRPr>
            </a:p>
          </p:txBody>
        </p:sp>
      </p:grpSp>
      <p:sp>
        <p:nvSpPr>
          <p:cNvPr id="5" name="Rounded Rectangle 4"/>
          <p:cNvSpPr/>
          <p:nvPr/>
        </p:nvSpPr>
        <p:spPr>
          <a:xfrm>
            <a:off x="372534" y="4073330"/>
            <a:ext cx="4114800" cy="1241953"/>
          </a:xfrm>
          <a:prstGeom prst="roundRect">
            <a:avLst>
              <a:gd name="adj" fmla="val 5807"/>
            </a:avLst>
          </a:prstGeom>
          <a:solidFill>
            <a:srgbClr val="91AB5A"/>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r>
              <a:rPr lang="en-US" sz="2200" b="1" dirty="0">
                <a:solidFill>
                  <a:schemeClr val="bg1"/>
                </a:solidFill>
                <a:effectLst>
                  <a:outerShdw blurRad="38100" dist="38100" dir="2700000" algn="tl">
                    <a:srgbClr val="000000">
                      <a:alpha val="43137"/>
                    </a:srgbClr>
                  </a:outerShdw>
                </a:effectLst>
              </a:rPr>
              <a:t>Possibility of de-escalating therapy safely in some patients</a:t>
            </a:r>
          </a:p>
        </p:txBody>
      </p:sp>
      <p:sp>
        <p:nvSpPr>
          <p:cNvPr id="6" name="Title 5"/>
          <p:cNvSpPr>
            <a:spLocks noGrp="1"/>
          </p:cNvSpPr>
          <p:nvPr>
            <p:ph type="title"/>
          </p:nvPr>
        </p:nvSpPr>
        <p:spPr/>
        <p:txBody>
          <a:bodyPr/>
          <a:lstStyle/>
          <a:p>
            <a:r>
              <a:rPr lang="en-US" dirty="0"/>
              <a:t>De-escalation of Therapy</a:t>
            </a:r>
          </a:p>
        </p:txBody>
      </p:sp>
    </p:spTree>
    <p:extLst>
      <p:ext uri="{BB962C8B-B14F-4D97-AF65-F5344CB8AC3E}">
        <p14:creationId xmlns:p14="http://schemas.microsoft.com/office/powerpoint/2010/main" val="1835307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0E88-C172-4A40-B322-064B089DEBA0}"/>
              </a:ext>
            </a:extLst>
          </p:cNvPr>
          <p:cNvSpPr>
            <a:spLocks noGrp="1"/>
          </p:cNvSpPr>
          <p:nvPr>
            <p:ph type="title"/>
          </p:nvPr>
        </p:nvSpPr>
        <p:spPr/>
        <p:txBody>
          <a:bodyPr>
            <a:noAutofit/>
          </a:bodyPr>
          <a:lstStyle/>
          <a:p>
            <a:r>
              <a:rPr lang="en-US" dirty="0"/>
              <a:t>AGA Clinical Care Pathway: Risk Stratification in Patients with Crohn’s Disease (CD)</a:t>
            </a:r>
          </a:p>
        </p:txBody>
      </p:sp>
      <p:grpSp>
        <p:nvGrpSpPr>
          <p:cNvPr id="32" name="Group 31">
            <a:extLst>
              <a:ext uri="{FF2B5EF4-FFF2-40B4-BE49-F238E27FC236}">
                <a16:creationId xmlns:a16="http://schemas.microsoft.com/office/drawing/2014/main" id="{44B24D8D-8363-429A-81B2-8EFDBACD84DC}"/>
              </a:ext>
            </a:extLst>
          </p:cNvPr>
          <p:cNvGrpSpPr/>
          <p:nvPr/>
        </p:nvGrpSpPr>
        <p:grpSpPr>
          <a:xfrm>
            <a:off x="68847" y="1423878"/>
            <a:ext cx="9006306" cy="4917898"/>
            <a:chOff x="68847" y="1778552"/>
            <a:chExt cx="9006306" cy="4634134"/>
          </a:xfrm>
        </p:grpSpPr>
        <p:sp>
          <p:nvSpPr>
            <p:cNvPr id="4" name="Rectangle: Rounded Corners 3">
              <a:extLst>
                <a:ext uri="{FF2B5EF4-FFF2-40B4-BE49-F238E27FC236}">
                  <a16:creationId xmlns:a16="http://schemas.microsoft.com/office/drawing/2014/main" id="{BF2023AF-D833-45BB-B75C-DAD12FDCCE70}"/>
                </a:ext>
              </a:extLst>
            </p:cNvPr>
            <p:cNvSpPr/>
            <p:nvPr/>
          </p:nvSpPr>
          <p:spPr>
            <a:xfrm>
              <a:off x="1696824" y="1778552"/>
              <a:ext cx="5750352" cy="63304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cap="all" dirty="0">
                  <a:solidFill>
                    <a:srgbClr val="000000"/>
                  </a:solidFill>
                </a:rPr>
                <a:t>A</a:t>
              </a:r>
              <a:r>
                <a:rPr lang="en-US" sz="2200" b="1" dirty="0">
                  <a:solidFill>
                    <a:srgbClr val="000000"/>
                  </a:solidFill>
                </a:rPr>
                <a:t>ssess Current and Prior Disease Burden</a:t>
              </a:r>
              <a:endParaRPr lang="en-US" sz="2200" b="1" cap="all" dirty="0">
                <a:solidFill>
                  <a:srgbClr val="000000"/>
                </a:solidFill>
              </a:endParaRPr>
            </a:p>
          </p:txBody>
        </p:sp>
        <p:grpSp>
          <p:nvGrpSpPr>
            <p:cNvPr id="29" name="Group 28">
              <a:extLst>
                <a:ext uri="{FF2B5EF4-FFF2-40B4-BE49-F238E27FC236}">
                  <a16:creationId xmlns:a16="http://schemas.microsoft.com/office/drawing/2014/main" id="{08F05E7E-FC8E-49C6-83C1-F804045D1086}"/>
                </a:ext>
              </a:extLst>
            </p:cNvPr>
            <p:cNvGrpSpPr/>
            <p:nvPr/>
          </p:nvGrpSpPr>
          <p:grpSpPr>
            <a:xfrm>
              <a:off x="68847" y="3212286"/>
              <a:ext cx="9006306" cy="3200400"/>
              <a:chOff x="78004" y="3212286"/>
              <a:chExt cx="9006306" cy="3200400"/>
            </a:xfrm>
          </p:grpSpPr>
          <p:sp>
            <p:nvSpPr>
              <p:cNvPr id="5" name="Rectangle: Rounded Corners 4">
                <a:extLst>
                  <a:ext uri="{FF2B5EF4-FFF2-40B4-BE49-F238E27FC236}">
                    <a16:creationId xmlns:a16="http://schemas.microsoft.com/office/drawing/2014/main" id="{6AFE83D9-0AB1-42CB-9C11-562869520D04}"/>
                  </a:ext>
                </a:extLst>
              </p:cNvPr>
              <p:cNvSpPr/>
              <p:nvPr/>
            </p:nvSpPr>
            <p:spPr>
              <a:xfrm>
                <a:off x="78004" y="3212286"/>
                <a:ext cx="4480560" cy="3200400"/>
              </a:xfrm>
              <a:prstGeom prst="roundRect">
                <a:avLst/>
              </a:prstGeom>
            </p:spPr>
            <p:style>
              <a:lnRef idx="3">
                <a:schemeClr val="lt1"/>
              </a:lnRef>
              <a:fillRef idx="1">
                <a:schemeClr val="accent2"/>
              </a:fillRef>
              <a:effectRef idx="1">
                <a:schemeClr val="accent2"/>
              </a:effectRef>
              <a:fontRef idx="minor">
                <a:schemeClr val="lt1"/>
              </a:fontRef>
            </p:style>
            <p:txBody>
              <a:bodyPr lIns="0" rIns="0" rtlCol="0" anchor="t"/>
              <a:lstStyle/>
              <a:p>
                <a:pPr>
                  <a:spcAft>
                    <a:spcPts val="600"/>
                  </a:spcAft>
                </a:pPr>
                <a:r>
                  <a:rPr lang="en-US" sz="2000" b="1" dirty="0">
                    <a:effectLst>
                      <a:outerShdw blurRad="38100" dist="38100" dir="2700000" algn="tl">
                        <a:srgbClr val="000000">
                          <a:alpha val="43137"/>
                        </a:srgbClr>
                      </a:outerShdw>
                    </a:effectLst>
                  </a:rPr>
                  <a:t>Low Risk</a:t>
                </a:r>
                <a:endParaRPr lang="en-US" b="1" dirty="0">
                  <a:effectLst>
                    <a:outerShdw blurRad="38100" dist="38100" dir="2700000" algn="tl">
                      <a:srgbClr val="000000">
                        <a:alpha val="43137"/>
                      </a:srgbClr>
                    </a:outerShdw>
                  </a:effectLst>
                </a:endParaRP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Age at initial diagnosis &gt;30 years</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Limited anatomic involvement</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No perianal and/or severe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rectal disease</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Superficial ulcers</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No prior surgical resection</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No </a:t>
                </a:r>
                <a:r>
                  <a:rPr lang="en-US" sz="2000" b="1" dirty="0" err="1">
                    <a:effectLst>
                      <a:outerShdw blurRad="38100" dist="38100" dir="2700000" algn="tl">
                        <a:srgbClr val="000000">
                          <a:alpha val="43137"/>
                        </a:srgbClr>
                      </a:outerShdw>
                    </a:effectLst>
                  </a:rPr>
                  <a:t>stricturing</a:t>
                </a:r>
                <a:r>
                  <a:rPr lang="en-US" sz="2000" b="1" dirty="0">
                    <a:effectLst>
                      <a:outerShdw blurRad="38100" dist="38100" dir="2700000" algn="tl">
                        <a:srgbClr val="000000">
                          <a:alpha val="43137"/>
                        </a:srgbClr>
                      </a:outerShdw>
                    </a:effectLst>
                  </a:rPr>
                  <a:t> and/or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penetrating behavior</a:t>
                </a:r>
              </a:p>
            </p:txBody>
          </p:sp>
          <p:sp>
            <p:nvSpPr>
              <p:cNvPr id="6" name="Rectangle: Rounded Corners 5">
                <a:extLst>
                  <a:ext uri="{FF2B5EF4-FFF2-40B4-BE49-F238E27FC236}">
                    <a16:creationId xmlns:a16="http://schemas.microsoft.com/office/drawing/2014/main" id="{A059C1AB-29A5-4F7A-A017-CA059D829D19}"/>
                  </a:ext>
                </a:extLst>
              </p:cNvPr>
              <p:cNvSpPr/>
              <p:nvPr/>
            </p:nvSpPr>
            <p:spPr>
              <a:xfrm>
                <a:off x="4603750" y="3212286"/>
                <a:ext cx="4480560" cy="3200400"/>
              </a:xfrm>
              <a:prstGeom prst="roundRect">
                <a:avLst/>
              </a:prstGeom>
            </p:spPr>
            <p:style>
              <a:lnRef idx="3">
                <a:schemeClr val="lt1"/>
              </a:lnRef>
              <a:fillRef idx="1">
                <a:schemeClr val="accent2"/>
              </a:fillRef>
              <a:effectRef idx="1">
                <a:schemeClr val="accent2"/>
              </a:effectRef>
              <a:fontRef idx="minor">
                <a:schemeClr val="lt1"/>
              </a:fontRef>
            </p:style>
            <p:txBody>
              <a:bodyPr lIns="0" rIns="0" rtlCol="0" anchor="t"/>
              <a:lstStyle/>
              <a:p>
                <a:pPr>
                  <a:spcAft>
                    <a:spcPts val="600"/>
                  </a:spcAft>
                </a:pPr>
                <a:r>
                  <a:rPr lang="en-US" sz="2000" b="1" dirty="0">
                    <a:effectLst>
                      <a:outerShdw blurRad="38100" dist="38100" dir="2700000" algn="tl">
                        <a:srgbClr val="000000">
                          <a:alpha val="43137"/>
                        </a:srgbClr>
                      </a:outerShdw>
                    </a:effectLst>
                  </a:rPr>
                  <a:t>Moderate/High Risk</a:t>
                </a:r>
                <a:endParaRPr lang="en-US" b="1" dirty="0">
                  <a:effectLst>
                    <a:outerShdw blurRad="38100" dist="38100" dir="2700000" algn="tl">
                      <a:srgbClr val="000000">
                        <a:alpha val="43137"/>
                      </a:srgbClr>
                    </a:outerShdw>
                  </a:effectLst>
                </a:endParaRP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Age at initial diagnosis &lt;30 years</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Extensive anatomic involvement</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Perianal and/or severe rectal disease</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Deep ulcers</a:t>
                </a:r>
              </a:p>
              <a:p>
                <a:pPr marL="171450" indent="-171450" algn="l">
                  <a:spcAft>
                    <a:spcPts val="300"/>
                  </a:spcAft>
                  <a:buFont typeface="Arial" panose="020B0604020202020204" pitchFamily="34" charset="0"/>
                  <a:buChar char="•"/>
                </a:pPr>
                <a:r>
                  <a:rPr lang="en-US" sz="2000" b="1" dirty="0">
                    <a:effectLst>
                      <a:outerShdw blurRad="38100" dist="38100" dir="2700000" algn="tl">
                        <a:srgbClr val="000000">
                          <a:alpha val="43137"/>
                        </a:srgbClr>
                      </a:outerShdw>
                    </a:effectLst>
                  </a:rPr>
                  <a:t>Prior surgical resection </a:t>
                </a:r>
              </a:p>
              <a:p>
                <a:pPr marL="171450" indent="-171450" algn="l">
                  <a:spcAft>
                    <a:spcPts val="300"/>
                  </a:spcAft>
                  <a:buFont typeface="Arial" panose="020B0604020202020204" pitchFamily="34" charset="0"/>
                  <a:buChar char="•"/>
                </a:pPr>
                <a:r>
                  <a:rPr lang="en-US" sz="2000" b="1" dirty="0" err="1">
                    <a:effectLst>
                      <a:outerShdw blurRad="38100" dist="38100" dir="2700000" algn="tl">
                        <a:srgbClr val="000000">
                          <a:alpha val="43137"/>
                        </a:srgbClr>
                      </a:outerShdw>
                    </a:effectLst>
                  </a:rPr>
                  <a:t>Stricturing</a:t>
                </a:r>
                <a:r>
                  <a:rPr lang="en-US" sz="2000" b="1" dirty="0">
                    <a:effectLst>
                      <a:outerShdw blurRad="38100" dist="38100" dir="2700000" algn="tl">
                        <a:srgbClr val="000000">
                          <a:alpha val="43137"/>
                        </a:srgbClr>
                      </a:outerShdw>
                    </a:effectLst>
                  </a:rPr>
                  <a:t> and/or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penetrating behavior</a:t>
                </a:r>
              </a:p>
            </p:txBody>
          </p:sp>
        </p:grpSp>
        <p:cxnSp>
          <p:nvCxnSpPr>
            <p:cNvPr id="8" name="Connector: Elbow 7">
              <a:extLst>
                <a:ext uri="{FF2B5EF4-FFF2-40B4-BE49-F238E27FC236}">
                  <a16:creationId xmlns:a16="http://schemas.microsoft.com/office/drawing/2014/main" id="{E5B8BD35-5B98-478C-8320-9971FF4C5A43}"/>
                </a:ext>
              </a:extLst>
            </p:cNvPr>
            <p:cNvCxnSpPr>
              <a:cxnSpLocks/>
              <a:stCxn id="4" idx="2"/>
              <a:endCxn id="6" idx="0"/>
            </p:cNvCxnSpPr>
            <p:nvPr/>
          </p:nvCxnSpPr>
          <p:spPr>
            <a:xfrm rot="16200000" flipH="1">
              <a:off x="5303093" y="1680505"/>
              <a:ext cx="800687" cy="2262873"/>
            </a:xfrm>
            <a:prstGeom prst="bentConnector3">
              <a:avLst>
                <a:gd name="adj1" fmla="val 50000"/>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4AC663A6-0B54-4354-8E52-335DD640A668}"/>
                </a:ext>
              </a:extLst>
            </p:cNvPr>
            <p:cNvCxnSpPr>
              <a:cxnSpLocks/>
              <a:stCxn id="4" idx="2"/>
              <a:endCxn id="5" idx="0"/>
            </p:cNvCxnSpPr>
            <p:nvPr/>
          </p:nvCxnSpPr>
          <p:spPr>
            <a:xfrm rot="5400000">
              <a:off x="3040221" y="1680506"/>
              <a:ext cx="800687" cy="2262873"/>
            </a:xfrm>
            <a:prstGeom prst="bentConnector3">
              <a:avLst>
                <a:gd name="adj1" fmla="val 50000"/>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C1D0F44-71F3-4919-8A67-D227B44F005A}"/>
              </a:ext>
            </a:extLst>
          </p:cNvPr>
          <p:cNvSpPr txBox="1"/>
          <p:nvPr/>
        </p:nvSpPr>
        <p:spPr>
          <a:xfrm>
            <a:off x="-1" y="6396335"/>
            <a:ext cx="8819147" cy="461665"/>
          </a:xfrm>
          <a:prstGeom prst="rect">
            <a:avLst/>
          </a:prstGeom>
          <a:noFill/>
        </p:spPr>
        <p:txBody>
          <a:bodyPr wrap="square" rtlCol="0">
            <a:spAutoFit/>
          </a:bodyPr>
          <a:lstStyle/>
          <a:p>
            <a:pPr algn="l"/>
            <a:r>
              <a:rPr lang="en-US" sz="1200" dirty="0">
                <a:solidFill>
                  <a:schemeClr val="tx1">
                    <a:lumMod val="50000"/>
                  </a:schemeClr>
                </a:solidFill>
                <a:latin typeface="+mj-lt"/>
              </a:rPr>
              <a:t>Sandborn WJ, et al. AGA Institute Guidelines for the Identification, Assessment, and Initial Medical Treatment in Crohn’s Disease: Clinical Care Pathway; 2016.</a:t>
            </a:r>
          </a:p>
        </p:txBody>
      </p:sp>
    </p:spTree>
    <p:extLst>
      <p:ext uri="{BB962C8B-B14F-4D97-AF65-F5344CB8AC3E}">
        <p14:creationId xmlns:p14="http://schemas.microsoft.com/office/powerpoint/2010/main" val="1997372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CD67-462F-4D1B-8381-A4F71005774D}"/>
              </a:ext>
            </a:extLst>
          </p:cNvPr>
          <p:cNvSpPr>
            <a:spLocks noGrp="1"/>
          </p:cNvSpPr>
          <p:nvPr>
            <p:ph type="title"/>
          </p:nvPr>
        </p:nvSpPr>
        <p:spPr>
          <a:xfrm>
            <a:off x="117777" y="101600"/>
            <a:ext cx="8908446" cy="1041400"/>
          </a:xfrm>
        </p:spPr>
        <p:txBody>
          <a:bodyPr>
            <a:noAutofit/>
          </a:bodyPr>
          <a:lstStyle/>
          <a:p>
            <a:r>
              <a:rPr lang="en-US" sz="3800" dirty="0"/>
              <a:t>Time-to-relapse Following Discontinuation of IFX in Patients with CD</a:t>
            </a:r>
          </a:p>
        </p:txBody>
      </p:sp>
      <p:sp>
        <p:nvSpPr>
          <p:cNvPr id="4" name="Rectangle 3">
            <a:extLst>
              <a:ext uri="{FF2B5EF4-FFF2-40B4-BE49-F238E27FC236}">
                <a16:creationId xmlns:a16="http://schemas.microsoft.com/office/drawing/2014/main" id="{82F21E87-3449-4B5F-9740-6FFF7DC7B84B}"/>
              </a:ext>
            </a:extLst>
          </p:cNvPr>
          <p:cNvSpPr/>
          <p:nvPr/>
        </p:nvSpPr>
        <p:spPr>
          <a:xfrm>
            <a:off x="117776" y="5803246"/>
            <a:ext cx="8908447" cy="646331"/>
          </a:xfrm>
          <a:prstGeom prst="rect">
            <a:avLst/>
          </a:prstGeom>
          <a:ln>
            <a:solidFill>
              <a:schemeClr val="accent2"/>
            </a:solidFill>
          </a:ln>
        </p:spPr>
        <p:txBody>
          <a:bodyPr wrap="square">
            <a:spAutoFit/>
          </a:bodyPr>
          <a:lstStyle/>
          <a:p>
            <a:r>
              <a:rPr lang="en-US" b="1" dirty="0">
                <a:latin typeface="Calibri" panose="020F0502020204030204" pitchFamily="34" charset="0"/>
                <a:cs typeface="Calibri" panose="020F0502020204030204" pitchFamily="34" charset="0"/>
              </a:rPr>
              <a:t>Approximately 50% of patients with CD treated for ≥1 year with IFX and an antimetabolite agent experienced a relapse within 1 year after discontinuation of IFX. </a:t>
            </a: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791380D-892C-4AE1-9817-13EAFCA2909C}"/>
              </a:ext>
            </a:extLst>
          </p:cNvPr>
          <p:cNvSpPr txBox="1"/>
          <p:nvPr/>
        </p:nvSpPr>
        <p:spPr>
          <a:xfrm>
            <a:off x="0" y="6581001"/>
            <a:ext cx="6350558" cy="276999"/>
          </a:xfrm>
          <a:prstGeom prst="rect">
            <a:avLst/>
          </a:prstGeom>
          <a:noFill/>
        </p:spPr>
        <p:txBody>
          <a:bodyPr wrap="square" rtlCol="0">
            <a:spAutoFit/>
          </a:bodyPr>
          <a:lstStyle/>
          <a:p>
            <a:pPr algn="l"/>
            <a:r>
              <a:rPr lang="en-US" sz="1200" dirty="0">
                <a:latin typeface="Calibri" panose="020F0502020204030204" pitchFamily="34" charset="0"/>
                <a:cs typeface="Calibri" panose="020F0502020204030204" pitchFamily="34" charset="0"/>
              </a:rPr>
              <a:t>Louis E. </a:t>
            </a:r>
            <a:r>
              <a:rPr lang="en-US" sz="1200" i="1" dirty="0">
                <a:latin typeface="Calibri" panose="020F0502020204030204" pitchFamily="34" charset="0"/>
                <a:cs typeface="Calibri" panose="020F0502020204030204" pitchFamily="34" charset="0"/>
              </a:rPr>
              <a:t>Gastroenterology</a:t>
            </a:r>
            <a:r>
              <a:rPr lang="en-US" sz="1200" dirty="0">
                <a:latin typeface="Calibri" panose="020F0502020204030204" pitchFamily="34" charset="0"/>
                <a:cs typeface="Calibri" panose="020F0502020204030204" pitchFamily="34" charset="0"/>
              </a:rPr>
              <a:t>. 2012;142(1):63-70.e5.</a:t>
            </a:r>
          </a:p>
        </p:txBody>
      </p:sp>
      <p:sp>
        <p:nvSpPr>
          <p:cNvPr id="7" name="TextBox 6">
            <a:extLst>
              <a:ext uri="{FF2B5EF4-FFF2-40B4-BE49-F238E27FC236}">
                <a16:creationId xmlns:a16="http://schemas.microsoft.com/office/drawing/2014/main" id="{B425A1DC-0198-4F48-A8DD-D63CCCB75626}"/>
              </a:ext>
            </a:extLst>
          </p:cNvPr>
          <p:cNvSpPr txBox="1"/>
          <p:nvPr/>
        </p:nvSpPr>
        <p:spPr>
          <a:xfrm>
            <a:off x="3529265" y="1355361"/>
            <a:ext cx="206828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STORI Study</a:t>
            </a:r>
          </a:p>
        </p:txBody>
      </p:sp>
      <p:sp>
        <p:nvSpPr>
          <p:cNvPr id="30" name="Text Box 25"/>
          <p:cNvSpPr txBox="1">
            <a:spLocks noChangeArrowheads="1"/>
          </p:cNvSpPr>
          <p:nvPr/>
        </p:nvSpPr>
        <p:spPr bwMode="auto">
          <a:xfrm>
            <a:off x="466975" y="5271889"/>
            <a:ext cx="7080105"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lgn="ctr">
                <a:solidFill>
                  <a:srgbClr val="FFFF00"/>
                </a:solidFill>
                <a:miter lim="800000"/>
                <a:headEnd/>
                <a:tailEnd/>
              </a14:hiddenLine>
            </a:ext>
            <a:ext uri="{AF507438-7753-43E0-B8FC-AC1667EBCBE1}">
              <a14:hiddenEffects xmlns:a14="http://schemas.microsoft.com/office/drawing/2010/main">
                <a:effectLst>
                  <a:outerShdw dist="17961" dir="2700000" algn="ctr" rotWithShape="0">
                    <a:srgbClr val="999900"/>
                  </a:outerShdw>
                </a:effectLst>
              </a14:hiddenEffects>
            </a:ext>
          </a:extLst>
        </p:spPr>
        <p:txBody>
          <a:bodyPr wrap="square">
            <a:spAutoFit/>
          </a:bodyPr>
          <a:lstStyle>
            <a:lvl1pPr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2400">
                <a:solidFill>
                  <a:schemeClr val="tx1"/>
                </a:solidFill>
                <a:latin typeface="Arial" charset="0"/>
              </a:defRPr>
            </a:lvl1pPr>
            <a:lvl2pPr marL="742950" indent="-28575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2000">
                <a:solidFill>
                  <a:schemeClr val="tx1"/>
                </a:solidFill>
                <a:latin typeface="Arial" charset="0"/>
              </a:defRPr>
            </a:lvl2pPr>
            <a:lvl3pPr marL="1143000" indent="-22860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a:solidFill>
                  <a:schemeClr val="tx1"/>
                </a:solidFill>
                <a:latin typeface="Arial" charset="0"/>
              </a:defRPr>
            </a:lvl3pPr>
            <a:lvl4pPr marL="1600200" indent="-22860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4pPr>
            <a:lvl5pPr marL="2057400" indent="-22860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5pPr>
            <a:lvl6pPr marL="25146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6pPr>
            <a:lvl7pPr marL="29718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7pPr>
            <a:lvl8pPr marL="34290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8pPr>
            <a:lvl9pPr marL="38862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9pPr>
          </a:lstStyle>
          <a:p>
            <a:pPr algn="l" eaLnBrk="1" hangingPunct="1">
              <a:spcBef>
                <a:spcPct val="0"/>
              </a:spcBef>
              <a:buClr>
                <a:schemeClr val="tx1"/>
              </a:buClr>
              <a:buFont typeface="Wingdings" pitchFamily="2" charset="2"/>
              <a:buNone/>
              <a:tabLst>
                <a:tab pos="1717675" algn="r"/>
                <a:tab pos="2230438" algn="r"/>
                <a:tab pos="2687638" algn="r"/>
                <a:tab pos="3144838" algn="r"/>
                <a:tab pos="3657600" algn="r"/>
                <a:tab pos="4170363" algn="r"/>
                <a:tab pos="4689475" algn="r"/>
                <a:tab pos="5197475" algn="r"/>
                <a:tab pos="5715000" algn="r"/>
                <a:tab pos="6176963" algn="r"/>
                <a:tab pos="6745288" algn="r"/>
                <a:tab pos="7204075" algn="r"/>
                <a:tab pos="8110538" algn="r"/>
              </a:tabLst>
            </a:pPr>
            <a:r>
              <a:rPr lang="en-US" altLang="en-US" sz="1400" b="1" dirty="0">
                <a:solidFill>
                  <a:srgbClr val="202020"/>
                </a:solidFill>
                <a:latin typeface="Calibri" panose="020F0502020204030204" pitchFamily="34" charset="0"/>
                <a:cs typeface="Calibri" panose="020F0502020204030204" pitchFamily="34" charset="0"/>
              </a:rPr>
              <a:t>Number at risk	115	100	79	59	49	47	38	32	32	29	15</a:t>
            </a:r>
          </a:p>
        </p:txBody>
      </p:sp>
      <p:grpSp>
        <p:nvGrpSpPr>
          <p:cNvPr id="108" name="Group 107"/>
          <p:cNvGrpSpPr/>
          <p:nvPr/>
        </p:nvGrpSpPr>
        <p:grpSpPr>
          <a:xfrm>
            <a:off x="1290274" y="1513305"/>
            <a:ext cx="6610097" cy="3736809"/>
            <a:chOff x="1113812" y="1457158"/>
            <a:chExt cx="6610097" cy="3736809"/>
          </a:xfrm>
        </p:grpSpPr>
        <p:sp>
          <p:nvSpPr>
            <p:cNvPr id="17" name="Text Box 10"/>
            <p:cNvSpPr txBox="1">
              <a:spLocks noChangeArrowheads="1"/>
            </p:cNvSpPr>
            <p:nvPr/>
          </p:nvSpPr>
          <p:spPr bwMode="auto">
            <a:xfrm rot="16200000">
              <a:off x="-148136" y="2906428"/>
              <a:ext cx="2865528"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800" b="1" dirty="0">
                  <a:solidFill>
                    <a:srgbClr val="202020"/>
                  </a:solidFill>
                  <a:latin typeface="Calibri" panose="020F0502020204030204" pitchFamily="34" charset="0"/>
                  <a:cs typeface="Calibri" panose="020F0502020204030204" pitchFamily="34" charset="0"/>
                </a:rPr>
                <a:t>Proportion Without Relapse</a:t>
              </a:r>
            </a:p>
          </p:txBody>
        </p:sp>
        <p:sp>
          <p:nvSpPr>
            <p:cNvPr id="24" name="Text Box 17"/>
            <p:cNvSpPr txBox="1">
              <a:spLocks noChangeArrowheads="1"/>
            </p:cNvSpPr>
            <p:nvPr/>
          </p:nvSpPr>
          <p:spPr bwMode="auto">
            <a:xfrm>
              <a:off x="1803400" y="4570719"/>
              <a:ext cx="5920509"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400">
                  <a:solidFill>
                    <a:schemeClr val="tx1"/>
                  </a:solidFill>
                  <a:latin typeface="Arial" charset="0"/>
                </a:defRPr>
              </a:lvl1pPr>
              <a:lvl2pPr marL="742950" indent="-28575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000">
                  <a:solidFill>
                    <a:schemeClr val="tx1"/>
                  </a:solidFill>
                  <a:latin typeface="Arial" charset="0"/>
                </a:defRPr>
              </a:lvl2pPr>
              <a:lvl3pPr marL="11430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a:solidFill>
                    <a:schemeClr val="tx1"/>
                  </a:solidFill>
                  <a:latin typeface="Arial" charset="0"/>
                </a:defRPr>
              </a:lvl3pPr>
              <a:lvl4pPr marL="16002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4pPr>
              <a:lvl5pPr marL="20574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9pPr>
            </a:lstStyle>
            <a:p>
              <a:pPr algn="l" eaLnBrk="1" hangingPunct="1">
                <a:spcBef>
                  <a:spcPct val="0"/>
                </a:spcBef>
                <a:spcAft>
                  <a:spcPts val="300"/>
                </a:spcAft>
                <a:buFontTx/>
                <a:buNone/>
                <a:tabLst>
                  <a:tab pos="512763" algn="ctr"/>
                  <a:tab pos="1031875" algn="ctr"/>
                  <a:tab pos="1544638" algn="ctr"/>
                  <a:tab pos="2057400" algn="ctr"/>
                  <a:tab pos="2570163" algn="ctr"/>
                  <a:tab pos="3089275" algn="ctr"/>
                  <a:tab pos="3602038" algn="ctr"/>
                  <a:tab pos="4059238" algn="ctr"/>
                  <a:tab pos="4572000" algn="ctr"/>
                  <a:tab pos="5084763" algn="ctr"/>
                  <a:tab pos="5603875" algn="ctr"/>
                </a:tabLst>
              </a:pPr>
              <a:r>
                <a:rPr lang="en-US" altLang="en-US" sz="1600" b="1" dirty="0">
                  <a:solidFill>
                    <a:srgbClr val="202020"/>
                  </a:solidFill>
                  <a:latin typeface="Calibri" panose="020F0502020204030204" pitchFamily="34" charset="0"/>
                  <a:cs typeface="Calibri" panose="020F0502020204030204" pitchFamily="34" charset="0"/>
                </a:rPr>
                <a:t>0	  3	 6	9	12	15	18	21	 24	 27	 30	33</a:t>
              </a:r>
            </a:p>
            <a:p>
              <a:pPr eaLnBrk="1" hangingPunct="1">
                <a:spcBef>
                  <a:spcPct val="0"/>
                </a:spcBef>
                <a:buFontTx/>
                <a:buNone/>
                <a:tabLst>
                  <a:tab pos="512763" algn="ctr"/>
                  <a:tab pos="1087438" algn="ctr"/>
                  <a:tab pos="1544638" algn="ctr"/>
                  <a:tab pos="2057400" algn="ctr"/>
                  <a:tab pos="2570163" algn="ctr"/>
                  <a:tab pos="3089275" algn="ctr"/>
                  <a:tab pos="3602038" algn="ctr"/>
                  <a:tab pos="4059238" algn="ctr"/>
                  <a:tab pos="4572000" algn="ctr"/>
                  <a:tab pos="5084763" algn="ctr"/>
                  <a:tab pos="5603875" algn="ctr"/>
                </a:tabLst>
              </a:pPr>
              <a:r>
                <a:rPr lang="en-US" altLang="en-US" sz="1600" b="1" dirty="0">
                  <a:solidFill>
                    <a:srgbClr val="202020"/>
                  </a:solidFill>
                  <a:latin typeface="Calibri" panose="020F0502020204030204" pitchFamily="34" charset="0"/>
                  <a:cs typeface="Calibri" panose="020F0502020204030204" pitchFamily="34" charset="0"/>
                </a:rPr>
                <a:t>Months Since Infliximab Withdrawal	</a:t>
              </a:r>
            </a:p>
          </p:txBody>
        </p:sp>
        <p:sp>
          <p:nvSpPr>
            <p:cNvPr id="25" name="Text Box 18"/>
            <p:cNvSpPr txBox="1">
              <a:spLocks noChangeArrowheads="1"/>
            </p:cNvSpPr>
            <p:nvPr/>
          </p:nvSpPr>
          <p:spPr bwMode="auto">
            <a:xfrm>
              <a:off x="1463625" y="1457158"/>
              <a:ext cx="447558" cy="323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2600"/>
                </a:spcAft>
                <a:buFontTx/>
                <a:buNone/>
              </a:pPr>
              <a:r>
                <a:rPr lang="en-US" altLang="en-US" sz="1600" b="1" dirty="0">
                  <a:solidFill>
                    <a:srgbClr val="202020"/>
                  </a:solidFill>
                  <a:latin typeface="Calibri" panose="020F0502020204030204" pitchFamily="34" charset="0"/>
                  <a:cs typeface="Calibri" panose="020F0502020204030204" pitchFamily="34" charset="0"/>
                </a:rPr>
                <a:t>1</a:t>
              </a:r>
            </a:p>
            <a:p>
              <a:pPr algn="r" eaLnBrk="1" hangingPunct="1">
                <a:spcBef>
                  <a:spcPct val="0"/>
                </a:spcBef>
                <a:spcAft>
                  <a:spcPts val="2600"/>
                </a:spcAft>
                <a:buFontTx/>
                <a:buNone/>
              </a:pPr>
              <a:r>
                <a:rPr lang="en-US" altLang="en-US" sz="1600" b="1" dirty="0">
                  <a:solidFill>
                    <a:srgbClr val="202020"/>
                  </a:solidFill>
                  <a:latin typeface="Calibri" panose="020F0502020204030204" pitchFamily="34" charset="0"/>
                  <a:cs typeface="Calibri" panose="020F0502020204030204" pitchFamily="34" charset="0"/>
                </a:rPr>
                <a:t>0.8</a:t>
              </a:r>
            </a:p>
            <a:p>
              <a:pPr algn="r" eaLnBrk="1" hangingPunct="1">
                <a:spcBef>
                  <a:spcPct val="0"/>
                </a:spcBef>
                <a:spcAft>
                  <a:spcPts val="2600"/>
                </a:spcAft>
                <a:buFontTx/>
                <a:buNone/>
              </a:pPr>
              <a:r>
                <a:rPr lang="en-US" altLang="en-US" sz="1600" b="1" dirty="0">
                  <a:solidFill>
                    <a:srgbClr val="202020"/>
                  </a:solidFill>
                  <a:latin typeface="Calibri" panose="020F0502020204030204" pitchFamily="34" charset="0"/>
                  <a:cs typeface="Calibri" panose="020F0502020204030204" pitchFamily="34" charset="0"/>
                </a:rPr>
                <a:t>0.6</a:t>
              </a:r>
            </a:p>
            <a:p>
              <a:pPr algn="r" eaLnBrk="1" hangingPunct="1">
                <a:spcBef>
                  <a:spcPct val="0"/>
                </a:spcBef>
                <a:spcAft>
                  <a:spcPts val="2600"/>
                </a:spcAft>
                <a:buFontTx/>
                <a:buNone/>
              </a:pPr>
              <a:r>
                <a:rPr lang="en-US" altLang="en-US" sz="1600" b="1" dirty="0">
                  <a:solidFill>
                    <a:srgbClr val="202020"/>
                  </a:solidFill>
                  <a:latin typeface="Calibri" panose="020F0502020204030204" pitchFamily="34" charset="0"/>
                  <a:cs typeface="Calibri" panose="020F0502020204030204" pitchFamily="34" charset="0"/>
                </a:rPr>
                <a:t>0.4</a:t>
              </a:r>
            </a:p>
            <a:p>
              <a:pPr algn="r" eaLnBrk="1" hangingPunct="1">
                <a:spcBef>
                  <a:spcPct val="0"/>
                </a:spcBef>
                <a:spcAft>
                  <a:spcPts val="2600"/>
                </a:spcAft>
                <a:buFontTx/>
                <a:buNone/>
              </a:pPr>
              <a:r>
                <a:rPr lang="en-US" altLang="en-US" sz="1600" b="1" dirty="0">
                  <a:solidFill>
                    <a:srgbClr val="202020"/>
                  </a:solidFill>
                  <a:latin typeface="Calibri" panose="020F0502020204030204" pitchFamily="34" charset="0"/>
                  <a:cs typeface="Calibri" panose="020F0502020204030204" pitchFamily="34" charset="0"/>
                </a:rPr>
                <a:t>0.2</a:t>
              </a:r>
            </a:p>
            <a:p>
              <a:pPr algn="r" eaLnBrk="1" hangingPunct="1">
                <a:spcBef>
                  <a:spcPct val="0"/>
                </a:spcBef>
                <a:spcAft>
                  <a:spcPts val="2600"/>
                </a:spcAft>
                <a:buFontTx/>
                <a:buNone/>
              </a:pPr>
              <a:r>
                <a:rPr lang="en-US" altLang="en-US" sz="1600" b="1" dirty="0">
                  <a:solidFill>
                    <a:srgbClr val="202020"/>
                  </a:solidFill>
                  <a:latin typeface="Calibri" panose="020F0502020204030204" pitchFamily="34" charset="0"/>
                  <a:cs typeface="Calibri" panose="020F0502020204030204" pitchFamily="34" charset="0"/>
                </a:rPr>
                <a:t>0</a:t>
              </a:r>
            </a:p>
          </p:txBody>
        </p:sp>
        <p:grpSp>
          <p:nvGrpSpPr>
            <p:cNvPr id="106" name="Group 105"/>
            <p:cNvGrpSpPr/>
            <p:nvPr/>
          </p:nvGrpSpPr>
          <p:grpSpPr>
            <a:xfrm>
              <a:off x="1950334" y="1635889"/>
              <a:ext cx="5474825" cy="1554986"/>
              <a:chOff x="1950334" y="1635889"/>
              <a:chExt cx="5474825" cy="1554986"/>
            </a:xfrm>
          </p:grpSpPr>
          <p:sp>
            <p:nvSpPr>
              <p:cNvPr id="3" name="Freeform 2"/>
              <p:cNvSpPr/>
              <p:nvPr/>
            </p:nvSpPr>
            <p:spPr>
              <a:xfrm>
                <a:off x="1950334" y="1635889"/>
                <a:ext cx="2704618" cy="1361954"/>
              </a:xfrm>
              <a:custGeom>
                <a:avLst/>
                <a:gdLst>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99641 w 2704618"/>
                  <a:gd name="connsiteY12" fmla="*/ 210273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29160 w 2704618"/>
                  <a:gd name="connsiteY61" fmla="*/ 976131 h 1361954"/>
                  <a:gd name="connsiteX62" fmla="*/ 1365813 w 2704618"/>
                  <a:gd name="connsiteY62" fmla="*/ 976131 h 1361954"/>
                  <a:gd name="connsiteX63" fmla="*/ 1394750 w 2704618"/>
                  <a:gd name="connsiteY63" fmla="*/ 976131 h 1361954"/>
                  <a:gd name="connsiteX64" fmla="*/ 1394750 w 2704618"/>
                  <a:gd name="connsiteY64" fmla="*/ 1022430 h 1361954"/>
                  <a:gd name="connsiteX65" fmla="*/ 1641676 w 2704618"/>
                  <a:gd name="connsiteY65" fmla="*/ 1022430 h 1361954"/>
                  <a:gd name="connsiteX66" fmla="*/ 1641676 w 2704618"/>
                  <a:gd name="connsiteY66" fmla="*/ 1064870 h 1361954"/>
                  <a:gd name="connsiteX67" fmla="*/ 1659038 w 2704618"/>
                  <a:gd name="connsiteY67" fmla="*/ 1064870 h 1361954"/>
                  <a:gd name="connsiteX68" fmla="*/ 1803722 w 2704618"/>
                  <a:gd name="connsiteY68" fmla="*/ 1064870 h 1361954"/>
                  <a:gd name="connsiteX69" fmla="*/ 1803722 w 2704618"/>
                  <a:gd name="connsiteY69" fmla="*/ 1097665 h 1361954"/>
                  <a:gd name="connsiteX70" fmla="*/ 1836517 w 2704618"/>
                  <a:gd name="connsiteY70" fmla="*/ 1097665 h 1361954"/>
                  <a:gd name="connsiteX71" fmla="*/ 1836517 w 2704618"/>
                  <a:gd name="connsiteY71" fmla="*/ 1124673 h 1361954"/>
                  <a:gd name="connsiteX72" fmla="*/ 1869312 w 2704618"/>
                  <a:gd name="connsiteY72" fmla="*/ 1124673 h 1361954"/>
                  <a:gd name="connsiteX73" fmla="*/ 1869312 w 2704618"/>
                  <a:gd name="connsiteY73" fmla="*/ 1159397 h 1361954"/>
                  <a:gd name="connsiteX74" fmla="*/ 1909823 w 2704618"/>
                  <a:gd name="connsiteY74" fmla="*/ 1159397 h 1361954"/>
                  <a:gd name="connsiteX75" fmla="*/ 1909823 w 2704618"/>
                  <a:gd name="connsiteY75" fmla="*/ 1192192 h 1361954"/>
                  <a:gd name="connsiteX76" fmla="*/ 1969625 w 2704618"/>
                  <a:gd name="connsiteY76" fmla="*/ 1192192 h 1361954"/>
                  <a:gd name="connsiteX77" fmla="*/ 1969625 w 2704618"/>
                  <a:gd name="connsiteY77" fmla="*/ 1230774 h 1361954"/>
                  <a:gd name="connsiteX78" fmla="*/ 1969625 w 2704618"/>
                  <a:gd name="connsiteY78" fmla="*/ 1255853 h 1361954"/>
                  <a:gd name="connsiteX79" fmla="*/ 2096947 w 2704618"/>
                  <a:gd name="connsiteY79" fmla="*/ 1255853 h 1361954"/>
                  <a:gd name="connsiteX80" fmla="*/ 2096947 w 2704618"/>
                  <a:gd name="connsiteY80" fmla="*/ 1290577 h 1361954"/>
                  <a:gd name="connsiteX81" fmla="*/ 2436471 w 2704618"/>
                  <a:gd name="connsiteY81" fmla="*/ 1290577 h 1361954"/>
                  <a:gd name="connsiteX82" fmla="*/ 2436471 w 2704618"/>
                  <a:gd name="connsiteY82" fmla="*/ 1325301 h 1361954"/>
                  <a:gd name="connsiteX83" fmla="*/ 2637099 w 2704618"/>
                  <a:gd name="connsiteY83" fmla="*/ 1325301 h 1361954"/>
                  <a:gd name="connsiteX84" fmla="*/ 2637099 w 2704618"/>
                  <a:gd name="connsiteY84" fmla="*/ 1361954 h 1361954"/>
                  <a:gd name="connsiteX85" fmla="*/ 2704618 w 2704618"/>
                  <a:gd name="connsiteY85"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99641 w 2704618"/>
                  <a:gd name="connsiteY12" fmla="*/ 210273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1003139 h 1361954"/>
                  <a:gd name="connsiteX62" fmla="*/ 1365813 w 2704618"/>
                  <a:gd name="connsiteY62" fmla="*/ 976131 h 1361954"/>
                  <a:gd name="connsiteX63" fmla="*/ 1394750 w 2704618"/>
                  <a:gd name="connsiteY63" fmla="*/ 976131 h 1361954"/>
                  <a:gd name="connsiteX64" fmla="*/ 1394750 w 2704618"/>
                  <a:gd name="connsiteY64" fmla="*/ 1022430 h 1361954"/>
                  <a:gd name="connsiteX65" fmla="*/ 1641676 w 2704618"/>
                  <a:gd name="connsiteY65" fmla="*/ 1022430 h 1361954"/>
                  <a:gd name="connsiteX66" fmla="*/ 1641676 w 2704618"/>
                  <a:gd name="connsiteY66" fmla="*/ 1064870 h 1361954"/>
                  <a:gd name="connsiteX67" fmla="*/ 1659038 w 2704618"/>
                  <a:gd name="connsiteY67" fmla="*/ 1064870 h 1361954"/>
                  <a:gd name="connsiteX68" fmla="*/ 1803722 w 2704618"/>
                  <a:gd name="connsiteY68" fmla="*/ 1064870 h 1361954"/>
                  <a:gd name="connsiteX69" fmla="*/ 1803722 w 2704618"/>
                  <a:gd name="connsiteY69" fmla="*/ 1097665 h 1361954"/>
                  <a:gd name="connsiteX70" fmla="*/ 1836517 w 2704618"/>
                  <a:gd name="connsiteY70" fmla="*/ 1097665 h 1361954"/>
                  <a:gd name="connsiteX71" fmla="*/ 1836517 w 2704618"/>
                  <a:gd name="connsiteY71" fmla="*/ 1124673 h 1361954"/>
                  <a:gd name="connsiteX72" fmla="*/ 1869312 w 2704618"/>
                  <a:gd name="connsiteY72" fmla="*/ 1124673 h 1361954"/>
                  <a:gd name="connsiteX73" fmla="*/ 1869312 w 2704618"/>
                  <a:gd name="connsiteY73" fmla="*/ 1159397 h 1361954"/>
                  <a:gd name="connsiteX74" fmla="*/ 1909823 w 2704618"/>
                  <a:gd name="connsiteY74" fmla="*/ 1159397 h 1361954"/>
                  <a:gd name="connsiteX75" fmla="*/ 1909823 w 2704618"/>
                  <a:gd name="connsiteY75" fmla="*/ 1192192 h 1361954"/>
                  <a:gd name="connsiteX76" fmla="*/ 1969625 w 2704618"/>
                  <a:gd name="connsiteY76" fmla="*/ 1192192 h 1361954"/>
                  <a:gd name="connsiteX77" fmla="*/ 1969625 w 2704618"/>
                  <a:gd name="connsiteY77" fmla="*/ 1230774 h 1361954"/>
                  <a:gd name="connsiteX78" fmla="*/ 1969625 w 2704618"/>
                  <a:gd name="connsiteY78" fmla="*/ 1255853 h 1361954"/>
                  <a:gd name="connsiteX79" fmla="*/ 2096947 w 2704618"/>
                  <a:gd name="connsiteY79" fmla="*/ 1255853 h 1361954"/>
                  <a:gd name="connsiteX80" fmla="*/ 2096947 w 2704618"/>
                  <a:gd name="connsiteY80" fmla="*/ 1290577 h 1361954"/>
                  <a:gd name="connsiteX81" fmla="*/ 2436471 w 2704618"/>
                  <a:gd name="connsiteY81" fmla="*/ 1290577 h 1361954"/>
                  <a:gd name="connsiteX82" fmla="*/ 2436471 w 2704618"/>
                  <a:gd name="connsiteY82" fmla="*/ 1325301 h 1361954"/>
                  <a:gd name="connsiteX83" fmla="*/ 2637099 w 2704618"/>
                  <a:gd name="connsiteY83" fmla="*/ 1325301 h 1361954"/>
                  <a:gd name="connsiteX84" fmla="*/ 2637099 w 2704618"/>
                  <a:gd name="connsiteY84" fmla="*/ 1361954 h 1361954"/>
                  <a:gd name="connsiteX85" fmla="*/ 2704618 w 2704618"/>
                  <a:gd name="connsiteY85"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99641 w 2704618"/>
                  <a:gd name="connsiteY12" fmla="*/ 210273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1003139 h 1361954"/>
                  <a:gd name="connsiteX62" fmla="*/ 1394750 w 2704618"/>
                  <a:gd name="connsiteY62" fmla="*/ 97613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99641 w 2704618"/>
                  <a:gd name="connsiteY12" fmla="*/ 210273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1003139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99641 w 2704618"/>
                  <a:gd name="connsiteY12" fmla="*/ 210273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1564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99641 w 2704618"/>
                  <a:gd name="connsiteY12" fmla="*/ 210273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99641 w 2704618"/>
                  <a:gd name="connsiteY12" fmla="*/ 210273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99641 w 2704618"/>
                  <a:gd name="connsiteY11" fmla="*/ 163974 h 1361954"/>
                  <a:gd name="connsiteX12" fmla="*/ 478421 w 2704618"/>
                  <a:gd name="connsiteY12" fmla="*/ 214131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78421 w 2704618"/>
                  <a:gd name="connsiteY12" fmla="*/ 214131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82280 w 2704618"/>
                  <a:gd name="connsiteY12" fmla="*/ 212202 h 1361954"/>
                  <a:gd name="connsiteX13" fmla="*/ 596096 w 2704618"/>
                  <a:gd name="connsiteY13" fmla="*/ 210273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82280 w 2704618"/>
                  <a:gd name="connsiteY12" fmla="*/ 212202 h 1361954"/>
                  <a:gd name="connsiteX13" fmla="*/ 607671 w 2704618"/>
                  <a:gd name="connsiteY13" fmla="*/ 204486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84209 w 2704618"/>
                  <a:gd name="connsiteY12" fmla="*/ 204486 h 1361954"/>
                  <a:gd name="connsiteX13" fmla="*/ 607671 w 2704618"/>
                  <a:gd name="connsiteY13" fmla="*/ 204486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40466 w 2704618"/>
                  <a:gd name="connsiteY17" fmla="*/ 262359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84209 w 2704618"/>
                  <a:gd name="connsiteY12" fmla="*/ 204486 h 1361954"/>
                  <a:gd name="connsiteX13" fmla="*/ 607671 w 2704618"/>
                  <a:gd name="connsiteY13" fmla="*/ 204486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57828 w 2704618"/>
                  <a:gd name="connsiteY17" fmla="*/ 260430 h 1361954"/>
                  <a:gd name="connsiteX18" fmla="*/ 640466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84209 w 2704618"/>
                  <a:gd name="connsiteY12" fmla="*/ 204486 h 1361954"/>
                  <a:gd name="connsiteX13" fmla="*/ 607671 w 2704618"/>
                  <a:gd name="connsiteY13" fmla="*/ 204486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57828 w 2704618"/>
                  <a:gd name="connsiteY17" fmla="*/ 260430 h 1361954"/>
                  <a:gd name="connsiteX18" fmla="*/ 655899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84209 w 2704618"/>
                  <a:gd name="connsiteY12" fmla="*/ 204486 h 1361954"/>
                  <a:gd name="connsiteX13" fmla="*/ 607671 w 2704618"/>
                  <a:gd name="connsiteY13" fmla="*/ 204486 h 1361954"/>
                  <a:gd name="connsiteX14" fmla="*/ 596096 w 2704618"/>
                  <a:gd name="connsiteY14" fmla="*/ 229564 h 1361954"/>
                  <a:gd name="connsiteX15" fmla="*/ 607671 w 2704618"/>
                  <a:gd name="connsiteY15" fmla="*/ 229564 h 1361954"/>
                  <a:gd name="connsiteX16" fmla="*/ 607671 w 2704618"/>
                  <a:gd name="connsiteY16" fmla="*/ 262359 h 1361954"/>
                  <a:gd name="connsiteX17" fmla="*/ 653970 w 2704618"/>
                  <a:gd name="connsiteY17" fmla="*/ 260430 h 1361954"/>
                  <a:gd name="connsiteX18" fmla="*/ 655899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 name="connsiteX0" fmla="*/ 0 w 2704618"/>
                  <a:gd name="connsiteY0" fmla="*/ 0 h 1361954"/>
                  <a:gd name="connsiteX1" fmla="*/ 343382 w 2704618"/>
                  <a:gd name="connsiteY1" fmla="*/ 0 h 1361954"/>
                  <a:gd name="connsiteX2" fmla="*/ 343382 w 2704618"/>
                  <a:gd name="connsiteY2" fmla="*/ 36653 h 1361954"/>
                  <a:gd name="connsiteX3" fmla="*/ 362674 w 2704618"/>
                  <a:gd name="connsiteY3" fmla="*/ 36653 h 1361954"/>
                  <a:gd name="connsiteX4" fmla="*/ 362674 w 2704618"/>
                  <a:gd name="connsiteY4" fmla="*/ 65589 h 1361954"/>
                  <a:gd name="connsiteX5" fmla="*/ 445625 w 2704618"/>
                  <a:gd name="connsiteY5" fmla="*/ 65589 h 1361954"/>
                  <a:gd name="connsiteX6" fmla="*/ 445625 w 2704618"/>
                  <a:gd name="connsiteY6" fmla="*/ 96455 h 1361954"/>
                  <a:gd name="connsiteX7" fmla="*/ 472633 w 2704618"/>
                  <a:gd name="connsiteY7" fmla="*/ 96455 h 1361954"/>
                  <a:gd name="connsiteX8" fmla="*/ 472633 w 2704618"/>
                  <a:gd name="connsiteY8" fmla="*/ 129250 h 1361954"/>
                  <a:gd name="connsiteX9" fmla="*/ 472633 w 2704618"/>
                  <a:gd name="connsiteY9" fmla="*/ 129250 h 1361954"/>
                  <a:gd name="connsiteX10" fmla="*/ 472633 w 2704618"/>
                  <a:gd name="connsiteY10" fmla="*/ 163974 h 1361954"/>
                  <a:gd name="connsiteX11" fmla="*/ 482279 w 2704618"/>
                  <a:gd name="connsiteY11" fmla="*/ 163974 h 1361954"/>
                  <a:gd name="connsiteX12" fmla="*/ 484209 w 2704618"/>
                  <a:gd name="connsiteY12" fmla="*/ 204486 h 1361954"/>
                  <a:gd name="connsiteX13" fmla="*/ 607671 w 2704618"/>
                  <a:gd name="connsiteY13" fmla="*/ 204486 h 1361954"/>
                  <a:gd name="connsiteX14" fmla="*/ 607526 w 2704618"/>
                  <a:gd name="connsiteY14" fmla="*/ 229564 h 1361954"/>
                  <a:gd name="connsiteX15" fmla="*/ 607671 w 2704618"/>
                  <a:gd name="connsiteY15" fmla="*/ 229564 h 1361954"/>
                  <a:gd name="connsiteX16" fmla="*/ 607671 w 2704618"/>
                  <a:gd name="connsiteY16" fmla="*/ 262359 h 1361954"/>
                  <a:gd name="connsiteX17" fmla="*/ 653970 w 2704618"/>
                  <a:gd name="connsiteY17" fmla="*/ 260430 h 1361954"/>
                  <a:gd name="connsiteX18" fmla="*/ 655899 w 2704618"/>
                  <a:gd name="connsiteY18" fmla="*/ 331807 h 1361954"/>
                  <a:gd name="connsiteX19" fmla="*/ 675190 w 2704618"/>
                  <a:gd name="connsiteY19" fmla="*/ 331807 h 1361954"/>
                  <a:gd name="connsiteX20" fmla="*/ 675190 w 2704618"/>
                  <a:gd name="connsiteY20" fmla="*/ 366531 h 1361954"/>
                  <a:gd name="connsiteX21" fmla="*/ 715701 w 2704618"/>
                  <a:gd name="connsiteY21" fmla="*/ 366531 h 1361954"/>
                  <a:gd name="connsiteX22" fmla="*/ 715701 w 2704618"/>
                  <a:gd name="connsiteY22" fmla="*/ 391610 h 1361954"/>
                  <a:gd name="connsiteX23" fmla="*/ 734993 w 2704618"/>
                  <a:gd name="connsiteY23" fmla="*/ 391610 h 1361954"/>
                  <a:gd name="connsiteX24" fmla="*/ 734993 w 2704618"/>
                  <a:gd name="connsiteY24" fmla="*/ 424405 h 1361954"/>
                  <a:gd name="connsiteX25" fmla="*/ 734993 w 2704618"/>
                  <a:gd name="connsiteY25" fmla="*/ 424405 h 1361954"/>
                  <a:gd name="connsiteX26" fmla="*/ 754284 w 2704618"/>
                  <a:gd name="connsiteY26" fmla="*/ 443696 h 1361954"/>
                  <a:gd name="connsiteX27" fmla="*/ 783220 w 2704618"/>
                  <a:gd name="connsiteY27" fmla="*/ 443696 h 1361954"/>
                  <a:gd name="connsiteX28" fmla="*/ 783220 w 2704618"/>
                  <a:gd name="connsiteY28" fmla="*/ 476491 h 1361954"/>
                  <a:gd name="connsiteX29" fmla="*/ 806370 w 2704618"/>
                  <a:gd name="connsiteY29" fmla="*/ 476491 h 1361954"/>
                  <a:gd name="connsiteX30" fmla="*/ 806370 w 2704618"/>
                  <a:gd name="connsiteY30" fmla="*/ 503498 h 1361954"/>
                  <a:gd name="connsiteX31" fmla="*/ 844952 w 2704618"/>
                  <a:gd name="connsiteY31" fmla="*/ 503498 h 1361954"/>
                  <a:gd name="connsiteX32" fmla="*/ 844952 w 2704618"/>
                  <a:gd name="connsiteY32" fmla="*/ 528577 h 1361954"/>
                  <a:gd name="connsiteX33" fmla="*/ 933691 w 2704618"/>
                  <a:gd name="connsiteY33" fmla="*/ 528577 h 1361954"/>
                  <a:gd name="connsiteX34" fmla="*/ 947195 w 2704618"/>
                  <a:gd name="connsiteY34" fmla="*/ 542081 h 1361954"/>
                  <a:gd name="connsiteX35" fmla="*/ 1018572 w 2704618"/>
                  <a:gd name="connsiteY35" fmla="*/ 542081 h 1361954"/>
                  <a:gd name="connsiteX36" fmla="*/ 1018572 w 2704618"/>
                  <a:gd name="connsiteY36" fmla="*/ 578734 h 1361954"/>
                  <a:gd name="connsiteX37" fmla="*/ 1037863 w 2704618"/>
                  <a:gd name="connsiteY37" fmla="*/ 578734 h 1361954"/>
                  <a:gd name="connsiteX38" fmla="*/ 1037863 w 2704618"/>
                  <a:gd name="connsiteY38" fmla="*/ 615387 h 1361954"/>
                  <a:gd name="connsiteX39" fmla="*/ 1064871 w 2704618"/>
                  <a:gd name="connsiteY39" fmla="*/ 615387 h 1361954"/>
                  <a:gd name="connsiteX40" fmla="*/ 1064871 w 2704618"/>
                  <a:gd name="connsiteY40" fmla="*/ 646253 h 1361954"/>
                  <a:gd name="connsiteX41" fmla="*/ 1093808 w 2704618"/>
                  <a:gd name="connsiteY41" fmla="*/ 646253 h 1361954"/>
                  <a:gd name="connsiteX42" fmla="*/ 1093808 w 2704618"/>
                  <a:gd name="connsiteY42" fmla="*/ 682906 h 1361954"/>
                  <a:gd name="connsiteX43" fmla="*/ 1105382 w 2704618"/>
                  <a:gd name="connsiteY43" fmla="*/ 682906 h 1361954"/>
                  <a:gd name="connsiteX44" fmla="*/ 1105382 w 2704618"/>
                  <a:gd name="connsiteY44" fmla="*/ 707984 h 1361954"/>
                  <a:gd name="connsiteX45" fmla="*/ 1120815 w 2704618"/>
                  <a:gd name="connsiteY45" fmla="*/ 707984 h 1361954"/>
                  <a:gd name="connsiteX46" fmla="*/ 1120815 w 2704618"/>
                  <a:gd name="connsiteY46" fmla="*/ 744638 h 1361954"/>
                  <a:gd name="connsiteX47" fmla="*/ 1120815 w 2704618"/>
                  <a:gd name="connsiteY47" fmla="*/ 744638 h 1361954"/>
                  <a:gd name="connsiteX48" fmla="*/ 1120815 w 2704618"/>
                  <a:gd name="connsiteY48" fmla="*/ 790936 h 1361954"/>
                  <a:gd name="connsiteX49" fmla="*/ 1142036 w 2704618"/>
                  <a:gd name="connsiteY49" fmla="*/ 790936 h 1361954"/>
                  <a:gd name="connsiteX50" fmla="*/ 1169043 w 2704618"/>
                  <a:gd name="connsiteY50" fmla="*/ 790936 h 1361954"/>
                  <a:gd name="connsiteX51" fmla="*/ 1169043 w 2704618"/>
                  <a:gd name="connsiteY51" fmla="*/ 819873 h 1361954"/>
                  <a:gd name="connsiteX52" fmla="*/ 1230775 w 2704618"/>
                  <a:gd name="connsiteY52" fmla="*/ 819873 h 1361954"/>
                  <a:gd name="connsiteX53" fmla="*/ 1230775 w 2704618"/>
                  <a:gd name="connsiteY53" fmla="*/ 854597 h 1361954"/>
                  <a:gd name="connsiteX54" fmla="*/ 1251995 w 2704618"/>
                  <a:gd name="connsiteY54" fmla="*/ 854597 h 1361954"/>
                  <a:gd name="connsiteX55" fmla="*/ 1251995 w 2704618"/>
                  <a:gd name="connsiteY55" fmla="*/ 877746 h 1361954"/>
                  <a:gd name="connsiteX56" fmla="*/ 1302152 w 2704618"/>
                  <a:gd name="connsiteY56" fmla="*/ 877746 h 1361954"/>
                  <a:gd name="connsiteX57" fmla="*/ 1302152 w 2704618"/>
                  <a:gd name="connsiteY57" fmla="*/ 908612 h 1361954"/>
                  <a:gd name="connsiteX58" fmla="*/ 1323372 w 2704618"/>
                  <a:gd name="connsiteY58" fmla="*/ 908612 h 1361954"/>
                  <a:gd name="connsiteX59" fmla="*/ 1323372 w 2704618"/>
                  <a:gd name="connsiteY59" fmla="*/ 945265 h 1361954"/>
                  <a:gd name="connsiteX60" fmla="*/ 1329160 w 2704618"/>
                  <a:gd name="connsiteY60" fmla="*/ 945265 h 1361954"/>
                  <a:gd name="connsiteX61" fmla="*/ 1331089 w 2704618"/>
                  <a:gd name="connsiteY61" fmla="*/ 999281 h 1361954"/>
                  <a:gd name="connsiteX62" fmla="*/ 1392821 w 2704618"/>
                  <a:gd name="connsiteY62" fmla="*/ 997351 h 1361954"/>
                  <a:gd name="connsiteX63" fmla="*/ 1394750 w 2704618"/>
                  <a:gd name="connsiteY63" fmla="*/ 1022430 h 1361954"/>
                  <a:gd name="connsiteX64" fmla="*/ 1641676 w 2704618"/>
                  <a:gd name="connsiteY64" fmla="*/ 1022430 h 1361954"/>
                  <a:gd name="connsiteX65" fmla="*/ 1641676 w 2704618"/>
                  <a:gd name="connsiteY65" fmla="*/ 1064870 h 1361954"/>
                  <a:gd name="connsiteX66" fmla="*/ 1659038 w 2704618"/>
                  <a:gd name="connsiteY66" fmla="*/ 1064870 h 1361954"/>
                  <a:gd name="connsiteX67" fmla="*/ 1803722 w 2704618"/>
                  <a:gd name="connsiteY67" fmla="*/ 1064870 h 1361954"/>
                  <a:gd name="connsiteX68" fmla="*/ 1803722 w 2704618"/>
                  <a:gd name="connsiteY68" fmla="*/ 1097665 h 1361954"/>
                  <a:gd name="connsiteX69" fmla="*/ 1836517 w 2704618"/>
                  <a:gd name="connsiteY69" fmla="*/ 1097665 h 1361954"/>
                  <a:gd name="connsiteX70" fmla="*/ 1836517 w 2704618"/>
                  <a:gd name="connsiteY70" fmla="*/ 1124673 h 1361954"/>
                  <a:gd name="connsiteX71" fmla="*/ 1869312 w 2704618"/>
                  <a:gd name="connsiteY71" fmla="*/ 1124673 h 1361954"/>
                  <a:gd name="connsiteX72" fmla="*/ 1869312 w 2704618"/>
                  <a:gd name="connsiteY72" fmla="*/ 1159397 h 1361954"/>
                  <a:gd name="connsiteX73" fmla="*/ 1909823 w 2704618"/>
                  <a:gd name="connsiteY73" fmla="*/ 1159397 h 1361954"/>
                  <a:gd name="connsiteX74" fmla="*/ 1909823 w 2704618"/>
                  <a:gd name="connsiteY74" fmla="*/ 1192192 h 1361954"/>
                  <a:gd name="connsiteX75" fmla="*/ 1969625 w 2704618"/>
                  <a:gd name="connsiteY75" fmla="*/ 1192192 h 1361954"/>
                  <a:gd name="connsiteX76" fmla="*/ 1969625 w 2704618"/>
                  <a:gd name="connsiteY76" fmla="*/ 1230774 h 1361954"/>
                  <a:gd name="connsiteX77" fmla="*/ 1969625 w 2704618"/>
                  <a:gd name="connsiteY77" fmla="*/ 1255853 h 1361954"/>
                  <a:gd name="connsiteX78" fmla="*/ 2096947 w 2704618"/>
                  <a:gd name="connsiteY78" fmla="*/ 1255853 h 1361954"/>
                  <a:gd name="connsiteX79" fmla="*/ 2096947 w 2704618"/>
                  <a:gd name="connsiteY79" fmla="*/ 1290577 h 1361954"/>
                  <a:gd name="connsiteX80" fmla="*/ 2436471 w 2704618"/>
                  <a:gd name="connsiteY80" fmla="*/ 1290577 h 1361954"/>
                  <a:gd name="connsiteX81" fmla="*/ 2436471 w 2704618"/>
                  <a:gd name="connsiteY81" fmla="*/ 1325301 h 1361954"/>
                  <a:gd name="connsiteX82" fmla="*/ 2637099 w 2704618"/>
                  <a:gd name="connsiteY82" fmla="*/ 1325301 h 1361954"/>
                  <a:gd name="connsiteX83" fmla="*/ 2637099 w 2704618"/>
                  <a:gd name="connsiteY83" fmla="*/ 1361954 h 1361954"/>
                  <a:gd name="connsiteX84" fmla="*/ 2704618 w 2704618"/>
                  <a:gd name="connsiteY84" fmla="*/ 1361954 h 136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04618" h="1361954">
                    <a:moveTo>
                      <a:pt x="0" y="0"/>
                    </a:moveTo>
                    <a:lnTo>
                      <a:pt x="343382" y="0"/>
                    </a:lnTo>
                    <a:lnTo>
                      <a:pt x="343382" y="36653"/>
                    </a:lnTo>
                    <a:lnTo>
                      <a:pt x="362674" y="36653"/>
                    </a:lnTo>
                    <a:lnTo>
                      <a:pt x="362674" y="65589"/>
                    </a:lnTo>
                    <a:lnTo>
                      <a:pt x="445625" y="65589"/>
                    </a:lnTo>
                    <a:lnTo>
                      <a:pt x="445625" y="96455"/>
                    </a:lnTo>
                    <a:lnTo>
                      <a:pt x="472633" y="96455"/>
                    </a:lnTo>
                    <a:lnTo>
                      <a:pt x="472633" y="129250"/>
                    </a:lnTo>
                    <a:lnTo>
                      <a:pt x="472633" y="129250"/>
                    </a:lnTo>
                    <a:lnTo>
                      <a:pt x="472633" y="163974"/>
                    </a:lnTo>
                    <a:lnTo>
                      <a:pt x="482279" y="163974"/>
                    </a:lnTo>
                    <a:cubicBezTo>
                      <a:pt x="482279" y="180050"/>
                      <a:pt x="484209" y="188410"/>
                      <a:pt x="484209" y="204486"/>
                    </a:cubicBezTo>
                    <a:lnTo>
                      <a:pt x="607671" y="204486"/>
                    </a:lnTo>
                    <a:cubicBezTo>
                      <a:pt x="607623" y="212845"/>
                      <a:pt x="607574" y="221205"/>
                      <a:pt x="607526" y="229564"/>
                    </a:cubicBezTo>
                    <a:lnTo>
                      <a:pt x="607671" y="229564"/>
                    </a:lnTo>
                    <a:lnTo>
                      <a:pt x="607671" y="262359"/>
                    </a:lnTo>
                    <a:lnTo>
                      <a:pt x="653970" y="260430"/>
                    </a:lnTo>
                    <a:lnTo>
                      <a:pt x="655899" y="331807"/>
                    </a:lnTo>
                    <a:cubicBezTo>
                      <a:pt x="662329" y="331807"/>
                      <a:pt x="671975" y="326020"/>
                      <a:pt x="675190" y="331807"/>
                    </a:cubicBezTo>
                    <a:cubicBezTo>
                      <a:pt x="678405" y="337594"/>
                      <a:pt x="675190" y="354956"/>
                      <a:pt x="675190" y="366531"/>
                    </a:cubicBezTo>
                    <a:lnTo>
                      <a:pt x="715701" y="366531"/>
                    </a:lnTo>
                    <a:lnTo>
                      <a:pt x="715701" y="391610"/>
                    </a:lnTo>
                    <a:lnTo>
                      <a:pt x="734993" y="391610"/>
                    </a:lnTo>
                    <a:lnTo>
                      <a:pt x="734993" y="424405"/>
                    </a:lnTo>
                    <a:lnTo>
                      <a:pt x="734993" y="424405"/>
                    </a:lnTo>
                    <a:lnTo>
                      <a:pt x="754284" y="443696"/>
                    </a:lnTo>
                    <a:lnTo>
                      <a:pt x="783220" y="443696"/>
                    </a:lnTo>
                    <a:lnTo>
                      <a:pt x="783220" y="476491"/>
                    </a:lnTo>
                    <a:lnTo>
                      <a:pt x="806370" y="476491"/>
                    </a:lnTo>
                    <a:lnTo>
                      <a:pt x="806370" y="503498"/>
                    </a:lnTo>
                    <a:lnTo>
                      <a:pt x="844952" y="503498"/>
                    </a:lnTo>
                    <a:lnTo>
                      <a:pt x="844952" y="528577"/>
                    </a:lnTo>
                    <a:lnTo>
                      <a:pt x="933691" y="528577"/>
                    </a:lnTo>
                    <a:lnTo>
                      <a:pt x="947195" y="542081"/>
                    </a:lnTo>
                    <a:lnTo>
                      <a:pt x="1018572" y="542081"/>
                    </a:lnTo>
                    <a:lnTo>
                      <a:pt x="1018572" y="578734"/>
                    </a:lnTo>
                    <a:lnTo>
                      <a:pt x="1037863" y="578734"/>
                    </a:lnTo>
                    <a:lnTo>
                      <a:pt x="1037863" y="615387"/>
                    </a:lnTo>
                    <a:lnTo>
                      <a:pt x="1064871" y="615387"/>
                    </a:lnTo>
                    <a:lnTo>
                      <a:pt x="1064871" y="646253"/>
                    </a:lnTo>
                    <a:lnTo>
                      <a:pt x="1093808" y="646253"/>
                    </a:lnTo>
                    <a:lnTo>
                      <a:pt x="1093808" y="682906"/>
                    </a:lnTo>
                    <a:lnTo>
                      <a:pt x="1105382" y="682906"/>
                    </a:lnTo>
                    <a:lnTo>
                      <a:pt x="1105382" y="707984"/>
                    </a:lnTo>
                    <a:lnTo>
                      <a:pt x="1120815" y="707984"/>
                    </a:lnTo>
                    <a:lnTo>
                      <a:pt x="1120815" y="744638"/>
                    </a:lnTo>
                    <a:lnTo>
                      <a:pt x="1120815" y="744638"/>
                    </a:lnTo>
                    <a:lnTo>
                      <a:pt x="1120815" y="790936"/>
                    </a:lnTo>
                    <a:lnTo>
                      <a:pt x="1142036" y="790936"/>
                    </a:lnTo>
                    <a:lnTo>
                      <a:pt x="1169043" y="790936"/>
                    </a:lnTo>
                    <a:lnTo>
                      <a:pt x="1169043" y="819873"/>
                    </a:lnTo>
                    <a:lnTo>
                      <a:pt x="1230775" y="819873"/>
                    </a:lnTo>
                    <a:lnTo>
                      <a:pt x="1230775" y="854597"/>
                    </a:lnTo>
                    <a:lnTo>
                      <a:pt x="1251995" y="854597"/>
                    </a:lnTo>
                    <a:lnTo>
                      <a:pt x="1251995" y="877746"/>
                    </a:lnTo>
                    <a:lnTo>
                      <a:pt x="1302152" y="877746"/>
                    </a:lnTo>
                    <a:lnTo>
                      <a:pt x="1302152" y="908612"/>
                    </a:lnTo>
                    <a:lnTo>
                      <a:pt x="1323372" y="908612"/>
                    </a:lnTo>
                    <a:lnTo>
                      <a:pt x="1323372" y="945265"/>
                    </a:lnTo>
                    <a:lnTo>
                      <a:pt x="1329160" y="945265"/>
                    </a:lnTo>
                    <a:lnTo>
                      <a:pt x="1331089" y="999281"/>
                    </a:lnTo>
                    <a:lnTo>
                      <a:pt x="1392821" y="997351"/>
                    </a:lnTo>
                    <a:lnTo>
                      <a:pt x="1394750" y="1022430"/>
                    </a:lnTo>
                    <a:lnTo>
                      <a:pt x="1641676" y="1022430"/>
                    </a:lnTo>
                    <a:lnTo>
                      <a:pt x="1641676" y="1064870"/>
                    </a:lnTo>
                    <a:lnTo>
                      <a:pt x="1659038" y="1064870"/>
                    </a:lnTo>
                    <a:lnTo>
                      <a:pt x="1803722" y="1064870"/>
                    </a:lnTo>
                    <a:lnTo>
                      <a:pt x="1803722" y="1097665"/>
                    </a:lnTo>
                    <a:lnTo>
                      <a:pt x="1836517" y="1097665"/>
                    </a:lnTo>
                    <a:lnTo>
                      <a:pt x="1836517" y="1124673"/>
                    </a:lnTo>
                    <a:lnTo>
                      <a:pt x="1869312" y="1124673"/>
                    </a:lnTo>
                    <a:lnTo>
                      <a:pt x="1869312" y="1159397"/>
                    </a:lnTo>
                    <a:lnTo>
                      <a:pt x="1909823" y="1159397"/>
                    </a:lnTo>
                    <a:lnTo>
                      <a:pt x="1909823" y="1192192"/>
                    </a:lnTo>
                    <a:lnTo>
                      <a:pt x="1969625" y="1192192"/>
                    </a:lnTo>
                    <a:lnTo>
                      <a:pt x="1969625" y="1230774"/>
                    </a:lnTo>
                    <a:lnTo>
                      <a:pt x="1969625" y="1255853"/>
                    </a:lnTo>
                    <a:lnTo>
                      <a:pt x="2096947" y="1255853"/>
                    </a:lnTo>
                    <a:lnTo>
                      <a:pt x="2096947" y="1290577"/>
                    </a:lnTo>
                    <a:lnTo>
                      <a:pt x="2436471" y="1290577"/>
                    </a:lnTo>
                    <a:lnTo>
                      <a:pt x="2436471" y="1325301"/>
                    </a:lnTo>
                    <a:lnTo>
                      <a:pt x="2637099" y="1325301"/>
                    </a:lnTo>
                    <a:lnTo>
                      <a:pt x="2637099" y="1361954"/>
                    </a:lnTo>
                    <a:lnTo>
                      <a:pt x="2704618" y="1361954"/>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658810" y="2993986"/>
                <a:ext cx="2766349" cy="190981"/>
              </a:xfrm>
              <a:custGeom>
                <a:avLst/>
                <a:gdLst>
                  <a:gd name="connsiteX0" fmla="*/ 0 w 2766349"/>
                  <a:gd name="connsiteY0" fmla="*/ 0 h 196769"/>
                  <a:gd name="connsiteX1" fmla="*/ 0 w 2766349"/>
                  <a:gd name="connsiteY1" fmla="*/ 59802 h 196769"/>
                  <a:gd name="connsiteX2" fmla="*/ 17362 w 2766349"/>
                  <a:gd name="connsiteY2" fmla="*/ 59802 h 196769"/>
                  <a:gd name="connsiteX3" fmla="*/ 17362 w 2766349"/>
                  <a:gd name="connsiteY3" fmla="*/ 86810 h 196769"/>
                  <a:gd name="connsiteX4" fmla="*/ 54015 w 2766349"/>
                  <a:gd name="connsiteY4" fmla="*/ 86810 h 196769"/>
                  <a:gd name="connsiteX5" fmla="*/ 54015 w 2766349"/>
                  <a:gd name="connsiteY5" fmla="*/ 111888 h 196769"/>
                  <a:gd name="connsiteX6" fmla="*/ 148542 w 2766349"/>
                  <a:gd name="connsiteY6" fmla="*/ 111888 h 196769"/>
                  <a:gd name="connsiteX7" fmla="*/ 148542 w 2766349"/>
                  <a:gd name="connsiteY7" fmla="*/ 156258 h 196769"/>
                  <a:gd name="connsiteX8" fmla="*/ 1722699 w 2766349"/>
                  <a:gd name="connsiteY8" fmla="*/ 156258 h 196769"/>
                  <a:gd name="connsiteX9" fmla="*/ 1722699 w 2766349"/>
                  <a:gd name="connsiteY9" fmla="*/ 196769 h 196769"/>
                  <a:gd name="connsiteX10" fmla="*/ 2766349 w 2766349"/>
                  <a:gd name="connsiteY10" fmla="*/ 196769 h 196769"/>
                  <a:gd name="connsiteX0" fmla="*/ 0 w 2766349"/>
                  <a:gd name="connsiteY0" fmla="*/ 0 h 190981"/>
                  <a:gd name="connsiteX1" fmla="*/ 0 w 2766349"/>
                  <a:gd name="connsiteY1" fmla="*/ 54014 h 190981"/>
                  <a:gd name="connsiteX2" fmla="*/ 17362 w 2766349"/>
                  <a:gd name="connsiteY2" fmla="*/ 54014 h 190981"/>
                  <a:gd name="connsiteX3" fmla="*/ 17362 w 2766349"/>
                  <a:gd name="connsiteY3" fmla="*/ 81022 h 190981"/>
                  <a:gd name="connsiteX4" fmla="*/ 54015 w 2766349"/>
                  <a:gd name="connsiteY4" fmla="*/ 81022 h 190981"/>
                  <a:gd name="connsiteX5" fmla="*/ 54015 w 2766349"/>
                  <a:gd name="connsiteY5" fmla="*/ 106100 h 190981"/>
                  <a:gd name="connsiteX6" fmla="*/ 148542 w 2766349"/>
                  <a:gd name="connsiteY6" fmla="*/ 106100 h 190981"/>
                  <a:gd name="connsiteX7" fmla="*/ 148542 w 2766349"/>
                  <a:gd name="connsiteY7" fmla="*/ 150470 h 190981"/>
                  <a:gd name="connsiteX8" fmla="*/ 1722699 w 2766349"/>
                  <a:gd name="connsiteY8" fmla="*/ 150470 h 190981"/>
                  <a:gd name="connsiteX9" fmla="*/ 1722699 w 2766349"/>
                  <a:gd name="connsiteY9" fmla="*/ 190981 h 190981"/>
                  <a:gd name="connsiteX10" fmla="*/ 2766349 w 2766349"/>
                  <a:gd name="connsiteY10" fmla="*/ 190981 h 19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6349" h="190981">
                    <a:moveTo>
                      <a:pt x="0" y="0"/>
                    </a:moveTo>
                    <a:lnTo>
                      <a:pt x="0" y="54014"/>
                    </a:lnTo>
                    <a:lnTo>
                      <a:pt x="17362" y="54014"/>
                    </a:lnTo>
                    <a:lnTo>
                      <a:pt x="17362" y="81022"/>
                    </a:lnTo>
                    <a:lnTo>
                      <a:pt x="54015" y="81022"/>
                    </a:lnTo>
                    <a:lnTo>
                      <a:pt x="54015" y="106100"/>
                    </a:lnTo>
                    <a:lnTo>
                      <a:pt x="148542" y="106100"/>
                    </a:lnTo>
                    <a:lnTo>
                      <a:pt x="148542" y="150470"/>
                    </a:lnTo>
                    <a:lnTo>
                      <a:pt x="1722699" y="150470"/>
                    </a:lnTo>
                    <a:lnTo>
                      <a:pt x="1722699" y="190981"/>
                    </a:lnTo>
                    <a:lnTo>
                      <a:pt x="2766349" y="19098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7421301" y="31425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03963" y="31425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90436" y="31425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22916" y="31425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232247" y="31425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16814" y="31425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80162"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64729"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49297"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09413"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095282"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85636"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56700"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20046"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96897"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954457"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940953"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921661"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06228"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90796"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44496"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29064"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07844"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778907"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0835"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759615"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744183"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09458"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692096" y="314515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97569"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585994"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522333"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510758" y="3143226"/>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20403" y="3095601"/>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308828" y="3095601"/>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41333" y="309562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129758" y="309562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80298" y="309753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468723" y="309753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360091" y="309372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44658" y="309372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331131" y="309372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255508" y="309562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43933" y="309562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185023" y="309753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173448" y="309753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023098" y="309753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11523" y="309753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743063" y="305752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31488" y="305752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99248" y="302704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687673" y="302704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657338" y="295084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645763" y="294703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36383" y="294894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622903" y="294894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956298" y="284988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44723" y="284988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699123" y="265747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687548" y="265747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598158" y="262699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586583" y="262699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310503" y="259270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298928" y="259270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31408" y="214122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56028" y="214122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824728" y="2122170"/>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807583" y="212026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340858" y="1663065"/>
                <a:ext cx="0" cy="457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1860550" y="1625896"/>
              <a:ext cx="5648615" cy="3011192"/>
              <a:chOff x="1860550" y="1625896"/>
              <a:chExt cx="5648615" cy="3011192"/>
            </a:xfrm>
          </p:grpSpPr>
          <p:sp>
            <p:nvSpPr>
              <p:cNvPr id="9" name="Line 2"/>
              <p:cNvSpPr>
                <a:spLocks noChangeShapeType="1"/>
              </p:cNvSpPr>
              <p:nvPr/>
            </p:nvSpPr>
            <p:spPr bwMode="auto">
              <a:xfrm>
                <a:off x="1955800" y="1627909"/>
                <a:ext cx="0" cy="2996479"/>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0" name="Line 3"/>
              <p:cNvSpPr>
                <a:spLocks noChangeShapeType="1"/>
              </p:cNvSpPr>
              <p:nvPr/>
            </p:nvSpPr>
            <p:spPr bwMode="auto">
              <a:xfrm>
                <a:off x="1860551" y="4518025"/>
                <a:ext cx="5648614" cy="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1" name="Line 4"/>
              <p:cNvSpPr>
                <a:spLocks noChangeShapeType="1"/>
              </p:cNvSpPr>
              <p:nvPr/>
            </p:nvSpPr>
            <p:spPr bwMode="auto">
              <a:xfrm>
                <a:off x="1860550" y="3934985"/>
                <a:ext cx="88900" cy="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2" name="Line 5"/>
              <p:cNvSpPr>
                <a:spLocks noChangeShapeType="1"/>
              </p:cNvSpPr>
              <p:nvPr/>
            </p:nvSpPr>
            <p:spPr bwMode="auto">
              <a:xfrm>
                <a:off x="1860550" y="3366953"/>
                <a:ext cx="88900" cy="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3" name="Line 6"/>
              <p:cNvSpPr>
                <a:spLocks noChangeShapeType="1"/>
              </p:cNvSpPr>
              <p:nvPr/>
            </p:nvSpPr>
            <p:spPr bwMode="auto">
              <a:xfrm>
                <a:off x="1860550" y="2778140"/>
                <a:ext cx="88900" cy="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5" name="Line 8"/>
              <p:cNvSpPr>
                <a:spLocks noChangeShapeType="1"/>
              </p:cNvSpPr>
              <p:nvPr/>
            </p:nvSpPr>
            <p:spPr bwMode="auto">
              <a:xfrm>
                <a:off x="1860550" y="2202009"/>
                <a:ext cx="88900" cy="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6" name="Line 9"/>
              <p:cNvSpPr>
                <a:spLocks noChangeShapeType="1"/>
              </p:cNvSpPr>
              <p:nvPr/>
            </p:nvSpPr>
            <p:spPr bwMode="auto">
              <a:xfrm>
                <a:off x="1864509" y="1625896"/>
                <a:ext cx="100584" cy="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8" name="Line 11"/>
              <p:cNvSpPr>
                <a:spLocks noChangeShapeType="1"/>
              </p:cNvSpPr>
              <p:nvPr/>
            </p:nvSpPr>
            <p:spPr bwMode="auto">
              <a:xfrm>
                <a:off x="2437829" y="4519613"/>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9" name="Line 12"/>
              <p:cNvSpPr>
                <a:spLocks noChangeShapeType="1"/>
              </p:cNvSpPr>
              <p:nvPr/>
            </p:nvSpPr>
            <p:spPr bwMode="auto">
              <a:xfrm>
                <a:off x="2954493" y="4518025"/>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0" name="Line 13"/>
              <p:cNvSpPr>
                <a:spLocks noChangeShapeType="1"/>
              </p:cNvSpPr>
              <p:nvPr/>
            </p:nvSpPr>
            <p:spPr bwMode="auto">
              <a:xfrm>
                <a:off x="3450376" y="4518025"/>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1" name="Line 14"/>
              <p:cNvSpPr>
                <a:spLocks noChangeShapeType="1"/>
              </p:cNvSpPr>
              <p:nvPr/>
            </p:nvSpPr>
            <p:spPr bwMode="auto">
              <a:xfrm>
                <a:off x="3967040" y="4519613"/>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2" name="Line 15"/>
              <p:cNvSpPr>
                <a:spLocks noChangeShapeType="1"/>
              </p:cNvSpPr>
              <p:nvPr/>
            </p:nvSpPr>
            <p:spPr bwMode="auto">
              <a:xfrm>
                <a:off x="4478365" y="4518025"/>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3" name="Line 16"/>
              <p:cNvSpPr>
                <a:spLocks noChangeShapeType="1"/>
              </p:cNvSpPr>
              <p:nvPr/>
            </p:nvSpPr>
            <p:spPr bwMode="auto">
              <a:xfrm>
                <a:off x="4981175" y="4518025"/>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6" name="Line 19"/>
              <p:cNvSpPr>
                <a:spLocks noChangeShapeType="1"/>
              </p:cNvSpPr>
              <p:nvPr/>
            </p:nvSpPr>
            <p:spPr bwMode="auto">
              <a:xfrm>
                <a:off x="5483985" y="4522788"/>
                <a:ext cx="0" cy="1143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7" name="Line 22"/>
              <p:cNvSpPr>
                <a:spLocks noChangeShapeType="1"/>
              </p:cNvSpPr>
              <p:nvPr/>
            </p:nvSpPr>
            <p:spPr bwMode="auto">
              <a:xfrm>
                <a:off x="5993722" y="4519613"/>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8" name="Line 23"/>
              <p:cNvSpPr>
                <a:spLocks noChangeShapeType="1"/>
              </p:cNvSpPr>
              <p:nvPr/>
            </p:nvSpPr>
            <p:spPr bwMode="auto">
              <a:xfrm>
                <a:off x="6496532" y="4519613"/>
                <a:ext cx="0" cy="1016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9" name="Line 24"/>
              <p:cNvSpPr>
                <a:spLocks noChangeShapeType="1"/>
              </p:cNvSpPr>
              <p:nvPr/>
            </p:nvSpPr>
            <p:spPr bwMode="auto">
              <a:xfrm>
                <a:off x="6998331" y="4514850"/>
                <a:ext cx="0" cy="1143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31" name="Line 24"/>
              <p:cNvSpPr>
                <a:spLocks noChangeShapeType="1"/>
              </p:cNvSpPr>
              <p:nvPr/>
            </p:nvSpPr>
            <p:spPr bwMode="auto">
              <a:xfrm>
                <a:off x="7504008" y="4514856"/>
                <a:ext cx="0" cy="114300"/>
              </a:xfrm>
              <a:prstGeom prst="line">
                <a:avLst/>
              </a:prstGeom>
              <a:noFill/>
              <a:ln w="19050">
                <a:solidFill>
                  <a:srgbClr val="2020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37223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F207-F29E-45B9-B742-5DC9C6549049}"/>
              </a:ext>
            </a:extLst>
          </p:cNvPr>
          <p:cNvSpPr>
            <a:spLocks noGrp="1"/>
          </p:cNvSpPr>
          <p:nvPr>
            <p:ph type="title"/>
          </p:nvPr>
        </p:nvSpPr>
        <p:spPr>
          <a:xfrm>
            <a:off x="204716" y="0"/>
            <a:ext cx="8939283" cy="1143000"/>
          </a:xfrm>
        </p:spPr>
        <p:txBody>
          <a:bodyPr>
            <a:noAutofit/>
          </a:bodyPr>
          <a:lstStyle/>
          <a:p>
            <a:r>
              <a:rPr lang="en-US" sz="3700" dirty="0"/>
              <a:t>Long-term Outcomes in CD After IFX Withdrawal: Retrospective Analysis of STORI  </a:t>
            </a:r>
          </a:p>
        </p:txBody>
      </p:sp>
      <p:sp>
        <p:nvSpPr>
          <p:cNvPr id="5" name="TextBox 4"/>
          <p:cNvSpPr txBox="1"/>
          <p:nvPr/>
        </p:nvSpPr>
        <p:spPr>
          <a:xfrm>
            <a:off x="0" y="5965448"/>
            <a:ext cx="9034818" cy="892552"/>
          </a:xfrm>
          <a:prstGeom prst="rect">
            <a:avLst/>
          </a:prstGeom>
          <a:noFill/>
        </p:spPr>
        <p:txBody>
          <a:bodyPr wrap="square" rtlCol="0" anchor="b">
            <a:spAutoFit/>
          </a:bodyPr>
          <a:lstStyle/>
          <a:p>
            <a:pPr algn="l"/>
            <a:r>
              <a:rPr lang="en-US" sz="1400" dirty="0">
                <a:latin typeface="Calibri" panose="020F0502020204030204" pitchFamily="34" charset="0"/>
                <a:cs typeface="Calibri" panose="020F0502020204030204" pitchFamily="34" charset="0"/>
              </a:rPr>
              <a:t>Note: The cumulative incidence of biologic resumption was 34.3% (95% CI, 25.2-43.6), 56.0% (95% CI, 45.8-65.1), and 64.4% (95% CI, 54.0-73.0), respectively, at 1, 3, and 5 after IFX withdrawal.</a:t>
            </a:r>
          </a:p>
          <a:p>
            <a:pPr algn="l"/>
            <a:endParaRPr lang="en-US" sz="1200" dirty="0">
              <a:latin typeface="Calibri" panose="020F0502020204030204" pitchFamily="34" charset="0"/>
              <a:cs typeface="Calibri" panose="020F0502020204030204" pitchFamily="34" charset="0"/>
            </a:endParaRPr>
          </a:p>
          <a:p>
            <a:pPr algn="l"/>
            <a:r>
              <a:rPr lang="en-US" sz="1200" dirty="0" err="1">
                <a:latin typeface="Calibri" panose="020F0502020204030204" pitchFamily="34" charset="0"/>
                <a:cs typeface="Calibri" panose="020F0502020204030204" pitchFamily="34" charset="0"/>
              </a:rPr>
              <a:t>Reenaers</a:t>
            </a:r>
            <a:r>
              <a:rPr lang="en-US" sz="1200" dirty="0">
                <a:latin typeface="Calibri" panose="020F0502020204030204" pitchFamily="34" charset="0"/>
                <a:cs typeface="Calibri" panose="020F0502020204030204" pitchFamily="34" charset="0"/>
              </a:rPr>
              <a:t> C, et al. </a:t>
            </a:r>
            <a:r>
              <a:rPr lang="en-US" sz="1200" i="1" dirty="0">
                <a:latin typeface="Calibri" panose="020F0502020204030204" pitchFamily="34" charset="0"/>
                <a:cs typeface="Calibri" panose="020F0502020204030204" pitchFamily="34" charset="0"/>
              </a:rPr>
              <a:t>Clin Gastroenterol </a:t>
            </a:r>
            <a:r>
              <a:rPr lang="en-US" sz="1200" i="1" dirty="0" err="1">
                <a:latin typeface="Calibri" panose="020F0502020204030204" pitchFamily="34" charset="0"/>
                <a:cs typeface="Calibri" panose="020F0502020204030204" pitchFamily="34" charset="0"/>
              </a:rPr>
              <a:t>Hepatol</a:t>
            </a:r>
            <a:r>
              <a:rPr lang="en-US" sz="1200" dirty="0">
                <a:latin typeface="Calibri" panose="020F0502020204030204" pitchFamily="34" charset="0"/>
                <a:cs typeface="Calibri" panose="020F0502020204030204" pitchFamily="34" charset="0"/>
              </a:rPr>
              <a:t>. 2018;16:234-243.</a:t>
            </a:r>
          </a:p>
        </p:txBody>
      </p:sp>
      <p:sp>
        <p:nvSpPr>
          <p:cNvPr id="6" name="Text Box 10"/>
          <p:cNvSpPr txBox="1">
            <a:spLocks noChangeArrowheads="1"/>
          </p:cNvSpPr>
          <p:nvPr/>
        </p:nvSpPr>
        <p:spPr bwMode="auto">
          <a:xfrm rot="16200000">
            <a:off x="1549101" y="2787175"/>
            <a:ext cx="1781129"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lnSpc>
                <a:spcPct val="90000"/>
              </a:lnSpc>
              <a:spcBef>
                <a:spcPct val="0"/>
              </a:spcBef>
              <a:buFontTx/>
              <a:buNone/>
            </a:pPr>
            <a:r>
              <a:rPr lang="en-US" altLang="en-US" sz="1400" b="1" dirty="0">
                <a:latin typeface="Calibri" panose="020F0502020204030204" pitchFamily="34" charset="0"/>
                <a:cs typeface="Calibri" panose="020F0502020204030204" pitchFamily="34" charset="0"/>
              </a:rPr>
              <a:t>Cumulative Incidence</a:t>
            </a:r>
          </a:p>
        </p:txBody>
      </p:sp>
      <p:sp>
        <p:nvSpPr>
          <p:cNvPr id="7" name="Text Box 17"/>
          <p:cNvSpPr txBox="1">
            <a:spLocks noChangeArrowheads="1"/>
          </p:cNvSpPr>
          <p:nvPr/>
        </p:nvSpPr>
        <p:spPr bwMode="auto">
          <a:xfrm>
            <a:off x="3032486" y="4571832"/>
            <a:ext cx="3741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400">
                <a:solidFill>
                  <a:schemeClr val="tx1"/>
                </a:solidFill>
                <a:latin typeface="Arial" charset="0"/>
              </a:defRPr>
            </a:lvl1pPr>
            <a:lvl2pPr marL="742950" indent="-28575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2000">
                <a:solidFill>
                  <a:schemeClr val="tx1"/>
                </a:solidFill>
                <a:latin typeface="Arial" charset="0"/>
              </a:defRPr>
            </a:lvl2pPr>
            <a:lvl3pPr marL="11430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a:solidFill>
                  <a:schemeClr val="tx1"/>
                </a:solidFill>
                <a:latin typeface="Arial" charset="0"/>
              </a:defRPr>
            </a:lvl3pPr>
            <a:lvl4pPr marL="16002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4pPr>
            <a:lvl5pPr marL="2057400" indent="-228600" eaLnBrk="0" hangingPunct="0">
              <a:spcBef>
                <a:spcPct val="20000"/>
              </a:spcBef>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692150" algn="ctr"/>
                <a:tab pos="1316038" algn="ctr"/>
                <a:tab pos="1943100" algn="ctr"/>
                <a:tab pos="2628900" algn="ctr"/>
                <a:tab pos="3257550" algn="ctr"/>
                <a:tab pos="3886200" algn="ctr"/>
                <a:tab pos="4514850" algn="ctr"/>
                <a:tab pos="5195888" algn="ctr"/>
                <a:tab pos="5832475" algn="ctr"/>
                <a:tab pos="6456363" algn="ctr"/>
              </a:tabLst>
              <a:defRPr sz="1600">
                <a:solidFill>
                  <a:schemeClr val="tx1"/>
                </a:solidFill>
                <a:latin typeface="Arial" charset="0"/>
              </a:defRPr>
            </a:lvl9pPr>
          </a:lstStyle>
          <a:p>
            <a:pPr algn="l" eaLnBrk="1" hangingPunct="1">
              <a:spcBef>
                <a:spcPct val="0"/>
              </a:spcBef>
              <a:spcAft>
                <a:spcPts val="0"/>
              </a:spcAft>
              <a:buFontTx/>
              <a:buNone/>
              <a:tabLst>
                <a:tab pos="457200" algn="ctr"/>
                <a:tab pos="855663" algn="ctr"/>
                <a:tab pos="1257300" algn="ctr"/>
                <a:tab pos="1657350" algn="ctr"/>
                <a:tab pos="2114550" algn="ctr"/>
                <a:tab pos="2516188" algn="ctr"/>
                <a:tab pos="2914650" algn="ctr"/>
                <a:tab pos="3313113" algn="ctr"/>
                <a:tab pos="4572000" algn="ctr"/>
                <a:tab pos="5084763" algn="ctr"/>
                <a:tab pos="5603875" algn="ctr"/>
              </a:tabLst>
            </a:pPr>
            <a:r>
              <a:rPr lang="en-US" altLang="en-US" sz="1400" b="1" dirty="0">
                <a:latin typeface="Calibri" panose="020F0502020204030204" pitchFamily="34" charset="0"/>
                <a:cs typeface="Calibri" panose="020F0502020204030204" pitchFamily="34" charset="0"/>
              </a:rPr>
              <a:t>0	12	 24	 36	  48	60	72	 84	  96</a:t>
            </a:r>
          </a:p>
          <a:p>
            <a:pPr eaLnBrk="1" hangingPunct="1">
              <a:spcBef>
                <a:spcPct val="0"/>
              </a:spcBef>
              <a:spcAft>
                <a:spcPts val="0"/>
              </a:spcAft>
              <a:buFontTx/>
              <a:buNone/>
              <a:tabLst>
                <a:tab pos="457200" algn="ctr"/>
                <a:tab pos="855663" algn="ctr"/>
                <a:tab pos="1258888" algn="ctr"/>
                <a:tab pos="1716088" algn="ctr"/>
                <a:tab pos="2114550" algn="ctr"/>
                <a:tab pos="2516188" algn="ctr"/>
                <a:tab pos="2914650" algn="ctr"/>
                <a:tab pos="3313113" algn="ctr"/>
                <a:tab pos="4572000" algn="ctr"/>
                <a:tab pos="5084763" algn="ctr"/>
                <a:tab pos="5603875" algn="ctr"/>
              </a:tabLst>
            </a:pPr>
            <a:r>
              <a:rPr lang="en-US" altLang="en-US" sz="1400" b="1" dirty="0">
                <a:latin typeface="Calibri" panose="020F0502020204030204" pitchFamily="34" charset="0"/>
                <a:cs typeface="Calibri" panose="020F0502020204030204" pitchFamily="34" charset="0"/>
              </a:rPr>
              <a:t>Times Since Infliximab Withdrawal (months)</a:t>
            </a:r>
          </a:p>
        </p:txBody>
      </p:sp>
      <p:sp>
        <p:nvSpPr>
          <p:cNvPr id="8" name="Text Box 18"/>
          <p:cNvSpPr txBox="1">
            <a:spLocks noChangeArrowheads="1"/>
          </p:cNvSpPr>
          <p:nvPr/>
        </p:nvSpPr>
        <p:spPr bwMode="auto">
          <a:xfrm>
            <a:off x="2595483" y="1281021"/>
            <a:ext cx="415498"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3000"/>
              </a:spcAft>
              <a:buFontTx/>
              <a:buNone/>
            </a:pPr>
            <a:r>
              <a:rPr lang="en-US" altLang="en-US" sz="1400" b="1" dirty="0">
                <a:latin typeface="Calibri" panose="020F0502020204030204" pitchFamily="34" charset="0"/>
                <a:cs typeface="Calibri" panose="020F0502020204030204" pitchFamily="34" charset="0"/>
              </a:rPr>
              <a:t>1.0</a:t>
            </a:r>
          </a:p>
          <a:p>
            <a:pPr algn="r" eaLnBrk="1" hangingPunct="1">
              <a:spcBef>
                <a:spcPct val="0"/>
              </a:spcBef>
              <a:spcAft>
                <a:spcPts val="3000"/>
              </a:spcAft>
              <a:buFontTx/>
              <a:buNone/>
            </a:pPr>
            <a:r>
              <a:rPr lang="en-US" altLang="en-US" sz="1400" b="1" dirty="0">
                <a:latin typeface="Calibri" panose="020F0502020204030204" pitchFamily="34" charset="0"/>
                <a:cs typeface="Calibri" panose="020F0502020204030204" pitchFamily="34" charset="0"/>
              </a:rPr>
              <a:t>0.8</a:t>
            </a:r>
          </a:p>
          <a:p>
            <a:pPr algn="r" eaLnBrk="1" hangingPunct="1">
              <a:spcBef>
                <a:spcPct val="0"/>
              </a:spcBef>
              <a:spcAft>
                <a:spcPts val="3000"/>
              </a:spcAft>
              <a:buFontTx/>
              <a:buNone/>
            </a:pPr>
            <a:r>
              <a:rPr lang="en-US" altLang="en-US" sz="1400" b="1" dirty="0">
                <a:latin typeface="Calibri" panose="020F0502020204030204" pitchFamily="34" charset="0"/>
                <a:cs typeface="Calibri" panose="020F0502020204030204" pitchFamily="34" charset="0"/>
              </a:rPr>
              <a:t>0.6</a:t>
            </a:r>
          </a:p>
          <a:p>
            <a:pPr algn="r" eaLnBrk="1" hangingPunct="1">
              <a:spcBef>
                <a:spcPct val="0"/>
              </a:spcBef>
              <a:spcAft>
                <a:spcPts val="3000"/>
              </a:spcAft>
              <a:buFontTx/>
              <a:buNone/>
            </a:pPr>
            <a:r>
              <a:rPr lang="en-US" altLang="en-US" sz="1400" b="1" dirty="0">
                <a:latin typeface="Calibri" panose="020F0502020204030204" pitchFamily="34" charset="0"/>
                <a:cs typeface="Calibri" panose="020F0502020204030204" pitchFamily="34" charset="0"/>
              </a:rPr>
              <a:t>0.4</a:t>
            </a:r>
          </a:p>
          <a:p>
            <a:pPr algn="r" eaLnBrk="1" hangingPunct="1">
              <a:spcBef>
                <a:spcPct val="0"/>
              </a:spcBef>
              <a:spcAft>
                <a:spcPts val="3000"/>
              </a:spcAft>
              <a:buFontTx/>
              <a:buNone/>
            </a:pPr>
            <a:r>
              <a:rPr lang="en-US" altLang="en-US" sz="1400" b="1" dirty="0">
                <a:latin typeface="Calibri" panose="020F0502020204030204" pitchFamily="34" charset="0"/>
                <a:cs typeface="Calibri" panose="020F0502020204030204" pitchFamily="34" charset="0"/>
              </a:rPr>
              <a:t>0.2</a:t>
            </a:r>
          </a:p>
          <a:p>
            <a:pPr algn="r" eaLnBrk="1" hangingPunct="1">
              <a:spcBef>
                <a:spcPct val="0"/>
              </a:spcBef>
              <a:spcAft>
                <a:spcPts val="3000"/>
              </a:spcAft>
              <a:buFontTx/>
              <a:buNone/>
            </a:pPr>
            <a:r>
              <a:rPr lang="en-US" altLang="en-US" sz="1400" b="1" dirty="0">
                <a:latin typeface="Calibri" panose="020F0502020204030204" pitchFamily="34" charset="0"/>
                <a:cs typeface="Calibri" panose="020F0502020204030204" pitchFamily="34" charset="0"/>
              </a:rPr>
              <a:t>0.0</a:t>
            </a:r>
          </a:p>
        </p:txBody>
      </p:sp>
      <p:grpSp>
        <p:nvGrpSpPr>
          <p:cNvPr id="7183" name="Group 7182"/>
          <p:cNvGrpSpPr/>
          <p:nvPr/>
        </p:nvGrpSpPr>
        <p:grpSpPr>
          <a:xfrm>
            <a:off x="2946138" y="1322674"/>
            <a:ext cx="3772873" cy="3310957"/>
            <a:chOff x="2946138" y="1322674"/>
            <a:chExt cx="3772873" cy="3310957"/>
          </a:xfrm>
        </p:grpSpPr>
        <p:sp>
          <p:nvSpPr>
            <p:cNvPr id="12" name="Line 4"/>
            <p:cNvSpPr>
              <a:spLocks noChangeShapeType="1"/>
            </p:cNvSpPr>
            <p:nvPr/>
          </p:nvSpPr>
          <p:spPr bwMode="auto">
            <a:xfrm>
              <a:off x="2946138" y="4415554"/>
              <a:ext cx="9144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0" name="Line 2"/>
            <p:cNvSpPr>
              <a:spLocks noChangeShapeType="1"/>
            </p:cNvSpPr>
            <p:nvPr/>
          </p:nvSpPr>
          <p:spPr bwMode="auto">
            <a:xfrm>
              <a:off x="3038566" y="1322674"/>
              <a:ext cx="0" cy="3225861"/>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1" name="Line 3"/>
            <p:cNvSpPr>
              <a:spLocks noChangeShapeType="1"/>
            </p:cNvSpPr>
            <p:nvPr/>
          </p:nvSpPr>
          <p:spPr bwMode="auto">
            <a:xfrm>
              <a:off x="3031067" y="4537428"/>
              <a:ext cx="3687944"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3" name="Line 5"/>
            <p:cNvSpPr>
              <a:spLocks noChangeShapeType="1"/>
            </p:cNvSpPr>
            <p:nvPr/>
          </p:nvSpPr>
          <p:spPr bwMode="auto">
            <a:xfrm>
              <a:off x="2946138" y="3823164"/>
              <a:ext cx="9144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4" name="Line 6"/>
            <p:cNvSpPr>
              <a:spLocks noChangeShapeType="1"/>
            </p:cNvSpPr>
            <p:nvPr/>
          </p:nvSpPr>
          <p:spPr bwMode="auto">
            <a:xfrm>
              <a:off x="2946138" y="3224846"/>
              <a:ext cx="9144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5" name="Line 8"/>
            <p:cNvSpPr>
              <a:spLocks noChangeShapeType="1"/>
            </p:cNvSpPr>
            <p:nvPr/>
          </p:nvSpPr>
          <p:spPr bwMode="auto">
            <a:xfrm>
              <a:off x="2946138" y="2629362"/>
              <a:ext cx="9144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6" name="Line 9"/>
            <p:cNvSpPr>
              <a:spLocks noChangeShapeType="1"/>
            </p:cNvSpPr>
            <p:nvPr/>
          </p:nvSpPr>
          <p:spPr bwMode="auto">
            <a:xfrm>
              <a:off x="2947275" y="1443295"/>
              <a:ext cx="9144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7" name="Line 11"/>
            <p:cNvSpPr>
              <a:spLocks noChangeShapeType="1"/>
            </p:cNvSpPr>
            <p:nvPr/>
          </p:nvSpPr>
          <p:spPr bwMode="auto">
            <a:xfrm>
              <a:off x="3172779" y="4539016"/>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8" name="Line 12"/>
            <p:cNvSpPr>
              <a:spLocks noChangeShapeType="1"/>
            </p:cNvSpPr>
            <p:nvPr/>
          </p:nvSpPr>
          <p:spPr bwMode="auto">
            <a:xfrm>
              <a:off x="3585858" y="4537428"/>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9" name="Line 13"/>
            <p:cNvSpPr>
              <a:spLocks noChangeShapeType="1"/>
            </p:cNvSpPr>
            <p:nvPr/>
          </p:nvSpPr>
          <p:spPr bwMode="auto">
            <a:xfrm>
              <a:off x="3998937" y="4537428"/>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0" name="Line 14"/>
            <p:cNvSpPr>
              <a:spLocks noChangeShapeType="1"/>
            </p:cNvSpPr>
            <p:nvPr/>
          </p:nvSpPr>
          <p:spPr bwMode="auto">
            <a:xfrm>
              <a:off x="4412016" y="4539016"/>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1" name="Line 15"/>
            <p:cNvSpPr>
              <a:spLocks noChangeShapeType="1"/>
            </p:cNvSpPr>
            <p:nvPr/>
          </p:nvSpPr>
          <p:spPr bwMode="auto">
            <a:xfrm>
              <a:off x="4825095" y="4537428"/>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2" name="Line 16"/>
            <p:cNvSpPr>
              <a:spLocks noChangeShapeType="1"/>
            </p:cNvSpPr>
            <p:nvPr/>
          </p:nvSpPr>
          <p:spPr bwMode="auto">
            <a:xfrm>
              <a:off x="5238174" y="4537428"/>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3" name="Line 19"/>
            <p:cNvSpPr>
              <a:spLocks noChangeShapeType="1"/>
            </p:cNvSpPr>
            <p:nvPr/>
          </p:nvSpPr>
          <p:spPr bwMode="auto">
            <a:xfrm>
              <a:off x="5651253" y="4542191"/>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4" name="Line 22"/>
            <p:cNvSpPr>
              <a:spLocks noChangeShapeType="1"/>
            </p:cNvSpPr>
            <p:nvPr/>
          </p:nvSpPr>
          <p:spPr bwMode="auto">
            <a:xfrm>
              <a:off x="6064332" y="4539016"/>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5" name="Line 23"/>
            <p:cNvSpPr>
              <a:spLocks noChangeShapeType="1"/>
            </p:cNvSpPr>
            <p:nvPr/>
          </p:nvSpPr>
          <p:spPr bwMode="auto">
            <a:xfrm>
              <a:off x="6477414" y="4539016"/>
              <a:ext cx="0" cy="914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28" name="Line 8"/>
            <p:cNvSpPr>
              <a:spLocks noChangeShapeType="1"/>
            </p:cNvSpPr>
            <p:nvPr/>
          </p:nvSpPr>
          <p:spPr bwMode="auto">
            <a:xfrm>
              <a:off x="2946139" y="2028234"/>
              <a:ext cx="9144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grpSp>
      <p:sp>
        <p:nvSpPr>
          <p:cNvPr id="29" name="Text Box 25"/>
          <p:cNvSpPr txBox="1">
            <a:spLocks noChangeArrowheads="1"/>
          </p:cNvSpPr>
          <p:nvPr/>
        </p:nvSpPr>
        <p:spPr bwMode="auto">
          <a:xfrm>
            <a:off x="1298917" y="5123481"/>
            <a:ext cx="5520983" cy="7571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lgn="ctr">
                <a:solidFill>
                  <a:srgbClr val="FFFF00"/>
                </a:solidFill>
                <a:miter lim="800000"/>
                <a:headEnd/>
                <a:tailEnd/>
              </a14:hiddenLine>
            </a:ext>
            <a:ext uri="{AF507438-7753-43E0-B8FC-AC1667EBCBE1}">
              <a14:hiddenEffects xmlns:a14="http://schemas.microsoft.com/office/drawing/2010/main">
                <a:effectLst>
                  <a:outerShdw dist="17961" dir="2700000" algn="ctr" rotWithShape="0">
                    <a:srgbClr val="999900"/>
                  </a:outerShdw>
                </a:effectLst>
              </a14:hiddenEffects>
            </a:ext>
          </a:extLst>
        </p:spPr>
        <p:txBody>
          <a:bodyPr wrap="square">
            <a:spAutoFit/>
          </a:bodyPr>
          <a:lstStyle>
            <a:lvl1pPr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2400">
                <a:solidFill>
                  <a:schemeClr val="tx1"/>
                </a:solidFill>
                <a:latin typeface="Arial" charset="0"/>
              </a:defRPr>
            </a:lvl1pPr>
            <a:lvl2pPr marL="742950" indent="-28575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2000">
                <a:solidFill>
                  <a:schemeClr val="tx1"/>
                </a:solidFill>
                <a:latin typeface="Arial" charset="0"/>
              </a:defRPr>
            </a:lvl2pPr>
            <a:lvl3pPr marL="1143000" indent="-22860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a:solidFill>
                  <a:schemeClr val="tx1"/>
                </a:solidFill>
                <a:latin typeface="Arial" charset="0"/>
              </a:defRPr>
            </a:lvl3pPr>
            <a:lvl4pPr marL="1600200" indent="-22860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4pPr>
            <a:lvl5pPr marL="2057400" indent="-228600" eaLnBrk="0" hangingPunct="0">
              <a:spcBef>
                <a:spcPct val="20000"/>
              </a:spcBef>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5pPr>
            <a:lvl6pPr marL="25146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6pPr>
            <a:lvl7pPr marL="29718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7pPr>
            <a:lvl8pPr marL="34290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8pPr>
            <a:lvl9pPr marL="3886200" indent="-228600" eaLnBrk="0" fontAlgn="base" hangingPunct="0">
              <a:spcBef>
                <a:spcPct val="20000"/>
              </a:spcBef>
              <a:spcAft>
                <a:spcPct val="0"/>
              </a:spcAft>
              <a:buChar char="»"/>
              <a:tabLst>
                <a:tab pos="1655763" algn="r"/>
                <a:tab pos="2292350" algn="r"/>
                <a:tab pos="2968625" algn="r"/>
                <a:tab pos="3538538" algn="r"/>
                <a:tab pos="4227513" algn="r"/>
                <a:tab pos="4862513" algn="r"/>
                <a:tab pos="5541963" algn="r"/>
                <a:tab pos="6175375" algn="r"/>
                <a:tab pos="6864350" algn="r"/>
                <a:tab pos="7488238" algn="r"/>
                <a:tab pos="8110538" algn="r"/>
              </a:tabLst>
              <a:defRPr sz="1600">
                <a:solidFill>
                  <a:schemeClr val="tx1"/>
                </a:solidFill>
                <a:latin typeface="Arial" charset="0"/>
              </a:defRPr>
            </a:lvl9pPr>
          </a:lstStyle>
          <a:p>
            <a:pPr algn="l" eaLnBrk="1" hangingPunct="1">
              <a:lnSpc>
                <a:spcPct val="90000"/>
              </a:lnSpc>
              <a:spcBef>
                <a:spcPct val="0"/>
              </a:spcBef>
              <a:buClr>
                <a:schemeClr val="tx1"/>
              </a:buClr>
              <a:buFont typeface="Wingdings" pitchFamily="2" charset="2"/>
              <a:buNone/>
              <a:tabLst>
                <a:tab pos="1484313" algn="r"/>
                <a:tab pos="1884363" algn="r"/>
                <a:tab pos="2287588" algn="r"/>
                <a:tab pos="2687638" algn="r"/>
                <a:tab pos="3087688" algn="r"/>
                <a:tab pos="3487738" algn="r"/>
                <a:tab pos="3941763" algn="r"/>
                <a:tab pos="4343400" algn="r"/>
                <a:tab pos="4741863" algn="r"/>
                <a:tab pos="5141913" algn="r"/>
                <a:tab pos="6176963" algn="r"/>
                <a:tab pos="6745288" algn="r"/>
                <a:tab pos="7204075" algn="r"/>
                <a:tab pos="8110538" algn="r"/>
              </a:tabLst>
            </a:pPr>
            <a:r>
              <a:rPr lang="en-US" altLang="en-US" sz="1200" b="1" dirty="0">
                <a:latin typeface="Calibri" panose="020F0502020204030204" pitchFamily="34" charset="0"/>
                <a:cs typeface="Calibri" panose="020F0502020204030204" pitchFamily="34" charset="0"/>
              </a:rPr>
              <a:t>	Number at risk	102	66	51	42	32	24	18	11	3</a:t>
            </a:r>
          </a:p>
          <a:p>
            <a:pPr algn="l" eaLnBrk="1" hangingPunct="1">
              <a:lnSpc>
                <a:spcPct val="90000"/>
              </a:lnSpc>
              <a:spcBef>
                <a:spcPct val="0"/>
              </a:spcBef>
              <a:buClr>
                <a:schemeClr val="tx1"/>
              </a:buClr>
              <a:buFont typeface="Wingdings" pitchFamily="2" charset="2"/>
              <a:buNone/>
              <a:tabLst>
                <a:tab pos="1484313" algn="r"/>
                <a:tab pos="1884363" algn="r"/>
                <a:tab pos="2287588" algn="r"/>
                <a:tab pos="2687638" algn="r"/>
                <a:tab pos="3087688" algn="r"/>
                <a:tab pos="3487738" algn="r"/>
                <a:tab pos="3941763" algn="r"/>
                <a:tab pos="4343400" algn="r"/>
                <a:tab pos="4741863" algn="r"/>
                <a:tab pos="5141913" algn="r"/>
                <a:tab pos="6176963" algn="r"/>
                <a:tab pos="6745288" algn="r"/>
                <a:tab pos="7204075" algn="r"/>
                <a:tab pos="8110538" algn="r"/>
              </a:tabLst>
            </a:pPr>
            <a:r>
              <a:rPr lang="en-US" altLang="en-US" sz="1200" b="1" dirty="0">
                <a:latin typeface="Calibri" panose="020F0502020204030204" pitchFamily="34" charset="0"/>
                <a:cs typeface="Calibri" panose="020F0502020204030204" pitchFamily="34" charset="0"/>
              </a:rPr>
              <a:t>	Number events</a:t>
            </a:r>
          </a:p>
          <a:p>
            <a:pPr algn="l" eaLnBrk="1" hangingPunct="1">
              <a:lnSpc>
                <a:spcPct val="90000"/>
              </a:lnSpc>
              <a:spcBef>
                <a:spcPct val="0"/>
              </a:spcBef>
              <a:buClr>
                <a:schemeClr val="tx1"/>
              </a:buClr>
              <a:buFont typeface="Wingdings" pitchFamily="2" charset="2"/>
              <a:buNone/>
              <a:tabLst>
                <a:tab pos="1484313" algn="r"/>
                <a:tab pos="1884363" algn="r"/>
                <a:tab pos="2287588" algn="r"/>
                <a:tab pos="2687638" algn="r"/>
                <a:tab pos="3087688" algn="r"/>
                <a:tab pos="3487738" algn="r"/>
                <a:tab pos="3941763" algn="r"/>
                <a:tab pos="4343400" algn="r"/>
                <a:tab pos="4741863" algn="r"/>
                <a:tab pos="5141913" algn="r"/>
                <a:tab pos="6176963" algn="r"/>
                <a:tab pos="6745288" algn="r"/>
                <a:tab pos="7204075" algn="r"/>
                <a:tab pos="8110538" algn="r"/>
              </a:tabLst>
            </a:pPr>
            <a:r>
              <a:rPr lang="en-US" altLang="en-US" sz="1200" b="1" dirty="0">
                <a:latin typeface="Calibri" panose="020F0502020204030204" pitchFamily="34" charset="0"/>
                <a:cs typeface="Calibri" panose="020F0502020204030204" pitchFamily="34" charset="0"/>
              </a:rPr>
              <a:t>	Anti-TNF resumption	0	35	49	57	62	65	69	70	72</a:t>
            </a:r>
          </a:p>
          <a:p>
            <a:pPr algn="l" eaLnBrk="1" hangingPunct="1">
              <a:lnSpc>
                <a:spcPct val="90000"/>
              </a:lnSpc>
              <a:spcBef>
                <a:spcPct val="0"/>
              </a:spcBef>
              <a:buClr>
                <a:schemeClr val="tx1"/>
              </a:buClr>
              <a:buFont typeface="Wingdings" pitchFamily="2" charset="2"/>
              <a:buNone/>
              <a:tabLst>
                <a:tab pos="1484313" algn="r"/>
                <a:tab pos="1884363" algn="r"/>
                <a:tab pos="2287588" algn="r"/>
                <a:tab pos="2687638" algn="r"/>
                <a:tab pos="3087688" algn="r"/>
                <a:tab pos="3487738" algn="r"/>
                <a:tab pos="3941763" algn="r"/>
                <a:tab pos="4343400" algn="r"/>
                <a:tab pos="4741863" algn="r"/>
                <a:tab pos="5141913" algn="r"/>
                <a:tab pos="6176963" algn="r"/>
                <a:tab pos="6745288" algn="r"/>
                <a:tab pos="7204075" algn="r"/>
                <a:tab pos="8110538" algn="r"/>
              </a:tabLst>
            </a:pPr>
            <a:r>
              <a:rPr lang="en-US" altLang="en-US" sz="1200" b="1" dirty="0">
                <a:latin typeface="Calibri" panose="020F0502020204030204" pitchFamily="34" charset="0"/>
                <a:cs typeface="Calibri" panose="020F0502020204030204" pitchFamily="34" charset="0"/>
              </a:rPr>
              <a:t>	Major complication	0	1	2	2	6	6	7	7	8</a:t>
            </a:r>
          </a:p>
        </p:txBody>
      </p:sp>
      <p:grpSp>
        <p:nvGrpSpPr>
          <p:cNvPr id="7180" name="Group 7179"/>
          <p:cNvGrpSpPr/>
          <p:nvPr/>
        </p:nvGrpSpPr>
        <p:grpSpPr>
          <a:xfrm>
            <a:off x="3235748" y="1938560"/>
            <a:ext cx="3443009" cy="2438400"/>
            <a:chOff x="3235748" y="1984664"/>
            <a:chExt cx="3443009" cy="2438400"/>
          </a:xfrm>
          <a:solidFill>
            <a:schemeClr val="bg1">
              <a:lumMod val="75000"/>
            </a:schemeClr>
          </a:solidFill>
        </p:grpSpPr>
        <p:sp>
          <p:nvSpPr>
            <p:cNvPr id="7175" name="Freeform 7174"/>
            <p:cNvSpPr/>
            <p:nvPr/>
          </p:nvSpPr>
          <p:spPr>
            <a:xfrm>
              <a:off x="3253452" y="3041073"/>
              <a:ext cx="497666" cy="1381991"/>
            </a:xfrm>
            <a:custGeom>
              <a:avLst/>
              <a:gdLst>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35082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180109 w 495300"/>
                <a:gd name="connsiteY25" fmla="*/ 426027 h 1381991"/>
                <a:gd name="connsiteX26" fmla="*/ 180109 w 495300"/>
                <a:gd name="connsiteY26" fmla="*/ 426027 h 1381991"/>
                <a:gd name="connsiteX27" fmla="*/ 211282 w 495300"/>
                <a:gd name="connsiteY27" fmla="*/ 394854 h 1381991"/>
                <a:gd name="connsiteX28" fmla="*/ 211282 w 495300"/>
                <a:gd name="connsiteY28" fmla="*/ 353291 h 1381991"/>
                <a:gd name="connsiteX29" fmla="*/ 249382 w 495300"/>
                <a:gd name="connsiteY29" fmla="*/ 353291 h 1381991"/>
                <a:gd name="connsiteX30" fmla="*/ 249382 w 495300"/>
                <a:gd name="connsiteY30" fmla="*/ 294409 h 1381991"/>
                <a:gd name="connsiteX31" fmla="*/ 249382 w 495300"/>
                <a:gd name="connsiteY31" fmla="*/ 294409 h 1381991"/>
                <a:gd name="connsiteX32" fmla="*/ 277091 w 495300"/>
                <a:gd name="connsiteY32" fmla="*/ 266700 h 1381991"/>
                <a:gd name="connsiteX33" fmla="*/ 277091 w 495300"/>
                <a:gd name="connsiteY33" fmla="*/ 266700 h 1381991"/>
                <a:gd name="connsiteX34" fmla="*/ 277091 w 495300"/>
                <a:gd name="connsiteY34" fmla="*/ 193963 h 1381991"/>
                <a:gd name="connsiteX35" fmla="*/ 318655 w 495300"/>
                <a:gd name="connsiteY35" fmla="*/ 193963 h 1381991"/>
                <a:gd name="connsiteX36" fmla="*/ 318655 w 495300"/>
                <a:gd name="connsiteY36" fmla="*/ 121227 h 1381991"/>
                <a:gd name="connsiteX37" fmla="*/ 353291 w 495300"/>
                <a:gd name="connsiteY37" fmla="*/ 121227 h 1381991"/>
                <a:gd name="connsiteX38" fmla="*/ 353291 w 495300"/>
                <a:gd name="connsiteY38" fmla="*/ 96982 h 1381991"/>
                <a:gd name="connsiteX39" fmla="*/ 370609 w 495300"/>
                <a:gd name="connsiteY39" fmla="*/ 96982 h 1381991"/>
                <a:gd name="connsiteX40" fmla="*/ 370609 w 495300"/>
                <a:gd name="connsiteY40" fmla="*/ 69272 h 1381991"/>
                <a:gd name="connsiteX41" fmla="*/ 415637 w 495300"/>
                <a:gd name="connsiteY41" fmla="*/ 69272 h 1381991"/>
                <a:gd name="connsiteX42" fmla="*/ 415637 w 495300"/>
                <a:gd name="connsiteY42" fmla="*/ 69272 h 1381991"/>
                <a:gd name="connsiteX43" fmla="*/ 415637 w 495300"/>
                <a:gd name="connsiteY43" fmla="*/ 27709 h 1381991"/>
                <a:gd name="connsiteX44" fmla="*/ 467591 w 495300"/>
                <a:gd name="connsiteY44" fmla="*/ 27709 h 1381991"/>
                <a:gd name="connsiteX45" fmla="*/ 467591 w 495300"/>
                <a:gd name="connsiteY45" fmla="*/ 0 h 1381991"/>
                <a:gd name="connsiteX46" fmla="*/ 495300 w 495300"/>
                <a:gd name="connsiteY46"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35082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180109 w 495300"/>
                <a:gd name="connsiteY25" fmla="*/ 426027 h 1381991"/>
                <a:gd name="connsiteX26" fmla="*/ 180109 w 495300"/>
                <a:gd name="connsiteY26" fmla="*/ 426027 h 1381991"/>
                <a:gd name="connsiteX27" fmla="*/ 206352 w 495300"/>
                <a:gd name="connsiteY27" fmla="*/ 417036 h 1381991"/>
                <a:gd name="connsiteX28" fmla="*/ 211282 w 495300"/>
                <a:gd name="connsiteY28" fmla="*/ 353291 h 1381991"/>
                <a:gd name="connsiteX29" fmla="*/ 249382 w 495300"/>
                <a:gd name="connsiteY29" fmla="*/ 353291 h 1381991"/>
                <a:gd name="connsiteX30" fmla="*/ 249382 w 495300"/>
                <a:gd name="connsiteY30" fmla="*/ 294409 h 1381991"/>
                <a:gd name="connsiteX31" fmla="*/ 249382 w 495300"/>
                <a:gd name="connsiteY31" fmla="*/ 294409 h 1381991"/>
                <a:gd name="connsiteX32" fmla="*/ 277091 w 495300"/>
                <a:gd name="connsiteY32" fmla="*/ 266700 h 1381991"/>
                <a:gd name="connsiteX33" fmla="*/ 277091 w 495300"/>
                <a:gd name="connsiteY33" fmla="*/ 266700 h 1381991"/>
                <a:gd name="connsiteX34" fmla="*/ 277091 w 495300"/>
                <a:gd name="connsiteY34" fmla="*/ 193963 h 1381991"/>
                <a:gd name="connsiteX35" fmla="*/ 318655 w 495300"/>
                <a:gd name="connsiteY35" fmla="*/ 193963 h 1381991"/>
                <a:gd name="connsiteX36" fmla="*/ 318655 w 495300"/>
                <a:gd name="connsiteY36" fmla="*/ 121227 h 1381991"/>
                <a:gd name="connsiteX37" fmla="*/ 353291 w 495300"/>
                <a:gd name="connsiteY37" fmla="*/ 121227 h 1381991"/>
                <a:gd name="connsiteX38" fmla="*/ 353291 w 495300"/>
                <a:gd name="connsiteY38" fmla="*/ 96982 h 1381991"/>
                <a:gd name="connsiteX39" fmla="*/ 370609 w 495300"/>
                <a:gd name="connsiteY39" fmla="*/ 96982 h 1381991"/>
                <a:gd name="connsiteX40" fmla="*/ 370609 w 495300"/>
                <a:gd name="connsiteY40" fmla="*/ 69272 h 1381991"/>
                <a:gd name="connsiteX41" fmla="*/ 415637 w 495300"/>
                <a:gd name="connsiteY41" fmla="*/ 69272 h 1381991"/>
                <a:gd name="connsiteX42" fmla="*/ 415637 w 495300"/>
                <a:gd name="connsiteY42" fmla="*/ 69272 h 1381991"/>
                <a:gd name="connsiteX43" fmla="*/ 415637 w 495300"/>
                <a:gd name="connsiteY43" fmla="*/ 27709 h 1381991"/>
                <a:gd name="connsiteX44" fmla="*/ 467591 w 495300"/>
                <a:gd name="connsiteY44" fmla="*/ 27709 h 1381991"/>
                <a:gd name="connsiteX45" fmla="*/ 467591 w 495300"/>
                <a:gd name="connsiteY45" fmla="*/ 0 h 1381991"/>
                <a:gd name="connsiteX46" fmla="*/ 495300 w 495300"/>
                <a:gd name="connsiteY46"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35082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180109 w 495300"/>
                <a:gd name="connsiteY25" fmla="*/ 426027 h 1381991"/>
                <a:gd name="connsiteX26" fmla="*/ 206352 w 495300"/>
                <a:gd name="connsiteY26" fmla="*/ 417036 h 1381991"/>
                <a:gd name="connsiteX27" fmla="*/ 211282 w 495300"/>
                <a:gd name="connsiteY27" fmla="*/ 353291 h 1381991"/>
                <a:gd name="connsiteX28" fmla="*/ 249382 w 495300"/>
                <a:gd name="connsiteY28" fmla="*/ 353291 h 1381991"/>
                <a:gd name="connsiteX29" fmla="*/ 249382 w 495300"/>
                <a:gd name="connsiteY29" fmla="*/ 294409 h 1381991"/>
                <a:gd name="connsiteX30" fmla="*/ 249382 w 495300"/>
                <a:gd name="connsiteY30" fmla="*/ 294409 h 1381991"/>
                <a:gd name="connsiteX31" fmla="*/ 277091 w 495300"/>
                <a:gd name="connsiteY31" fmla="*/ 266700 h 1381991"/>
                <a:gd name="connsiteX32" fmla="*/ 277091 w 495300"/>
                <a:gd name="connsiteY32" fmla="*/ 266700 h 1381991"/>
                <a:gd name="connsiteX33" fmla="*/ 277091 w 495300"/>
                <a:gd name="connsiteY33" fmla="*/ 193963 h 1381991"/>
                <a:gd name="connsiteX34" fmla="*/ 318655 w 495300"/>
                <a:gd name="connsiteY34" fmla="*/ 193963 h 1381991"/>
                <a:gd name="connsiteX35" fmla="*/ 318655 w 495300"/>
                <a:gd name="connsiteY35" fmla="*/ 121227 h 1381991"/>
                <a:gd name="connsiteX36" fmla="*/ 353291 w 495300"/>
                <a:gd name="connsiteY36" fmla="*/ 121227 h 1381991"/>
                <a:gd name="connsiteX37" fmla="*/ 353291 w 495300"/>
                <a:gd name="connsiteY37" fmla="*/ 96982 h 1381991"/>
                <a:gd name="connsiteX38" fmla="*/ 370609 w 495300"/>
                <a:gd name="connsiteY38" fmla="*/ 96982 h 1381991"/>
                <a:gd name="connsiteX39" fmla="*/ 370609 w 495300"/>
                <a:gd name="connsiteY39" fmla="*/ 69272 h 1381991"/>
                <a:gd name="connsiteX40" fmla="*/ 415637 w 495300"/>
                <a:gd name="connsiteY40" fmla="*/ 69272 h 1381991"/>
                <a:gd name="connsiteX41" fmla="*/ 415637 w 495300"/>
                <a:gd name="connsiteY41" fmla="*/ 69272 h 1381991"/>
                <a:gd name="connsiteX42" fmla="*/ 415637 w 495300"/>
                <a:gd name="connsiteY42" fmla="*/ 27709 h 1381991"/>
                <a:gd name="connsiteX43" fmla="*/ 467591 w 495300"/>
                <a:gd name="connsiteY43" fmla="*/ 27709 h 1381991"/>
                <a:gd name="connsiteX44" fmla="*/ 467591 w 495300"/>
                <a:gd name="connsiteY44" fmla="*/ 0 h 1381991"/>
                <a:gd name="connsiteX45" fmla="*/ 495300 w 495300"/>
                <a:gd name="connsiteY45"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35082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206352 w 495300"/>
                <a:gd name="connsiteY25" fmla="*/ 417036 h 1381991"/>
                <a:gd name="connsiteX26" fmla="*/ 211282 w 495300"/>
                <a:gd name="connsiteY26" fmla="*/ 353291 h 1381991"/>
                <a:gd name="connsiteX27" fmla="*/ 249382 w 495300"/>
                <a:gd name="connsiteY27" fmla="*/ 353291 h 1381991"/>
                <a:gd name="connsiteX28" fmla="*/ 249382 w 495300"/>
                <a:gd name="connsiteY28" fmla="*/ 294409 h 1381991"/>
                <a:gd name="connsiteX29" fmla="*/ 249382 w 495300"/>
                <a:gd name="connsiteY29" fmla="*/ 294409 h 1381991"/>
                <a:gd name="connsiteX30" fmla="*/ 277091 w 495300"/>
                <a:gd name="connsiteY30" fmla="*/ 266700 h 1381991"/>
                <a:gd name="connsiteX31" fmla="*/ 277091 w 495300"/>
                <a:gd name="connsiteY31" fmla="*/ 266700 h 1381991"/>
                <a:gd name="connsiteX32" fmla="*/ 277091 w 495300"/>
                <a:gd name="connsiteY32" fmla="*/ 193963 h 1381991"/>
                <a:gd name="connsiteX33" fmla="*/ 318655 w 495300"/>
                <a:gd name="connsiteY33" fmla="*/ 193963 h 1381991"/>
                <a:gd name="connsiteX34" fmla="*/ 318655 w 495300"/>
                <a:gd name="connsiteY34" fmla="*/ 121227 h 1381991"/>
                <a:gd name="connsiteX35" fmla="*/ 353291 w 495300"/>
                <a:gd name="connsiteY35" fmla="*/ 121227 h 1381991"/>
                <a:gd name="connsiteX36" fmla="*/ 353291 w 495300"/>
                <a:gd name="connsiteY36" fmla="*/ 96982 h 1381991"/>
                <a:gd name="connsiteX37" fmla="*/ 370609 w 495300"/>
                <a:gd name="connsiteY37" fmla="*/ 96982 h 1381991"/>
                <a:gd name="connsiteX38" fmla="*/ 370609 w 495300"/>
                <a:gd name="connsiteY38" fmla="*/ 69272 h 1381991"/>
                <a:gd name="connsiteX39" fmla="*/ 415637 w 495300"/>
                <a:gd name="connsiteY39" fmla="*/ 69272 h 1381991"/>
                <a:gd name="connsiteX40" fmla="*/ 415637 w 495300"/>
                <a:gd name="connsiteY40" fmla="*/ 69272 h 1381991"/>
                <a:gd name="connsiteX41" fmla="*/ 415637 w 495300"/>
                <a:gd name="connsiteY41" fmla="*/ 27709 h 1381991"/>
                <a:gd name="connsiteX42" fmla="*/ 467591 w 495300"/>
                <a:gd name="connsiteY42" fmla="*/ 27709 h 1381991"/>
                <a:gd name="connsiteX43" fmla="*/ 467591 w 495300"/>
                <a:gd name="connsiteY43" fmla="*/ 0 h 1381991"/>
                <a:gd name="connsiteX44" fmla="*/ 495300 w 495300"/>
                <a:gd name="connsiteY44"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35082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208379 w 495300"/>
                <a:gd name="connsiteY25" fmla="*/ 435283 h 1381991"/>
                <a:gd name="connsiteX26" fmla="*/ 211282 w 495300"/>
                <a:gd name="connsiteY26" fmla="*/ 353291 h 1381991"/>
                <a:gd name="connsiteX27" fmla="*/ 249382 w 495300"/>
                <a:gd name="connsiteY27" fmla="*/ 353291 h 1381991"/>
                <a:gd name="connsiteX28" fmla="*/ 249382 w 495300"/>
                <a:gd name="connsiteY28" fmla="*/ 294409 h 1381991"/>
                <a:gd name="connsiteX29" fmla="*/ 249382 w 495300"/>
                <a:gd name="connsiteY29" fmla="*/ 294409 h 1381991"/>
                <a:gd name="connsiteX30" fmla="*/ 277091 w 495300"/>
                <a:gd name="connsiteY30" fmla="*/ 266700 h 1381991"/>
                <a:gd name="connsiteX31" fmla="*/ 277091 w 495300"/>
                <a:gd name="connsiteY31" fmla="*/ 266700 h 1381991"/>
                <a:gd name="connsiteX32" fmla="*/ 277091 w 495300"/>
                <a:gd name="connsiteY32" fmla="*/ 193963 h 1381991"/>
                <a:gd name="connsiteX33" fmla="*/ 318655 w 495300"/>
                <a:gd name="connsiteY33" fmla="*/ 193963 h 1381991"/>
                <a:gd name="connsiteX34" fmla="*/ 318655 w 495300"/>
                <a:gd name="connsiteY34" fmla="*/ 121227 h 1381991"/>
                <a:gd name="connsiteX35" fmla="*/ 353291 w 495300"/>
                <a:gd name="connsiteY35" fmla="*/ 121227 h 1381991"/>
                <a:gd name="connsiteX36" fmla="*/ 353291 w 495300"/>
                <a:gd name="connsiteY36" fmla="*/ 96982 h 1381991"/>
                <a:gd name="connsiteX37" fmla="*/ 370609 w 495300"/>
                <a:gd name="connsiteY37" fmla="*/ 96982 h 1381991"/>
                <a:gd name="connsiteX38" fmla="*/ 370609 w 495300"/>
                <a:gd name="connsiteY38" fmla="*/ 69272 h 1381991"/>
                <a:gd name="connsiteX39" fmla="*/ 415637 w 495300"/>
                <a:gd name="connsiteY39" fmla="*/ 69272 h 1381991"/>
                <a:gd name="connsiteX40" fmla="*/ 415637 w 495300"/>
                <a:gd name="connsiteY40" fmla="*/ 69272 h 1381991"/>
                <a:gd name="connsiteX41" fmla="*/ 415637 w 495300"/>
                <a:gd name="connsiteY41" fmla="*/ 27709 h 1381991"/>
                <a:gd name="connsiteX42" fmla="*/ 467591 w 495300"/>
                <a:gd name="connsiteY42" fmla="*/ 27709 h 1381991"/>
                <a:gd name="connsiteX43" fmla="*/ 467591 w 495300"/>
                <a:gd name="connsiteY43" fmla="*/ 0 h 1381991"/>
                <a:gd name="connsiteX44" fmla="*/ 495300 w 495300"/>
                <a:gd name="connsiteY44"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35082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208379 w 495300"/>
                <a:gd name="connsiteY25" fmla="*/ 435283 h 1381991"/>
                <a:gd name="connsiteX26" fmla="*/ 209254 w 495300"/>
                <a:gd name="connsiteY26" fmla="*/ 343153 h 1381991"/>
                <a:gd name="connsiteX27" fmla="*/ 249382 w 495300"/>
                <a:gd name="connsiteY27" fmla="*/ 353291 h 1381991"/>
                <a:gd name="connsiteX28" fmla="*/ 249382 w 495300"/>
                <a:gd name="connsiteY28" fmla="*/ 294409 h 1381991"/>
                <a:gd name="connsiteX29" fmla="*/ 249382 w 495300"/>
                <a:gd name="connsiteY29" fmla="*/ 294409 h 1381991"/>
                <a:gd name="connsiteX30" fmla="*/ 277091 w 495300"/>
                <a:gd name="connsiteY30" fmla="*/ 266700 h 1381991"/>
                <a:gd name="connsiteX31" fmla="*/ 277091 w 495300"/>
                <a:gd name="connsiteY31" fmla="*/ 266700 h 1381991"/>
                <a:gd name="connsiteX32" fmla="*/ 277091 w 495300"/>
                <a:gd name="connsiteY32" fmla="*/ 193963 h 1381991"/>
                <a:gd name="connsiteX33" fmla="*/ 318655 w 495300"/>
                <a:gd name="connsiteY33" fmla="*/ 193963 h 1381991"/>
                <a:gd name="connsiteX34" fmla="*/ 318655 w 495300"/>
                <a:gd name="connsiteY34" fmla="*/ 121227 h 1381991"/>
                <a:gd name="connsiteX35" fmla="*/ 353291 w 495300"/>
                <a:gd name="connsiteY35" fmla="*/ 121227 h 1381991"/>
                <a:gd name="connsiteX36" fmla="*/ 353291 w 495300"/>
                <a:gd name="connsiteY36" fmla="*/ 96982 h 1381991"/>
                <a:gd name="connsiteX37" fmla="*/ 370609 w 495300"/>
                <a:gd name="connsiteY37" fmla="*/ 96982 h 1381991"/>
                <a:gd name="connsiteX38" fmla="*/ 370609 w 495300"/>
                <a:gd name="connsiteY38" fmla="*/ 69272 h 1381991"/>
                <a:gd name="connsiteX39" fmla="*/ 415637 w 495300"/>
                <a:gd name="connsiteY39" fmla="*/ 69272 h 1381991"/>
                <a:gd name="connsiteX40" fmla="*/ 415637 w 495300"/>
                <a:gd name="connsiteY40" fmla="*/ 69272 h 1381991"/>
                <a:gd name="connsiteX41" fmla="*/ 415637 w 495300"/>
                <a:gd name="connsiteY41" fmla="*/ 27709 h 1381991"/>
                <a:gd name="connsiteX42" fmla="*/ 467591 w 495300"/>
                <a:gd name="connsiteY42" fmla="*/ 27709 h 1381991"/>
                <a:gd name="connsiteX43" fmla="*/ 467591 w 495300"/>
                <a:gd name="connsiteY43" fmla="*/ 0 h 1381991"/>
                <a:gd name="connsiteX44" fmla="*/ 495300 w 495300"/>
                <a:gd name="connsiteY44"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35082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208379 w 495300"/>
                <a:gd name="connsiteY25" fmla="*/ 435283 h 1381991"/>
                <a:gd name="connsiteX26" fmla="*/ 209254 w 495300"/>
                <a:gd name="connsiteY26" fmla="*/ 343153 h 1381991"/>
                <a:gd name="connsiteX27" fmla="*/ 249382 w 495300"/>
                <a:gd name="connsiteY27" fmla="*/ 341126 h 1381991"/>
                <a:gd name="connsiteX28" fmla="*/ 249382 w 495300"/>
                <a:gd name="connsiteY28" fmla="*/ 294409 h 1381991"/>
                <a:gd name="connsiteX29" fmla="*/ 249382 w 495300"/>
                <a:gd name="connsiteY29" fmla="*/ 294409 h 1381991"/>
                <a:gd name="connsiteX30" fmla="*/ 277091 w 495300"/>
                <a:gd name="connsiteY30" fmla="*/ 266700 h 1381991"/>
                <a:gd name="connsiteX31" fmla="*/ 277091 w 495300"/>
                <a:gd name="connsiteY31" fmla="*/ 266700 h 1381991"/>
                <a:gd name="connsiteX32" fmla="*/ 277091 w 495300"/>
                <a:gd name="connsiteY32" fmla="*/ 193963 h 1381991"/>
                <a:gd name="connsiteX33" fmla="*/ 318655 w 495300"/>
                <a:gd name="connsiteY33" fmla="*/ 193963 h 1381991"/>
                <a:gd name="connsiteX34" fmla="*/ 318655 w 495300"/>
                <a:gd name="connsiteY34" fmla="*/ 121227 h 1381991"/>
                <a:gd name="connsiteX35" fmla="*/ 353291 w 495300"/>
                <a:gd name="connsiteY35" fmla="*/ 121227 h 1381991"/>
                <a:gd name="connsiteX36" fmla="*/ 353291 w 495300"/>
                <a:gd name="connsiteY36" fmla="*/ 96982 h 1381991"/>
                <a:gd name="connsiteX37" fmla="*/ 370609 w 495300"/>
                <a:gd name="connsiteY37" fmla="*/ 96982 h 1381991"/>
                <a:gd name="connsiteX38" fmla="*/ 370609 w 495300"/>
                <a:gd name="connsiteY38" fmla="*/ 69272 h 1381991"/>
                <a:gd name="connsiteX39" fmla="*/ 415637 w 495300"/>
                <a:gd name="connsiteY39" fmla="*/ 69272 h 1381991"/>
                <a:gd name="connsiteX40" fmla="*/ 415637 w 495300"/>
                <a:gd name="connsiteY40" fmla="*/ 69272 h 1381991"/>
                <a:gd name="connsiteX41" fmla="*/ 415637 w 495300"/>
                <a:gd name="connsiteY41" fmla="*/ 27709 h 1381991"/>
                <a:gd name="connsiteX42" fmla="*/ 467591 w 495300"/>
                <a:gd name="connsiteY42" fmla="*/ 27709 h 1381991"/>
                <a:gd name="connsiteX43" fmla="*/ 467591 w 495300"/>
                <a:gd name="connsiteY43" fmla="*/ 0 h 1381991"/>
                <a:gd name="connsiteX44" fmla="*/ 495300 w 495300"/>
                <a:gd name="connsiteY44"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35082 w 495300"/>
                <a:gd name="connsiteY16" fmla="*/ 765463 h 1381991"/>
                <a:gd name="connsiteX17" fmla="*/ 124945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208379 w 495300"/>
                <a:gd name="connsiteY25" fmla="*/ 435283 h 1381991"/>
                <a:gd name="connsiteX26" fmla="*/ 209254 w 495300"/>
                <a:gd name="connsiteY26" fmla="*/ 343153 h 1381991"/>
                <a:gd name="connsiteX27" fmla="*/ 249382 w 495300"/>
                <a:gd name="connsiteY27" fmla="*/ 341126 h 1381991"/>
                <a:gd name="connsiteX28" fmla="*/ 249382 w 495300"/>
                <a:gd name="connsiteY28" fmla="*/ 294409 h 1381991"/>
                <a:gd name="connsiteX29" fmla="*/ 249382 w 495300"/>
                <a:gd name="connsiteY29" fmla="*/ 294409 h 1381991"/>
                <a:gd name="connsiteX30" fmla="*/ 277091 w 495300"/>
                <a:gd name="connsiteY30" fmla="*/ 266700 h 1381991"/>
                <a:gd name="connsiteX31" fmla="*/ 277091 w 495300"/>
                <a:gd name="connsiteY31" fmla="*/ 266700 h 1381991"/>
                <a:gd name="connsiteX32" fmla="*/ 277091 w 495300"/>
                <a:gd name="connsiteY32" fmla="*/ 193963 h 1381991"/>
                <a:gd name="connsiteX33" fmla="*/ 318655 w 495300"/>
                <a:gd name="connsiteY33" fmla="*/ 193963 h 1381991"/>
                <a:gd name="connsiteX34" fmla="*/ 318655 w 495300"/>
                <a:gd name="connsiteY34" fmla="*/ 121227 h 1381991"/>
                <a:gd name="connsiteX35" fmla="*/ 353291 w 495300"/>
                <a:gd name="connsiteY35" fmla="*/ 121227 h 1381991"/>
                <a:gd name="connsiteX36" fmla="*/ 353291 w 495300"/>
                <a:gd name="connsiteY36" fmla="*/ 96982 h 1381991"/>
                <a:gd name="connsiteX37" fmla="*/ 370609 w 495300"/>
                <a:gd name="connsiteY37" fmla="*/ 96982 h 1381991"/>
                <a:gd name="connsiteX38" fmla="*/ 370609 w 495300"/>
                <a:gd name="connsiteY38" fmla="*/ 69272 h 1381991"/>
                <a:gd name="connsiteX39" fmla="*/ 415637 w 495300"/>
                <a:gd name="connsiteY39" fmla="*/ 69272 h 1381991"/>
                <a:gd name="connsiteX40" fmla="*/ 415637 w 495300"/>
                <a:gd name="connsiteY40" fmla="*/ 69272 h 1381991"/>
                <a:gd name="connsiteX41" fmla="*/ 415637 w 495300"/>
                <a:gd name="connsiteY41" fmla="*/ 27709 h 1381991"/>
                <a:gd name="connsiteX42" fmla="*/ 467591 w 495300"/>
                <a:gd name="connsiteY42" fmla="*/ 27709 h 1381991"/>
                <a:gd name="connsiteX43" fmla="*/ 467591 w 495300"/>
                <a:gd name="connsiteY43" fmla="*/ 0 h 1381991"/>
                <a:gd name="connsiteX44" fmla="*/ 495300 w 495300"/>
                <a:gd name="connsiteY44"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31173 w 495300"/>
                <a:gd name="connsiteY4" fmla="*/ 1184563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26972 w 495300"/>
                <a:gd name="connsiteY16" fmla="*/ 765463 h 1381991"/>
                <a:gd name="connsiteX17" fmla="*/ 124945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208379 w 495300"/>
                <a:gd name="connsiteY25" fmla="*/ 435283 h 1381991"/>
                <a:gd name="connsiteX26" fmla="*/ 209254 w 495300"/>
                <a:gd name="connsiteY26" fmla="*/ 343153 h 1381991"/>
                <a:gd name="connsiteX27" fmla="*/ 249382 w 495300"/>
                <a:gd name="connsiteY27" fmla="*/ 341126 h 1381991"/>
                <a:gd name="connsiteX28" fmla="*/ 249382 w 495300"/>
                <a:gd name="connsiteY28" fmla="*/ 294409 h 1381991"/>
                <a:gd name="connsiteX29" fmla="*/ 249382 w 495300"/>
                <a:gd name="connsiteY29" fmla="*/ 294409 h 1381991"/>
                <a:gd name="connsiteX30" fmla="*/ 277091 w 495300"/>
                <a:gd name="connsiteY30" fmla="*/ 266700 h 1381991"/>
                <a:gd name="connsiteX31" fmla="*/ 277091 w 495300"/>
                <a:gd name="connsiteY31" fmla="*/ 266700 h 1381991"/>
                <a:gd name="connsiteX32" fmla="*/ 277091 w 495300"/>
                <a:gd name="connsiteY32" fmla="*/ 193963 h 1381991"/>
                <a:gd name="connsiteX33" fmla="*/ 318655 w 495300"/>
                <a:gd name="connsiteY33" fmla="*/ 193963 h 1381991"/>
                <a:gd name="connsiteX34" fmla="*/ 318655 w 495300"/>
                <a:gd name="connsiteY34" fmla="*/ 121227 h 1381991"/>
                <a:gd name="connsiteX35" fmla="*/ 353291 w 495300"/>
                <a:gd name="connsiteY35" fmla="*/ 121227 h 1381991"/>
                <a:gd name="connsiteX36" fmla="*/ 353291 w 495300"/>
                <a:gd name="connsiteY36" fmla="*/ 96982 h 1381991"/>
                <a:gd name="connsiteX37" fmla="*/ 370609 w 495300"/>
                <a:gd name="connsiteY37" fmla="*/ 96982 h 1381991"/>
                <a:gd name="connsiteX38" fmla="*/ 370609 w 495300"/>
                <a:gd name="connsiteY38" fmla="*/ 69272 h 1381991"/>
                <a:gd name="connsiteX39" fmla="*/ 415637 w 495300"/>
                <a:gd name="connsiteY39" fmla="*/ 69272 h 1381991"/>
                <a:gd name="connsiteX40" fmla="*/ 415637 w 495300"/>
                <a:gd name="connsiteY40" fmla="*/ 69272 h 1381991"/>
                <a:gd name="connsiteX41" fmla="*/ 415637 w 495300"/>
                <a:gd name="connsiteY41" fmla="*/ 27709 h 1381991"/>
                <a:gd name="connsiteX42" fmla="*/ 467591 w 495300"/>
                <a:gd name="connsiteY42" fmla="*/ 27709 h 1381991"/>
                <a:gd name="connsiteX43" fmla="*/ 467591 w 495300"/>
                <a:gd name="connsiteY43" fmla="*/ 0 h 1381991"/>
                <a:gd name="connsiteX44" fmla="*/ 495300 w 495300"/>
                <a:gd name="connsiteY44" fmla="*/ 0 h 1381991"/>
                <a:gd name="connsiteX0" fmla="*/ 0 w 495300"/>
                <a:gd name="connsiteY0" fmla="*/ 1381991 h 1381991"/>
                <a:gd name="connsiteX1" fmla="*/ 0 w 495300"/>
                <a:gd name="connsiteY1" fmla="*/ 1309254 h 1381991"/>
                <a:gd name="connsiteX2" fmla="*/ 13854 w 495300"/>
                <a:gd name="connsiteY2" fmla="*/ 1295400 h 1381991"/>
                <a:gd name="connsiteX3" fmla="*/ 13854 w 495300"/>
                <a:gd name="connsiteY3" fmla="*/ 1201882 h 1381991"/>
                <a:gd name="connsiteX4" fmla="*/ 21036 w 495300"/>
                <a:gd name="connsiteY4" fmla="*/ 1166315 h 1381991"/>
                <a:gd name="connsiteX5" fmla="*/ 31173 w 495300"/>
                <a:gd name="connsiteY5" fmla="*/ 1136072 h 1381991"/>
                <a:gd name="connsiteX6" fmla="*/ 31173 w 495300"/>
                <a:gd name="connsiteY6" fmla="*/ 1136072 h 1381991"/>
                <a:gd name="connsiteX7" fmla="*/ 31173 w 495300"/>
                <a:gd name="connsiteY7" fmla="*/ 1084118 h 1381991"/>
                <a:gd name="connsiteX8" fmla="*/ 62346 w 495300"/>
                <a:gd name="connsiteY8" fmla="*/ 1084118 h 1381991"/>
                <a:gd name="connsiteX9" fmla="*/ 62346 w 495300"/>
                <a:gd name="connsiteY9" fmla="*/ 938645 h 1381991"/>
                <a:gd name="connsiteX10" fmla="*/ 69273 w 495300"/>
                <a:gd name="connsiteY10" fmla="*/ 938645 h 1381991"/>
                <a:gd name="connsiteX11" fmla="*/ 69273 w 495300"/>
                <a:gd name="connsiteY11" fmla="*/ 872836 h 1381991"/>
                <a:gd name="connsiteX12" fmla="*/ 93518 w 495300"/>
                <a:gd name="connsiteY12" fmla="*/ 872836 h 1381991"/>
                <a:gd name="connsiteX13" fmla="*/ 93518 w 495300"/>
                <a:gd name="connsiteY13" fmla="*/ 820882 h 1381991"/>
                <a:gd name="connsiteX14" fmla="*/ 93518 w 495300"/>
                <a:gd name="connsiteY14" fmla="*/ 820882 h 1381991"/>
                <a:gd name="connsiteX15" fmla="*/ 93518 w 495300"/>
                <a:gd name="connsiteY15" fmla="*/ 765463 h 1381991"/>
                <a:gd name="connsiteX16" fmla="*/ 126972 w 495300"/>
                <a:gd name="connsiteY16" fmla="*/ 765463 h 1381991"/>
                <a:gd name="connsiteX17" fmla="*/ 124945 w 495300"/>
                <a:gd name="connsiteY17" fmla="*/ 692727 h 1381991"/>
                <a:gd name="connsiteX18" fmla="*/ 135082 w 495300"/>
                <a:gd name="connsiteY18" fmla="*/ 668482 h 1381991"/>
                <a:gd name="connsiteX19" fmla="*/ 135082 w 495300"/>
                <a:gd name="connsiteY19" fmla="*/ 616527 h 1381991"/>
                <a:gd name="connsiteX20" fmla="*/ 135082 w 495300"/>
                <a:gd name="connsiteY20" fmla="*/ 616527 h 1381991"/>
                <a:gd name="connsiteX21" fmla="*/ 135082 w 495300"/>
                <a:gd name="connsiteY21" fmla="*/ 557645 h 1381991"/>
                <a:gd name="connsiteX22" fmla="*/ 169718 w 495300"/>
                <a:gd name="connsiteY22" fmla="*/ 557645 h 1381991"/>
                <a:gd name="connsiteX23" fmla="*/ 169718 w 495300"/>
                <a:gd name="connsiteY23" fmla="*/ 481445 h 1381991"/>
                <a:gd name="connsiteX24" fmla="*/ 169718 w 495300"/>
                <a:gd name="connsiteY24" fmla="*/ 436418 h 1381991"/>
                <a:gd name="connsiteX25" fmla="*/ 208379 w 495300"/>
                <a:gd name="connsiteY25" fmla="*/ 435283 h 1381991"/>
                <a:gd name="connsiteX26" fmla="*/ 209254 w 495300"/>
                <a:gd name="connsiteY26" fmla="*/ 343153 h 1381991"/>
                <a:gd name="connsiteX27" fmla="*/ 249382 w 495300"/>
                <a:gd name="connsiteY27" fmla="*/ 341126 h 1381991"/>
                <a:gd name="connsiteX28" fmla="*/ 249382 w 495300"/>
                <a:gd name="connsiteY28" fmla="*/ 294409 h 1381991"/>
                <a:gd name="connsiteX29" fmla="*/ 249382 w 495300"/>
                <a:gd name="connsiteY29" fmla="*/ 294409 h 1381991"/>
                <a:gd name="connsiteX30" fmla="*/ 277091 w 495300"/>
                <a:gd name="connsiteY30" fmla="*/ 266700 h 1381991"/>
                <a:gd name="connsiteX31" fmla="*/ 277091 w 495300"/>
                <a:gd name="connsiteY31" fmla="*/ 266700 h 1381991"/>
                <a:gd name="connsiteX32" fmla="*/ 277091 w 495300"/>
                <a:gd name="connsiteY32" fmla="*/ 193963 h 1381991"/>
                <a:gd name="connsiteX33" fmla="*/ 318655 w 495300"/>
                <a:gd name="connsiteY33" fmla="*/ 193963 h 1381991"/>
                <a:gd name="connsiteX34" fmla="*/ 318655 w 495300"/>
                <a:gd name="connsiteY34" fmla="*/ 121227 h 1381991"/>
                <a:gd name="connsiteX35" fmla="*/ 353291 w 495300"/>
                <a:gd name="connsiteY35" fmla="*/ 121227 h 1381991"/>
                <a:gd name="connsiteX36" fmla="*/ 353291 w 495300"/>
                <a:gd name="connsiteY36" fmla="*/ 96982 h 1381991"/>
                <a:gd name="connsiteX37" fmla="*/ 370609 w 495300"/>
                <a:gd name="connsiteY37" fmla="*/ 96982 h 1381991"/>
                <a:gd name="connsiteX38" fmla="*/ 370609 w 495300"/>
                <a:gd name="connsiteY38" fmla="*/ 69272 h 1381991"/>
                <a:gd name="connsiteX39" fmla="*/ 415637 w 495300"/>
                <a:gd name="connsiteY39" fmla="*/ 69272 h 1381991"/>
                <a:gd name="connsiteX40" fmla="*/ 415637 w 495300"/>
                <a:gd name="connsiteY40" fmla="*/ 69272 h 1381991"/>
                <a:gd name="connsiteX41" fmla="*/ 415637 w 495300"/>
                <a:gd name="connsiteY41" fmla="*/ 27709 h 1381991"/>
                <a:gd name="connsiteX42" fmla="*/ 467591 w 495300"/>
                <a:gd name="connsiteY42" fmla="*/ 27709 h 1381991"/>
                <a:gd name="connsiteX43" fmla="*/ 467591 w 495300"/>
                <a:gd name="connsiteY43" fmla="*/ 0 h 1381991"/>
                <a:gd name="connsiteX44" fmla="*/ 495300 w 495300"/>
                <a:gd name="connsiteY44" fmla="*/ 0 h 1381991"/>
                <a:gd name="connsiteX0" fmla="*/ 2366 w 497666"/>
                <a:gd name="connsiteY0" fmla="*/ 1381991 h 1381991"/>
                <a:gd name="connsiteX1" fmla="*/ 2366 w 497666"/>
                <a:gd name="connsiteY1" fmla="*/ 1309254 h 1381991"/>
                <a:gd name="connsiteX2" fmla="*/ 16220 w 497666"/>
                <a:gd name="connsiteY2" fmla="*/ 1295400 h 1381991"/>
                <a:gd name="connsiteX3" fmla="*/ 0 w 497666"/>
                <a:gd name="connsiteY3" fmla="*/ 1199854 h 1381991"/>
                <a:gd name="connsiteX4" fmla="*/ 23402 w 497666"/>
                <a:gd name="connsiteY4" fmla="*/ 1166315 h 1381991"/>
                <a:gd name="connsiteX5" fmla="*/ 33539 w 497666"/>
                <a:gd name="connsiteY5" fmla="*/ 1136072 h 1381991"/>
                <a:gd name="connsiteX6" fmla="*/ 33539 w 497666"/>
                <a:gd name="connsiteY6" fmla="*/ 1136072 h 1381991"/>
                <a:gd name="connsiteX7" fmla="*/ 33539 w 497666"/>
                <a:gd name="connsiteY7" fmla="*/ 1084118 h 1381991"/>
                <a:gd name="connsiteX8" fmla="*/ 64712 w 497666"/>
                <a:gd name="connsiteY8" fmla="*/ 1084118 h 1381991"/>
                <a:gd name="connsiteX9" fmla="*/ 64712 w 497666"/>
                <a:gd name="connsiteY9" fmla="*/ 938645 h 1381991"/>
                <a:gd name="connsiteX10" fmla="*/ 71639 w 497666"/>
                <a:gd name="connsiteY10" fmla="*/ 938645 h 1381991"/>
                <a:gd name="connsiteX11" fmla="*/ 71639 w 497666"/>
                <a:gd name="connsiteY11" fmla="*/ 872836 h 1381991"/>
                <a:gd name="connsiteX12" fmla="*/ 95884 w 497666"/>
                <a:gd name="connsiteY12" fmla="*/ 872836 h 1381991"/>
                <a:gd name="connsiteX13" fmla="*/ 95884 w 497666"/>
                <a:gd name="connsiteY13" fmla="*/ 820882 h 1381991"/>
                <a:gd name="connsiteX14" fmla="*/ 95884 w 497666"/>
                <a:gd name="connsiteY14" fmla="*/ 820882 h 1381991"/>
                <a:gd name="connsiteX15" fmla="*/ 95884 w 497666"/>
                <a:gd name="connsiteY15" fmla="*/ 765463 h 1381991"/>
                <a:gd name="connsiteX16" fmla="*/ 129338 w 497666"/>
                <a:gd name="connsiteY16" fmla="*/ 765463 h 1381991"/>
                <a:gd name="connsiteX17" fmla="*/ 127311 w 497666"/>
                <a:gd name="connsiteY17" fmla="*/ 692727 h 1381991"/>
                <a:gd name="connsiteX18" fmla="*/ 137448 w 497666"/>
                <a:gd name="connsiteY18" fmla="*/ 668482 h 1381991"/>
                <a:gd name="connsiteX19" fmla="*/ 137448 w 497666"/>
                <a:gd name="connsiteY19" fmla="*/ 616527 h 1381991"/>
                <a:gd name="connsiteX20" fmla="*/ 137448 w 497666"/>
                <a:gd name="connsiteY20" fmla="*/ 616527 h 1381991"/>
                <a:gd name="connsiteX21" fmla="*/ 137448 w 497666"/>
                <a:gd name="connsiteY21" fmla="*/ 557645 h 1381991"/>
                <a:gd name="connsiteX22" fmla="*/ 172084 w 497666"/>
                <a:gd name="connsiteY22" fmla="*/ 557645 h 1381991"/>
                <a:gd name="connsiteX23" fmla="*/ 172084 w 497666"/>
                <a:gd name="connsiteY23" fmla="*/ 481445 h 1381991"/>
                <a:gd name="connsiteX24" fmla="*/ 172084 w 497666"/>
                <a:gd name="connsiteY24" fmla="*/ 436418 h 1381991"/>
                <a:gd name="connsiteX25" fmla="*/ 210745 w 497666"/>
                <a:gd name="connsiteY25" fmla="*/ 435283 h 1381991"/>
                <a:gd name="connsiteX26" fmla="*/ 211620 w 497666"/>
                <a:gd name="connsiteY26" fmla="*/ 343153 h 1381991"/>
                <a:gd name="connsiteX27" fmla="*/ 251748 w 497666"/>
                <a:gd name="connsiteY27" fmla="*/ 341126 h 1381991"/>
                <a:gd name="connsiteX28" fmla="*/ 251748 w 497666"/>
                <a:gd name="connsiteY28" fmla="*/ 294409 h 1381991"/>
                <a:gd name="connsiteX29" fmla="*/ 251748 w 497666"/>
                <a:gd name="connsiteY29" fmla="*/ 294409 h 1381991"/>
                <a:gd name="connsiteX30" fmla="*/ 279457 w 497666"/>
                <a:gd name="connsiteY30" fmla="*/ 266700 h 1381991"/>
                <a:gd name="connsiteX31" fmla="*/ 279457 w 497666"/>
                <a:gd name="connsiteY31" fmla="*/ 266700 h 1381991"/>
                <a:gd name="connsiteX32" fmla="*/ 279457 w 497666"/>
                <a:gd name="connsiteY32" fmla="*/ 193963 h 1381991"/>
                <a:gd name="connsiteX33" fmla="*/ 321021 w 497666"/>
                <a:gd name="connsiteY33" fmla="*/ 193963 h 1381991"/>
                <a:gd name="connsiteX34" fmla="*/ 321021 w 497666"/>
                <a:gd name="connsiteY34" fmla="*/ 121227 h 1381991"/>
                <a:gd name="connsiteX35" fmla="*/ 355657 w 497666"/>
                <a:gd name="connsiteY35" fmla="*/ 121227 h 1381991"/>
                <a:gd name="connsiteX36" fmla="*/ 355657 w 497666"/>
                <a:gd name="connsiteY36" fmla="*/ 96982 h 1381991"/>
                <a:gd name="connsiteX37" fmla="*/ 372975 w 497666"/>
                <a:gd name="connsiteY37" fmla="*/ 96982 h 1381991"/>
                <a:gd name="connsiteX38" fmla="*/ 372975 w 497666"/>
                <a:gd name="connsiteY38" fmla="*/ 69272 h 1381991"/>
                <a:gd name="connsiteX39" fmla="*/ 418003 w 497666"/>
                <a:gd name="connsiteY39" fmla="*/ 69272 h 1381991"/>
                <a:gd name="connsiteX40" fmla="*/ 418003 w 497666"/>
                <a:gd name="connsiteY40" fmla="*/ 69272 h 1381991"/>
                <a:gd name="connsiteX41" fmla="*/ 418003 w 497666"/>
                <a:gd name="connsiteY41" fmla="*/ 27709 h 1381991"/>
                <a:gd name="connsiteX42" fmla="*/ 469957 w 497666"/>
                <a:gd name="connsiteY42" fmla="*/ 27709 h 1381991"/>
                <a:gd name="connsiteX43" fmla="*/ 469957 w 497666"/>
                <a:gd name="connsiteY43" fmla="*/ 0 h 1381991"/>
                <a:gd name="connsiteX44" fmla="*/ 497666 w 497666"/>
                <a:gd name="connsiteY44" fmla="*/ 0 h 1381991"/>
                <a:gd name="connsiteX0" fmla="*/ 2366 w 497666"/>
                <a:gd name="connsiteY0" fmla="*/ 1381991 h 1381991"/>
                <a:gd name="connsiteX1" fmla="*/ 2366 w 497666"/>
                <a:gd name="connsiteY1" fmla="*/ 1309254 h 1381991"/>
                <a:gd name="connsiteX2" fmla="*/ 0 w 497666"/>
                <a:gd name="connsiteY2" fmla="*/ 1295400 h 1381991"/>
                <a:gd name="connsiteX3" fmla="*/ 0 w 497666"/>
                <a:gd name="connsiteY3" fmla="*/ 1199854 h 1381991"/>
                <a:gd name="connsiteX4" fmla="*/ 23402 w 497666"/>
                <a:gd name="connsiteY4" fmla="*/ 1166315 h 1381991"/>
                <a:gd name="connsiteX5" fmla="*/ 33539 w 497666"/>
                <a:gd name="connsiteY5" fmla="*/ 1136072 h 1381991"/>
                <a:gd name="connsiteX6" fmla="*/ 33539 w 497666"/>
                <a:gd name="connsiteY6" fmla="*/ 1136072 h 1381991"/>
                <a:gd name="connsiteX7" fmla="*/ 33539 w 497666"/>
                <a:gd name="connsiteY7" fmla="*/ 1084118 h 1381991"/>
                <a:gd name="connsiteX8" fmla="*/ 64712 w 497666"/>
                <a:gd name="connsiteY8" fmla="*/ 1084118 h 1381991"/>
                <a:gd name="connsiteX9" fmla="*/ 64712 w 497666"/>
                <a:gd name="connsiteY9" fmla="*/ 938645 h 1381991"/>
                <a:gd name="connsiteX10" fmla="*/ 71639 w 497666"/>
                <a:gd name="connsiteY10" fmla="*/ 938645 h 1381991"/>
                <a:gd name="connsiteX11" fmla="*/ 71639 w 497666"/>
                <a:gd name="connsiteY11" fmla="*/ 872836 h 1381991"/>
                <a:gd name="connsiteX12" fmla="*/ 95884 w 497666"/>
                <a:gd name="connsiteY12" fmla="*/ 872836 h 1381991"/>
                <a:gd name="connsiteX13" fmla="*/ 95884 w 497666"/>
                <a:gd name="connsiteY13" fmla="*/ 820882 h 1381991"/>
                <a:gd name="connsiteX14" fmla="*/ 95884 w 497666"/>
                <a:gd name="connsiteY14" fmla="*/ 820882 h 1381991"/>
                <a:gd name="connsiteX15" fmla="*/ 95884 w 497666"/>
                <a:gd name="connsiteY15" fmla="*/ 765463 h 1381991"/>
                <a:gd name="connsiteX16" fmla="*/ 129338 w 497666"/>
                <a:gd name="connsiteY16" fmla="*/ 765463 h 1381991"/>
                <a:gd name="connsiteX17" fmla="*/ 127311 w 497666"/>
                <a:gd name="connsiteY17" fmla="*/ 692727 h 1381991"/>
                <a:gd name="connsiteX18" fmla="*/ 137448 w 497666"/>
                <a:gd name="connsiteY18" fmla="*/ 668482 h 1381991"/>
                <a:gd name="connsiteX19" fmla="*/ 137448 w 497666"/>
                <a:gd name="connsiteY19" fmla="*/ 616527 h 1381991"/>
                <a:gd name="connsiteX20" fmla="*/ 137448 w 497666"/>
                <a:gd name="connsiteY20" fmla="*/ 616527 h 1381991"/>
                <a:gd name="connsiteX21" fmla="*/ 137448 w 497666"/>
                <a:gd name="connsiteY21" fmla="*/ 557645 h 1381991"/>
                <a:gd name="connsiteX22" fmla="*/ 172084 w 497666"/>
                <a:gd name="connsiteY22" fmla="*/ 557645 h 1381991"/>
                <a:gd name="connsiteX23" fmla="*/ 172084 w 497666"/>
                <a:gd name="connsiteY23" fmla="*/ 481445 h 1381991"/>
                <a:gd name="connsiteX24" fmla="*/ 172084 w 497666"/>
                <a:gd name="connsiteY24" fmla="*/ 436418 h 1381991"/>
                <a:gd name="connsiteX25" fmla="*/ 210745 w 497666"/>
                <a:gd name="connsiteY25" fmla="*/ 435283 h 1381991"/>
                <a:gd name="connsiteX26" fmla="*/ 211620 w 497666"/>
                <a:gd name="connsiteY26" fmla="*/ 343153 h 1381991"/>
                <a:gd name="connsiteX27" fmla="*/ 251748 w 497666"/>
                <a:gd name="connsiteY27" fmla="*/ 341126 h 1381991"/>
                <a:gd name="connsiteX28" fmla="*/ 251748 w 497666"/>
                <a:gd name="connsiteY28" fmla="*/ 294409 h 1381991"/>
                <a:gd name="connsiteX29" fmla="*/ 251748 w 497666"/>
                <a:gd name="connsiteY29" fmla="*/ 294409 h 1381991"/>
                <a:gd name="connsiteX30" fmla="*/ 279457 w 497666"/>
                <a:gd name="connsiteY30" fmla="*/ 266700 h 1381991"/>
                <a:gd name="connsiteX31" fmla="*/ 279457 w 497666"/>
                <a:gd name="connsiteY31" fmla="*/ 266700 h 1381991"/>
                <a:gd name="connsiteX32" fmla="*/ 279457 w 497666"/>
                <a:gd name="connsiteY32" fmla="*/ 193963 h 1381991"/>
                <a:gd name="connsiteX33" fmla="*/ 321021 w 497666"/>
                <a:gd name="connsiteY33" fmla="*/ 193963 h 1381991"/>
                <a:gd name="connsiteX34" fmla="*/ 321021 w 497666"/>
                <a:gd name="connsiteY34" fmla="*/ 121227 h 1381991"/>
                <a:gd name="connsiteX35" fmla="*/ 355657 w 497666"/>
                <a:gd name="connsiteY35" fmla="*/ 121227 h 1381991"/>
                <a:gd name="connsiteX36" fmla="*/ 355657 w 497666"/>
                <a:gd name="connsiteY36" fmla="*/ 96982 h 1381991"/>
                <a:gd name="connsiteX37" fmla="*/ 372975 w 497666"/>
                <a:gd name="connsiteY37" fmla="*/ 96982 h 1381991"/>
                <a:gd name="connsiteX38" fmla="*/ 372975 w 497666"/>
                <a:gd name="connsiteY38" fmla="*/ 69272 h 1381991"/>
                <a:gd name="connsiteX39" fmla="*/ 418003 w 497666"/>
                <a:gd name="connsiteY39" fmla="*/ 69272 h 1381991"/>
                <a:gd name="connsiteX40" fmla="*/ 418003 w 497666"/>
                <a:gd name="connsiteY40" fmla="*/ 69272 h 1381991"/>
                <a:gd name="connsiteX41" fmla="*/ 418003 w 497666"/>
                <a:gd name="connsiteY41" fmla="*/ 27709 h 1381991"/>
                <a:gd name="connsiteX42" fmla="*/ 469957 w 497666"/>
                <a:gd name="connsiteY42" fmla="*/ 27709 h 1381991"/>
                <a:gd name="connsiteX43" fmla="*/ 469957 w 497666"/>
                <a:gd name="connsiteY43" fmla="*/ 0 h 1381991"/>
                <a:gd name="connsiteX44" fmla="*/ 497666 w 497666"/>
                <a:gd name="connsiteY44" fmla="*/ 0 h 138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7666" h="1381991">
                  <a:moveTo>
                    <a:pt x="2366" y="1381991"/>
                  </a:moveTo>
                  <a:lnTo>
                    <a:pt x="2366" y="1309254"/>
                  </a:lnTo>
                  <a:lnTo>
                    <a:pt x="0" y="1295400"/>
                  </a:lnTo>
                  <a:lnTo>
                    <a:pt x="0" y="1199854"/>
                  </a:lnTo>
                  <a:lnTo>
                    <a:pt x="23402" y="1166315"/>
                  </a:lnTo>
                  <a:lnTo>
                    <a:pt x="33539" y="1136072"/>
                  </a:lnTo>
                  <a:lnTo>
                    <a:pt x="33539" y="1136072"/>
                  </a:lnTo>
                  <a:lnTo>
                    <a:pt x="33539" y="1084118"/>
                  </a:lnTo>
                  <a:lnTo>
                    <a:pt x="64712" y="1084118"/>
                  </a:lnTo>
                  <a:lnTo>
                    <a:pt x="64712" y="938645"/>
                  </a:lnTo>
                  <a:lnTo>
                    <a:pt x="71639" y="938645"/>
                  </a:lnTo>
                  <a:lnTo>
                    <a:pt x="71639" y="872836"/>
                  </a:lnTo>
                  <a:lnTo>
                    <a:pt x="95884" y="872836"/>
                  </a:lnTo>
                  <a:lnTo>
                    <a:pt x="95884" y="820882"/>
                  </a:lnTo>
                  <a:lnTo>
                    <a:pt x="95884" y="820882"/>
                  </a:lnTo>
                  <a:lnTo>
                    <a:pt x="95884" y="765463"/>
                  </a:lnTo>
                  <a:lnTo>
                    <a:pt x="129338" y="765463"/>
                  </a:lnTo>
                  <a:cubicBezTo>
                    <a:pt x="128662" y="741218"/>
                    <a:pt x="125959" y="708890"/>
                    <a:pt x="127311" y="692727"/>
                  </a:cubicBezTo>
                  <a:cubicBezTo>
                    <a:pt x="128663" y="676564"/>
                    <a:pt x="135759" y="681182"/>
                    <a:pt x="137448" y="668482"/>
                  </a:cubicBezTo>
                  <a:cubicBezTo>
                    <a:pt x="139138" y="655782"/>
                    <a:pt x="137448" y="633845"/>
                    <a:pt x="137448" y="616527"/>
                  </a:cubicBezTo>
                  <a:lnTo>
                    <a:pt x="137448" y="616527"/>
                  </a:lnTo>
                  <a:lnTo>
                    <a:pt x="137448" y="557645"/>
                  </a:lnTo>
                  <a:lnTo>
                    <a:pt x="172084" y="557645"/>
                  </a:lnTo>
                  <a:lnTo>
                    <a:pt x="172084" y="481445"/>
                  </a:lnTo>
                  <a:lnTo>
                    <a:pt x="172084" y="436418"/>
                  </a:lnTo>
                  <a:lnTo>
                    <a:pt x="210745" y="435283"/>
                  </a:lnTo>
                  <a:cubicBezTo>
                    <a:pt x="211037" y="404573"/>
                    <a:pt x="211328" y="373863"/>
                    <a:pt x="211620" y="343153"/>
                  </a:cubicBezTo>
                  <a:lnTo>
                    <a:pt x="251748" y="341126"/>
                  </a:lnTo>
                  <a:lnTo>
                    <a:pt x="251748" y="294409"/>
                  </a:lnTo>
                  <a:lnTo>
                    <a:pt x="251748" y="294409"/>
                  </a:lnTo>
                  <a:lnTo>
                    <a:pt x="279457" y="266700"/>
                  </a:lnTo>
                  <a:lnTo>
                    <a:pt x="279457" y="266700"/>
                  </a:lnTo>
                  <a:lnTo>
                    <a:pt x="279457" y="193963"/>
                  </a:lnTo>
                  <a:lnTo>
                    <a:pt x="321021" y="193963"/>
                  </a:lnTo>
                  <a:lnTo>
                    <a:pt x="321021" y="121227"/>
                  </a:lnTo>
                  <a:lnTo>
                    <a:pt x="355657" y="121227"/>
                  </a:lnTo>
                  <a:lnTo>
                    <a:pt x="355657" y="96982"/>
                  </a:lnTo>
                  <a:lnTo>
                    <a:pt x="372975" y="96982"/>
                  </a:lnTo>
                  <a:lnTo>
                    <a:pt x="372975" y="69272"/>
                  </a:lnTo>
                  <a:lnTo>
                    <a:pt x="418003" y="69272"/>
                  </a:lnTo>
                  <a:lnTo>
                    <a:pt x="418003" y="69272"/>
                  </a:lnTo>
                  <a:lnTo>
                    <a:pt x="418003" y="27709"/>
                  </a:lnTo>
                  <a:lnTo>
                    <a:pt x="469957" y="27709"/>
                  </a:lnTo>
                  <a:lnTo>
                    <a:pt x="469957" y="0"/>
                  </a:lnTo>
                  <a:lnTo>
                    <a:pt x="497666" y="0"/>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76" name="Freeform 7175"/>
            <p:cNvSpPr/>
            <p:nvPr/>
          </p:nvSpPr>
          <p:spPr>
            <a:xfrm>
              <a:off x="3405620" y="1984664"/>
              <a:ext cx="3273137" cy="2015836"/>
            </a:xfrm>
            <a:custGeom>
              <a:avLst/>
              <a:gdLst>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63237 w 3273137"/>
                <a:gd name="connsiteY112" fmla="*/ 1641763 h 2015837"/>
                <a:gd name="connsiteX113" fmla="*/ 183573 w 3273137"/>
                <a:gd name="connsiteY113" fmla="*/ 1641763 h 2015837"/>
                <a:gd name="connsiteX114" fmla="*/ 183573 w 3273137"/>
                <a:gd name="connsiteY114" fmla="*/ 1690254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63237 w 3273137"/>
                <a:gd name="connsiteY112" fmla="*/ 1641763 h 2015837"/>
                <a:gd name="connsiteX113" fmla="*/ 195738 w 3273137"/>
                <a:gd name="connsiteY113" fmla="*/ 1662039 h 2015837"/>
                <a:gd name="connsiteX114" fmla="*/ 183573 w 3273137"/>
                <a:gd name="connsiteY114" fmla="*/ 1690254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195738 w 3273137"/>
                <a:gd name="connsiteY113" fmla="*/ 1662039 h 2015837"/>
                <a:gd name="connsiteX114" fmla="*/ 183573 w 3273137"/>
                <a:gd name="connsiteY114" fmla="*/ 1690254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83573 w 3273137"/>
                <a:gd name="connsiteY114" fmla="*/ 1690254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83573 w 3273137"/>
                <a:gd name="connsiteY114" fmla="*/ 1690254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1683 w 3273137"/>
                <a:gd name="connsiteY114" fmla="*/ 1696337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1683 w 3273137"/>
                <a:gd name="connsiteY114" fmla="*/ 1696337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69719 w 3273137"/>
                <a:gd name="connsiteY114" fmla="*/ 1690254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1955 w 3273137"/>
                <a:gd name="connsiteY123" fmla="*/ 1970809 h 2015837"/>
                <a:gd name="connsiteX124" fmla="*/ 17319 w 3273137"/>
                <a:gd name="connsiteY124" fmla="*/ 1970809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85685 w 3273137"/>
                <a:gd name="connsiteY114" fmla="*/ 1719569 h 2015837"/>
                <a:gd name="connsiteX115" fmla="*/ 169719 w 3273137"/>
                <a:gd name="connsiteY115" fmla="*/ 1690254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85685 w 3273137"/>
                <a:gd name="connsiteY114" fmla="*/ 1719569 h 2015837"/>
                <a:gd name="connsiteX115" fmla="*/ 177829 w 3273137"/>
                <a:gd name="connsiteY115" fmla="*/ 1720667 h 2015837"/>
                <a:gd name="connsiteX116" fmla="*/ 169719 w 3273137"/>
                <a:gd name="connsiteY116" fmla="*/ 1731818 h 2015837"/>
                <a:gd name="connsiteX117" fmla="*/ 169719 w 3273137"/>
                <a:gd name="connsiteY117" fmla="*/ 1769918 h 2015837"/>
                <a:gd name="connsiteX118" fmla="*/ 138546 w 3273137"/>
                <a:gd name="connsiteY118" fmla="*/ 1769918 h 2015837"/>
                <a:gd name="connsiteX119" fmla="*/ 138546 w 3273137"/>
                <a:gd name="connsiteY119" fmla="*/ 1814945 h 2015837"/>
                <a:gd name="connsiteX120" fmla="*/ 138546 w 3273137"/>
                <a:gd name="connsiteY120" fmla="*/ 1835727 h 2015837"/>
                <a:gd name="connsiteX121" fmla="*/ 107373 w 3273137"/>
                <a:gd name="connsiteY121" fmla="*/ 1835727 h 2015837"/>
                <a:gd name="connsiteX122" fmla="*/ 107373 w 3273137"/>
                <a:gd name="connsiteY122" fmla="*/ 1898072 h 2015837"/>
                <a:gd name="connsiteX123" fmla="*/ 51955 w 3273137"/>
                <a:gd name="connsiteY123" fmla="*/ 1898072 h 2015837"/>
                <a:gd name="connsiteX124" fmla="*/ 51955 w 3273137"/>
                <a:gd name="connsiteY124" fmla="*/ 1970809 h 2015837"/>
                <a:gd name="connsiteX125" fmla="*/ 17319 w 3273137"/>
                <a:gd name="connsiteY125" fmla="*/ 1970809 h 2015837"/>
                <a:gd name="connsiteX126" fmla="*/ 17319 w 3273137"/>
                <a:gd name="connsiteY126" fmla="*/ 1998518 h 2015837"/>
                <a:gd name="connsiteX127" fmla="*/ 17319 w 3273137"/>
                <a:gd name="connsiteY127" fmla="*/ 1998518 h 2015837"/>
                <a:gd name="connsiteX128" fmla="*/ 0 w 3273137"/>
                <a:gd name="connsiteY128"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85685 w 3273137"/>
                <a:gd name="connsiteY114" fmla="*/ 1719569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1955 w 3273137"/>
                <a:gd name="connsiteY123" fmla="*/ 1970809 h 2015837"/>
                <a:gd name="connsiteX124" fmla="*/ 17319 w 3273137"/>
                <a:gd name="connsiteY124" fmla="*/ 1970809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19570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1955 w 3273137"/>
                <a:gd name="connsiteY123" fmla="*/ 1970809 h 2015837"/>
                <a:gd name="connsiteX124" fmla="*/ 17319 w 3273137"/>
                <a:gd name="connsiteY124" fmla="*/ 1970809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1955 w 3273137"/>
                <a:gd name="connsiteY123" fmla="*/ 1970809 h 2015837"/>
                <a:gd name="connsiteX124" fmla="*/ 17319 w 3273137"/>
                <a:gd name="connsiteY124" fmla="*/ 1970809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1955 w 3273137"/>
                <a:gd name="connsiteY123" fmla="*/ 1970809 h 2015837"/>
                <a:gd name="connsiteX124" fmla="*/ 17319 w 3273137"/>
                <a:gd name="connsiteY124" fmla="*/ 1970809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1955 w 3273137"/>
                <a:gd name="connsiteY123" fmla="*/ 1970809 h 2015837"/>
                <a:gd name="connsiteX124" fmla="*/ 17319 w 3273137"/>
                <a:gd name="connsiteY124" fmla="*/ 1970809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1955 w 3273137"/>
                <a:gd name="connsiteY123" fmla="*/ 1970809 h 2015837"/>
                <a:gd name="connsiteX124" fmla="*/ 17319 w 3273137"/>
                <a:gd name="connsiteY124" fmla="*/ 1986050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0050 w 3273137"/>
                <a:gd name="connsiteY123" fmla="*/ 1987955 h 2015837"/>
                <a:gd name="connsiteX124" fmla="*/ 17319 w 3273137"/>
                <a:gd name="connsiteY124" fmla="*/ 1986050 h 2015837"/>
                <a:gd name="connsiteX125" fmla="*/ 17319 w 3273137"/>
                <a:gd name="connsiteY125" fmla="*/ 1998518 h 2015837"/>
                <a:gd name="connsiteX126" fmla="*/ 17319 w 3273137"/>
                <a:gd name="connsiteY126" fmla="*/ 1998518 h 2015837"/>
                <a:gd name="connsiteX127" fmla="*/ 0 w 3273137"/>
                <a:gd name="connsiteY127"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7373 w 3273137"/>
                <a:gd name="connsiteY120" fmla="*/ 1835727 h 2015837"/>
                <a:gd name="connsiteX121" fmla="*/ 107373 w 3273137"/>
                <a:gd name="connsiteY121" fmla="*/ 1898072 h 2015837"/>
                <a:gd name="connsiteX122" fmla="*/ 51955 w 3273137"/>
                <a:gd name="connsiteY122" fmla="*/ 1898072 h 2015837"/>
                <a:gd name="connsiteX123" fmla="*/ 50050 w 3273137"/>
                <a:gd name="connsiteY123" fmla="*/ 1987955 h 2015837"/>
                <a:gd name="connsiteX124" fmla="*/ 17319 w 3273137"/>
                <a:gd name="connsiteY124" fmla="*/ 1986050 h 2015837"/>
                <a:gd name="connsiteX125" fmla="*/ 17319 w 3273137"/>
                <a:gd name="connsiteY125" fmla="*/ 1998518 h 2015837"/>
                <a:gd name="connsiteX126" fmla="*/ 0 w 3273137"/>
                <a:gd name="connsiteY126"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35727 h 2015837"/>
                <a:gd name="connsiteX120" fmla="*/ 105468 w 3273137"/>
                <a:gd name="connsiteY120" fmla="*/ 1845253 h 2015837"/>
                <a:gd name="connsiteX121" fmla="*/ 107373 w 3273137"/>
                <a:gd name="connsiteY121" fmla="*/ 1898072 h 2015837"/>
                <a:gd name="connsiteX122" fmla="*/ 51955 w 3273137"/>
                <a:gd name="connsiteY122" fmla="*/ 1898072 h 2015837"/>
                <a:gd name="connsiteX123" fmla="*/ 50050 w 3273137"/>
                <a:gd name="connsiteY123" fmla="*/ 1987955 h 2015837"/>
                <a:gd name="connsiteX124" fmla="*/ 17319 w 3273137"/>
                <a:gd name="connsiteY124" fmla="*/ 1986050 h 2015837"/>
                <a:gd name="connsiteX125" fmla="*/ 17319 w 3273137"/>
                <a:gd name="connsiteY125" fmla="*/ 1998518 h 2015837"/>
                <a:gd name="connsiteX126" fmla="*/ 0 w 3273137"/>
                <a:gd name="connsiteY126"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5973 w 3273137"/>
                <a:gd name="connsiteY108" fmla="*/ 1589809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49063 h 2015837"/>
                <a:gd name="connsiteX120" fmla="*/ 105468 w 3273137"/>
                <a:gd name="connsiteY120" fmla="*/ 1845253 h 2015837"/>
                <a:gd name="connsiteX121" fmla="*/ 107373 w 3273137"/>
                <a:gd name="connsiteY121" fmla="*/ 1898072 h 2015837"/>
                <a:gd name="connsiteX122" fmla="*/ 51955 w 3273137"/>
                <a:gd name="connsiteY122" fmla="*/ 1898072 h 2015837"/>
                <a:gd name="connsiteX123" fmla="*/ 50050 w 3273137"/>
                <a:gd name="connsiteY123" fmla="*/ 1987955 h 2015837"/>
                <a:gd name="connsiteX124" fmla="*/ 17319 w 3273137"/>
                <a:gd name="connsiteY124" fmla="*/ 1986050 h 2015837"/>
                <a:gd name="connsiteX125" fmla="*/ 17319 w 3273137"/>
                <a:gd name="connsiteY125" fmla="*/ 1998518 h 2015837"/>
                <a:gd name="connsiteX126" fmla="*/ 0 w 3273137"/>
                <a:gd name="connsiteY126"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41688 w 3273137"/>
                <a:gd name="connsiteY108" fmla="*/ 1612670 h 2015837"/>
                <a:gd name="connsiteX109" fmla="*/ 308264 w 3273137"/>
                <a:gd name="connsiteY109" fmla="*/ 1589809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49063 h 2015837"/>
                <a:gd name="connsiteX120" fmla="*/ 105468 w 3273137"/>
                <a:gd name="connsiteY120" fmla="*/ 1845253 h 2015837"/>
                <a:gd name="connsiteX121" fmla="*/ 107373 w 3273137"/>
                <a:gd name="connsiteY121" fmla="*/ 1898072 h 2015837"/>
                <a:gd name="connsiteX122" fmla="*/ 51955 w 3273137"/>
                <a:gd name="connsiteY122" fmla="*/ 1898072 h 2015837"/>
                <a:gd name="connsiteX123" fmla="*/ 50050 w 3273137"/>
                <a:gd name="connsiteY123" fmla="*/ 1987955 h 2015837"/>
                <a:gd name="connsiteX124" fmla="*/ 17319 w 3273137"/>
                <a:gd name="connsiteY124" fmla="*/ 1986050 h 2015837"/>
                <a:gd name="connsiteX125" fmla="*/ 17319 w 3273137"/>
                <a:gd name="connsiteY125" fmla="*/ 1998518 h 2015837"/>
                <a:gd name="connsiteX126" fmla="*/ 0 w 3273137"/>
                <a:gd name="connsiteY126"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41688 w 3273137"/>
                <a:gd name="connsiteY108" fmla="*/ 1612670 h 2015837"/>
                <a:gd name="connsiteX109" fmla="*/ 312074 w 3273137"/>
                <a:gd name="connsiteY109" fmla="*/ 1606955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49063 h 2015837"/>
                <a:gd name="connsiteX120" fmla="*/ 105468 w 3273137"/>
                <a:gd name="connsiteY120" fmla="*/ 1845253 h 2015837"/>
                <a:gd name="connsiteX121" fmla="*/ 107373 w 3273137"/>
                <a:gd name="connsiteY121" fmla="*/ 1898072 h 2015837"/>
                <a:gd name="connsiteX122" fmla="*/ 51955 w 3273137"/>
                <a:gd name="connsiteY122" fmla="*/ 1898072 h 2015837"/>
                <a:gd name="connsiteX123" fmla="*/ 50050 w 3273137"/>
                <a:gd name="connsiteY123" fmla="*/ 1987955 h 2015837"/>
                <a:gd name="connsiteX124" fmla="*/ 17319 w 3273137"/>
                <a:gd name="connsiteY124" fmla="*/ 1986050 h 2015837"/>
                <a:gd name="connsiteX125" fmla="*/ 17319 w 3273137"/>
                <a:gd name="connsiteY125" fmla="*/ 1998518 h 2015837"/>
                <a:gd name="connsiteX126" fmla="*/ 0 w 3273137"/>
                <a:gd name="connsiteY126" fmla="*/ 2015837 h 2015837"/>
                <a:gd name="connsiteX0" fmla="*/ 329046 w 3273137"/>
                <a:gd name="connsiteY0" fmla="*/ 1056409 h 2015837"/>
                <a:gd name="connsiteX1" fmla="*/ 329046 w 3273137"/>
                <a:gd name="connsiteY1" fmla="*/ 1004454 h 2015837"/>
                <a:gd name="connsiteX2" fmla="*/ 356755 w 3273137"/>
                <a:gd name="connsiteY2" fmla="*/ 1004454 h 2015837"/>
                <a:gd name="connsiteX3" fmla="*/ 356755 w 3273137"/>
                <a:gd name="connsiteY3" fmla="*/ 980209 h 2015837"/>
                <a:gd name="connsiteX4" fmla="*/ 387928 w 3273137"/>
                <a:gd name="connsiteY4" fmla="*/ 980209 h 2015837"/>
                <a:gd name="connsiteX5" fmla="*/ 387928 w 3273137"/>
                <a:gd name="connsiteY5" fmla="*/ 938645 h 2015837"/>
                <a:gd name="connsiteX6" fmla="*/ 387928 w 3273137"/>
                <a:gd name="connsiteY6" fmla="*/ 938645 h 2015837"/>
                <a:gd name="connsiteX7" fmla="*/ 387928 w 3273137"/>
                <a:gd name="connsiteY7" fmla="*/ 883227 h 2015837"/>
                <a:gd name="connsiteX8" fmla="*/ 498764 w 3273137"/>
                <a:gd name="connsiteY8" fmla="*/ 883227 h 2015837"/>
                <a:gd name="connsiteX9" fmla="*/ 498764 w 3273137"/>
                <a:gd name="connsiteY9" fmla="*/ 869372 h 2015837"/>
                <a:gd name="connsiteX10" fmla="*/ 498764 w 3273137"/>
                <a:gd name="connsiteY10" fmla="*/ 820881 h 2015837"/>
                <a:gd name="connsiteX11" fmla="*/ 564573 w 3273137"/>
                <a:gd name="connsiteY11" fmla="*/ 820881 h 2015837"/>
                <a:gd name="connsiteX12" fmla="*/ 564573 w 3273137"/>
                <a:gd name="connsiteY12" fmla="*/ 772391 h 2015837"/>
                <a:gd name="connsiteX13" fmla="*/ 692728 w 3273137"/>
                <a:gd name="connsiteY13" fmla="*/ 772391 h 2015837"/>
                <a:gd name="connsiteX14" fmla="*/ 692728 w 3273137"/>
                <a:gd name="connsiteY14" fmla="*/ 751609 h 2015837"/>
                <a:gd name="connsiteX15" fmla="*/ 758537 w 3273137"/>
                <a:gd name="connsiteY15" fmla="*/ 751609 h 2015837"/>
                <a:gd name="connsiteX16" fmla="*/ 758537 w 3273137"/>
                <a:gd name="connsiteY16" fmla="*/ 723900 h 2015837"/>
                <a:gd name="connsiteX17" fmla="*/ 810491 w 3273137"/>
                <a:gd name="connsiteY17" fmla="*/ 723900 h 2015837"/>
                <a:gd name="connsiteX18" fmla="*/ 810491 w 3273137"/>
                <a:gd name="connsiteY18" fmla="*/ 692727 h 2015837"/>
                <a:gd name="connsiteX19" fmla="*/ 841664 w 3273137"/>
                <a:gd name="connsiteY19" fmla="*/ 692727 h 2015837"/>
                <a:gd name="connsiteX20" fmla="*/ 841664 w 3273137"/>
                <a:gd name="connsiteY20" fmla="*/ 658091 h 2015837"/>
                <a:gd name="connsiteX21" fmla="*/ 872837 w 3273137"/>
                <a:gd name="connsiteY21" fmla="*/ 658091 h 2015837"/>
                <a:gd name="connsiteX22" fmla="*/ 872837 w 3273137"/>
                <a:gd name="connsiteY22" fmla="*/ 623454 h 2015837"/>
                <a:gd name="connsiteX23" fmla="*/ 907473 w 3273137"/>
                <a:gd name="connsiteY23" fmla="*/ 623454 h 2015837"/>
                <a:gd name="connsiteX24" fmla="*/ 907473 w 3273137"/>
                <a:gd name="connsiteY24" fmla="*/ 595745 h 2015837"/>
                <a:gd name="connsiteX25" fmla="*/ 931719 w 3273137"/>
                <a:gd name="connsiteY25" fmla="*/ 595745 h 2015837"/>
                <a:gd name="connsiteX26" fmla="*/ 931719 w 3273137"/>
                <a:gd name="connsiteY26" fmla="*/ 557645 h 2015837"/>
                <a:gd name="connsiteX27" fmla="*/ 1011382 w 3273137"/>
                <a:gd name="connsiteY27" fmla="*/ 557645 h 2015837"/>
                <a:gd name="connsiteX28" fmla="*/ 1011382 w 3273137"/>
                <a:gd name="connsiteY28" fmla="*/ 516081 h 2015837"/>
                <a:gd name="connsiteX29" fmla="*/ 1035628 w 3273137"/>
                <a:gd name="connsiteY29" fmla="*/ 516081 h 2015837"/>
                <a:gd name="connsiteX30" fmla="*/ 1035628 w 3273137"/>
                <a:gd name="connsiteY30" fmla="*/ 516081 h 2015837"/>
                <a:gd name="connsiteX31" fmla="*/ 1063337 w 3273137"/>
                <a:gd name="connsiteY31" fmla="*/ 488372 h 2015837"/>
                <a:gd name="connsiteX32" fmla="*/ 1063337 w 3273137"/>
                <a:gd name="connsiteY32" fmla="*/ 464127 h 2015837"/>
                <a:gd name="connsiteX33" fmla="*/ 1350819 w 3273137"/>
                <a:gd name="connsiteY33" fmla="*/ 464127 h 2015837"/>
                <a:gd name="connsiteX34" fmla="*/ 1350819 w 3273137"/>
                <a:gd name="connsiteY34" fmla="*/ 398318 h 2015837"/>
                <a:gd name="connsiteX35" fmla="*/ 1461655 w 3273137"/>
                <a:gd name="connsiteY35" fmla="*/ 398318 h 2015837"/>
                <a:gd name="connsiteX36" fmla="*/ 1461655 w 3273137"/>
                <a:gd name="connsiteY36" fmla="*/ 367145 h 2015837"/>
                <a:gd name="connsiteX37" fmla="*/ 1506682 w 3273137"/>
                <a:gd name="connsiteY37" fmla="*/ 367145 h 2015837"/>
                <a:gd name="connsiteX38" fmla="*/ 1506682 w 3273137"/>
                <a:gd name="connsiteY38" fmla="*/ 346363 h 2015837"/>
                <a:gd name="connsiteX39" fmla="*/ 1821873 w 3273137"/>
                <a:gd name="connsiteY39" fmla="*/ 346363 h 2015837"/>
                <a:gd name="connsiteX40" fmla="*/ 1821873 w 3273137"/>
                <a:gd name="connsiteY40" fmla="*/ 304800 h 2015837"/>
                <a:gd name="connsiteX41" fmla="*/ 1856510 w 3273137"/>
                <a:gd name="connsiteY41" fmla="*/ 304800 h 2015837"/>
                <a:gd name="connsiteX42" fmla="*/ 1856510 w 3273137"/>
                <a:gd name="connsiteY42" fmla="*/ 242454 h 2015837"/>
                <a:gd name="connsiteX43" fmla="*/ 1936173 w 3273137"/>
                <a:gd name="connsiteY43" fmla="*/ 242454 h 2015837"/>
                <a:gd name="connsiteX44" fmla="*/ 1936173 w 3273137"/>
                <a:gd name="connsiteY44" fmla="*/ 211281 h 2015837"/>
                <a:gd name="connsiteX45" fmla="*/ 2067791 w 3273137"/>
                <a:gd name="connsiteY45" fmla="*/ 211281 h 2015837"/>
                <a:gd name="connsiteX46" fmla="*/ 2067791 w 3273137"/>
                <a:gd name="connsiteY46" fmla="*/ 169718 h 2015837"/>
                <a:gd name="connsiteX47" fmla="*/ 2524991 w 3273137"/>
                <a:gd name="connsiteY47" fmla="*/ 169718 h 2015837"/>
                <a:gd name="connsiteX48" fmla="*/ 2524991 w 3273137"/>
                <a:gd name="connsiteY48" fmla="*/ 117763 h 2015837"/>
                <a:gd name="connsiteX49" fmla="*/ 2722419 w 3273137"/>
                <a:gd name="connsiteY49" fmla="*/ 117763 h 2015837"/>
                <a:gd name="connsiteX50" fmla="*/ 2722419 w 3273137"/>
                <a:gd name="connsiteY50" fmla="*/ 58881 h 2015837"/>
                <a:gd name="connsiteX51" fmla="*/ 2819400 w 3273137"/>
                <a:gd name="connsiteY51" fmla="*/ 58881 h 2015837"/>
                <a:gd name="connsiteX52" fmla="*/ 2819400 w 3273137"/>
                <a:gd name="connsiteY52" fmla="*/ 0 h 2015837"/>
                <a:gd name="connsiteX53" fmla="*/ 3273137 w 3273137"/>
                <a:gd name="connsiteY53" fmla="*/ 0 h 2015837"/>
                <a:gd name="connsiteX54" fmla="*/ 3273137 w 3273137"/>
                <a:gd name="connsiteY54" fmla="*/ 561109 h 2015837"/>
                <a:gd name="connsiteX55" fmla="*/ 2819400 w 3273137"/>
                <a:gd name="connsiteY55" fmla="*/ 561109 h 2015837"/>
                <a:gd name="connsiteX56" fmla="*/ 2819400 w 3273137"/>
                <a:gd name="connsiteY56" fmla="*/ 630381 h 2015837"/>
                <a:gd name="connsiteX57" fmla="*/ 2712028 w 3273137"/>
                <a:gd name="connsiteY57" fmla="*/ 630381 h 2015837"/>
                <a:gd name="connsiteX58" fmla="*/ 2712028 w 3273137"/>
                <a:gd name="connsiteY58" fmla="*/ 671945 h 2015837"/>
                <a:gd name="connsiteX59" fmla="*/ 2511137 w 3273137"/>
                <a:gd name="connsiteY59" fmla="*/ 671945 h 2015837"/>
                <a:gd name="connsiteX60" fmla="*/ 2511137 w 3273137"/>
                <a:gd name="connsiteY60" fmla="*/ 720436 h 2015837"/>
                <a:gd name="connsiteX61" fmla="*/ 2060864 w 3273137"/>
                <a:gd name="connsiteY61" fmla="*/ 720436 h 2015837"/>
                <a:gd name="connsiteX62" fmla="*/ 2060864 w 3273137"/>
                <a:gd name="connsiteY62" fmla="*/ 758536 h 2015837"/>
                <a:gd name="connsiteX63" fmla="*/ 1936173 w 3273137"/>
                <a:gd name="connsiteY63" fmla="*/ 758536 h 2015837"/>
                <a:gd name="connsiteX64" fmla="*/ 1936173 w 3273137"/>
                <a:gd name="connsiteY64" fmla="*/ 789709 h 2015837"/>
                <a:gd name="connsiteX65" fmla="*/ 1839191 w 3273137"/>
                <a:gd name="connsiteY65" fmla="*/ 789709 h 2015837"/>
                <a:gd name="connsiteX66" fmla="*/ 1839191 w 3273137"/>
                <a:gd name="connsiteY66" fmla="*/ 855518 h 2015837"/>
                <a:gd name="connsiteX67" fmla="*/ 1794164 w 3273137"/>
                <a:gd name="connsiteY67" fmla="*/ 855518 h 2015837"/>
                <a:gd name="connsiteX68" fmla="*/ 1794164 w 3273137"/>
                <a:gd name="connsiteY68" fmla="*/ 904009 h 2015837"/>
                <a:gd name="connsiteX69" fmla="*/ 1499755 w 3273137"/>
                <a:gd name="connsiteY69" fmla="*/ 904009 h 2015837"/>
                <a:gd name="connsiteX70" fmla="*/ 1499755 w 3273137"/>
                <a:gd name="connsiteY70" fmla="*/ 904009 h 2015837"/>
                <a:gd name="connsiteX71" fmla="*/ 1472046 w 3273137"/>
                <a:gd name="connsiteY71" fmla="*/ 931718 h 2015837"/>
                <a:gd name="connsiteX72" fmla="*/ 1472046 w 3273137"/>
                <a:gd name="connsiteY72" fmla="*/ 962891 h 2015837"/>
                <a:gd name="connsiteX73" fmla="*/ 1336964 w 3273137"/>
                <a:gd name="connsiteY73" fmla="*/ 962891 h 2015837"/>
                <a:gd name="connsiteX74" fmla="*/ 1336964 w 3273137"/>
                <a:gd name="connsiteY74" fmla="*/ 1025236 h 2015837"/>
                <a:gd name="connsiteX75" fmla="*/ 1059873 w 3273137"/>
                <a:gd name="connsiteY75" fmla="*/ 1025236 h 2015837"/>
                <a:gd name="connsiteX76" fmla="*/ 1059873 w 3273137"/>
                <a:gd name="connsiteY76" fmla="*/ 1052945 h 2015837"/>
                <a:gd name="connsiteX77" fmla="*/ 1035628 w 3273137"/>
                <a:gd name="connsiteY77" fmla="*/ 1052945 h 2015837"/>
                <a:gd name="connsiteX78" fmla="*/ 1035628 w 3273137"/>
                <a:gd name="connsiteY78" fmla="*/ 1087581 h 2015837"/>
                <a:gd name="connsiteX79" fmla="*/ 1011382 w 3273137"/>
                <a:gd name="connsiteY79" fmla="*/ 1087581 h 2015837"/>
                <a:gd name="connsiteX80" fmla="*/ 1011382 w 3273137"/>
                <a:gd name="connsiteY80" fmla="*/ 1087581 h 2015837"/>
                <a:gd name="connsiteX81" fmla="*/ 935182 w 3273137"/>
                <a:gd name="connsiteY81" fmla="*/ 1087581 h 2015837"/>
                <a:gd name="connsiteX82" fmla="*/ 935182 w 3273137"/>
                <a:gd name="connsiteY82" fmla="*/ 1143000 h 2015837"/>
                <a:gd name="connsiteX83" fmla="*/ 907473 w 3273137"/>
                <a:gd name="connsiteY83" fmla="*/ 1143000 h 2015837"/>
                <a:gd name="connsiteX84" fmla="*/ 907473 w 3273137"/>
                <a:gd name="connsiteY84" fmla="*/ 1198418 h 2015837"/>
                <a:gd name="connsiteX85" fmla="*/ 869373 w 3273137"/>
                <a:gd name="connsiteY85" fmla="*/ 1198418 h 2015837"/>
                <a:gd name="connsiteX86" fmla="*/ 869373 w 3273137"/>
                <a:gd name="connsiteY86" fmla="*/ 1226127 h 2015837"/>
                <a:gd name="connsiteX87" fmla="*/ 838200 w 3273137"/>
                <a:gd name="connsiteY87" fmla="*/ 1226127 h 2015837"/>
                <a:gd name="connsiteX88" fmla="*/ 838200 w 3273137"/>
                <a:gd name="connsiteY88" fmla="*/ 1257300 h 2015837"/>
                <a:gd name="connsiteX89" fmla="*/ 813955 w 3273137"/>
                <a:gd name="connsiteY89" fmla="*/ 1257300 h 2015837"/>
                <a:gd name="connsiteX90" fmla="*/ 813955 w 3273137"/>
                <a:gd name="connsiteY90" fmla="*/ 1278081 h 2015837"/>
                <a:gd name="connsiteX91" fmla="*/ 779319 w 3273137"/>
                <a:gd name="connsiteY91" fmla="*/ 1278081 h 2015837"/>
                <a:gd name="connsiteX92" fmla="*/ 779319 w 3273137"/>
                <a:gd name="connsiteY92" fmla="*/ 1278081 h 2015837"/>
                <a:gd name="connsiteX93" fmla="*/ 779319 w 3273137"/>
                <a:gd name="connsiteY93" fmla="*/ 1316181 h 2015837"/>
                <a:gd name="connsiteX94" fmla="*/ 706582 w 3273137"/>
                <a:gd name="connsiteY94" fmla="*/ 1316181 h 2015837"/>
                <a:gd name="connsiteX95" fmla="*/ 706582 w 3273137"/>
                <a:gd name="connsiteY95" fmla="*/ 1316181 h 2015837"/>
                <a:gd name="connsiteX96" fmla="*/ 706582 w 3273137"/>
                <a:gd name="connsiteY96" fmla="*/ 1354281 h 2015837"/>
                <a:gd name="connsiteX97" fmla="*/ 585355 w 3273137"/>
                <a:gd name="connsiteY97" fmla="*/ 1354281 h 2015837"/>
                <a:gd name="connsiteX98" fmla="*/ 585355 w 3273137"/>
                <a:gd name="connsiteY98" fmla="*/ 1395845 h 2015837"/>
                <a:gd name="connsiteX99" fmla="*/ 502228 w 3273137"/>
                <a:gd name="connsiteY99" fmla="*/ 1395845 h 2015837"/>
                <a:gd name="connsiteX100" fmla="*/ 502228 w 3273137"/>
                <a:gd name="connsiteY100" fmla="*/ 1447800 h 2015837"/>
                <a:gd name="connsiteX101" fmla="*/ 415637 w 3273137"/>
                <a:gd name="connsiteY101" fmla="*/ 1447800 h 2015837"/>
                <a:gd name="connsiteX102" fmla="*/ 415637 w 3273137"/>
                <a:gd name="connsiteY102" fmla="*/ 1482436 h 2015837"/>
                <a:gd name="connsiteX103" fmla="*/ 377537 w 3273137"/>
                <a:gd name="connsiteY103" fmla="*/ 1482436 h 2015837"/>
                <a:gd name="connsiteX104" fmla="*/ 377537 w 3273137"/>
                <a:gd name="connsiteY104" fmla="*/ 1510145 h 2015837"/>
                <a:gd name="connsiteX105" fmla="*/ 363682 w 3273137"/>
                <a:gd name="connsiteY105" fmla="*/ 1510145 h 2015837"/>
                <a:gd name="connsiteX106" fmla="*/ 363682 w 3273137"/>
                <a:gd name="connsiteY106" fmla="*/ 1548245 h 2015837"/>
                <a:gd name="connsiteX107" fmla="*/ 335973 w 3273137"/>
                <a:gd name="connsiteY107" fmla="*/ 1548245 h 2015837"/>
                <a:gd name="connsiteX108" fmla="*/ 332163 w 3273137"/>
                <a:gd name="connsiteY108" fmla="*/ 1610766 h 2015837"/>
                <a:gd name="connsiteX109" fmla="*/ 312074 w 3273137"/>
                <a:gd name="connsiteY109" fmla="*/ 1606955 h 2015837"/>
                <a:gd name="connsiteX110" fmla="*/ 308264 w 3273137"/>
                <a:gd name="connsiteY110" fmla="*/ 1641763 h 2015837"/>
                <a:gd name="connsiteX111" fmla="*/ 263237 w 3273137"/>
                <a:gd name="connsiteY111" fmla="*/ 1641763 h 2015837"/>
                <a:gd name="connsiteX112" fmla="*/ 257154 w 3273137"/>
                <a:gd name="connsiteY112" fmla="*/ 1674204 h 2015837"/>
                <a:gd name="connsiteX113" fmla="*/ 207903 w 3273137"/>
                <a:gd name="connsiteY113" fmla="*/ 1672177 h 2015837"/>
                <a:gd name="connsiteX114" fmla="*/ 197850 w 3273137"/>
                <a:gd name="connsiteY114" fmla="*/ 1729096 h 2015837"/>
                <a:gd name="connsiteX115" fmla="*/ 169719 w 3273137"/>
                <a:gd name="connsiteY115" fmla="*/ 1731818 h 2015837"/>
                <a:gd name="connsiteX116" fmla="*/ 169719 w 3273137"/>
                <a:gd name="connsiteY116" fmla="*/ 1769918 h 2015837"/>
                <a:gd name="connsiteX117" fmla="*/ 138546 w 3273137"/>
                <a:gd name="connsiteY117" fmla="*/ 1769918 h 2015837"/>
                <a:gd name="connsiteX118" fmla="*/ 138546 w 3273137"/>
                <a:gd name="connsiteY118" fmla="*/ 1814945 h 2015837"/>
                <a:gd name="connsiteX119" fmla="*/ 138546 w 3273137"/>
                <a:gd name="connsiteY119" fmla="*/ 1849063 h 2015837"/>
                <a:gd name="connsiteX120" fmla="*/ 105468 w 3273137"/>
                <a:gd name="connsiteY120" fmla="*/ 1845253 h 2015837"/>
                <a:gd name="connsiteX121" fmla="*/ 107373 w 3273137"/>
                <a:gd name="connsiteY121" fmla="*/ 1898072 h 2015837"/>
                <a:gd name="connsiteX122" fmla="*/ 51955 w 3273137"/>
                <a:gd name="connsiteY122" fmla="*/ 1898072 h 2015837"/>
                <a:gd name="connsiteX123" fmla="*/ 50050 w 3273137"/>
                <a:gd name="connsiteY123" fmla="*/ 1987955 h 2015837"/>
                <a:gd name="connsiteX124" fmla="*/ 17319 w 3273137"/>
                <a:gd name="connsiteY124" fmla="*/ 1986050 h 2015837"/>
                <a:gd name="connsiteX125" fmla="*/ 17319 w 3273137"/>
                <a:gd name="connsiteY125" fmla="*/ 1998518 h 2015837"/>
                <a:gd name="connsiteX126" fmla="*/ 0 w 3273137"/>
                <a:gd name="connsiteY126" fmla="*/ 2015837 h 201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73137" h="2015837">
                  <a:moveTo>
                    <a:pt x="329046" y="1056409"/>
                  </a:moveTo>
                  <a:lnTo>
                    <a:pt x="329046" y="1004454"/>
                  </a:lnTo>
                  <a:lnTo>
                    <a:pt x="356755" y="1004454"/>
                  </a:lnTo>
                  <a:lnTo>
                    <a:pt x="356755" y="980209"/>
                  </a:lnTo>
                  <a:lnTo>
                    <a:pt x="387928" y="980209"/>
                  </a:lnTo>
                  <a:lnTo>
                    <a:pt x="387928" y="938645"/>
                  </a:lnTo>
                  <a:lnTo>
                    <a:pt x="387928" y="938645"/>
                  </a:lnTo>
                  <a:lnTo>
                    <a:pt x="387928" y="883227"/>
                  </a:lnTo>
                  <a:lnTo>
                    <a:pt x="498764" y="883227"/>
                  </a:lnTo>
                  <a:lnTo>
                    <a:pt x="498764" y="869372"/>
                  </a:lnTo>
                  <a:lnTo>
                    <a:pt x="498764" y="820881"/>
                  </a:lnTo>
                  <a:lnTo>
                    <a:pt x="564573" y="820881"/>
                  </a:lnTo>
                  <a:lnTo>
                    <a:pt x="564573" y="772391"/>
                  </a:lnTo>
                  <a:lnTo>
                    <a:pt x="692728" y="772391"/>
                  </a:lnTo>
                  <a:lnTo>
                    <a:pt x="692728" y="751609"/>
                  </a:lnTo>
                  <a:lnTo>
                    <a:pt x="758537" y="751609"/>
                  </a:lnTo>
                  <a:lnTo>
                    <a:pt x="758537" y="723900"/>
                  </a:lnTo>
                  <a:lnTo>
                    <a:pt x="810491" y="723900"/>
                  </a:lnTo>
                  <a:lnTo>
                    <a:pt x="810491" y="692727"/>
                  </a:lnTo>
                  <a:lnTo>
                    <a:pt x="841664" y="692727"/>
                  </a:lnTo>
                  <a:lnTo>
                    <a:pt x="841664" y="658091"/>
                  </a:lnTo>
                  <a:lnTo>
                    <a:pt x="872837" y="658091"/>
                  </a:lnTo>
                  <a:lnTo>
                    <a:pt x="872837" y="623454"/>
                  </a:lnTo>
                  <a:lnTo>
                    <a:pt x="907473" y="623454"/>
                  </a:lnTo>
                  <a:lnTo>
                    <a:pt x="907473" y="595745"/>
                  </a:lnTo>
                  <a:lnTo>
                    <a:pt x="931719" y="595745"/>
                  </a:lnTo>
                  <a:lnTo>
                    <a:pt x="931719" y="557645"/>
                  </a:lnTo>
                  <a:lnTo>
                    <a:pt x="1011382" y="557645"/>
                  </a:lnTo>
                  <a:lnTo>
                    <a:pt x="1011382" y="516081"/>
                  </a:lnTo>
                  <a:lnTo>
                    <a:pt x="1035628" y="516081"/>
                  </a:lnTo>
                  <a:lnTo>
                    <a:pt x="1035628" y="516081"/>
                  </a:lnTo>
                  <a:lnTo>
                    <a:pt x="1063337" y="488372"/>
                  </a:lnTo>
                  <a:lnTo>
                    <a:pt x="1063337" y="464127"/>
                  </a:lnTo>
                  <a:lnTo>
                    <a:pt x="1350819" y="464127"/>
                  </a:lnTo>
                  <a:lnTo>
                    <a:pt x="1350819" y="398318"/>
                  </a:lnTo>
                  <a:lnTo>
                    <a:pt x="1461655" y="398318"/>
                  </a:lnTo>
                  <a:lnTo>
                    <a:pt x="1461655" y="367145"/>
                  </a:lnTo>
                  <a:lnTo>
                    <a:pt x="1506682" y="367145"/>
                  </a:lnTo>
                  <a:lnTo>
                    <a:pt x="1506682" y="346363"/>
                  </a:lnTo>
                  <a:lnTo>
                    <a:pt x="1821873" y="346363"/>
                  </a:lnTo>
                  <a:lnTo>
                    <a:pt x="1821873" y="304800"/>
                  </a:lnTo>
                  <a:lnTo>
                    <a:pt x="1856510" y="304800"/>
                  </a:lnTo>
                  <a:lnTo>
                    <a:pt x="1856510" y="242454"/>
                  </a:lnTo>
                  <a:lnTo>
                    <a:pt x="1936173" y="242454"/>
                  </a:lnTo>
                  <a:lnTo>
                    <a:pt x="1936173" y="211281"/>
                  </a:lnTo>
                  <a:lnTo>
                    <a:pt x="2067791" y="211281"/>
                  </a:lnTo>
                  <a:lnTo>
                    <a:pt x="2067791" y="169718"/>
                  </a:lnTo>
                  <a:lnTo>
                    <a:pt x="2524991" y="169718"/>
                  </a:lnTo>
                  <a:lnTo>
                    <a:pt x="2524991" y="117763"/>
                  </a:lnTo>
                  <a:lnTo>
                    <a:pt x="2722419" y="117763"/>
                  </a:lnTo>
                  <a:lnTo>
                    <a:pt x="2722419" y="58881"/>
                  </a:lnTo>
                  <a:lnTo>
                    <a:pt x="2819400" y="58881"/>
                  </a:lnTo>
                  <a:lnTo>
                    <a:pt x="2819400" y="0"/>
                  </a:lnTo>
                  <a:lnTo>
                    <a:pt x="3273137" y="0"/>
                  </a:lnTo>
                  <a:lnTo>
                    <a:pt x="3273137" y="561109"/>
                  </a:lnTo>
                  <a:lnTo>
                    <a:pt x="2819400" y="561109"/>
                  </a:lnTo>
                  <a:lnTo>
                    <a:pt x="2819400" y="630381"/>
                  </a:lnTo>
                  <a:lnTo>
                    <a:pt x="2712028" y="630381"/>
                  </a:lnTo>
                  <a:lnTo>
                    <a:pt x="2712028" y="671945"/>
                  </a:lnTo>
                  <a:lnTo>
                    <a:pt x="2511137" y="671945"/>
                  </a:lnTo>
                  <a:lnTo>
                    <a:pt x="2511137" y="720436"/>
                  </a:lnTo>
                  <a:lnTo>
                    <a:pt x="2060864" y="720436"/>
                  </a:lnTo>
                  <a:lnTo>
                    <a:pt x="2060864" y="758536"/>
                  </a:lnTo>
                  <a:lnTo>
                    <a:pt x="1936173" y="758536"/>
                  </a:lnTo>
                  <a:lnTo>
                    <a:pt x="1936173" y="789709"/>
                  </a:lnTo>
                  <a:lnTo>
                    <a:pt x="1839191" y="789709"/>
                  </a:lnTo>
                  <a:lnTo>
                    <a:pt x="1839191" y="855518"/>
                  </a:lnTo>
                  <a:lnTo>
                    <a:pt x="1794164" y="855518"/>
                  </a:lnTo>
                  <a:lnTo>
                    <a:pt x="1794164" y="904009"/>
                  </a:lnTo>
                  <a:lnTo>
                    <a:pt x="1499755" y="904009"/>
                  </a:lnTo>
                  <a:lnTo>
                    <a:pt x="1499755" y="904009"/>
                  </a:lnTo>
                  <a:lnTo>
                    <a:pt x="1472046" y="931718"/>
                  </a:lnTo>
                  <a:lnTo>
                    <a:pt x="1472046" y="962891"/>
                  </a:lnTo>
                  <a:lnTo>
                    <a:pt x="1336964" y="962891"/>
                  </a:lnTo>
                  <a:lnTo>
                    <a:pt x="1336964" y="1025236"/>
                  </a:lnTo>
                  <a:lnTo>
                    <a:pt x="1059873" y="1025236"/>
                  </a:lnTo>
                  <a:lnTo>
                    <a:pt x="1059873" y="1052945"/>
                  </a:lnTo>
                  <a:lnTo>
                    <a:pt x="1035628" y="1052945"/>
                  </a:lnTo>
                  <a:lnTo>
                    <a:pt x="1035628" y="1087581"/>
                  </a:lnTo>
                  <a:lnTo>
                    <a:pt x="1011382" y="1087581"/>
                  </a:lnTo>
                  <a:lnTo>
                    <a:pt x="1011382" y="1087581"/>
                  </a:lnTo>
                  <a:lnTo>
                    <a:pt x="935182" y="1087581"/>
                  </a:lnTo>
                  <a:lnTo>
                    <a:pt x="935182" y="1143000"/>
                  </a:lnTo>
                  <a:lnTo>
                    <a:pt x="907473" y="1143000"/>
                  </a:lnTo>
                  <a:lnTo>
                    <a:pt x="907473" y="1198418"/>
                  </a:lnTo>
                  <a:lnTo>
                    <a:pt x="869373" y="1198418"/>
                  </a:lnTo>
                  <a:lnTo>
                    <a:pt x="869373" y="1226127"/>
                  </a:lnTo>
                  <a:lnTo>
                    <a:pt x="838200" y="1226127"/>
                  </a:lnTo>
                  <a:lnTo>
                    <a:pt x="838200" y="1257300"/>
                  </a:lnTo>
                  <a:lnTo>
                    <a:pt x="813955" y="1257300"/>
                  </a:lnTo>
                  <a:lnTo>
                    <a:pt x="813955" y="1278081"/>
                  </a:lnTo>
                  <a:lnTo>
                    <a:pt x="779319" y="1278081"/>
                  </a:lnTo>
                  <a:lnTo>
                    <a:pt x="779319" y="1278081"/>
                  </a:lnTo>
                  <a:lnTo>
                    <a:pt x="779319" y="1316181"/>
                  </a:lnTo>
                  <a:lnTo>
                    <a:pt x="706582" y="1316181"/>
                  </a:lnTo>
                  <a:lnTo>
                    <a:pt x="706582" y="1316181"/>
                  </a:lnTo>
                  <a:lnTo>
                    <a:pt x="706582" y="1354281"/>
                  </a:lnTo>
                  <a:lnTo>
                    <a:pt x="585355" y="1354281"/>
                  </a:lnTo>
                  <a:lnTo>
                    <a:pt x="585355" y="1395845"/>
                  </a:lnTo>
                  <a:lnTo>
                    <a:pt x="502228" y="1395845"/>
                  </a:lnTo>
                  <a:lnTo>
                    <a:pt x="502228" y="1447800"/>
                  </a:lnTo>
                  <a:lnTo>
                    <a:pt x="415637" y="1447800"/>
                  </a:lnTo>
                  <a:lnTo>
                    <a:pt x="415637" y="1482436"/>
                  </a:lnTo>
                  <a:lnTo>
                    <a:pt x="377537" y="1482436"/>
                  </a:lnTo>
                  <a:lnTo>
                    <a:pt x="377537" y="1510145"/>
                  </a:lnTo>
                  <a:lnTo>
                    <a:pt x="363682" y="1510145"/>
                  </a:lnTo>
                  <a:lnTo>
                    <a:pt x="363682" y="1548245"/>
                  </a:lnTo>
                  <a:lnTo>
                    <a:pt x="335973" y="1548245"/>
                  </a:lnTo>
                  <a:lnTo>
                    <a:pt x="332163" y="1610766"/>
                  </a:lnTo>
                  <a:lnTo>
                    <a:pt x="312074" y="1606955"/>
                  </a:lnTo>
                  <a:lnTo>
                    <a:pt x="308264" y="1641763"/>
                  </a:lnTo>
                  <a:cubicBezTo>
                    <a:pt x="293255" y="1641763"/>
                    <a:pt x="271755" y="1636356"/>
                    <a:pt x="263237" y="1641763"/>
                  </a:cubicBezTo>
                  <a:cubicBezTo>
                    <a:pt x="254719" y="1647170"/>
                    <a:pt x="266376" y="1669135"/>
                    <a:pt x="257154" y="1674204"/>
                  </a:cubicBezTo>
                  <a:lnTo>
                    <a:pt x="207903" y="1672177"/>
                  </a:lnTo>
                  <a:cubicBezTo>
                    <a:pt x="197794" y="1677837"/>
                    <a:pt x="207959" y="1723436"/>
                    <a:pt x="197850" y="1729096"/>
                  </a:cubicBezTo>
                  <a:lnTo>
                    <a:pt x="169719" y="1731818"/>
                  </a:lnTo>
                  <a:lnTo>
                    <a:pt x="169719" y="1769918"/>
                  </a:lnTo>
                  <a:lnTo>
                    <a:pt x="138546" y="1769918"/>
                  </a:lnTo>
                  <a:lnTo>
                    <a:pt x="138546" y="1814945"/>
                  </a:lnTo>
                  <a:lnTo>
                    <a:pt x="138546" y="1849063"/>
                  </a:lnTo>
                  <a:lnTo>
                    <a:pt x="105468" y="1845253"/>
                  </a:lnTo>
                  <a:lnTo>
                    <a:pt x="107373" y="1898072"/>
                  </a:lnTo>
                  <a:lnTo>
                    <a:pt x="51955" y="1898072"/>
                  </a:lnTo>
                  <a:lnTo>
                    <a:pt x="50050" y="1987955"/>
                  </a:lnTo>
                  <a:lnTo>
                    <a:pt x="17319" y="1986050"/>
                  </a:lnTo>
                  <a:lnTo>
                    <a:pt x="17319" y="1998518"/>
                  </a:lnTo>
                  <a:lnTo>
                    <a:pt x="0" y="2015837"/>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77" name="Freeform 7176"/>
            <p:cNvSpPr/>
            <p:nvPr/>
          </p:nvSpPr>
          <p:spPr>
            <a:xfrm>
              <a:off x="3235748" y="3996267"/>
              <a:ext cx="173355" cy="423333"/>
            </a:xfrm>
            <a:custGeom>
              <a:avLst/>
              <a:gdLst>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24884 w 171450"/>
                <a:gd name="connsiteY6" fmla="*/ 154516 h 423333"/>
                <a:gd name="connsiteX7" fmla="*/ 124884 w 171450"/>
                <a:gd name="connsiteY7" fmla="*/ 209550 h 423333"/>
                <a:gd name="connsiteX8" fmla="*/ 124884 w 171450"/>
                <a:gd name="connsiteY8" fmla="*/ 209550 h 423333"/>
                <a:gd name="connsiteX9" fmla="*/ 124884 w 171450"/>
                <a:gd name="connsiteY9" fmla="*/ 247650 h 423333"/>
                <a:gd name="connsiteX10" fmla="*/ 105834 w 171450"/>
                <a:gd name="connsiteY10" fmla="*/ 247650 h 423333"/>
                <a:gd name="connsiteX11" fmla="*/ 105834 w 171450"/>
                <a:gd name="connsiteY11" fmla="*/ 277283 h 423333"/>
                <a:gd name="connsiteX12" fmla="*/ 74084 w 171450"/>
                <a:gd name="connsiteY12" fmla="*/ 277283 h 423333"/>
                <a:gd name="connsiteX13" fmla="*/ 74084 w 171450"/>
                <a:gd name="connsiteY13" fmla="*/ 319616 h 423333"/>
                <a:gd name="connsiteX14" fmla="*/ 74084 w 171450"/>
                <a:gd name="connsiteY14" fmla="*/ 319616 h 423333"/>
                <a:gd name="connsiteX15" fmla="*/ 74084 w 171450"/>
                <a:gd name="connsiteY15" fmla="*/ 385233 h 423333"/>
                <a:gd name="connsiteX16" fmla="*/ 55034 w 171450"/>
                <a:gd name="connsiteY16" fmla="*/ 385233 h 423333"/>
                <a:gd name="connsiteX17" fmla="*/ 55034 w 171450"/>
                <a:gd name="connsiteY17" fmla="*/ 402166 h 423333"/>
                <a:gd name="connsiteX18" fmla="*/ 33867 w 171450"/>
                <a:gd name="connsiteY18" fmla="*/ 402166 h 423333"/>
                <a:gd name="connsiteX19" fmla="*/ 33867 w 171450"/>
                <a:gd name="connsiteY19" fmla="*/ 423333 h 423333"/>
                <a:gd name="connsiteX20" fmla="*/ 0 w 171450"/>
                <a:gd name="connsiteY20" fmla="*/ 423333 h 423333"/>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24884 w 171450"/>
                <a:gd name="connsiteY6" fmla="*/ 154516 h 423333"/>
                <a:gd name="connsiteX7" fmla="*/ 124884 w 171450"/>
                <a:gd name="connsiteY7" fmla="*/ 209550 h 423333"/>
                <a:gd name="connsiteX8" fmla="*/ 124884 w 171450"/>
                <a:gd name="connsiteY8" fmla="*/ 209550 h 423333"/>
                <a:gd name="connsiteX9" fmla="*/ 132504 w 171450"/>
                <a:gd name="connsiteY9" fmla="*/ 247650 h 423333"/>
                <a:gd name="connsiteX10" fmla="*/ 105834 w 171450"/>
                <a:gd name="connsiteY10" fmla="*/ 247650 h 423333"/>
                <a:gd name="connsiteX11" fmla="*/ 105834 w 171450"/>
                <a:gd name="connsiteY11" fmla="*/ 277283 h 423333"/>
                <a:gd name="connsiteX12" fmla="*/ 74084 w 171450"/>
                <a:gd name="connsiteY12" fmla="*/ 277283 h 423333"/>
                <a:gd name="connsiteX13" fmla="*/ 74084 w 171450"/>
                <a:gd name="connsiteY13" fmla="*/ 319616 h 423333"/>
                <a:gd name="connsiteX14" fmla="*/ 74084 w 171450"/>
                <a:gd name="connsiteY14" fmla="*/ 319616 h 423333"/>
                <a:gd name="connsiteX15" fmla="*/ 74084 w 171450"/>
                <a:gd name="connsiteY15" fmla="*/ 385233 h 423333"/>
                <a:gd name="connsiteX16" fmla="*/ 55034 w 171450"/>
                <a:gd name="connsiteY16" fmla="*/ 385233 h 423333"/>
                <a:gd name="connsiteX17" fmla="*/ 55034 w 171450"/>
                <a:gd name="connsiteY17" fmla="*/ 402166 h 423333"/>
                <a:gd name="connsiteX18" fmla="*/ 33867 w 171450"/>
                <a:gd name="connsiteY18" fmla="*/ 402166 h 423333"/>
                <a:gd name="connsiteX19" fmla="*/ 33867 w 171450"/>
                <a:gd name="connsiteY19" fmla="*/ 423333 h 423333"/>
                <a:gd name="connsiteX20" fmla="*/ 0 w 171450"/>
                <a:gd name="connsiteY20" fmla="*/ 423333 h 423333"/>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24884 w 171450"/>
                <a:gd name="connsiteY6" fmla="*/ 154516 h 423333"/>
                <a:gd name="connsiteX7" fmla="*/ 124884 w 171450"/>
                <a:gd name="connsiteY7" fmla="*/ 209550 h 423333"/>
                <a:gd name="connsiteX8" fmla="*/ 134409 w 171450"/>
                <a:gd name="connsiteY8" fmla="*/ 209550 h 423333"/>
                <a:gd name="connsiteX9" fmla="*/ 132504 w 171450"/>
                <a:gd name="connsiteY9" fmla="*/ 247650 h 423333"/>
                <a:gd name="connsiteX10" fmla="*/ 105834 w 171450"/>
                <a:gd name="connsiteY10" fmla="*/ 247650 h 423333"/>
                <a:gd name="connsiteX11" fmla="*/ 105834 w 171450"/>
                <a:gd name="connsiteY11" fmla="*/ 277283 h 423333"/>
                <a:gd name="connsiteX12" fmla="*/ 74084 w 171450"/>
                <a:gd name="connsiteY12" fmla="*/ 277283 h 423333"/>
                <a:gd name="connsiteX13" fmla="*/ 74084 w 171450"/>
                <a:gd name="connsiteY13" fmla="*/ 319616 h 423333"/>
                <a:gd name="connsiteX14" fmla="*/ 74084 w 171450"/>
                <a:gd name="connsiteY14" fmla="*/ 319616 h 423333"/>
                <a:gd name="connsiteX15" fmla="*/ 74084 w 171450"/>
                <a:gd name="connsiteY15" fmla="*/ 385233 h 423333"/>
                <a:gd name="connsiteX16" fmla="*/ 55034 w 171450"/>
                <a:gd name="connsiteY16" fmla="*/ 385233 h 423333"/>
                <a:gd name="connsiteX17" fmla="*/ 55034 w 171450"/>
                <a:gd name="connsiteY17" fmla="*/ 402166 h 423333"/>
                <a:gd name="connsiteX18" fmla="*/ 33867 w 171450"/>
                <a:gd name="connsiteY18" fmla="*/ 402166 h 423333"/>
                <a:gd name="connsiteX19" fmla="*/ 33867 w 171450"/>
                <a:gd name="connsiteY19" fmla="*/ 423333 h 423333"/>
                <a:gd name="connsiteX20" fmla="*/ 0 w 171450"/>
                <a:gd name="connsiteY20" fmla="*/ 423333 h 423333"/>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36314 w 171450"/>
                <a:gd name="connsiteY6" fmla="*/ 154516 h 423333"/>
                <a:gd name="connsiteX7" fmla="*/ 124884 w 171450"/>
                <a:gd name="connsiteY7" fmla="*/ 209550 h 423333"/>
                <a:gd name="connsiteX8" fmla="*/ 134409 w 171450"/>
                <a:gd name="connsiteY8" fmla="*/ 209550 h 423333"/>
                <a:gd name="connsiteX9" fmla="*/ 132504 w 171450"/>
                <a:gd name="connsiteY9" fmla="*/ 247650 h 423333"/>
                <a:gd name="connsiteX10" fmla="*/ 105834 w 171450"/>
                <a:gd name="connsiteY10" fmla="*/ 247650 h 423333"/>
                <a:gd name="connsiteX11" fmla="*/ 105834 w 171450"/>
                <a:gd name="connsiteY11" fmla="*/ 277283 h 423333"/>
                <a:gd name="connsiteX12" fmla="*/ 74084 w 171450"/>
                <a:gd name="connsiteY12" fmla="*/ 277283 h 423333"/>
                <a:gd name="connsiteX13" fmla="*/ 74084 w 171450"/>
                <a:gd name="connsiteY13" fmla="*/ 319616 h 423333"/>
                <a:gd name="connsiteX14" fmla="*/ 74084 w 171450"/>
                <a:gd name="connsiteY14" fmla="*/ 319616 h 423333"/>
                <a:gd name="connsiteX15" fmla="*/ 74084 w 171450"/>
                <a:gd name="connsiteY15" fmla="*/ 385233 h 423333"/>
                <a:gd name="connsiteX16" fmla="*/ 55034 w 171450"/>
                <a:gd name="connsiteY16" fmla="*/ 385233 h 423333"/>
                <a:gd name="connsiteX17" fmla="*/ 55034 w 171450"/>
                <a:gd name="connsiteY17" fmla="*/ 402166 h 423333"/>
                <a:gd name="connsiteX18" fmla="*/ 33867 w 171450"/>
                <a:gd name="connsiteY18" fmla="*/ 402166 h 423333"/>
                <a:gd name="connsiteX19" fmla="*/ 33867 w 171450"/>
                <a:gd name="connsiteY19" fmla="*/ 423333 h 423333"/>
                <a:gd name="connsiteX20" fmla="*/ 0 w 171450"/>
                <a:gd name="connsiteY20" fmla="*/ 423333 h 423333"/>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36314 w 171450"/>
                <a:gd name="connsiteY6" fmla="*/ 154516 h 423333"/>
                <a:gd name="connsiteX7" fmla="*/ 124884 w 171450"/>
                <a:gd name="connsiteY7" fmla="*/ 209550 h 423333"/>
                <a:gd name="connsiteX8" fmla="*/ 142029 w 171450"/>
                <a:gd name="connsiteY8" fmla="*/ 205740 h 423333"/>
                <a:gd name="connsiteX9" fmla="*/ 132504 w 171450"/>
                <a:gd name="connsiteY9" fmla="*/ 247650 h 423333"/>
                <a:gd name="connsiteX10" fmla="*/ 105834 w 171450"/>
                <a:gd name="connsiteY10" fmla="*/ 247650 h 423333"/>
                <a:gd name="connsiteX11" fmla="*/ 105834 w 171450"/>
                <a:gd name="connsiteY11" fmla="*/ 277283 h 423333"/>
                <a:gd name="connsiteX12" fmla="*/ 74084 w 171450"/>
                <a:gd name="connsiteY12" fmla="*/ 277283 h 423333"/>
                <a:gd name="connsiteX13" fmla="*/ 74084 w 171450"/>
                <a:gd name="connsiteY13" fmla="*/ 319616 h 423333"/>
                <a:gd name="connsiteX14" fmla="*/ 74084 w 171450"/>
                <a:gd name="connsiteY14" fmla="*/ 319616 h 423333"/>
                <a:gd name="connsiteX15" fmla="*/ 74084 w 171450"/>
                <a:gd name="connsiteY15" fmla="*/ 385233 h 423333"/>
                <a:gd name="connsiteX16" fmla="*/ 55034 w 171450"/>
                <a:gd name="connsiteY16" fmla="*/ 385233 h 423333"/>
                <a:gd name="connsiteX17" fmla="*/ 55034 w 171450"/>
                <a:gd name="connsiteY17" fmla="*/ 402166 h 423333"/>
                <a:gd name="connsiteX18" fmla="*/ 33867 w 171450"/>
                <a:gd name="connsiteY18" fmla="*/ 402166 h 423333"/>
                <a:gd name="connsiteX19" fmla="*/ 33867 w 171450"/>
                <a:gd name="connsiteY19" fmla="*/ 423333 h 423333"/>
                <a:gd name="connsiteX20" fmla="*/ 0 w 171450"/>
                <a:gd name="connsiteY20" fmla="*/ 423333 h 423333"/>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36314 w 171450"/>
                <a:gd name="connsiteY6" fmla="*/ 154516 h 423333"/>
                <a:gd name="connsiteX7" fmla="*/ 124884 w 171450"/>
                <a:gd name="connsiteY7" fmla="*/ 209550 h 423333"/>
                <a:gd name="connsiteX8" fmla="*/ 142029 w 171450"/>
                <a:gd name="connsiteY8" fmla="*/ 205740 h 423333"/>
                <a:gd name="connsiteX9" fmla="*/ 132504 w 171450"/>
                <a:gd name="connsiteY9" fmla="*/ 247650 h 423333"/>
                <a:gd name="connsiteX10" fmla="*/ 105834 w 171450"/>
                <a:gd name="connsiteY10" fmla="*/ 247650 h 423333"/>
                <a:gd name="connsiteX11" fmla="*/ 105834 w 171450"/>
                <a:gd name="connsiteY11" fmla="*/ 277283 h 423333"/>
                <a:gd name="connsiteX12" fmla="*/ 74084 w 171450"/>
                <a:gd name="connsiteY12" fmla="*/ 277283 h 423333"/>
                <a:gd name="connsiteX13" fmla="*/ 74084 w 171450"/>
                <a:gd name="connsiteY13" fmla="*/ 319616 h 423333"/>
                <a:gd name="connsiteX14" fmla="*/ 74084 w 171450"/>
                <a:gd name="connsiteY14" fmla="*/ 319616 h 423333"/>
                <a:gd name="connsiteX15" fmla="*/ 74084 w 171450"/>
                <a:gd name="connsiteY15" fmla="*/ 385233 h 423333"/>
                <a:gd name="connsiteX16" fmla="*/ 55034 w 171450"/>
                <a:gd name="connsiteY16" fmla="*/ 385233 h 423333"/>
                <a:gd name="connsiteX17" fmla="*/ 55034 w 171450"/>
                <a:gd name="connsiteY17" fmla="*/ 402166 h 423333"/>
                <a:gd name="connsiteX18" fmla="*/ 33867 w 171450"/>
                <a:gd name="connsiteY18" fmla="*/ 402166 h 423333"/>
                <a:gd name="connsiteX19" fmla="*/ 33867 w 171450"/>
                <a:gd name="connsiteY19" fmla="*/ 423333 h 423333"/>
                <a:gd name="connsiteX20" fmla="*/ 0 w 171450"/>
                <a:gd name="connsiteY20" fmla="*/ 423333 h 423333"/>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36314 w 171450"/>
                <a:gd name="connsiteY6" fmla="*/ 154516 h 423333"/>
                <a:gd name="connsiteX7" fmla="*/ 124884 w 171450"/>
                <a:gd name="connsiteY7" fmla="*/ 209550 h 423333"/>
                <a:gd name="connsiteX8" fmla="*/ 132504 w 171450"/>
                <a:gd name="connsiteY8" fmla="*/ 247650 h 423333"/>
                <a:gd name="connsiteX9" fmla="*/ 105834 w 171450"/>
                <a:gd name="connsiteY9" fmla="*/ 247650 h 423333"/>
                <a:gd name="connsiteX10" fmla="*/ 105834 w 171450"/>
                <a:gd name="connsiteY10" fmla="*/ 277283 h 423333"/>
                <a:gd name="connsiteX11" fmla="*/ 74084 w 171450"/>
                <a:gd name="connsiteY11" fmla="*/ 277283 h 423333"/>
                <a:gd name="connsiteX12" fmla="*/ 74084 w 171450"/>
                <a:gd name="connsiteY12" fmla="*/ 319616 h 423333"/>
                <a:gd name="connsiteX13" fmla="*/ 74084 w 171450"/>
                <a:gd name="connsiteY13" fmla="*/ 319616 h 423333"/>
                <a:gd name="connsiteX14" fmla="*/ 74084 w 171450"/>
                <a:gd name="connsiteY14" fmla="*/ 385233 h 423333"/>
                <a:gd name="connsiteX15" fmla="*/ 55034 w 171450"/>
                <a:gd name="connsiteY15" fmla="*/ 385233 h 423333"/>
                <a:gd name="connsiteX16" fmla="*/ 55034 w 171450"/>
                <a:gd name="connsiteY16" fmla="*/ 402166 h 423333"/>
                <a:gd name="connsiteX17" fmla="*/ 33867 w 171450"/>
                <a:gd name="connsiteY17" fmla="*/ 402166 h 423333"/>
                <a:gd name="connsiteX18" fmla="*/ 33867 w 171450"/>
                <a:gd name="connsiteY18" fmla="*/ 423333 h 423333"/>
                <a:gd name="connsiteX19" fmla="*/ 0 w 171450"/>
                <a:gd name="connsiteY19" fmla="*/ 423333 h 423333"/>
                <a:gd name="connsiteX0" fmla="*/ 171450 w 171450"/>
                <a:gd name="connsiteY0" fmla="*/ 0 h 423333"/>
                <a:gd name="connsiteX1" fmla="*/ 171450 w 171450"/>
                <a:gd name="connsiteY1" fmla="*/ 71966 h 423333"/>
                <a:gd name="connsiteX2" fmla="*/ 146050 w 171450"/>
                <a:gd name="connsiteY2" fmla="*/ 71966 h 423333"/>
                <a:gd name="connsiteX3" fmla="*/ 146050 w 171450"/>
                <a:gd name="connsiteY3" fmla="*/ 105833 h 423333"/>
                <a:gd name="connsiteX4" fmla="*/ 146050 w 171450"/>
                <a:gd name="connsiteY4" fmla="*/ 105833 h 423333"/>
                <a:gd name="connsiteX5" fmla="*/ 146050 w 171450"/>
                <a:gd name="connsiteY5" fmla="*/ 154516 h 423333"/>
                <a:gd name="connsiteX6" fmla="*/ 136314 w 171450"/>
                <a:gd name="connsiteY6" fmla="*/ 154516 h 423333"/>
                <a:gd name="connsiteX7" fmla="*/ 134409 w 171450"/>
                <a:gd name="connsiteY7" fmla="*/ 209550 h 423333"/>
                <a:gd name="connsiteX8" fmla="*/ 132504 w 171450"/>
                <a:gd name="connsiteY8" fmla="*/ 247650 h 423333"/>
                <a:gd name="connsiteX9" fmla="*/ 105834 w 171450"/>
                <a:gd name="connsiteY9" fmla="*/ 247650 h 423333"/>
                <a:gd name="connsiteX10" fmla="*/ 105834 w 171450"/>
                <a:gd name="connsiteY10" fmla="*/ 277283 h 423333"/>
                <a:gd name="connsiteX11" fmla="*/ 74084 w 171450"/>
                <a:gd name="connsiteY11" fmla="*/ 277283 h 423333"/>
                <a:gd name="connsiteX12" fmla="*/ 74084 w 171450"/>
                <a:gd name="connsiteY12" fmla="*/ 319616 h 423333"/>
                <a:gd name="connsiteX13" fmla="*/ 74084 w 171450"/>
                <a:gd name="connsiteY13" fmla="*/ 319616 h 423333"/>
                <a:gd name="connsiteX14" fmla="*/ 74084 w 171450"/>
                <a:gd name="connsiteY14" fmla="*/ 385233 h 423333"/>
                <a:gd name="connsiteX15" fmla="*/ 55034 w 171450"/>
                <a:gd name="connsiteY15" fmla="*/ 385233 h 423333"/>
                <a:gd name="connsiteX16" fmla="*/ 55034 w 171450"/>
                <a:gd name="connsiteY16" fmla="*/ 402166 h 423333"/>
                <a:gd name="connsiteX17" fmla="*/ 33867 w 171450"/>
                <a:gd name="connsiteY17" fmla="*/ 402166 h 423333"/>
                <a:gd name="connsiteX18" fmla="*/ 33867 w 171450"/>
                <a:gd name="connsiteY18" fmla="*/ 423333 h 423333"/>
                <a:gd name="connsiteX19" fmla="*/ 0 w 171450"/>
                <a:gd name="connsiteY19" fmla="*/ 423333 h 423333"/>
                <a:gd name="connsiteX0" fmla="*/ 171450 w 171450"/>
                <a:gd name="connsiteY0" fmla="*/ 0 h 423333"/>
                <a:gd name="connsiteX1" fmla="*/ 171450 w 171450"/>
                <a:gd name="connsiteY1" fmla="*/ 71966 h 423333"/>
                <a:gd name="connsiteX2" fmla="*/ 149860 w 171450"/>
                <a:gd name="connsiteY2" fmla="*/ 94826 h 423333"/>
                <a:gd name="connsiteX3" fmla="*/ 146050 w 171450"/>
                <a:gd name="connsiteY3" fmla="*/ 105833 h 423333"/>
                <a:gd name="connsiteX4" fmla="*/ 146050 w 171450"/>
                <a:gd name="connsiteY4" fmla="*/ 105833 h 423333"/>
                <a:gd name="connsiteX5" fmla="*/ 146050 w 171450"/>
                <a:gd name="connsiteY5" fmla="*/ 154516 h 423333"/>
                <a:gd name="connsiteX6" fmla="*/ 136314 w 171450"/>
                <a:gd name="connsiteY6" fmla="*/ 154516 h 423333"/>
                <a:gd name="connsiteX7" fmla="*/ 134409 w 171450"/>
                <a:gd name="connsiteY7" fmla="*/ 209550 h 423333"/>
                <a:gd name="connsiteX8" fmla="*/ 132504 w 171450"/>
                <a:gd name="connsiteY8" fmla="*/ 247650 h 423333"/>
                <a:gd name="connsiteX9" fmla="*/ 105834 w 171450"/>
                <a:gd name="connsiteY9" fmla="*/ 247650 h 423333"/>
                <a:gd name="connsiteX10" fmla="*/ 105834 w 171450"/>
                <a:gd name="connsiteY10" fmla="*/ 277283 h 423333"/>
                <a:gd name="connsiteX11" fmla="*/ 74084 w 171450"/>
                <a:gd name="connsiteY11" fmla="*/ 277283 h 423333"/>
                <a:gd name="connsiteX12" fmla="*/ 74084 w 171450"/>
                <a:gd name="connsiteY12" fmla="*/ 319616 h 423333"/>
                <a:gd name="connsiteX13" fmla="*/ 74084 w 171450"/>
                <a:gd name="connsiteY13" fmla="*/ 319616 h 423333"/>
                <a:gd name="connsiteX14" fmla="*/ 74084 w 171450"/>
                <a:gd name="connsiteY14" fmla="*/ 385233 h 423333"/>
                <a:gd name="connsiteX15" fmla="*/ 55034 w 171450"/>
                <a:gd name="connsiteY15" fmla="*/ 385233 h 423333"/>
                <a:gd name="connsiteX16" fmla="*/ 55034 w 171450"/>
                <a:gd name="connsiteY16" fmla="*/ 402166 h 423333"/>
                <a:gd name="connsiteX17" fmla="*/ 33867 w 171450"/>
                <a:gd name="connsiteY17" fmla="*/ 402166 h 423333"/>
                <a:gd name="connsiteX18" fmla="*/ 33867 w 171450"/>
                <a:gd name="connsiteY18" fmla="*/ 423333 h 423333"/>
                <a:gd name="connsiteX19" fmla="*/ 0 w 171450"/>
                <a:gd name="connsiteY19" fmla="*/ 423333 h 423333"/>
                <a:gd name="connsiteX0" fmla="*/ 171450 w 173355"/>
                <a:gd name="connsiteY0" fmla="*/ 0 h 423333"/>
                <a:gd name="connsiteX1" fmla="*/ 173355 w 173355"/>
                <a:gd name="connsiteY1" fmla="*/ 100541 h 423333"/>
                <a:gd name="connsiteX2" fmla="*/ 149860 w 173355"/>
                <a:gd name="connsiteY2" fmla="*/ 94826 h 423333"/>
                <a:gd name="connsiteX3" fmla="*/ 146050 w 173355"/>
                <a:gd name="connsiteY3" fmla="*/ 105833 h 423333"/>
                <a:gd name="connsiteX4" fmla="*/ 146050 w 173355"/>
                <a:gd name="connsiteY4" fmla="*/ 105833 h 423333"/>
                <a:gd name="connsiteX5" fmla="*/ 146050 w 173355"/>
                <a:gd name="connsiteY5" fmla="*/ 154516 h 423333"/>
                <a:gd name="connsiteX6" fmla="*/ 136314 w 173355"/>
                <a:gd name="connsiteY6" fmla="*/ 154516 h 423333"/>
                <a:gd name="connsiteX7" fmla="*/ 134409 w 173355"/>
                <a:gd name="connsiteY7" fmla="*/ 209550 h 423333"/>
                <a:gd name="connsiteX8" fmla="*/ 132504 w 173355"/>
                <a:gd name="connsiteY8" fmla="*/ 247650 h 423333"/>
                <a:gd name="connsiteX9" fmla="*/ 105834 w 173355"/>
                <a:gd name="connsiteY9" fmla="*/ 247650 h 423333"/>
                <a:gd name="connsiteX10" fmla="*/ 105834 w 173355"/>
                <a:gd name="connsiteY10" fmla="*/ 277283 h 423333"/>
                <a:gd name="connsiteX11" fmla="*/ 74084 w 173355"/>
                <a:gd name="connsiteY11" fmla="*/ 277283 h 423333"/>
                <a:gd name="connsiteX12" fmla="*/ 74084 w 173355"/>
                <a:gd name="connsiteY12" fmla="*/ 319616 h 423333"/>
                <a:gd name="connsiteX13" fmla="*/ 74084 w 173355"/>
                <a:gd name="connsiteY13" fmla="*/ 319616 h 423333"/>
                <a:gd name="connsiteX14" fmla="*/ 74084 w 173355"/>
                <a:gd name="connsiteY14" fmla="*/ 385233 h 423333"/>
                <a:gd name="connsiteX15" fmla="*/ 55034 w 173355"/>
                <a:gd name="connsiteY15" fmla="*/ 385233 h 423333"/>
                <a:gd name="connsiteX16" fmla="*/ 55034 w 173355"/>
                <a:gd name="connsiteY16" fmla="*/ 402166 h 423333"/>
                <a:gd name="connsiteX17" fmla="*/ 33867 w 173355"/>
                <a:gd name="connsiteY17" fmla="*/ 402166 h 423333"/>
                <a:gd name="connsiteX18" fmla="*/ 33867 w 173355"/>
                <a:gd name="connsiteY18" fmla="*/ 423333 h 423333"/>
                <a:gd name="connsiteX19" fmla="*/ 0 w 173355"/>
                <a:gd name="connsiteY19" fmla="*/ 423333 h 42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355" h="423333">
                  <a:moveTo>
                    <a:pt x="171450" y="0"/>
                  </a:moveTo>
                  <a:lnTo>
                    <a:pt x="173355" y="100541"/>
                  </a:lnTo>
                  <a:lnTo>
                    <a:pt x="149860" y="94826"/>
                  </a:lnTo>
                  <a:lnTo>
                    <a:pt x="146050" y="105833"/>
                  </a:lnTo>
                  <a:lnTo>
                    <a:pt x="146050" y="105833"/>
                  </a:lnTo>
                  <a:lnTo>
                    <a:pt x="146050" y="154516"/>
                  </a:lnTo>
                  <a:lnTo>
                    <a:pt x="136314" y="154516"/>
                  </a:lnTo>
                  <a:cubicBezTo>
                    <a:pt x="132504" y="172861"/>
                    <a:pt x="135044" y="194028"/>
                    <a:pt x="134409" y="209550"/>
                  </a:cubicBezTo>
                  <a:cubicBezTo>
                    <a:pt x="133774" y="225072"/>
                    <a:pt x="135679" y="241300"/>
                    <a:pt x="132504" y="247650"/>
                  </a:cubicBezTo>
                  <a:lnTo>
                    <a:pt x="105834" y="247650"/>
                  </a:lnTo>
                  <a:lnTo>
                    <a:pt x="105834" y="277283"/>
                  </a:lnTo>
                  <a:lnTo>
                    <a:pt x="74084" y="277283"/>
                  </a:lnTo>
                  <a:lnTo>
                    <a:pt x="74084" y="319616"/>
                  </a:lnTo>
                  <a:lnTo>
                    <a:pt x="74084" y="319616"/>
                  </a:lnTo>
                  <a:lnTo>
                    <a:pt x="74084" y="385233"/>
                  </a:lnTo>
                  <a:lnTo>
                    <a:pt x="55034" y="385233"/>
                  </a:lnTo>
                  <a:lnTo>
                    <a:pt x="55034" y="402166"/>
                  </a:lnTo>
                  <a:lnTo>
                    <a:pt x="33867" y="402166"/>
                  </a:lnTo>
                  <a:lnTo>
                    <a:pt x="33867" y="423333"/>
                  </a:lnTo>
                  <a:lnTo>
                    <a:pt x="0" y="42333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81" name="Group 7180"/>
          <p:cNvGrpSpPr/>
          <p:nvPr/>
        </p:nvGrpSpPr>
        <p:grpSpPr>
          <a:xfrm>
            <a:off x="3156585" y="2175126"/>
            <a:ext cx="3518341" cy="2240280"/>
            <a:chOff x="3156585" y="2221230"/>
            <a:chExt cx="3518341" cy="2240280"/>
          </a:xfrm>
        </p:grpSpPr>
        <p:sp>
          <p:nvSpPr>
            <p:cNvPr id="4" name="Freeform 3"/>
            <p:cNvSpPr/>
            <p:nvPr/>
          </p:nvSpPr>
          <p:spPr>
            <a:xfrm>
              <a:off x="3156585" y="3091815"/>
              <a:ext cx="836295" cy="1369695"/>
            </a:xfrm>
            <a:custGeom>
              <a:avLst/>
              <a:gdLst>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58115 w 836295"/>
                <a:gd name="connsiteY14" fmla="*/ 1082040 h 1369695"/>
                <a:gd name="connsiteX15" fmla="*/ 158115 w 836295"/>
                <a:gd name="connsiteY15" fmla="*/ 1038225 h 1369695"/>
                <a:gd name="connsiteX16" fmla="*/ 192405 w 836295"/>
                <a:gd name="connsiteY16" fmla="*/ 1038225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63855 h 1369695"/>
                <a:gd name="connsiteX48" fmla="*/ 447675 w 836295"/>
                <a:gd name="connsiteY48" fmla="*/ 363855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65785 w 836295"/>
                <a:gd name="connsiteY54" fmla="*/ 268605 h 1369695"/>
                <a:gd name="connsiteX55" fmla="*/ 565785 w 836295"/>
                <a:gd name="connsiteY55" fmla="*/ 236220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58115 w 836295"/>
                <a:gd name="connsiteY14" fmla="*/ 1082040 h 1369695"/>
                <a:gd name="connsiteX15" fmla="*/ 158115 w 836295"/>
                <a:gd name="connsiteY15" fmla="*/ 1038225 h 1369695"/>
                <a:gd name="connsiteX16" fmla="*/ 192405 w 836295"/>
                <a:gd name="connsiteY16" fmla="*/ 1038225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7675 w 836295"/>
                <a:gd name="connsiteY48" fmla="*/ 363855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65785 w 836295"/>
                <a:gd name="connsiteY54" fmla="*/ 268605 h 1369695"/>
                <a:gd name="connsiteX55" fmla="*/ 565785 w 836295"/>
                <a:gd name="connsiteY55" fmla="*/ 236220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58115 w 836295"/>
                <a:gd name="connsiteY14" fmla="*/ 1082040 h 1369695"/>
                <a:gd name="connsiteX15" fmla="*/ 158115 w 836295"/>
                <a:gd name="connsiteY15" fmla="*/ 1038225 h 1369695"/>
                <a:gd name="connsiteX16" fmla="*/ 192405 w 836295"/>
                <a:gd name="connsiteY16" fmla="*/ 1038225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65785 w 836295"/>
                <a:gd name="connsiteY54" fmla="*/ 268605 h 1369695"/>
                <a:gd name="connsiteX55" fmla="*/ 565785 w 836295"/>
                <a:gd name="connsiteY55" fmla="*/ 236220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58115 w 836295"/>
                <a:gd name="connsiteY14" fmla="*/ 1082040 h 1369695"/>
                <a:gd name="connsiteX15" fmla="*/ 158115 w 836295"/>
                <a:gd name="connsiteY15" fmla="*/ 1038225 h 1369695"/>
                <a:gd name="connsiteX16" fmla="*/ 192405 w 836295"/>
                <a:gd name="connsiteY16" fmla="*/ 1038225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65785 w 836295"/>
                <a:gd name="connsiteY55" fmla="*/ 236220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58115 w 836295"/>
                <a:gd name="connsiteY14" fmla="*/ 1082040 h 1369695"/>
                <a:gd name="connsiteX15" fmla="*/ 158115 w 836295"/>
                <a:gd name="connsiteY15" fmla="*/ 1038225 h 1369695"/>
                <a:gd name="connsiteX16" fmla="*/ 192405 w 836295"/>
                <a:gd name="connsiteY16" fmla="*/ 1038225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75310 w 836295"/>
                <a:gd name="connsiteY55" fmla="*/ 234315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58115 w 836295"/>
                <a:gd name="connsiteY14" fmla="*/ 1082040 h 1369695"/>
                <a:gd name="connsiteX15" fmla="*/ 158115 w 836295"/>
                <a:gd name="connsiteY15" fmla="*/ 1038225 h 1369695"/>
                <a:gd name="connsiteX16" fmla="*/ 194376 w 836295"/>
                <a:gd name="connsiteY16" fmla="*/ 1030342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75310 w 836295"/>
                <a:gd name="connsiteY55" fmla="*/ 234315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58115 w 836295"/>
                <a:gd name="connsiteY14" fmla="*/ 1082040 h 1369695"/>
                <a:gd name="connsiteX15" fmla="*/ 162056 w 836295"/>
                <a:gd name="connsiteY15" fmla="*/ 1024430 h 1369695"/>
                <a:gd name="connsiteX16" fmla="*/ 194376 w 836295"/>
                <a:gd name="connsiteY16" fmla="*/ 1030342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75310 w 836295"/>
                <a:gd name="connsiteY55" fmla="*/ 234315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1440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71910 w 836295"/>
                <a:gd name="connsiteY14" fmla="*/ 1082040 h 1369695"/>
                <a:gd name="connsiteX15" fmla="*/ 162056 w 836295"/>
                <a:gd name="connsiteY15" fmla="*/ 1024430 h 1369695"/>
                <a:gd name="connsiteX16" fmla="*/ 194376 w 836295"/>
                <a:gd name="connsiteY16" fmla="*/ 1030342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75310 w 836295"/>
                <a:gd name="connsiteY55" fmla="*/ 234315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91440 w 836295"/>
                <a:gd name="connsiteY3" fmla="*/ 1346835 h 1369695"/>
                <a:gd name="connsiteX4" fmla="*/ 99323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71910 w 836295"/>
                <a:gd name="connsiteY14" fmla="*/ 1082040 h 1369695"/>
                <a:gd name="connsiteX15" fmla="*/ 162056 w 836295"/>
                <a:gd name="connsiteY15" fmla="*/ 1024430 h 1369695"/>
                <a:gd name="connsiteX16" fmla="*/ 194376 w 836295"/>
                <a:gd name="connsiteY16" fmla="*/ 1030342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75310 w 836295"/>
                <a:gd name="connsiteY55" fmla="*/ 234315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105235 w 836295"/>
                <a:gd name="connsiteY3" fmla="*/ 1342893 h 1369695"/>
                <a:gd name="connsiteX4" fmla="*/ 99323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71910 w 836295"/>
                <a:gd name="connsiteY14" fmla="*/ 1082040 h 1369695"/>
                <a:gd name="connsiteX15" fmla="*/ 162056 w 836295"/>
                <a:gd name="connsiteY15" fmla="*/ 1024430 h 1369695"/>
                <a:gd name="connsiteX16" fmla="*/ 194376 w 836295"/>
                <a:gd name="connsiteY16" fmla="*/ 1030342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75310 w 836295"/>
                <a:gd name="connsiteY55" fmla="*/ 234315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 name="connsiteX0" fmla="*/ 0 w 836295"/>
                <a:gd name="connsiteY0" fmla="*/ 1369695 h 1369695"/>
                <a:gd name="connsiteX1" fmla="*/ 91440 w 836295"/>
                <a:gd name="connsiteY1" fmla="*/ 1369695 h 1369695"/>
                <a:gd name="connsiteX2" fmla="*/ 91440 w 836295"/>
                <a:gd name="connsiteY2" fmla="*/ 1346835 h 1369695"/>
                <a:gd name="connsiteX3" fmla="*/ 105235 w 836295"/>
                <a:gd name="connsiteY3" fmla="*/ 1342893 h 1369695"/>
                <a:gd name="connsiteX4" fmla="*/ 99323 w 836295"/>
                <a:gd name="connsiteY4" fmla="*/ 1297305 h 1369695"/>
                <a:gd name="connsiteX5" fmla="*/ 110490 w 836295"/>
                <a:gd name="connsiteY5" fmla="*/ 1297305 h 1369695"/>
                <a:gd name="connsiteX6" fmla="*/ 110490 w 836295"/>
                <a:gd name="connsiteY6" fmla="*/ 1259205 h 1369695"/>
                <a:gd name="connsiteX7" fmla="*/ 127635 w 836295"/>
                <a:gd name="connsiteY7" fmla="*/ 1259205 h 1369695"/>
                <a:gd name="connsiteX8" fmla="*/ 127635 w 836295"/>
                <a:gd name="connsiteY8" fmla="*/ 1230630 h 1369695"/>
                <a:gd name="connsiteX9" fmla="*/ 127635 w 836295"/>
                <a:gd name="connsiteY9" fmla="*/ 1230630 h 1369695"/>
                <a:gd name="connsiteX10" fmla="*/ 127635 w 836295"/>
                <a:gd name="connsiteY10" fmla="*/ 1192530 h 1369695"/>
                <a:gd name="connsiteX11" fmla="*/ 158115 w 836295"/>
                <a:gd name="connsiteY11" fmla="*/ 1192530 h 1369695"/>
                <a:gd name="connsiteX12" fmla="*/ 158115 w 836295"/>
                <a:gd name="connsiteY12" fmla="*/ 1163955 h 1369695"/>
                <a:gd name="connsiteX13" fmla="*/ 158115 w 836295"/>
                <a:gd name="connsiteY13" fmla="*/ 1082040 h 1369695"/>
                <a:gd name="connsiteX14" fmla="*/ 171910 w 836295"/>
                <a:gd name="connsiteY14" fmla="*/ 1082040 h 1369695"/>
                <a:gd name="connsiteX15" fmla="*/ 167968 w 836295"/>
                <a:gd name="connsiteY15" fmla="*/ 1028372 h 1369695"/>
                <a:gd name="connsiteX16" fmla="*/ 194376 w 836295"/>
                <a:gd name="connsiteY16" fmla="*/ 1030342 h 1369695"/>
                <a:gd name="connsiteX17" fmla="*/ 192405 w 836295"/>
                <a:gd name="connsiteY17" fmla="*/ 1007745 h 1369695"/>
                <a:gd name="connsiteX18" fmla="*/ 192405 w 836295"/>
                <a:gd name="connsiteY18" fmla="*/ 1007745 h 1369695"/>
                <a:gd name="connsiteX19" fmla="*/ 192405 w 836295"/>
                <a:gd name="connsiteY19" fmla="*/ 965835 h 1369695"/>
                <a:gd name="connsiteX20" fmla="*/ 211455 w 836295"/>
                <a:gd name="connsiteY20" fmla="*/ 965835 h 1369695"/>
                <a:gd name="connsiteX21" fmla="*/ 211455 w 836295"/>
                <a:gd name="connsiteY21" fmla="*/ 941070 h 1369695"/>
                <a:gd name="connsiteX22" fmla="*/ 211455 w 836295"/>
                <a:gd name="connsiteY22" fmla="*/ 941070 h 1369695"/>
                <a:gd name="connsiteX23" fmla="*/ 211455 w 836295"/>
                <a:gd name="connsiteY23" fmla="*/ 880110 h 1369695"/>
                <a:gd name="connsiteX24" fmla="*/ 230505 w 836295"/>
                <a:gd name="connsiteY24" fmla="*/ 880110 h 1369695"/>
                <a:gd name="connsiteX25" fmla="*/ 230505 w 836295"/>
                <a:gd name="connsiteY25" fmla="*/ 813435 h 1369695"/>
                <a:gd name="connsiteX26" fmla="*/ 234315 w 836295"/>
                <a:gd name="connsiteY26" fmla="*/ 813435 h 1369695"/>
                <a:gd name="connsiteX27" fmla="*/ 234315 w 836295"/>
                <a:gd name="connsiteY27" fmla="*/ 792480 h 1369695"/>
                <a:gd name="connsiteX28" fmla="*/ 249555 w 836295"/>
                <a:gd name="connsiteY28" fmla="*/ 792480 h 1369695"/>
                <a:gd name="connsiteX29" fmla="*/ 249555 w 836295"/>
                <a:gd name="connsiteY29" fmla="*/ 760095 h 1369695"/>
                <a:gd name="connsiteX30" fmla="*/ 259080 w 836295"/>
                <a:gd name="connsiteY30" fmla="*/ 760095 h 1369695"/>
                <a:gd name="connsiteX31" fmla="*/ 259080 w 836295"/>
                <a:gd name="connsiteY31" fmla="*/ 706755 h 1369695"/>
                <a:gd name="connsiteX32" fmla="*/ 262890 w 836295"/>
                <a:gd name="connsiteY32" fmla="*/ 706755 h 1369695"/>
                <a:gd name="connsiteX33" fmla="*/ 262890 w 836295"/>
                <a:gd name="connsiteY33" fmla="*/ 683895 h 1369695"/>
                <a:gd name="connsiteX34" fmla="*/ 262890 w 836295"/>
                <a:gd name="connsiteY34" fmla="*/ 683895 h 1369695"/>
                <a:gd name="connsiteX35" fmla="*/ 262890 w 836295"/>
                <a:gd name="connsiteY35" fmla="*/ 640080 h 1369695"/>
                <a:gd name="connsiteX36" fmla="*/ 304800 w 836295"/>
                <a:gd name="connsiteY36" fmla="*/ 640080 h 1369695"/>
                <a:gd name="connsiteX37" fmla="*/ 304800 w 836295"/>
                <a:gd name="connsiteY37" fmla="*/ 561975 h 1369695"/>
                <a:gd name="connsiteX38" fmla="*/ 352425 w 836295"/>
                <a:gd name="connsiteY38" fmla="*/ 561975 h 1369695"/>
                <a:gd name="connsiteX39" fmla="*/ 352425 w 836295"/>
                <a:gd name="connsiteY39" fmla="*/ 529590 h 1369695"/>
                <a:gd name="connsiteX40" fmla="*/ 365760 w 836295"/>
                <a:gd name="connsiteY40" fmla="*/ 529590 h 1369695"/>
                <a:gd name="connsiteX41" fmla="*/ 365760 w 836295"/>
                <a:gd name="connsiteY41" fmla="*/ 495300 h 1369695"/>
                <a:gd name="connsiteX42" fmla="*/ 382905 w 836295"/>
                <a:gd name="connsiteY42" fmla="*/ 495300 h 1369695"/>
                <a:gd name="connsiteX43" fmla="*/ 382905 w 836295"/>
                <a:gd name="connsiteY43" fmla="*/ 466725 h 1369695"/>
                <a:gd name="connsiteX44" fmla="*/ 401955 w 836295"/>
                <a:gd name="connsiteY44" fmla="*/ 466725 h 1369695"/>
                <a:gd name="connsiteX45" fmla="*/ 401955 w 836295"/>
                <a:gd name="connsiteY45" fmla="*/ 407670 h 1369695"/>
                <a:gd name="connsiteX46" fmla="*/ 409575 w 836295"/>
                <a:gd name="connsiteY46" fmla="*/ 407670 h 1369695"/>
                <a:gd name="connsiteX47" fmla="*/ 409575 w 836295"/>
                <a:gd name="connsiteY47" fmla="*/ 350520 h 1369695"/>
                <a:gd name="connsiteX48" fmla="*/ 449580 w 836295"/>
                <a:gd name="connsiteY48" fmla="*/ 354330 h 1369695"/>
                <a:gd name="connsiteX49" fmla="*/ 447675 w 836295"/>
                <a:gd name="connsiteY49" fmla="*/ 327660 h 1369695"/>
                <a:gd name="connsiteX50" fmla="*/ 462915 w 836295"/>
                <a:gd name="connsiteY50" fmla="*/ 327660 h 1369695"/>
                <a:gd name="connsiteX51" fmla="*/ 462915 w 836295"/>
                <a:gd name="connsiteY51" fmla="*/ 289560 h 1369695"/>
                <a:gd name="connsiteX52" fmla="*/ 514350 w 836295"/>
                <a:gd name="connsiteY52" fmla="*/ 289560 h 1369695"/>
                <a:gd name="connsiteX53" fmla="*/ 514350 w 836295"/>
                <a:gd name="connsiteY53" fmla="*/ 268605 h 1369695"/>
                <a:gd name="connsiteX54" fmla="*/ 577215 w 836295"/>
                <a:gd name="connsiteY54" fmla="*/ 268605 h 1369695"/>
                <a:gd name="connsiteX55" fmla="*/ 575310 w 836295"/>
                <a:gd name="connsiteY55" fmla="*/ 234315 h 1369695"/>
                <a:gd name="connsiteX56" fmla="*/ 582930 w 836295"/>
                <a:gd name="connsiteY56" fmla="*/ 236220 h 1369695"/>
                <a:gd name="connsiteX57" fmla="*/ 582930 w 836295"/>
                <a:gd name="connsiteY57" fmla="*/ 180975 h 1369695"/>
                <a:gd name="connsiteX58" fmla="*/ 607695 w 836295"/>
                <a:gd name="connsiteY58" fmla="*/ 180975 h 1369695"/>
                <a:gd name="connsiteX59" fmla="*/ 607695 w 836295"/>
                <a:gd name="connsiteY59" fmla="*/ 146685 h 1369695"/>
                <a:gd name="connsiteX60" fmla="*/ 626745 w 836295"/>
                <a:gd name="connsiteY60" fmla="*/ 146685 h 1369695"/>
                <a:gd name="connsiteX61" fmla="*/ 626745 w 836295"/>
                <a:gd name="connsiteY61" fmla="*/ 116205 h 1369695"/>
                <a:gd name="connsiteX62" fmla="*/ 643890 w 836295"/>
                <a:gd name="connsiteY62" fmla="*/ 116205 h 1369695"/>
                <a:gd name="connsiteX63" fmla="*/ 643890 w 836295"/>
                <a:gd name="connsiteY63" fmla="*/ 87630 h 1369695"/>
                <a:gd name="connsiteX64" fmla="*/ 670560 w 836295"/>
                <a:gd name="connsiteY64" fmla="*/ 87630 h 1369695"/>
                <a:gd name="connsiteX65" fmla="*/ 670560 w 836295"/>
                <a:gd name="connsiteY65" fmla="*/ 60960 h 1369695"/>
                <a:gd name="connsiteX66" fmla="*/ 741045 w 836295"/>
                <a:gd name="connsiteY66" fmla="*/ 60960 h 1369695"/>
                <a:gd name="connsiteX67" fmla="*/ 741045 w 836295"/>
                <a:gd name="connsiteY67" fmla="*/ 30480 h 1369695"/>
                <a:gd name="connsiteX68" fmla="*/ 762000 w 836295"/>
                <a:gd name="connsiteY68" fmla="*/ 30480 h 1369695"/>
                <a:gd name="connsiteX69" fmla="*/ 762000 w 836295"/>
                <a:gd name="connsiteY69" fmla="*/ 0 h 1369695"/>
                <a:gd name="connsiteX70" fmla="*/ 836295 w 836295"/>
                <a:gd name="connsiteY70" fmla="*/ 0 h 136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36295" h="1369695">
                  <a:moveTo>
                    <a:pt x="0" y="1369695"/>
                  </a:moveTo>
                  <a:lnTo>
                    <a:pt x="91440" y="1369695"/>
                  </a:lnTo>
                  <a:cubicBezTo>
                    <a:pt x="91440" y="1362075"/>
                    <a:pt x="89141" y="1351302"/>
                    <a:pt x="91440" y="1346835"/>
                  </a:cubicBezTo>
                  <a:cubicBezTo>
                    <a:pt x="93739" y="1342368"/>
                    <a:pt x="100637" y="1344207"/>
                    <a:pt x="105235" y="1342893"/>
                  </a:cubicBezTo>
                  <a:lnTo>
                    <a:pt x="99323" y="1297305"/>
                  </a:lnTo>
                  <a:lnTo>
                    <a:pt x="110490" y="1297305"/>
                  </a:lnTo>
                  <a:lnTo>
                    <a:pt x="110490" y="1259205"/>
                  </a:lnTo>
                  <a:lnTo>
                    <a:pt x="127635" y="1259205"/>
                  </a:lnTo>
                  <a:lnTo>
                    <a:pt x="127635" y="1230630"/>
                  </a:lnTo>
                  <a:lnTo>
                    <a:pt x="127635" y="1230630"/>
                  </a:lnTo>
                  <a:lnTo>
                    <a:pt x="127635" y="1192530"/>
                  </a:lnTo>
                  <a:lnTo>
                    <a:pt x="158115" y="1192530"/>
                  </a:lnTo>
                  <a:lnTo>
                    <a:pt x="158115" y="1163955"/>
                  </a:lnTo>
                  <a:cubicBezTo>
                    <a:pt x="158115" y="1136650"/>
                    <a:pt x="155816" y="1095692"/>
                    <a:pt x="158115" y="1082040"/>
                  </a:cubicBezTo>
                  <a:cubicBezTo>
                    <a:pt x="160414" y="1068388"/>
                    <a:pt x="170268" y="1090985"/>
                    <a:pt x="171910" y="1082040"/>
                  </a:cubicBezTo>
                  <a:cubicBezTo>
                    <a:pt x="173552" y="1073095"/>
                    <a:pt x="169282" y="1046261"/>
                    <a:pt x="167968" y="1028372"/>
                  </a:cubicBezTo>
                  <a:lnTo>
                    <a:pt x="194376" y="1030342"/>
                  </a:lnTo>
                  <a:lnTo>
                    <a:pt x="192405" y="1007745"/>
                  </a:lnTo>
                  <a:lnTo>
                    <a:pt x="192405" y="1007745"/>
                  </a:lnTo>
                  <a:lnTo>
                    <a:pt x="192405" y="965835"/>
                  </a:lnTo>
                  <a:lnTo>
                    <a:pt x="211455" y="965835"/>
                  </a:lnTo>
                  <a:lnTo>
                    <a:pt x="211455" y="941070"/>
                  </a:lnTo>
                  <a:lnTo>
                    <a:pt x="211455" y="941070"/>
                  </a:lnTo>
                  <a:lnTo>
                    <a:pt x="211455" y="880110"/>
                  </a:lnTo>
                  <a:lnTo>
                    <a:pt x="230505" y="880110"/>
                  </a:lnTo>
                  <a:lnTo>
                    <a:pt x="230505" y="813435"/>
                  </a:lnTo>
                  <a:lnTo>
                    <a:pt x="234315" y="813435"/>
                  </a:lnTo>
                  <a:lnTo>
                    <a:pt x="234315" y="792480"/>
                  </a:lnTo>
                  <a:lnTo>
                    <a:pt x="249555" y="792480"/>
                  </a:lnTo>
                  <a:lnTo>
                    <a:pt x="249555" y="760095"/>
                  </a:lnTo>
                  <a:lnTo>
                    <a:pt x="259080" y="760095"/>
                  </a:lnTo>
                  <a:lnTo>
                    <a:pt x="259080" y="706755"/>
                  </a:lnTo>
                  <a:lnTo>
                    <a:pt x="262890" y="706755"/>
                  </a:lnTo>
                  <a:lnTo>
                    <a:pt x="262890" y="683895"/>
                  </a:lnTo>
                  <a:lnTo>
                    <a:pt x="262890" y="683895"/>
                  </a:lnTo>
                  <a:lnTo>
                    <a:pt x="262890" y="640080"/>
                  </a:lnTo>
                  <a:lnTo>
                    <a:pt x="304800" y="640080"/>
                  </a:lnTo>
                  <a:lnTo>
                    <a:pt x="304800" y="561975"/>
                  </a:lnTo>
                  <a:lnTo>
                    <a:pt x="352425" y="561975"/>
                  </a:lnTo>
                  <a:lnTo>
                    <a:pt x="352425" y="529590"/>
                  </a:lnTo>
                  <a:lnTo>
                    <a:pt x="365760" y="529590"/>
                  </a:lnTo>
                  <a:lnTo>
                    <a:pt x="365760" y="495300"/>
                  </a:lnTo>
                  <a:lnTo>
                    <a:pt x="382905" y="495300"/>
                  </a:lnTo>
                  <a:lnTo>
                    <a:pt x="382905" y="466725"/>
                  </a:lnTo>
                  <a:lnTo>
                    <a:pt x="401955" y="466725"/>
                  </a:lnTo>
                  <a:lnTo>
                    <a:pt x="401955" y="407670"/>
                  </a:lnTo>
                  <a:lnTo>
                    <a:pt x="409575" y="407670"/>
                  </a:lnTo>
                  <a:lnTo>
                    <a:pt x="409575" y="350520"/>
                  </a:lnTo>
                  <a:lnTo>
                    <a:pt x="449580" y="354330"/>
                  </a:lnTo>
                  <a:lnTo>
                    <a:pt x="447675" y="327660"/>
                  </a:lnTo>
                  <a:lnTo>
                    <a:pt x="462915" y="327660"/>
                  </a:lnTo>
                  <a:lnTo>
                    <a:pt x="462915" y="289560"/>
                  </a:lnTo>
                  <a:lnTo>
                    <a:pt x="514350" y="289560"/>
                  </a:lnTo>
                  <a:lnTo>
                    <a:pt x="514350" y="268605"/>
                  </a:lnTo>
                  <a:lnTo>
                    <a:pt x="577215" y="268605"/>
                  </a:lnTo>
                  <a:lnTo>
                    <a:pt x="575310" y="234315"/>
                  </a:lnTo>
                  <a:lnTo>
                    <a:pt x="582930" y="236220"/>
                  </a:lnTo>
                  <a:lnTo>
                    <a:pt x="582930" y="180975"/>
                  </a:lnTo>
                  <a:lnTo>
                    <a:pt x="607695" y="180975"/>
                  </a:lnTo>
                  <a:lnTo>
                    <a:pt x="607695" y="146685"/>
                  </a:lnTo>
                  <a:lnTo>
                    <a:pt x="626745" y="146685"/>
                  </a:lnTo>
                  <a:lnTo>
                    <a:pt x="626745" y="116205"/>
                  </a:lnTo>
                  <a:lnTo>
                    <a:pt x="643890" y="116205"/>
                  </a:lnTo>
                  <a:lnTo>
                    <a:pt x="643890" y="87630"/>
                  </a:lnTo>
                  <a:lnTo>
                    <a:pt x="670560" y="87630"/>
                  </a:lnTo>
                  <a:lnTo>
                    <a:pt x="670560" y="60960"/>
                  </a:lnTo>
                  <a:lnTo>
                    <a:pt x="741045" y="60960"/>
                  </a:lnTo>
                  <a:lnTo>
                    <a:pt x="741045" y="30480"/>
                  </a:lnTo>
                  <a:lnTo>
                    <a:pt x="762000" y="30480"/>
                  </a:lnTo>
                  <a:lnTo>
                    <a:pt x="762000" y="0"/>
                  </a:lnTo>
                  <a:lnTo>
                    <a:pt x="836295"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29"/>
            <p:cNvSpPr/>
            <p:nvPr/>
          </p:nvSpPr>
          <p:spPr>
            <a:xfrm>
              <a:off x="3989069" y="2221230"/>
              <a:ext cx="2685857" cy="874395"/>
            </a:xfrm>
            <a:custGeom>
              <a:avLst/>
              <a:gdLst>
                <a:gd name="connsiteX0" fmla="*/ 0 w 2701290"/>
                <a:gd name="connsiteY0" fmla="*/ 866775 h 866775"/>
                <a:gd name="connsiteX1" fmla="*/ 0 w 2701290"/>
                <a:gd name="connsiteY1" fmla="*/ 813435 h 866775"/>
                <a:gd name="connsiteX2" fmla="*/ 123825 w 2701290"/>
                <a:gd name="connsiteY2" fmla="*/ 813435 h 866775"/>
                <a:gd name="connsiteX3" fmla="*/ 123825 w 2701290"/>
                <a:gd name="connsiteY3" fmla="*/ 782955 h 866775"/>
                <a:gd name="connsiteX4" fmla="*/ 194310 w 2701290"/>
                <a:gd name="connsiteY4" fmla="*/ 782955 h 866775"/>
                <a:gd name="connsiteX5" fmla="*/ 194310 w 2701290"/>
                <a:gd name="connsiteY5" fmla="*/ 748665 h 866775"/>
                <a:gd name="connsiteX6" fmla="*/ 232410 w 2701290"/>
                <a:gd name="connsiteY6" fmla="*/ 748665 h 866775"/>
                <a:gd name="connsiteX7" fmla="*/ 232410 w 2701290"/>
                <a:gd name="connsiteY7" fmla="*/ 723900 h 866775"/>
                <a:gd name="connsiteX8" fmla="*/ 272415 w 2701290"/>
                <a:gd name="connsiteY8" fmla="*/ 723900 h 866775"/>
                <a:gd name="connsiteX9" fmla="*/ 272415 w 2701290"/>
                <a:gd name="connsiteY9" fmla="*/ 691515 h 866775"/>
                <a:gd name="connsiteX10" fmla="*/ 291465 w 2701290"/>
                <a:gd name="connsiteY10" fmla="*/ 691515 h 866775"/>
                <a:gd name="connsiteX11" fmla="*/ 291465 w 2701290"/>
                <a:gd name="connsiteY11" fmla="*/ 662940 h 866775"/>
                <a:gd name="connsiteX12" fmla="*/ 331470 w 2701290"/>
                <a:gd name="connsiteY12" fmla="*/ 662940 h 866775"/>
                <a:gd name="connsiteX13" fmla="*/ 331470 w 2701290"/>
                <a:gd name="connsiteY13" fmla="*/ 628650 h 866775"/>
                <a:gd name="connsiteX14" fmla="*/ 346710 w 2701290"/>
                <a:gd name="connsiteY14" fmla="*/ 628650 h 866775"/>
                <a:gd name="connsiteX15" fmla="*/ 346710 w 2701290"/>
                <a:gd name="connsiteY15" fmla="*/ 596265 h 866775"/>
                <a:gd name="connsiteX16" fmla="*/ 360045 w 2701290"/>
                <a:gd name="connsiteY16" fmla="*/ 596265 h 866775"/>
                <a:gd name="connsiteX17" fmla="*/ 360045 w 2701290"/>
                <a:gd name="connsiteY17" fmla="*/ 577215 h 866775"/>
                <a:gd name="connsiteX18" fmla="*/ 432435 w 2701290"/>
                <a:gd name="connsiteY18" fmla="*/ 577215 h 866775"/>
                <a:gd name="connsiteX19" fmla="*/ 432435 w 2701290"/>
                <a:gd name="connsiteY19" fmla="*/ 541020 h 866775"/>
                <a:gd name="connsiteX20" fmla="*/ 457200 w 2701290"/>
                <a:gd name="connsiteY20" fmla="*/ 541020 h 866775"/>
                <a:gd name="connsiteX21" fmla="*/ 457200 w 2701290"/>
                <a:gd name="connsiteY21" fmla="*/ 512445 h 866775"/>
                <a:gd name="connsiteX22" fmla="*/ 487680 w 2701290"/>
                <a:gd name="connsiteY22" fmla="*/ 512445 h 866775"/>
                <a:gd name="connsiteX23" fmla="*/ 487680 w 2701290"/>
                <a:gd name="connsiteY23" fmla="*/ 485775 h 866775"/>
                <a:gd name="connsiteX24" fmla="*/ 775335 w 2701290"/>
                <a:gd name="connsiteY24" fmla="*/ 485775 h 866775"/>
                <a:gd name="connsiteX25" fmla="*/ 775335 w 2701290"/>
                <a:gd name="connsiteY25" fmla="*/ 424815 h 866775"/>
                <a:gd name="connsiteX26" fmla="*/ 883920 w 2701290"/>
                <a:gd name="connsiteY26" fmla="*/ 424815 h 866775"/>
                <a:gd name="connsiteX27" fmla="*/ 883920 w 2701290"/>
                <a:gd name="connsiteY27" fmla="*/ 392430 h 866775"/>
                <a:gd name="connsiteX28" fmla="*/ 922020 w 2701290"/>
                <a:gd name="connsiteY28" fmla="*/ 392430 h 866775"/>
                <a:gd name="connsiteX29" fmla="*/ 922020 w 2701290"/>
                <a:gd name="connsiteY29" fmla="*/ 365760 h 866775"/>
                <a:gd name="connsiteX30" fmla="*/ 1236345 w 2701290"/>
                <a:gd name="connsiteY30" fmla="*/ 365760 h 866775"/>
                <a:gd name="connsiteX31" fmla="*/ 1236345 w 2701290"/>
                <a:gd name="connsiteY31" fmla="*/ 346710 h 866775"/>
                <a:gd name="connsiteX32" fmla="*/ 1236345 w 2701290"/>
                <a:gd name="connsiteY32" fmla="*/ 323850 h 866775"/>
                <a:gd name="connsiteX33" fmla="*/ 1276350 w 2701290"/>
                <a:gd name="connsiteY33" fmla="*/ 323850 h 866775"/>
                <a:gd name="connsiteX34" fmla="*/ 1276350 w 2701290"/>
                <a:gd name="connsiteY34" fmla="*/ 259080 h 866775"/>
                <a:gd name="connsiteX35" fmla="*/ 1360170 w 2701290"/>
                <a:gd name="connsiteY35" fmla="*/ 259080 h 866775"/>
                <a:gd name="connsiteX36" fmla="*/ 1360170 w 2701290"/>
                <a:gd name="connsiteY36" fmla="*/ 220980 h 866775"/>
                <a:gd name="connsiteX37" fmla="*/ 1493520 w 2701290"/>
                <a:gd name="connsiteY37" fmla="*/ 220980 h 866775"/>
                <a:gd name="connsiteX38" fmla="*/ 1493520 w 2701290"/>
                <a:gd name="connsiteY38" fmla="*/ 175260 h 866775"/>
                <a:gd name="connsiteX39" fmla="*/ 1939290 w 2701290"/>
                <a:gd name="connsiteY39" fmla="*/ 175260 h 866775"/>
                <a:gd name="connsiteX40" fmla="*/ 1939290 w 2701290"/>
                <a:gd name="connsiteY40" fmla="*/ 116205 h 866775"/>
                <a:gd name="connsiteX41" fmla="*/ 2145030 w 2701290"/>
                <a:gd name="connsiteY41" fmla="*/ 116205 h 866775"/>
                <a:gd name="connsiteX42" fmla="*/ 2145030 w 2701290"/>
                <a:gd name="connsiteY42" fmla="*/ 57150 h 866775"/>
                <a:gd name="connsiteX43" fmla="*/ 2261235 w 2701290"/>
                <a:gd name="connsiteY43" fmla="*/ 57150 h 866775"/>
                <a:gd name="connsiteX44" fmla="*/ 2261235 w 2701290"/>
                <a:gd name="connsiteY44" fmla="*/ 0 h 866775"/>
                <a:gd name="connsiteX45" fmla="*/ 2701290 w 2701290"/>
                <a:gd name="connsiteY45" fmla="*/ 0 h 866775"/>
                <a:gd name="connsiteX0" fmla="*/ 0 w 2701290"/>
                <a:gd name="connsiteY0" fmla="*/ 874395 h 874395"/>
                <a:gd name="connsiteX1" fmla="*/ 0 w 2701290"/>
                <a:gd name="connsiteY1" fmla="*/ 813435 h 874395"/>
                <a:gd name="connsiteX2" fmla="*/ 123825 w 2701290"/>
                <a:gd name="connsiteY2" fmla="*/ 813435 h 874395"/>
                <a:gd name="connsiteX3" fmla="*/ 123825 w 2701290"/>
                <a:gd name="connsiteY3" fmla="*/ 782955 h 874395"/>
                <a:gd name="connsiteX4" fmla="*/ 194310 w 2701290"/>
                <a:gd name="connsiteY4" fmla="*/ 782955 h 874395"/>
                <a:gd name="connsiteX5" fmla="*/ 194310 w 2701290"/>
                <a:gd name="connsiteY5" fmla="*/ 748665 h 874395"/>
                <a:gd name="connsiteX6" fmla="*/ 232410 w 2701290"/>
                <a:gd name="connsiteY6" fmla="*/ 748665 h 874395"/>
                <a:gd name="connsiteX7" fmla="*/ 232410 w 2701290"/>
                <a:gd name="connsiteY7" fmla="*/ 723900 h 874395"/>
                <a:gd name="connsiteX8" fmla="*/ 272415 w 2701290"/>
                <a:gd name="connsiteY8" fmla="*/ 723900 h 874395"/>
                <a:gd name="connsiteX9" fmla="*/ 272415 w 2701290"/>
                <a:gd name="connsiteY9" fmla="*/ 691515 h 874395"/>
                <a:gd name="connsiteX10" fmla="*/ 291465 w 2701290"/>
                <a:gd name="connsiteY10" fmla="*/ 691515 h 874395"/>
                <a:gd name="connsiteX11" fmla="*/ 291465 w 2701290"/>
                <a:gd name="connsiteY11" fmla="*/ 662940 h 874395"/>
                <a:gd name="connsiteX12" fmla="*/ 331470 w 2701290"/>
                <a:gd name="connsiteY12" fmla="*/ 662940 h 874395"/>
                <a:gd name="connsiteX13" fmla="*/ 331470 w 2701290"/>
                <a:gd name="connsiteY13" fmla="*/ 628650 h 874395"/>
                <a:gd name="connsiteX14" fmla="*/ 346710 w 2701290"/>
                <a:gd name="connsiteY14" fmla="*/ 628650 h 874395"/>
                <a:gd name="connsiteX15" fmla="*/ 346710 w 2701290"/>
                <a:gd name="connsiteY15" fmla="*/ 596265 h 874395"/>
                <a:gd name="connsiteX16" fmla="*/ 360045 w 2701290"/>
                <a:gd name="connsiteY16" fmla="*/ 596265 h 874395"/>
                <a:gd name="connsiteX17" fmla="*/ 360045 w 2701290"/>
                <a:gd name="connsiteY17" fmla="*/ 577215 h 874395"/>
                <a:gd name="connsiteX18" fmla="*/ 432435 w 2701290"/>
                <a:gd name="connsiteY18" fmla="*/ 577215 h 874395"/>
                <a:gd name="connsiteX19" fmla="*/ 432435 w 2701290"/>
                <a:gd name="connsiteY19" fmla="*/ 541020 h 874395"/>
                <a:gd name="connsiteX20" fmla="*/ 457200 w 2701290"/>
                <a:gd name="connsiteY20" fmla="*/ 541020 h 874395"/>
                <a:gd name="connsiteX21" fmla="*/ 457200 w 2701290"/>
                <a:gd name="connsiteY21" fmla="*/ 512445 h 874395"/>
                <a:gd name="connsiteX22" fmla="*/ 487680 w 2701290"/>
                <a:gd name="connsiteY22" fmla="*/ 512445 h 874395"/>
                <a:gd name="connsiteX23" fmla="*/ 487680 w 2701290"/>
                <a:gd name="connsiteY23" fmla="*/ 485775 h 874395"/>
                <a:gd name="connsiteX24" fmla="*/ 775335 w 2701290"/>
                <a:gd name="connsiteY24" fmla="*/ 485775 h 874395"/>
                <a:gd name="connsiteX25" fmla="*/ 775335 w 2701290"/>
                <a:gd name="connsiteY25" fmla="*/ 424815 h 874395"/>
                <a:gd name="connsiteX26" fmla="*/ 883920 w 2701290"/>
                <a:gd name="connsiteY26" fmla="*/ 424815 h 874395"/>
                <a:gd name="connsiteX27" fmla="*/ 883920 w 2701290"/>
                <a:gd name="connsiteY27" fmla="*/ 392430 h 874395"/>
                <a:gd name="connsiteX28" fmla="*/ 922020 w 2701290"/>
                <a:gd name="connsiteY28" fmla="*/ 392430 h 874395"/>
                <a:gd name="connsiteX29" fmla="*/ 922020 w 2701290"/>
                <a:gd name="connsiteY29" fmla="*/ 365760 h 874395"/>
                <a:gd name="connsiteX30" fmla="*/ 1236345 w 2701290"/>
                <a:gd name="connsiteY30" fmla="*/ 365760 h 874395"/>
                <a:gd name="connsiteX31" fmla="*/ 1236345 w 2701290"/>
                <a:gd name="connsiteY31" fmla="*/ 346710 h 874395"/>
                <a:gd name="connsiteX32" fmla="*/ 1236345 w 2701290"/>
                <a:gd name="connsiteY32" fmla="*/ 323850 h 874395"/>
                <a:gd name="connsiteX33" fmla="*/ 1276350 w 2701290"/>
                <a:gd name="connsiteY33" fmla="*/ 323850 h 874395"/>
                <a:gd name="connsiteX34" fmla="*/ 1276350 w 2701290"/>
                <a:gd name="connsiteY34" fmla="*/ 259080 h 874395"/>
                <a:gd name="connsiteX35" fmla="*/ 1360170 w 2701290"/>
                <a:gd name="connsiteY35" fmla="*/ 259080 h 874395"/>
                <a:gd name="connsiteX36" fmla="*/ 1360170 w 2701290"/>
                <a:gd name="connsiteY36" fmla="*/ 220980 h 874395"/>
                <a:gd name="connsiteX37" fmla="*/ 1493520 w 2701290"/>
                <a:gd name="connsiteY37" fmla="*/ 220980 h 874395"/>
                <a:gd name="connsiteX38" fmla="*/ 1493520 w 2701290"/>
                <a:gd name="connsiteY38" fmla="*/ 175260 h 874395"/>
                <a:gd name="connsiteX39" fmla="*/ 1939290 w 2701290"/>
                <a:gd name="connsiteY39" fmla="*/ 175260 h 874395"/>
                <a:gd name="connsiteX40" fmla="*/ 1939290 w 2701290"/>
                <a:gd name="connsiteY40" fmla="*/ 116205 h 874395"/>
                <a:gd name="connsiteX41" fmla="*/ 2145030 w 2701290"/>
                <a:gd name="connsiteY41" fmla="*/ 116205 h 874395"/>
                <a:gd name="connsiteX42" fmla="*/ 2145030 w 2701290"/>
                <a:gd name="connsiteY42" fmla="*/ 57150 h 874395"/>
                <a:gd name="connsiteX43" fmla="*/ 2261235 w 2701290"/>
                <a:gd name="connsiteY43" fmla="*/ 57150 h 874395"/>
                <a:gd name="connsiteX44" fmla="*/ 2261235 w 2701290"/>
                <a:gd name="connsiteY44" fmla="*/ 0 h 874395"/>
                <a:gd name="connsiteX45" fmla="*/ 2701290 w 2701290"/>
                <a:gd name="connsiteY45" fmla="*/ 0 h 874395"/>
                <a:gd name="connsiteX0" fmla="*/ 0 w 2685857"/>
                <a:gd name="connsiteY0" fmla="*/ 874395 h 874395"/>
                <a:gd name="connsiteX1" fmla="*/ 0 w 2685857"/>
                <a:gd name="connsiteY1" fmla="*/ 813435 h 874395"/>
                <a:gd name="connsiteX2" fmla="*/ 123825 w 2685857"/>
                <a:gd name="connsiteY2" fmla="*/ 813435 h 874395"/>
                <a:gd name="connsiteX3" fmla="*/ 123825 w 2685857"/>
                <a:gd name="connsiteY3" fmla="*/ 782955 h 874395"/>
                <a:gd name="connsiteX4" fmla="*/ 194310 w 2685857"/>
                <a:gd name="connsiteY4" fmla="*/ 782955 h 874395"/>
                <a:gd name="connsiteX5" fmla="*/ 194310 w 2685857"/>
                <a:gd name="connsiteY5" fmla="*/ 748665 h 874395"/>
                <a:gd name="connsiteX6" fmla="*/ 232410 w 2685857"/>
                <a:gd name="connsiteY6" fmla="*/ 748665 h 874395"/>
                <a:gd name="connsiteX7" fmla="*/ 232410 w 2685857"/>
                <a:gd name="connsiteY7" fmla="*/ 723900 h 874395"/>
                <a:gd name="connsiteX8" fmla="*/ 272415 w 2685857"/>
                <a:gd name="connsiteY8" fmla="*/ 723900 h 874395"/>
                <a:gd name="connsiteX9" fmla="*/ 272415 w 2685857"/>
                <a:gd name="connsiteY9" fmla="*/ 691515 h 874395"/>
                <a:gd name="connsiteX10" fmla="*/ 291465 w 2685857"/>
                <a:gd name="connsiteY10" fmla="*/ 691515 h 874395"/>
                <a:gd name="connsiteX11" fmla="*/ 291465 w 2685857"/>
                <a:gd name="connsiteY11" fmla="*/ 662940 h 874395"/>
                <a:gd name="connsiteX12" fmla="*/ 331470 w 2685857"/>
                <a:gd name="connsiteY12" fmla="*/ 662940 h 874395"/>
                <a:gd name="connsiteX13" fmla="*/ 331470 w 2685857"/>
                <a:gd name="connsiteY13" fmla="*/ 628650 h 874395"/>
                <a:gd name="connsiteX14" fmla="*/ 346710 w 2685857"/>
                <a:gd name="connsiteY14" fmla="*/ 628650 h 874395"/>
                <a:gd name="connsiteX15" fmla="*/ 346710 w 2685857"/>
                <a:gd name="connsiteY15" fmla="*/ 596265 h 874395"/>
                <a:gd name="connsiteX16" fmla="*/ 360045 w 2685857"/>
                <a:gd name="connsiteY16" fmla="*/ 596265 h 874395"/>
                <a:gd name="connsiteX17" fmla="*/ 360045 w 2685857"/>
                <a:gd name="connsiteY17" fmla="*/ 577215 h 874395"/>
                <a:gd name="connsiteX18" fmla="*/ 432435 w 2685857"/>
                <a:gd name="connsiteY18" fmla="*/ 577215 h 874395"/>
                <a:gd name="connsiteX19" fmla="*/ 432435 w 2685857"/>
                <a:gd name="connsiteY19" fmla="*/ 541020 h 874395"/>
                <a:gd name="connsiteX20" fmla="*/ 457200 w 2685857"/>
                <a:gd name="connsiteY20" fmla="*/ 541020 h 874395"/>
                <a:gd name="connsiteX21" fmla="*/ 457200 w 2685857"/>
                <a:gd name="connsiteY21" fmla="*/ 512445 h 874395"/>
                <a:gd name="connsiteX22" fmla="*/ 487680 w 2685857"/>
                <a:gd name="connsiteY22" fmla="*/ 512445 h 874395"/>
                <a:gd name="connsiteX23" fmla="*/ 487680 w 2685857"/>
                <a:gd name="connsiteY23" fmla="*/ 485775 h 874395"/>
                <a:gd name="connsiteX24" fmla="*/ 775335 w 2685857"/>
                <a:gd name="connsiteY24" fmla="*/ 485775 h 874395"/>
                <a:gd name="connsiteX25" fmla="*/ 775335 w 2685857"/>
                <a:gd name="connsiteY25" fmla="*/ 424815 h 874395"/>
                <a:gd name="connsiteX26" fmla="*/ 883920 w 2685857"/>
                <a:gd name="connsiteY26" fmla="*/ 424815 h 874395"/>
                <a:gd name="connsiteX27" fmla="*/ 883920 w 2685857"/>
                <a:gd name="connsiteY27" fmla="*/ 392430 h 874395"/>
                <a:gd name="connsiteX28" fmla="*/ 922020 w 2685857"/>
                <a:gd name="connsiteY28" fmla="*/ 392430 h 874395"/>
                <a:gd name="connsiteX29" fmla="*/ 922020 w 2685857"/>
                <a:gd name="connsiteY29" fmla="*/ 365760 h 874395"/>
                <a:gd name="connsiteX30" fmla="*/ 1236345 w 2685857"/>
                <a:gd name="connsiteY30" fmla="*/ 365760 h 874395"/>
                <a:gd name="connsiteX31" fmla="*/ 1236345 w 2685857"/>
                <a:gd name="connsiteY31" fmla="*/ 346710 h 874395"/>
                <a:gd name="connsiteX32" fmla="*/ 1236345 w 2685857"/>
                <a:gd name="connsiteY32" fmla="*/ 323850 h 874395"/>
                <a:gd name="connsiteX33" fmla="*/ 1276350 w 2685857"/>
                <a:gd name="connsiteY33" fmla="*/ 323850 h 874395"/>
                <a:gd name="connsiteX34" fmla="*/ 1276350 w 2685857"/>
                <a:gd name="connsiteY34" fmla="*/ 259080 h 874395"/>
                <a:gd name="connsiteX35" fmla="*/ 1360170 w 2685857"/>
                <a:gd name="connsiteY35" fmla="*/ 259080 h 874395"/>
                <a:gd name="connsiteX36" fmla="*/ 1360170 w 2685857"/>
                <a:gd name="connsiteY36" fmla="*/ 220980 h 874395"/>
                <a:gd name="connsiteX37" fmla="*/ 1493520 w 2685857"/>
                <a:gd name="connsiteY37" fmla="*/ 220980 h 874395"/>
                <a:gd name="connsiteX38" fmla="*/ 1493520 w 2685857"/>
                <a:gd name="connsiteY38" fmla="*/ 175260 h 874395"/>
                <a:gd name="connsiteX39" fmla="*/ 1939290 w 2685857"/>
                <a:gd name="connsiteY39" fmla="*/ 175260 h 874395"/>
                <a:gd name="connsiteX40" fmla="*/ 1939290 w 2685857"/>
                <a:gd name="connsiteY40" fmla="*/ 116205 h 874395"/>
                <a:gd name="connsiteX41" fmla="*/ 2145030 w 2685857"/>
                <a:gd name="connsiteY41" fmla="*/ 116205 h 874395"/>
                <a:gd name="connsiteX42" fmla="*/ 2145030 w 2685857"/>
                <a:gd name="connsiteY42" fmla="*/ 57150 h 874395"/>
                <a:gd name="connsiteX43" fmla="*/ 2261235 w 2685857"/>
                <a:gd name="connsiteY43" fmla="*/ 57150 h 874395"/>
                <a:gd name="connsiteX44" fmla="*/ 2261235 w 2685857"/>
                <a:gd name="connsiteY44" fmla="*/ 0 h 874395"/>
                <a:gd name="connsiteX45" fmla="*/ 2685857 w 2685857"/>
                <a:gd name="connsiteY45" fmla="*/ 0 h 87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85857" h="874395">
                  <a:moveTo>
                    <a:pt x="0" y="874395"/>
                  </a:moveTo>
                  <a:lnTo>
                    <a:pt x="0" y="813435"/>
                  </a:lnTo>
                  <a:lnTo>
                    <a:pt x="123825" y="813435"/>
                  </a:lnTo>
                  <a:lnTo>
                    <a:pt x="123825" y="782955"/>
                  </a:lnTo>
                  <a:lnTo>
                    <a:pt x="194310" y="782955"/>
                  </a:lnTo>
                  <a:lnTo>
                    <a:pt x="194310" y="748665"/>
                  </a:lnTo>
                  <a:lnTo>
                    <a:pt x="232410" y="748665"/>
                  </a:lnTo>
                  <a:lnTo>
                    <a:pt x="232410" y="723900"/>
                  </a:lnTo>
                  <a:lnTo>
                    <a:pt x="272415" y="723900"/>
                  </a:lnTo>
                  <a:lnTo>
                    <a:pt x="272415" y="691515"/>
                  </a:lnTo>
                  <a:lnTo>
                    <a:pt x="291465" y="691515"/>
                  </a:lnTo>
                  <a:lnTo>
                    <a:pt x="291465" y="662940"/>
                  </a:lnTo>
                  <a:lnTo>
                    <a:pt x="331470" y="662940"/>
                  </a:lnTo>
                  <a:lnTo>
                    <a:pt x="331470" y="628650"/>
                  </a:lnTo>
                  <a:lnTo>
                    <a:pt x="346710" y="628650"/>
                  </a:lnTo>
                  <a:lnTo>
                    <a:pt x="346710" y="596265"/>
                  </a:lnTo>
                  <a:lnTo>
                    <a:pt x="360045" y="596265"/>
                  </a:lnTo>
                  <a:lnTo>
                    <a:pt x="360045" y="577215"/>
                  </a:lnTo>
                  <a:lnTo>
                    <a:pt x="432435" y="577215"/>
                  </a:lnTo>
                  <a:lnTo>
                    <a:pt x="432435" y="541020"/>
                  </a:lnTo>
                  <a:lnTo>
                    <a:pt x="457200" y="541020"/>
                  </a:lnTo>
                  <a:lnTo>
                    <a:pt x="457200" y="512445"/>
                  </a:lnTo>
                  <a:lnTo>
                    <a:pt x="487680" y="512445"/>
                  </a:lnTo>
                  <a:lnTo>
                    <a:pt x="487680" y="485775"/>
                  </a:lnTo>
                  <a:lnTo>
                    <a:pt x="775335" y="485775"/>
                  </a:lnTo>
                  <a:lnTo>
                    <a:pt x="775335" y="424815"/>
                  </a:lnTo>
                  <a:lnTo>
                    <a:pt x="883920" y="424815"/>
                  </a:lnTo>
                  <a:lnTo>
                    <a:pt x="883920" y="392430"/>
                  </a:lnTo>
                  <a:lnTo>
                    <a:pt x="922020" y="392430"/>
                  </a:lnTo>
                  <a:lnTo>
                    <a:pt x="922020" y="365760"/>
                  </a:lnTo>
                  <a:lnTo>
                    <a:pt x="1236345" y="365760"/>
                  </a:lnTo>
                  <a:lnTo>
                    <a:pt x="1236345" y="346710"/>
                  </a:lnTo>
                  <a:lnTo>
                    <a:pt x="1236345" y="323850"/>
                  </a:lnTo>
                  <a:lnTo>
                    <a:pt x="1276350" y="323850"/>
                  </a:lnTo>
                  <a:lnTo>
                    <a:pt x="1276350" y="259080"/>
                  </a:lnTo>
                  <a:lnTo>
                    <a:pt x="1360170" y="259080"/>
                  </a:lnTo>
                  <a:lnTo>
                    <a:pt x="1360170" y="220980"/>
                  </a:lnTo>
                  <a:lnTo>
                    <a:pt x="1493520" y="220980"/>
                  </a:lnTo>
                  <a:lnTo>
                    <a:pt x="1493520" y="175260"/>
                  </a:lnTo>
                  <a:lnTo>
                    <a:pt x="1939290" y="175260"/>
                  </a:lnTo>
                  <a:lnTo>
                    <a:pt x="1939290" y="116205"/>
                  </a:lnTo>
                  <a:lnTo>
                    <a:pt x="2145030" y="116205"/>
                  </a:lnTo>
                  <a:lnTo>
                    <a:pt x="2145030" y="57150"/>
                  </a:lnTo>
                  <a:lnTo>
                    <a:pt x="2261235" y="57150"/>
                  </a:lnTo>
                  <a:lnTo>
                    <a:pt x="2261235" y="0"/>
                  </a:lnTo>
                  <a:lnTo>
                    <a:pt x="2685857"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08914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BFD4-03B6-4D01-9AF4-52970E40B5F1}"/>
              </a:ext>
            </a:extLst>
          </p:cNvPr>
          <p:cNvSpPr>
            <a:spLocks noGrp="1"/>
          </p:cNvSpPr>
          <p:nvPr>
            <p:ph type="title"/>
          </p:nvPr>
        </p:nvSpPr>
        <p:spPr/>
        <p:txBody>
          <a:bodyPr/>
          <a:lstStyle/>
          <a:p>
            <a:r>
              <a:rPr lang="en-US" dirty="0"/>
              <a:t>Emerging Therapies:</a:t>
            </a:r>
            <a:br>
              <a:rPr lang="en-US" dirty="0"/>
            </a:br>
            <a:r>
              <a:rPr lang="en-US" dirty="0"/>
              <a:t>What Comes Next?</a:t>
            </a:r>
          </a:p>
        </p:txBody>
      </p:sp>
    </p:spTree>
    <p:extLst>
      <p:ext uri="{BB962C8B-B14F-4D97-AF65-F5344CB8AC3E}">
        <p14:creationId xmlns:p14="http://schemas.microsoft.com/office/powerpoint/2010/main" val="3734730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New &amp; Emerging Therapies for the Treatment of IBD</a:t>
            </a:r>
          </a:p>
        </p:txBody>
      </p:sp>
      <p:sp>
        <p:nvSpPr>
          <p:cNvPr id="5" name="TextBox 4"/>
          <p:cNvSpPr txBox="1"/>
          <p:nvPr/>
        </p:nvSpPr>
        <p:spPr>
          <a:xfrm>
            <a:off x="0" y="6396335"/>
            <a:ext cx="8382000" cy="461665"/>
          </a:xfrm>
          <a:prstGeom prst="rect">
            <a:avLst/>
          </a:prstGeom>
          <a:noFill/>
        </p:spPr>
        <p:txBody>
          <a:bodyPr wrap="square" rtlCol="0" anchor="b">
            <a:spAutoFit/>
          </a:bodyPr>
          <a:lstStyle/>
          <a:p>
            <a:pPr algn="l" fontAlgn="auto">
              <a:spcBef>
                <a:spcPts val="0"/>
              </a:spcBef>
              <a:spcAft>
                <a:spcPts val="0"/>
              </a:spcAft>
            </a:pPr>
            <a:r>
              <a:rPr lang="en-US" sz="1200" dirty="0" err="1">
                <a:solidFill>
                  <a:schemeClr val="tx1">
                    <a:lumMod val="50000"/>
                  </a:schemeClr>
                </a:solidFill>
                <a:latin typeface="+mn-lt"/>
              </a:rPr>
              <a:t>JAK</a:t>
            </a:r>
            <a:r>
              <a:rPr lang="en-US" sz="1200" dirty="0">
                <a:solidFill>
                  <a:schemeClr val="tx1">
                    <a:lumMod val="50000"/>
                  </a:schemeClr>
                </a:solidFill>
                <a:latin typeface="+mn-lt"/>
              </a:rPr>
              <a:t>, </a:t>
            </a:r>
            <a:r>
              <a:rPr lang="en-US" sz="1200" dirty="0" err="1">
                <a:solidFill>
                  <a:schemeClr val="tx1">
                    <a:lumMod val="50000"/>
                  </a:schemeClr>
                </a:solidFill>
                <a:latin typeface="+mn-lt"/>
              </a:rPr>
              <a:t>janus</a:t>
            </a:r>
            <a:r>
              <a:rPr lang="en-US" sz="1200" dirty="0">
                <a:solidFill>
                  <a:schemeClr val="tx1">
                    <a:lumMod val="50000"/>
                  </a:schemeClr>
                </a:solidFill>
                <a:latin typeface="+mn-lt"/>
              </a:rPr>
              <a:t> kinase; S1P, sphingosine 1-phosphate; </a:t>
            </a:r>
            <a:r>
              <a:rPr lang="en-US" sz="1200" dirty="0" err="1">
                <a:solidFill>
                  <a:schemeClr val="tx1">
                    <a:lumMod val="50000"/>
                  </a:schemeClr>
                </a:solidFill>
                <a:latin typeface="+mn-lt"/>
              </a:rPr>
              <a:t>MAdCAM</a:t>
            </a:r>
            <a:r>
              <a:rPr lang="en-US" sz="1200" dirty="0">
                <a:solidFill>
                  <a:schemeClr val="tx1">
                    <a:lumMod val="50000"/>
                  </a:schemeClr>
                </a:solidFill>
                <a:latin typeface="+mn-lt"/>
              </a:rPr>
              <a:t>, mucosal </a:t>
            </a:r>
            <a:r>
              <a:rPr lang="en-US" sz="1200" dirty="0" err="1">
                <a:solidFill>
                  <a:schemeClr val="tx1">
                    <a:lumMod val="50000"/>
                  </a:schemeClr>
                </a:solidFill>
                <a:latin typeface="+mn-lt"/>
              </a:rPr>
              <a:t>addressin</a:t>
            </a:r>
            <a:r>
              <a:rPr lang="en-US" sz="1200" dirty="0">
                <a:solidFill>
                  <a:schemeClr val="tx1">
                    <a:lumMod val="50000"/>
                  </a:schemeClr>
                </a:solidFill>
                <a:latin typeface="+mn-lt"/>
              </a:rPr>
              <a:t> cell adhesion molecule.</a:t>
            </a:r>
          </a:p>
          <a:p>
            <a:pPr algn="l" fontAlgn="auto">
              <a:spcBef>
                <a:spcPts val="0"/>
              </a:spcBef>
              <a:spcAft>
                <a:spcPts val="0"/>
              </a:spcAft>
            </a:pPr>
            <a:r>
              <a:rPr lang="en-US" sz="1200" dirty="0">
                <a:solidFill>
                  <a:schemeClr val="tx1">
                    <a:lumMod val="50000"/>
                  </a:schemeClr>
                </a:solidFill>
                <a:latin typeface="+mn-lt"/>
              </a:rPr>
              <a:t>Khanna R, et al. </a:t>
            </a:r>
            <a:r>
              <a:rPr lang="en-US" sz="1200" i="1" dirty="0">
                <a:solidFill>
                  <a:schemeClr val="tx1">
                    <a:lumMod val="50000"/>
                  </a:schemeClr>
                </a:solidFill>
                <a:latin typeface="+mn-lt"/>
              </a:rPr>
              <a:t>Dig Dis</a:t>
            </a:r>
            <a:r>
              <a:rPr lang="en-US" sz="1200" dirty="0">
                <a:solidFill>
                  <a:schemeClr val="tx1">
                    <a:lumMod val="50000"/>
                  </a:schemeClr>
                </a:solidFill>
                <a:latin typeface="+mn-lt"/>
              </a:rPr>
              <a:t>. 2016;34(suppl 1):67-73.</a:t>
            </a:r>
          </a:p>
        </p:txBody>
      </p:sp>
      <p:graphicFrame>
        <p:nvGraphicFramePr>
          <p:cNvPr id="8" name="Table 7">
            <a:extLst>
              <a:ext uri="{FF2B5EF4-FFF2-40B4-BE49-F238E27FC236}">
                <a16:creationId xmlns:a16="http://schemas.microsoft.com/office/drawing/2014/main" id="{D65D767B-2570-4F1A-ADFB-9F8C37DC523F}"/>
              </a:ext>
            </a:extLst>
          </p:cNvPr>
          <p:cNvGraphicFramePr>
            <a:graphicFrameLocks noGrp="1"/>
          </p:cNvGraphicFramePr>
          <p:nvPr>
            <p:extLst/>
          </p:nvPr>
        </p:nvGraphicFramePr>
        <p:xfrm>
          <a:off x="82549" y="1305437"/>
          <a:ext cx="9042401" cy="5043462"/>
        </p:xfrm>
        <a:graphic>
          <a:graphicData uri="http://schemas.openxmlformats.org/drawingml/2006/table">
            <a:tbl>
              <a:tblPr firstRow="1" bandRow="1">
                <a:tableStyleId>{85BE263C-DBD7-4A20-BB59-AAB30ACAA65A}</a:tableStyleId>
              </a:tblPr>
              <a:tblGrid>
                <a:gridCol w="1819644">
                  <a:extLst>
                    <a:ext uri="{9D8B030D-6E8A-4147-A177-3AD203B41FA5}">
                      <a16:colId xmlns:a16="http://schemas.microsoft.com/office/drawing/2014/main" val="3782775769"/>
                    </a:ext>
                  </a:extLst>
                </a:gridCol>
                <a:gridCol w="1477546">
                  <a:extLst>
                    <a:ext uri="{9D8B030D-6E8A-4147-A177-3AD203B41FA5}">
                      <a16:colId xmlns:a16="http://schemas.microsoft.com/office/drawing/2014/main" val="20000"/>
                    </a:ext>
                  </a:extLst>
                </a:gridCol>
                <a:gridCol w="2125710">
                  <a:extLst>
                    <a:ext uri="{9D8B030D-6E8A-4147-A177-3AD203B41FA5}">
                      <a16:colId xmlns:a16="http://schemas.microsoft.com/office/drawing/2014/main" val="3513757601"/>
                    </a:ext>
                  </a:extLst>
                </a:gridCol>
                <a:gridCol w="1955800">
                  <a:extLst>
                    <a:ext uri="{9D8B030D-6E8A-4147-A177-3AD203B41FA5}">
                      <a16:colId xmlns:a16="http://schemas.microsoft.com/office/drawing/2014/main" val="20002"/>
                    </a:ext>
                  </a:extLst>
                </a:gridCol>
                <a:gridCol w="1663701">
                  <a:extLst>
                    <a:ext uri="{9D8B030D-6E8A-4147-A177-3AD203B41FA5}">
                      <a16:colId xmlns:a16="http://schemas.microsoft.com/office/drawing/2014/main" val="2979218315"/>
                    </a:ext>
                  </a:extLst>
                </a:gridCol>
              </a:tblGrid>
              <a:tr h="54655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US" sz="2000" b="1" u="none" strike="noStrike" cap="none" baseline="0" dirty="0">
                          <a:effectLst>
                            <a:outerShdw blurRad="38100" dist="38100" dir="2700000" algn="tl">
                              <a:srgbClr val="000000">
                                <a:alpha val="43137"/>
                              </a:srgbClr>
                            </a:outerShdw>
                          </a:effectLst>
                        </a:rPr>
                        <a:t>Agent</a:t>
                      </a:r>
                      <a:endParaRPr lang="en-US" sz="2000" b="1" i="0" u="none" strike="noStrike" cap="none" baseline="0" dirty="0">
                        <a:solidFill>
                          <a:schemeClr val="bg1"/>
                        </a:solidFill>
                        <a:effectLst>
                          <a:outerShdw blurRad="38100" dist="38100" dir="2700000" algn="tl">
                            <a:srgbClr val="000000">
                              <a:alpha val="43137"/>
                            </a:srgbClr>
                          </a:outerShdw>
                        </a:effectLst>
                        <a:latin typeface="+mj-lt"/>
                        <a:cs typeface="Arial" pitchFamily="34" charset="0"/>
                      </a:endParaRPr>
                    </a:p>
                  </a:txBody>
                  <a:tcPr marL="9525" marR="9525"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US" sz="2000" b="1" u="none" strike="noStrike" cap="none" baseline="0" dirty="0">
                          <a:effectLst>
                            <a:outerShdw blurRad="38100" dist="38100" dir="2700000" algn="tl">
                              <a:srgbClr val="000000">
                                <a:alpha val="43137"/>
                              </a:srgbClr>
                            </a:outerShdw>
                          </a:effectLst>
                        </a:rPr>
                        <a:t>Target</a:t>
                      </a:r>
                      <a:endParaRPr lang="en-US" sz="2000" b="1" i="0" u="none" strike="noStrike" cap="none" baseline="0" dirty="0">
                        <a:solidFill>
                          <a:schemeClr val="bg2"/>
                        </a:solidFill>
                        <a:effectLst>
                          <a:outerShdw blurRad="38100" dist="38100" dir="2700000" algn="tl">
                            <a:srgbClr val="000000">
                              <a:alpha val="43137"/>
                            </a:srgbClr>
                          </a:outerShdw>
                        </a:effectLst>
                        <a:latin typeface="+mj-lt"/>
                        <a:cs typeface="Arial" pitchFamily="34" charset="0"/>
                      </a:endParaRPr>
                    </a:p>
                  </a:txBody>
                  <a:tcPr marL="9525" marR="9525"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cap="none" baseline="0" dirty="0">
                          <a:solidFill>
                            <a:schemeClr val="bg1"/>
                          </a:solidFill>
                          <a:effectLst>
                            <a:outerShdw blurRad="38100" dist="38100" dir="2700000" algn="tl">
                              <a:srgbClr val="000000">
                                <a:alpha val="43137"/>
                              </a:srgbClr>
                            </a:outerShdw>
                          </a:effectLst>
                          <a:latin typeface="+mj-lt"/>
                          <a:cs typeface="Arial" pitchFamily="34" charset="0"/>
                        </a:rPr>
                        <a:t>Developer</a:t>
                      </a:r>
                    </a:p>
                  </a:txBody>
                  <a:tcPr marL="9525" marR="9525"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US" sz="2000" b="1" u="none" strike="noStrike" cap="none" baseline="0" dirty="0">
                          <a:effectLst>
                            <a:outerShdw blurRad="38100" dist="38100" dir="2700000" algn="tl">
                              <a:srgbClr val="000000">
                                <a:alpha val="43137"/>
                              </a:srgbClr>
                            </a:outerShdw>
                          </a:effectLst>
                        </a:rPr>
                        <a:t> Clinical Trial Phase </a:t>
                      </a:r>
                    </a:p>
                    <a:p>
                      <a:pPr algn="ctr" fontAlgn="ctr"/>
                      <a:r>
                        <a:rPr lang="en-US" sz="2000" b="1" u="none" strike="noStrike" cap="none" baseline="0" dirty="0">
                          <a:effectLst>
                            <a:outerShdw blurRad="38100" dist="38100" dir="2700000" algn="tl">
                              <a:srgbClr val="000000">
                                <a:alpha val="43137"/>
                              </a:srgbClr>
                            </a:outerShdw>
                          </a:effectLst>
                        </a:rPr>
                        <a:t>UC                             CD</a:t>
                      </a:r>
                      <a:endParaRPr lang="en-US" sz="2000" b="1" i="0" u="none" strike="noStrike" cap="none" baseline="0" dirty="0">
                        <a:solidFill>
                          <a:schemeClr val="bg2"/>
                        </a:solidFill>
                        <a:effectLst>
                          <a:outerShdw blurRad="38100" dist="38100" dir="2700000" algn="tl">
                            <a:srgbClr val="000000">
                              <a:alpha val="43137"/>
                            </a:srgbClr>
                          </a:outerShdw>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2400" b="1" i="0" u="none" strike="noStrike" cap="none" baseline="0" dirty="0">
                        <a:solidFill>
                          <a:schemeClr val="bg2"/>
                        </a:solidFill>
                        <a:effectLst>
                          <a:outerShdw blurRad="38100" dist="38100" dir="2700000" algn="tl">
                            <a:srgbClr val="000000">
                              <a:alpha val="43137"/>
                            </a:srgbClr>
                          </a:outerShdw>
                        </a:effectLst>
                        <a:latin typeface="+mj-lt"/>
                        <a:cs typeface="Arial" pitchFamily="34" charset="0"/>
                      </a:endParaRPr>
                    </a:p>
                  </a:txBody>
                  <a:tcPr marL="9525" marR="9525" marT="7144"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9AD38"/>
                    </a:solidFill>
                  </a:tcPr>
                </a:tc>
                <a:extLst>
                  <a:ext uri="{0D108BD9-81ED-4DB2-BD59-A6C34878D82A}">
                    <a16:rowId xmlns:a16="http://schemas.microsoft.com/office/drawing/2014/main" val="10000"/>
                  </a:ext>
                </a:extLst>
              </a:tr>
              <a:tr h="368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Ustekinumab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IL-12/23</a:t>
                      </a:r>
                      <a:endParaRPr lang="en-US" sz="1800" b="1" i="0" u="none" strike="noStrike" kern="12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dirty="0">
                          <a:solidFill>
                            <a:schemeClr val="tx1">
                              <a:lumMod val="50000"/>
                            </a:schemeClr>
                          </a:solidFill>
                          <a:effectLst/>
                          <a:latin typeface="+mj-lt"/>
                          <a:ea typeface="+mn-ea"/>
                          <a:cs typeface="Arial" pitchFamily="34" charset="0"/>
                        </a:rPr>
                        <a:t>Janssen</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 Phase 3 completed</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algn="ctr" fontAlgn="ctr"/>
                      <a:r>
                        <a:rPr lang="en-US" sz="1800" b="1" u="none" strike="noStrike" dirty="0">
                          <a:effectLst/>
                        </a:rPr>
                        <a:t>Approved</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extLst>
                  <a:ext uri="{0D108BD9-81ED-4DB2-BD59-A6C34878D82A}">
                    <a16:rowId xmlns:a16="http://schemas.microsoft.com/office/drawing/2014/main" val="10001"/>
                  </a:ext>
                </a:extLst>
              </a:tr>
              <a:tr h="368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Risankizumab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IL-23</a:t>
                      </a:r>
                      <a:endParaRPr lang="en-US" sz="1800" b="1" i="0" u="none" strike="noStrike" kern="12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dirty="0">
                          <a:solidFill>
                            <a:schemeClr val="tx1">
                              <a:lumMod val="50000"/>
                            </a:schemeClr>
                          </a:solidFill>
                          <a:effectLst/>
                          <a:latin typeface="+mj-lt"/>
                          <a:ea typeface="+mn-ea"/>
                          <a:cs typeface="Arial" pitchFamily="34" charset="0"/>
                        </a:rPr>
                        <a:t>AbbVie</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Phase 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extLst>
                  <a:ext uri="{0D108BD9-81ED-4DB2-BD59-A6C34878D82A}">
                    <a16:rowId xmlns:a16="http://schemas.microsoft.com/office/drawing/2014/main" val="10002"/>
                  </a:ext>
                </a:extLst>
              </a:tr>
              <a:tr h="368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err="1">
                          <a:effectLst/>
                        </a:rPr>
                        <a:t>Brazikumab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IL-23</a:t>
                      </a:r>
                      <a:endParaRPr lang="en-US" sz="1800" b="1" i="0" u="none" strike="noStrike" kern="12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dirty="0">
                          <a:solidFill>
                            <a:schemeClr val="tx1">
                              <a:lumMod val="50000"/>
                            </a:schemeClr>
                          </a:solidFill>
                          <a:effectLst/>
                          <a:latin typeface="+mj-lt"/>
                          <a:ea typeface="+mn-ea"/>
                          <a:cs typeface="Arial" pitchFamily="34" charset="0"/>
                        </a:rPr>
                        <a:t>Allergan</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a:t>
                      </a:r>
                      <a:endParaRPr lang="en-US" sz="1800" b="1"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Phase 2b (completed)</a:t>
                      </a:r>
                      <a:endParaRPr lang="en-US" sz="1800" b="1"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extLst>
                  <a:ext uri="{0D108BD9-81ED-4DB2-BD59-A6C34878D82A}">
                    <a16:rowId xmlns:a16="http://schemas.microsoft.com/office/drawing/2014/main" val="10003"/>
                  </a:ext>
                </a:extLst>
              </a:tr>
              <a:tr h="368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err="1">
                          <a:effectLst/>
                        </a:rPr>
                        <a:t>Mirikizumab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IL-23</a:t>
                      </a:r>
                      <a:endParaRPr lang="en-US" sz="1800" b="1" i="0" u="none" strike="noStrike" kern="12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dirty="0">
                          <a:solidFill>
                            <a:schemeClr val="tx1">
                              <a:lumMod val="50000"/>
                            </a:schemeClr>
                          </a:solidFill>
                          <a:effectLst/>
                          <a:latin typeface="+mj-lt"/>
                          <a:ea typeface="+mn-ea"/>
                          <a:cs typeface="Arial" pitchFamily="34" charset="0"/>
                        </a:rPr>
                        <a:t>Eli Lilly</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Phase 2</a:t>
                      </a:r>
                      <a:endParaRPr lang="en-US" sz="1800" b="1"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Phase 2</a:t>
                      </a:r>
                      <a:endParaRPr lang="en-US" sz="1800" b="1" u="none" strike="noStrike" kern="1200" dirty="0">
                        <a:solidFill>
                          <a:schemeClr val="tx1"/>
                        </a:solidFill>
                        <a:effectLst/>
                        <a:latin typeface="+mj-lt"/>
                        <a:ea typeface="+mn-ea"/>
                        <a:cs typeface="+mn-cs"/>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extLst>
                  <a:ext uri="{0D108BD9-81ED-4DB2-BD59-A6C34878D82A}">
                    <a16:rowId xmlns:a16="http://schemas.microsoft.com/office/drawing/2014/main" val="10004"/>
                  </a:ext>
                </a:extLst>
              </a:tr>
              <a:tr h="368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Tofacitinib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JAK1/3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800" b="1" i="0" u="none" strike="noStrike" dirty="0">
                          <a:solidFill>
                            <a:schemeClr val="tx1">
                              <a:lumMod val="50000"/>
                            </a:schemeClr>
                          </a:solidFill>
                          <a:effectLst/>
                          <a:latin typeface="+mj-lt"/>
                          <a:cs typeface="Arial" pitchFamily="34" charset="0"/>
                        </a:rPr>
                        <a:t>Pfizer</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kern="1200" dirty="0">
                          <a:effectLst/>
                        </a:rPr>
                        <a:t>Approved 5/30/2018</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800" b="1" u="none" strike="noStrike" dirty="0">
                          <a:effectLst/>
                        </a:rPr>
                        <a:t>-</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32001965"/>
                  </a:ext>
                </a:extLst>
              </a:tr>
              <a:tr h="368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Filgotinib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JAK1</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chemeClr val="tx1">
                              <a:lumMod val="50000"/>
                            </a:schemeClr>
                          </a:solidFill>
                          <a:effectLst/>
                          <a:latin typeface="+mj-lt"/>
                          <a:cs typeface="Arial" pitchFamily="34" charset="0"/>
                        </a:rPr>
                        <a:t>Gilead</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Phase 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Phase 3</a:t>
                      </a:r>
                      <a:endParaRPr lang="en-US" sz="1800" b="1" i="0" u="none" strike="noStrike" kern="12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extLst>
                  <a:ext uri="{0D108BD9-81ED-4DB2-BD59-A6C34878D82A}">
                    <a16:rowId xmlns:a16="http://schemas.microsoft.com/office/drawing/2014/main" val="10006"/>
                  </a:ext>
                </a:extLst>
              </a:tr>
              <a:tr h="368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err="1">
                          <a:effectLst/>
                        </a:rPr>
                        <a:t>Upadacitinib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JAK1</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chemeClr val="tx1">
                              <a:lumMod val="50000"/>
                            </a:schemeClr>
                          </a:solidFill>
                          <a:effectLst/>
                          <a:latin typeface="+mj-lt"/>
                          <a:cs typeface="Arial" pitchFamily="34" charset="0"/>
                        </a:rPr>
                        <a:t>AbbVie</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800" b="1" u="none" strike="noStrike" dirty="0">
                          <a:effectLst/>
                        </a:rPr>
                        <a:t>Phase 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Phase 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extLst>
                  <a:ext uri="{0D108BD9-81ED-4DB2-BD59-A6C34878D82A}">
                    <a16:rowId xmlns:a16="http://schemas.microsoft.com/office/drawing/2014/main" val="939265498"/>
                  </a:ext>
                </a:extLst>
              </a:tr>
              <a:tr h="3683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Etrolizumab</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Integrin</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chemeClr val="tx1">
                              <a:lumMod val="50000"/>
                            </a:schemeClr>
                          </a:solidFill>
                          <a:effectLst/>
                          <a:latin typeface="+mj-lt"/>
                          <a:cs typeface="Arial" pitchFamily="34" charset="0"/>
                        </a:rPr>
                        <a:t>Genentech/Roche</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Phase 3</a:t>
                      </a:r>
                      <a:endParaRPr lang="en-US" sz="1800" b="1" i="0" u="none" strike="noStrike" kern="12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Phase 3</a:t>
                      </a:r>
                      <a:endParaRPr lang="en-US" sz="1800" b="1" i="0" u="none" strike="noStrike" kern="12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extLst>
                  <a:ext uri="{0D108BD9-81ED-4DB2-BD59-A6C34878D82A}">
                    <a16:rowId xmlns:a16="http://schemas.microsoft.com/office/drawing/2014/main" val="3828274518"/>
                  </a:ext>
                </a:extLst>
              </a:tr>
              <a:tr h="3683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Ozanimod</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a:effectLst/>
                        </a:rPr>
                        <a:t>S1P</a:t>
                      </a:r>
                      <a:r>
                        <a:rPr lang="en-US" sz="1800" b="1" u="none" strike="noStrike" baseline="-25000" dirty="0">
                          <a:effectLst/>
                        </a:rPr>
                        <a:t>1</a:t>
                      </a:r>
                      <a:endParaRPr lang="en-US" sz="1800" b="1" i="0" u="none" strike="noStrike" baseline="-25000"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baseline="0" dirty="0">
                          <a:solidFill>
                            <a:schemeClr val="tx1">
                              <a:lumMod val="50000"/>
                            </a:schemeClr>
                          </a:solidFill>
                          <a:effectLst/>
                          <a:latin typeface="+mj-lt"/>
                          <a:cs typeface="Arial" pitchFamily="34" charset="0"/>
                        </a:rPr>
                        <a:t>Celgene</a:t>
                      </a:r>
                      <a:endParaRPr lang="en-US" sz="1600" b="1" i="0" u="none" strike="noStrike" baseline="0"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algn="ctr" fontAlgn="ctr"/>
                      <a:r>
                        <a:rPr lang="en-US" sz="1800" b="1" u="none" strike="noStrike" dirty="0">
                          <a:effectLst/>
                        </a:rPr>
                        <a:t>Phase 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algn="ctr" fontAlgn="ctr"/>
                      <a:r>
                        <a:rPr lang="en-US" sz="1800" b="1" u="none" strike="noStrike" dirty="0">
                          <a:effectLst/>
                        </a:rPr>
                        <a:t>Phase 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extLst>
                  <a:ext uri="{0D108BD9-81ED-4DB2-BD59-A6C34878D82A}">
                    <a16:rowId xmlns:a16="http://schemas.microsoft.com/office/drawing/2014/main" val="2308027987"/>
                  </a:ext>
                </a:extLst>
              </a:tr>
              <a:tr h="3683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err="1">
                          <a:effectLst/>
                        </a:rPr>
                        <a:t>Etrasimod</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dirty="0">
                          <a:effectLst/>
                        </a:rPr>
                        <a:t>S1P</a:t>
                      </a:r>
                      <a:r>
                        <a:rPr lang="en-US" sz="1800" b="1" u="none" strike="noStrike" kern="1200" baseline="-25000" dirty="0">
                          <a:effectLst/>
                        </a:rPr>
                        <a:t>1</a:t>
                      </a:r>
                      <a:endParaRPr lang="en-US" sz="1800" b="1" i="0" u="none" strike="noStrike" kern="1200" baseline="-2500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lumMod val="50000"/>
                            </a:schemeClr>
                          </a:solidFill>
                          <a:effectLst/>
                          <a:latin typeface="+mj-lt"/>
                          <a:ea typeface="+mn-ea"/>
                          <a:cs typeface="Arial" pitchFamily="34" charset="0"/>
                        </a:rPr>
                        <a:t>Arena</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algn="ctr" fontAlgn="ctr"/>
                      <a:r>
                        <a:rPr lang="en-US" sz="1800" b="1" u="none" strike="noStrike">
                          <a:effectLst/>
                        </a:rPr>
                        <a:t>Phase 2</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tc>
                  <a:txBody>
                    <a:bodyPr/>
                    <a:lstStyle/>
                    <a:p>
                      <a:pPr algn="ctr" fontAlgn="ctr"/>
                      <a:r>
                        <a:rPr lang="en-US" sz="1800" b="1" u="none" strike="noStrike" dirty="0">
                          <a:effectLst/>
                        </a:rPr>
                        <a:t>—</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1E8"/>
                    </a:solidFill>
                  </a:tcPr>
                </a:tc>
                <a:extLst>
                  <a:ext uri="{0D108BD9-81ED-4DB2-BD59-A6C34878D82A}">
                    <a16:rowId xmlns:a16="http://schemas.microsoft.com/office/drawing/2014/main" val="2412368224"/>
                  </a:ext>
                </a:extLst>
              </a:tr>
              <a:tr h="3683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SHP647 </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u="none" strike="noStrike" kern="1200" baseline="0" dirty="0">
                          <a:effectLst/>
                        </a:rPr>
                        <a:t>MAdCAM-1</a:t>
                      </a:r>
                      <a:endParaRPr lang="en-US" sz="1800" b="1" i="0" u="none" strike="noStrike" kern="1200" baseline="0" dirty="0">
                        <a:solidFill>
                          <a:schemeClr val="tx1">
                            <a:lumMod val="50000"/>
                          </a:schemeClr>
                        </a:solidFill>
                        <a:effectLst/>
                        <a:latin typeface="+mj-lt"/>
                        <a:ea typeface="+mn-ea"/>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lumMod val="50000"/>
                            </a:schemeClr>
                          </a:solidFill>
                          <a:effectLst/>
                          <a:latin typeface="+mj-lt"/>
                          <a:ea typeface="+mn-ea"/>
                          <a:cs typeface="Arial" pitchFamily="34" charset="0"/>
                        </a:rPr>
                        <a:t>Shire</a:t>
                      </a: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algn="ctr" fontAlgn="ctr"/>
                      <a:r>
                        <a:rPr lang="en-US" sz="1800" b="1" u="none" strike="noStrike" dirty="0">
                          <a:effectLst/>
                        </a:rPr>
                        <a:t>Phase 3</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tc>
                  <a:txBody>
                    <a:bodyPr/>
                    <a:lstStyle/>
                    <a:p>
                      <a:pPr algn="ctr" fontAlgn="ctr"/>
                      <a:r>
                        <a:rPr lang="en-US" sz="1800" b="1" u="none" strike="noStrike" dirty="0">
                          <a:effectLst/>
                        </a:rPr>
                        <a:t>—</a:t>
                      </a:r>
                      <a:endParaRPr lang="en-US" sz="1800" b="1" i="0" u="none" strike="noStrike" dirty="0">
                        <a:solidFill>
                          <a:schemeClr val="tx1">
                            <a:lumMod val="50000"/>
                          </a:schemeClr>
                        </a:solidFill>
                        <a:effectLst/>
                        <a:latin typeface="+mj-lt"/>
                        <a:cs typeface="Arial"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E3CE"/>
                    </a:solidFill>
                  </a:tcPr>
                </a:tc>
                <a:extLst>
                  <a:ext uri="{0D108BD9-81ED-4DB2-BD59-A6C34878D82A}">
                    <a16:rowId xmlns:a16="http://schemas.microsoft.com/office/drawing/2014/main" val="1395613444"/>
                  </a:ext>
                </a:extLst>
              </a:tr>
            </a:tbl>
          </a:graphicData>
        </a:graphic>
      </p:graphicFrame>
    </p:spTree>
    <p:custDataLst>
      <p:tags r:id="rId1"/>
    </p:custDataLst>
    <p:extLst>
      <p:ext uri="{BB962C8B-B14F-4D97-AF65-F5344CB8AC3E}">
        <p14:creationId xmlns:p14="http://schemas.microsoft.com/office/powerpoint/2010/main" val="3990853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508F-A23A-4208-8F98-FBE387F72B05}"/>
              </a:ext>
            </a:extLst>
          </p:cNvPr>
          <p:cNvSpPr>
            <a:spLocks noGrp="1"/>
          </p:cNvSpPr>
          <p:nvPr>
            <p:ph type="title"/>
          </p:nvPr>
        </p:nvSpPr>
        <p:spPr>
          <a:xfrm>
            <a:off x="482600" y="101600"/>
            <a:ext cx="8661400" cy="1041400"/>
          </a:xfrm>
        </p:spPr>
        <p:txBody>
          <a:bodyPr>
            <a:noAutofit/>
          </a:bodyPr>
          <a:lstStyle/>
          <a:p>
            <a:r>
              <a:rPr lang="en-US" sz="3600" dirty="0"/>
              <a:t>Induction and Maintenance Therapy with the JAK 1/3 Inhibitor </a:t>
            </a:r>
            <a:r>
              <a:rPr lang="en-US" sz="3600" dirty="0" err="1"/>
              <a:t>Tofacitinib</a:t>
            </a:r>
            <a:r>
              <a:rPr lang="en-US" sz="3600" dirty="0"/>
              <a:t> (TOF) for UC</a:t>
            </a:r>
          </a:p>
        </p:txBody>
      </p:sp>
      <p:sp>
        <p:nvSpPr>
          <p:cNvPr id="20" name="TextBox 1">
            <a:extLst>
              <a:ext uri="{FF2B5EF4-FFF2-40B4-BE49-F238E27FC236}">
                <a16:creationId xmlns:a16="http://schemas.microsoft.com/office/drawing/2014/main" id="{0E79829D-071C-4353-A22D-3FE24147F28D}"/>
              </a:ext>
            </a:extLst>
          </p:cNvPr>
          <p:cNvSpPr txBox="1"/>
          <p:nvPr/>
        </p:nvSpPr>
        <p:spPr>
          <a:xfrm>
            <a:off x="6607002" y="1303851"/>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endParaRPr lang="en-US" sz="900" b="1" dirty="0">
              <a:solidFill>
                <a:srgbClr val="202020"/>
              </a:solidFill>
            </a:endParaRPr>
          </a:p>
          <a:p>
            <a:pPr algn="ctr">
              <a:lnSpc>
                <a:spcPct val="90000"/>
              </a:lnSpc>
            </a:pPr>
            <a:r>
              <a:rPr lang="en-US" sz="900" b="1" i="1" dirty="0">
                <a:solidFill>
                  <a:srgbClr val="202020"/>
                </a:solidFill>
              </a:rPr>
              <a:t>P</a:t>
            </a:r>
            <a:r>
              <a:rPr lang="en-US" sz="900" b="1" dirty="0">
                <a:solidFill>
                  <a:srgbClr val="202020"/>
                </a:solidFill>
              </a:rPr>
              <a:t>&lt;0.001</a:t>
            </a:r>
            <a:endParaRPr lang="en-US" sz="900" b="1" i="1" dirty="0">
              <a:solidFill>
                <a:srgbClr val="202020"/>
              </a:solidFill>
            </a:endParaRPr>
          </a:p>
        </p:txBody>
      </p:sp>
      <p:graphicFrame>
        <p:nvGraphicFramePr>
          <p:cNvPr id="5" name="Chart 4"/>
          <p:cNvGraphicFramePr/>
          <p:nvPr>
            <p:extLst/>
          </p:nvPr>
        </p:nvGraphicFramePr>
        <p:xfrm>
          <a:off x="207529" y="1476555"/>
          <a:ext cx="4150592" cy="222408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954134" y="1311934"/>
            <a:ext cx="1208792" cy="369332"/>
          </a:xfrm>
          <a:prstGeom prst="rect">
            <a:avLst/>
          </a:prstGeom>
        </p:spPr>
        <p:txBody>
          <a:bodyPr wrap="none">
            <a:spAutoFit/>
          </a:bodyPr>
          <a:lstStyle/>
          <a:p>
            <a:pPr algn="l"/>
            <a:r>
              <a:rPr lang="en-US" b="1" dirty="0">
                <a:solidFill>
                  <a:srgbClr val="202020"/>
                </a:solidFill>
                <a:latin typeface="Calibri" panose="020F0502020204030204" pitchFamily="34" charset="0"/>
                <a:cs typeface="Calibri" panose="020F0502020204030204" pitchFamily="34" charset="0"/>
              </a:rPr>
              <a:t>Remission </a:t>
            </a:r>
            <a:endParaRPr lang="en-US" dirty="0">
              <a:solidFill>
                <a:srgbClr val="202020"/>
              </a:solidFill>
            </a:endParaRPr>
          </a:p>
        </p:txBody>
      </p:sp>
      <p:sp>
        <p:nvSpPr>
          <p:cNvPr id="11" name="TextBox 1">
            <a:extLst>
              <a:ext uri="{FF2B5EF4-FFF2-40B4-BE49-F238E27FC236}">
                <a16:creationId xmlns:a16="http://schemas.microsoft.com/office/drawing/2014/main" id="{0E79829D-071C-4353-A22D-3FE24147F28D}"/>
              </a:ext>
            </a:extLst>
          </p:cNvPr>
          <p:cNvSpPr txBox="1"/>
          <p:nvPr/>
        </p:nvSpPr>
        <p:spPr>
          <a:xfrm>
            <a:off x="1166322" y="2016679"/>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i="1" dirty="0">
                <a:solidFill>
                  <a:srgbClr val="202020"/>
                </a:solidFill>
              </a:rPr>
              <a:t>P</a:t>
            </a:r>
            <a:r>
              <a:rPr lang="en-US" sz="900" b="1" dirty="0">
                <a:solidFill>
                  <a:srgbClr val="202020"/>
                </a:solidFill>
              </a:rPr>
              <a:t>=.007</a:t>
            </a:r>
            <a:endParaRPr lang="en-US" sz="900" b="1" i="1" dirty="0">
              <a:solidFill>
                <a:srgbClr val="202020"/>
              </a:solidFill>
            </a:endParaRPr>
          </a:p>
        </p:txBody>
      </p:sp>
      <p:sp>
        <p:nvSpPr>
          <p:cNvPr id="12" name="Freeform 56"/>
          <p:cNvSpPr>
            <a:spLocks/>
          </p:cNvSpPr>
          <p:nvPr/>
        </p:nvSpPr>
        <p:spPr bwMode="auto">
          <a:xfrm flipH="1">
            <a:off x="1180454" y="2515893"/>
            <a:ext cx="91440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3" name="TextBox 1">
            <a:extLst>
              <a:ext uri="{FF2B5EF4-FFF2-40B4-BE49-F238E27FC236}">
                <a16:creationId xmlns:a16="http://schemas.microsoft.com/office/drawing/2014/main" id="{0E79829D-071C-4353-A22D-3FE24147F28D}"/>
              </a:ext>
            </a:extLst>
          </p:cNvPr>
          <p:cNvSpPr txBox="1"/>
          <p:nvPr/>
        </p:nvSpPr>
        <p:spPr>
          <a:xfrm>
            <a:off x="3025602" y="2016679"/>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i="1" dirty="0">
                <a:solidFill>
                  <a:srgbClr val="202020"/>
                </a:solidFill>
              </a:rPr>
              <a:t>P</a:t>
            </a:r>
            <a:r>
              <a:rPr lang="en-US" sz="900" b="1" dirty="0">
                <a:solidFill>
                  <a:srgbClr val="202020"/>
                </a:solidFill>
              </a:rPr>
              <a:t>&lt;.001</a:t>
            </a:r>
            <a:endParaRPr lang="en-US" sz="900" b="1" i="1" dirty="0">
              <a:solidFill>
                <a:srgbClr val="202020"/>
              </a:solidFill>
            </a:endParaRPr>
          </a:p>
        </p:txBody>
      </p:sp>
      <p:sp>
        <p:nvSpPr>
          <p:cNvPr id="14" name="Freeform 56"/>
          <p:cNvSpPr>
            <a:spLocks/>
          </p:cNvSpPr>
          <p:nvPr/>
        </p:nvSpPr>
        <p:spPr bwMode="auto">
          <a:xfrm flipH="1">
            <a:off x="3039734" y="2515893"/>
            <a:ext cx="91440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aphicFrame>
        <p:nvGraphicFramePr>
          <p:cNvPr id="15" name="Chart 14"/>
          <p:cNvGraphicFramePr/>
          <p:nvPr>
            <p:extLst/>
          </p:nvPr>
        </p:nvGraphicFramePr>
        <p:xfrm>
          <a:off x="5196566" y="1613840"/>
          <a:ext cx="3118401" cy="222408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a:extLst>
              <a:ext uri="{FF2B5EF4-FFF2-40B4-BE49-F238E27FC236}">
                <a16:creationId xmlns:a16="http://schemas.microsoft.com/office/drawing/2014/main" id="{0E79829D-071C-4353-A22D-3FE24147F28D}"/>
              </a:ext>
            </a:extLst>
          </p:cNvPr>
          <p:cNvSpPr txBox="1"/>
          <p:nvPr/>
        </p:nvSpPr>
        <p:spPr>
          <a:xfrm>
            <a:off x="5928822" y="1791345"/>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i="1" dirty="0">
                <a:solidFill>
                  <a:srgbClr val="202020"/>
                </a:solidFill>
              </a:rPr>
              <a:t>P</a:t>
            </a:r>
            <a:r>
              <a:rPr lang="en-US" sz="900" b="1" dirty="0">
                <a:solidFill>
                  <a:srgbClr val="202020"/>
                </a:solidFill>
              </a:rPr>
              <a:t>&lt;.001</a:t>
            </a:r>
            <a:endParaRPr lang="en-US" sz="900" b="1" i="1" dirty="0">
              <a:solidFill>
                <a:srgbClr val="202020"/>
              </a:solidFill>
            </a:endParaRPr>
          </a:p>
        </p:txBody>
      </p:sp>
      <p:sp>
        <p:nvSpPr>
          <p:cNvPr id="17" name="Freeform 56"/>
          <p:cNvSpPr>
            <a:spLocks/>
          </p:cNvSpPr>
          <p:nvPr/>
        </p:nvSpPr>
        <p:spPr bwMode="auto">
          <a:xfrm flipH="1">
            <a:off x="5821034" y="2290559"/>
            <a:ext cx="118872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21" name="Freeform 56"/>
          <p:cNvSpPr>
            <a:spLocks/>
          </p:cNvSpPr>
          <p:nvPr/>
        </p:nvSpPr>
        <p:spPr bwMode="auto">
          <a:xfrm flipH="1">
            <a:off x="5829287" y="1814853"/>
            <a:ext cx="2025283"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nvGrpSpPr>
          <p:cNvPr id="4" name="Group 3"/>
          <p:cNvGrpSpPr/>
          <p:nvPr/>
        </p:nvGrpSpPr>
        <p:grpSpPr>
          <a:xfrm>
            <a:off x="907157" y="3482038"/>
            <a:ext cx="3335225" cy="276999"/>
            <a:chOff x="907157" y="3406732"/>
            <a:chExt cx="3335225" cy="276999"/>
          </a:xfrm>
        </p:grpSpPr>
        <p:sp>
          <p:nvSpPr>
            <p:cNvPr id="22" name="Rectangle 21"/>
            <p:cNvSpPr/>
            <p:nvPr/>
          </p:nvSpPr>
          <p:spPr>
            <a:xfrm>
              <a:off x="907157" y="3406732"/>
              <a:ext cx="1451039" cy="276999"/>
            </a:xfrm>
            <a:prstGeom prst="rect">
              <a:avLst/>
            </a:prstGeom>
          </p:spPr>
          <p:txBody>
            <a:bodyPr wrap="none">
              <a:spAutoFit/>
            </a:bodyPr>
            <a:lstStyle/>
            <a:p>
              <a:r>
                <a:rPr lang="en-US" sz="1200" b="1" dirty="0">
                  <a:solidFill>
                    <a:srgbClr val="202020"/>
                  </a:solidFill>
                  <a:latin typeface="Calibri" panose="020F0502020204030204" pitchFamily="34" charset="0"/>
                  <a:cs typeface="Calibri" panose="020F0502020204030204" pitchFamily="34" charset="0"/>
                </a:rPr>
                <a:t>OCTAVE Induction 1</a:t>
              </a:r>
              <a:endParaRPr lang="en-US" sz="1200" dirty="0">
                <a:solidFill>
                  <a:srgbClr val="202020"/>
                </a:solidFill>
              </a:endParaRPr>
            </a:p>
          </p:txBody>
        </p:sp>
        <p:sp>
          <p:nvSpPr>
            <p:cNvPr id="23" name="Rectangle 22"/>
            <p:cNvSpPr/>
            <p:nvPr/>
          </p:nvSpPr>
          <p:spPr>
            <a:xfrm>
              <a:off x="2791343" y="3406732"/>
              <a:ext cx="1451039" cy="276999"/>
            </a:xfrm>
            <a:prstGeom prst="rect">
              <a:avLst/>
            </a:prstGeom>
          </p:spPr>
          <p:txBody>
            <a:bodyPr wrap="none">
              <a:spAutoFit/>
            </a:bodyPr>
            <a:lstStyle/>
            <a:p>
              <a:r>
                <a:rPr lang="en-US" sz="1200" b="1" dirty="0">
                  <a:solidFill>
                    <a:srgbClr val="202020"/>
                  </a:solidFill>
                  <a:latin typeface="Calibri" panose="020F0502020204030204" pitchFamily="34" charset="0"/>
                  <a:cs typeface="Calibri" panose="020F0502020204030204" pitchFamily="34" charset="0"/>
                </a:rPr>
                <a:t>OCTAVE Induction 2</a:t>
              </a:r>
              <a:endParaRPr lang="en-US" sz="1200" dirty="0">
                <a:solidFill>
                  <a:srgbClr val="202020"/>
                </a:solidFill>
              </a:endParaRPr>
            </a:p>
          </p:txBody>
        </p:sp>
      </p:grpSp>
      <p:sp>
        <p:nvSpPr>
          <p:cNvPr id="24" name="Rectangle 23"/>
          <p:cNvSpPr/>
          <p:nvPr/>
        </p:nvSpPr>
        <p:spPr>
          <a:xfrm>
            <a:off x="6483874" y="3594758"/>
            <a:ext cx="1186542" cy="276999"/>
          </a:xfrm>
          <a:prstGeom prst="rect">
            <a:avLst/>
          </a:prstGeom>
        </p:spPr>
        <p:txBody>
          <a:bodyPr wrap="none">
            <a:spAutoFit/>
          </a:bodyPr>
          <a:lstStyle/>
          <a:p>
            <a:r>
              <a:rPr lang="en-US" sz="1200" b="1" dirty="0">
                <a:solidFill>
                  <a:srgbClr val="202020"/>
                </a:solidFill>
                <a:latin typeface="Calibri" panose="020F0502020204030204" pitchFamily="34" charset="0"/>
                <a:cs typeface="Calibri" panose="020F0502020204030204" pitchFamily="34" charset="0"/>
              </a:rPr>
              <a:t>OCTAVE Sustain</a:t>
            </a:r>
            <a:endParaRPr lang="en-US" sz="1200" dirty="0">
              <a:solidFill>
                <a:srgbClr val="202020"/>
              </a:solidFill>
            </a:endParaRPr>
          </a:p>
        </p:txBody>
      </p:sp>
      <p:graphicFrame>
        <p:nvGraphicFramePr>
          <p:cNvPr id="25" name="Chart 24"/>
          <p:cNvGraphicFramePr/>
          <p:nvPr>
            <p:extLst/>
          </p:nvPr>
        </p:nvGraphicFramePr>
        <p:xfrm>
          <a:off x="207529" y="4264604"/>
          <a:ext cx="4150592" cy="2224087"/>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p:cNvSpPr/>
          <p:nvPr/>
        </p:nvSpPr>
        <p:spPr>
          <a:xfrm>
            <a:off x="3775887" y="3877441"/>
            <a:ext cx="1762470" cy="369332"/>
          </a:xfrm>
          <a:prstGeom prst="rect">
            <a:avLst/>
          </a:prstGeom>
        </p:spPr>
        <p:txBody>
          <a:bodyPr wrap="none">
            <a:spAutoFit/>
          </a:bodyPr>
          <a:lstStyle/>
          <a:p>
            <a:pPr algn="l"/>
            <a:r>
              <a:rPr lang="en-US" b="1" dirty="0">
                <a:solidFill>
                  <a:srgbClr val="202020"/>
                </a:solidFill>
                <a:latin typeface="Calibri" panose="020F0502020204030204" pitchFamily="34" charset="0"/>
                <a:cs typeface="Calibri" panose="020F0502020204030204" pitchFamily="34" charset="0"/>
              </a:rPr>
              <a:t>Mucosal Healing</a:t>
            </a:r>
            <a:endParaRPr lang="en-US" dirty="0">
              <a:solidFill>
                <a:srgbClr val="202020"/>
              </a:solidFill>
            </a:endParaRPr>
          </a:p>
        </p:txBody>
      </p:sp>
      <p:sp>
        <p:nvSpPr>
          <p:cNvPr id="27" name="TextBox 1">
            <a:extLst>
              <a:ext uri="{FF2B5EF4-FFF2-40B4-BE49-F238E27FC236}">
                <a16:creationId xmlns:a16="http://schemas.microsoft.com/office/drawing/2014/main" id="{0E79829D-071C-4353-A22D-3FE24147F28D}"/>
              </a:ext>
            </a:extLst>
          </p:cNvPr>
          <p:cNvSpPr txBox="1"/>
          <p:nvPr/>
        </p:nvSpPr>
        <p:spPr>
          <a:xfrm>
            <a:off x="1166321" y="4598931"/>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i="1" dirty="0">
                <a:solidFill>
                  <a:srgbClr val="202020"/>
                </a:solidFill>
              </a:rPr>
              <a:t>P</a:t>
            </a:r>
            <a:r>
              <a:rPr lang="en-US" sz="900" b="1" dirty="0">
                <a:solidFill>
                  <a:srgbClr val="202020"/>
                </a:solidFill>
              </a:rPr>
              <a:t>&lt;.001</a:t>
            </a:r>
            <a:endParaRPr lang="en-US" sz="900" b="1" i="1" dirty="0">
              <a:solidFill>
                <a:srgbClr val="202020"/>
              </a:solidFill>
            </a:endParaRPr>
          </a:p>
        </p:txBody>
      </p:sp>
      <p:sp>
        <p:nvSpPr>
          <p:cNvPr id="28" name="Freeform 56"/>
          <p:cNvSpPr>
            <a:spLocks/>
          </p:cNvSpPr>
          <p:nvPr/>
        </p:nvSpPr>
        <p:spPr bwMode="auto">
          <a:xfrm flipH="1">
            <a:off x="1180453" y="5098145"/>
            <a:ext cx="91440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29" name="TextBox 1">
            <a:extLst>
              <a:ext uri="{FF2B5EF4-FFF2-40B4-BE49-F238E27FC236}">
                <a16:creationId xmlns:a16="http://schemas.microsoft.com/office/drawing/2014/main" id="{0E79829D-071C-4353-A22D-3FE24147F28D}"/>
              </a:ext>
            </a:extLst>
          </p:cNvPr>
          <p:cNvSpPr txBox="1"/>
          <p:nvPr/>
        </p:nvSpPr>
        <p:spPr>
          <a:xfrm>
            <a:off x="3025601" y="4598931"/>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i="1" dirty="0">
                <a:solidFill>
                  <a:srgbClr val="202020"/>
                </a:solidFill>
              </a:rPr>
              <a:t>P</a:t>
            </a:r>
            <a:r>
              <a:rPr lang="en-US" sz="900" b="1" dirty="0">
                <a:solidFill>
                  <a:srgbClr val="202020"/>
                </a:solidFill>
              </a:rPr>
              <a:t>&lt;.001</a:t>
            </a:r>
            <a:endParaRPr lang="en-US" sz="900" b="1" i="1" dirty="0">
              <a:solidFill>
                <a:srgbClr val="202020"/>
              </a:solidFill>
            </a:endParaRPr>
          </a:p>
        </p:txBody>
      </p:sp>
      <p:sp>
        <p:nvSpPr>
          <p:cNvPr id="30" name="Freeform 56"/>
          <p:cNvSpPr>
            <a:spLocks/>
          </p:cNvSpPr>
          <p:nvPr/>
        </p:nvSpPr>
        <p:spPr bwMode="auto">
          <a:xfrm flipH="1">
            <a:off x="3039733" y="5098145"/>
            <a:ext cx="91440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aphicFrame>
        <p:nvGraphicFramePr>
          <p:cNvPr id="31" name="Chart 30"/>
          <p:cNvGraphicFramePr/>
          <p:nvPr>
            <p:extLst/>
          </p:nvPr>
        </p:nvGraphicFramePr>
        <p:xfrm>
          <a:off x="5196565" y="4264604"/>
          <a:ext cx="3118401" cy="2224087"/>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1">
            <a:extLst>
              <a:ext uri="{FF2B5EF4-FFF2-40B4-BE49-F238E27FC236}">
                <a16:creationId xmlns:a16="http://schemas.microsoft.com/office/drawing/2014/main" id="{0E79829D-071C-4353-A22D-3FE24147F28D}"/>
              </a:ext>
            </a:extLst>
          </p:cNvPr>
          <p:cNvSpPr txBox="1"/>
          <p:nvPr/>
        </p:nvSpPr>
        <p:spPr>
          <a:xfrm>
            <a:off x="5921201" y="4467213"/>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i="1" dirty="0">
                <a:solidFill>
                  <a:srgbClr val="202020"/>
                </a:solidFill>
              </a:rPr>
              <a:t>P</a:t>
            </a:r>
            <a:r>
              <a:rPr lang="en-US" sz="900" b="1" dirty="0">
                <a:solidFill>
                  <a:srgbClr val="202020"/>
                </a:solidFill>
              </a:rPr>
              <a:t>&lt;.001</a:t>
            </a:r>
            <a:endParaRPr lang="en-US" sz="900" b="1" i="1" dirty="0">
              <a:solidFill>
                <a:srgbClr val="202020"/>
              </a:solidFill>
            </a:endParaRPr>
          </a:p>
        </p:txBody>
      </p:sp>
      <p:sp>
        <p:nvSpPr>
          <p:cNvPr id="33" name="Freeform 56"/>
          <p:cNvSpPr>
            <a:spLocks/>
          </p:cNvSpPr>
          <p:nvPr/>
        </p:nvSpPr>
        <p:spPr bwMode="auto">
          <a:xfrm flipH="1">
            <a:off x="5813413" y="4944655"/>
            <a:ext cx="118872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34" name="TextBox 1">
            <a:extLst>
              <a:ext uri="{FF2B5EF4-FFF2-40B4-BE49-F238E27FC236}">
                <a16:creationId xmlns:a16="http://schemas.microsoft.com/office/drawing/2014/main" id="{0E79829D-071C-4353-A22D-3FE24147F28D}"/>
              </a:ext>
            </a:extLst>
          </p:cNvPr>
          <p:cNvSpPr txBox="1"/>
          <p:nvPr/>
        </p:nvSpPr>
        <p:spPr>
          <a:xfrm>
            <a:off x="6321532" y="3942290"/>
            <a:ext cx="982518" cy="485856"/>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i="1" dirty="0">
                <a:solidFill>
                  <a:srgbClr val="202020"/>
                </a:solidFill>
              </a:rPr>
              <a:t>P</a:t>
            </a:r>
            <a:r>
              <a:rPr lang="en-US" sz="900" b="1" dirty="0">
                <a:solidFill>
                  <a:srgbClr val="202020"/>
                </a:solidFill>
              </a:rPr>
              <a:t>&lt;.001</a:t>
            </a:r>
            <a:endParaRPr lang="en-US" sz="900" b="1" i="1" dirty="0">
              <a:solidFill>
                <a:srgbClr val="202020"/>
              </a:solidFill>
            </a:endParaRPr>
          </a:p>
        </p:txBody>
      </p:sp>
      <p:sp>
        <p:nvSpPr>
          <p:cNvPr id="35" name="Freeform 56"/>
          <p:cNvSpPr>
            <a:spLocks/>
          </p:cNvSpPr>
          <p:nvPr/>
        </p:nvSpPr>
        <p:spPr bwMode="auto">
          <a:xfrm flipH="1">
            <a:off x="5800150" y="4435205"/>
            <a:ext cx="2025283"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36" name="Rectangle 35"/>
          <p:cNvSpPr/>
          <p:nvPr/>
        </p:nvSpPr>
        <p:spPr>
          <a:xfrm>
            <a:off x="907156" y="6261762"/>
            <a:ext cx="1451038" cy="276999"/>
          </a:xfrm>
          <a:prstGeom prst="rect">
            <a:avLst/>
          </a:prstGeom>
        </p:spPr>
        <p:txBody>
          <a:bodyPr wrap="none">
            <a:spAutoFit/>
          </a:bodyPr>
          <a:lstStyle/>
          <a:p>
            <a:r>
              <a:rPr lang="en-US" sz="1200" b="1" dirty="0">
                <a:solidFill>
                  <a:srgbClr val="202020"/>
                </a:solidFill>
                <a:latin typeface="Calibri" panose="020F0502020204030204" pitchFamily="34" charset="0"/>
                <a:cs typeface="Calibri" panose="020F0502020204030204" pitchFamily="34" charset="0"/>
              </a:rPr>
              <a:t>OCTAVE Induction 1</a:t>
            </a:r>
            <a:endParaRPr lang="en-US" sz="1200" dirty="0">
              <a:solidFill>
                <a:srgbClr val="202020"/>
              </a:solidFill>
            </a:endParaRPr>
          </a:p>
        </p:txBody>
      </p:sp>
      <p:sp>
        <p:nvSpPr>
          <p:cNvPr id="37" name="Rectangle 36"/>
          <p:cNvSpPr/>
          <p:nvPr/>
        </p:nvSpPr>
        <p:spPr>
          <a:xfrm>
            <a:off x="2789296" y="6261762"/>
            <a:ext cx="1451038" cy="276999"/>
          </a:xfrm>
          <a:prstGeom prst="rect">
            <a:avLst/>
          </a:prstGeom>
        </p:spPr>
        <p:txBody>
          <a:bodyPr wrap="none">
            <a:spAutoFit/>
          </a:bodyPr>
          <a:lstStyle/>
          <a:p>
            <a:r>
              <a:rPr lang="en-US" sz="1200" b="1" dirty="0">
                <a:solidFill>
                  <a:srgbClr val="202020"/>
                </a:solidFill>
                <a:latin typeface="Calibri" panose="020F0502020204030204" pitchFamily="34" charset="0"/>
                <a:cs typeface="Calibri" panose="020F0502020204030204" pitchFamily="34" charset="0"/>
              </a:rPr>
              <a:t>OCTAVE Induction 2</a:t>
            </a:r>
            <a:endParaRPr lang="en-US" sz="1200" dirty="0">
              <a:solidFill>
                <a:srgbClr val="202020"/>
              </a:solidFill>
            </a:endParaRPr>
          </a:p>
        </p:txBody>
      </p:sp>
      <p:sp>
        <p:nvSpPr>
          <p:cNvPr id="38" name="Rectangle 37"/>
          <p:cNvSpPr/>
          <p:nvPr/>
        </p:nvSpPr>
        <p:spPr>
          <a:xfrm>
            <a:off x="6483873" y="6260850"/>
            <a:ext cx="1186542" cy="276999"/>
          </a:xfrm>
          <a:prstGeom prst="rect">
            <a:avLst/>
          </a:prstGeom>
        </p:spPr>
        <p:txBody>
          <a:bodyPr wrap="none">
            <a:spAutoFit/>
          </a:bodyPr>
          <a:lstStyle/>
          <a:p>
            <a:r>
              <a:rPr lang="en-US" sz="1200" b="1" dirty="0">
                <a:solidFill>
                  <a:srgbClr val="202020"/>
                </a:solidFill>
                <a:latin typeface="Calibri" panose="020F0502020204030204" pitchFamily="34" charset="0"/>
                <a:cs typeface="Calibri" panose="020F0502020204030204" pitchFamily="34" charset="0"/>
              </a:rPr>
              <a:t>OCTAVE Sustain</a:t>
            </a:r>
            <a:endParaRPr lang="en-US" sz="1200" dirty="0">
              <a:solidFill>
                <a:srgbClr val="202020"/>
              </a:solidFill>
            </a:endParaRPr>
          </a:p>
        </p:txBody>
      </p:sp>
      <p:sp>
        <p:nvSpPr>
          <p:cNvPr id="3" name="TextBox 2">
            <a:extLst>
              <a:ext uri="{FF2B5EF4-FFF2-40B4-BE49-F238E27FC236}">
                <a16:creationId xmlns:a16="http://schemas.microsoft.com/office/drawing/2014/main" id="{F5356DE4-DD52-4B6E-80E8-16989DC69155}"/>
              </a:ext>
            </a:extLst>
          </p:cNvPr>
          <p:cNvSpPr txBox="1"/>
          <p:nvPr/>
        </p:nvSpPr>
        <p:spPr>
          <a:xfrm>
            <a:off x="0" y="6581001"/>
            <a:ext cx="8968252" cy="276999"/>
          </a:xfrm>
          <a:prstGeom prst="rect">
            <a:avLst/>
          </a:prstGeom>
          <a:noFill/>
        </p:spPr>
        <p:txBody>
          <a:bodyPr wrap="square" rtlCol="0">
            <a:spAutoFit/>
          </a:bodyPr>
          <a:lstStyle/>
          <a:p>
            <a:pPr algn="l"/>
            <a:r>
              <a:rPr lang="en-US" sz="1200" dirty="0" err="1">
                <a:latin typeface="+mj-lt"/>
              </a:rPr>
              <a:t>Sandborn</a:t>
            </a:r>
            <a:r>
              <a:rPr lang="en-US" sz="1200" dirty="0">
                <a:latin typeface="+mj-lt"/>
              </a:rPr>
              <a:t> WJ, et al. </a:t>
            </a:r>
            <a:r>
              <a:rPr lang="en-US" sz="1200" i="1" dirty="0">
                <a:latin typeface="+mj-lt"/>
              </a:rPr>
              <a:t>N </a:t>
            </a:r>
            <a:r>
              <a:rPr lang="en-US" sz="1200" i="1" dirty="0" err="1">
                <a:latin typeface="+mj-lt"/>
              </a:rPr>
              <a:t>Engl</a:t>
            </a:r>
            <a:r>
              <a:rPr lang="en-US" sz="1200" i="1" dirty="0">
                <a:latin typeface="+mj-lt"/>
              </a:rPr>
              <a:t> J Med</a:t>
            </a:r>
            <a:r>
              <a:rPr lang="en-US" sz="1200" dirty="0">
                <a:latin typeface="+mj-lt"/>
              </a:rPr>
              <a:t>. 2017;4;376(18):1723-1736.</a:t>
            </a:r>
          </a:p>
        </p:txBody>
      </p:sp>
    </p:spTree>
    <p:extLst>
      <p:ext uri="{BB962C8B-B14F-4D97-AF65-F5344CB8AC3E}">
        <p14:creationId xmlns:p14="http://schemas.microsoft.com/office/powerpoint/2010/main" val="3495760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643D-167A-465A-B99C-12D6675C25E5}"/>
              </a:ext>
            </a:extLst>
          </p:cNvPr>
          <p:cNvSpPr>
            <a:spLocks noGrp="1"/>
          </p:cNvSpPr>
          <p:nvPr>
            <p:ph type="title"/>
          </p:nvPr>
        </p:nvSpPr>
        <p:spPr/>
        <p:txBody>
          <a:bodyPr>
            <a:noAutofit/>
          </a:bodyPr>
          <a:lstStyle/>
          <a:p>
            <a:r>
              <a:rPr lang="en-US" dirty="0"/>
              <a:t>Induction Therapy with the IL-23 Inhibitor Risankizumab in Moderate-to-Severe CD</a:t>
            </a:r>
          </a:p>
        </p:txBody>
      </p:sp>
      <p:sp>
        <p:nvSpPr>
          <p:cNvPr id="5" name="TextBox 4">
            <a:extLst>
              <a:ext uri="{FF2B5EF4-FFF2-40B4-BE49-F238E27FC236}">
                <a16:creationId xmlns:a16="http://schemas.microsoft.com/office/drawing/2014/main" id="{7AB4BE0A-A6F4-4235-9F50-6EA360AE0479}"/>
              </a:ext>
            </a:extLst>
          </p:cNvPr>
          <p:cNvSpPr txBox="1"/>
          <p:nvPr/>
        </p:nvSpPr>
        <p:spPr>
          <a:xfrm>
            <a:off x="0" y="6211669"/>
            <a:ext cx="7844589" cy="646331"/>
          </a:xfrm>
          <a:prstGeom prst="rect">
            <a:avLst/>
          </a:prstGeom>
          <a:noFill/>
        </p:spPr>
        <p:txBody>
          <a:bodyPr wrap="square" rtlCol="0">
            <a:spAutoFit/>
          </a:bodyPr>
          <a:lstStyle/>
          <a:p>
            <a:pPr algn="l"/>
            <a:r>
              <a:rPr lang="en-US" sz="1200" dirty="0">
                <a:latin typeface="+mj-lt"/>
              </a:rPr>
              <a:t>*p&lt;.05; **p&lt;.001.</a:t>
            </a:r>
          </a:p>
          <a:p>
            <a:pPr algn="l"/>
            <a:endParaRPr lang="en-US" sz="1200" dirty="0">
              <a:latin typeface="+mj-lt"/>
            </a:endParaRPr>
          </a:p>
          <a:p>
            <a:pPr algn="l"/>
            <a:r>
              <a:rPr lang="en-US" sz="1200" dirty="0" err="1">
                <a:latin typeface="+mj-lt"/>
              </a:rPr>
              <a:t>Feagan</a:t>
            </a:r>
            <a:r>
              <a:rPr lang="en-US" sz="1200" dirty="0">
                <a:latin typeface="+mj-lt"/>
              </a:rPr>
              <a:t> BG, et al. </a:t>
            </a:r>
            <a:r>
              <a:rPr lang="en-US" sz="1200" i="1" dirty="0">
                <a:latin typeface="+mj-lt"/>
              </a:rPr>
              <a:t>Lancet</a:t>
            </a:r>
            <a:r>
              <a:rPr lang="en-US" sz="1200" dirty="0">
                <a:latin typeface="+mj-lt"/>
              </a:rPr>
              <a:t>. 2017;389:1699-709.</a:t>
            </a:r>
          </a:p>
        </p:txBody>
      </p:sp>
      <p:grpSp>
        <p:nvGrpSpPr>
          <p:cNvPr id="79" name="Group 78"/>
          <p:cNvGrpSpPr/>
          <p:nvPr/>
        </p:nvGrpSpPr>
        <p:grpSpPr>
          <a:xfrm>
            <a:off x="83819" y="1391257"/>
            <a:ext cx="8977315" cy="2311598"/>
            <a:chOff x="0" y="1622227"/>
            <a:chExt cx="8977313" cy="2311598"/>
          </a:xfrm>
        </p:grpSpPr>
        <p:graphicFrame>
          <p:nvGraphicFramePr>
            <p:cNvPr id="37" name="Chart 36"/>
            <p:cNvGraphicFramePr/>
            <p:nvPr>
              <p:extLst/>
            </p:nvPr>
          </p:nvGraphicFramePr>
          <p:xfrm>
            <a:off x="0" y="1638301"/>
            <a:ext cx="8977313" cy="2295524"/>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p:cNvSpPr/>
            <p:nvPr/>
          </p:nvSpPr>
          <p:spPr>
            <a:xfrm>
              <a:off x="3607994" y="1622227"/>
              <a:ext cx="1940019" cy="369332"/>
            </a:xfrm>
            <a:prstGeom prst="rect">
              <a:avLst/>
            </a:prstGeom>
          </p:spPr>
          <p:txBody>
            <a:bodyPr wrap="none">
              <a:spAutoFit/>
            </a:bodyPr>
            <a:lstStyle/>
            <a:p>
              <a:r>
                <a:rPr lang="en-US" b="1" dirty="0">
                  <a:solidFill>
                    <a:srgbClr val="202020"/>
                  </a:solidFill>
                  <a:latin typeface="Calibri" panose="020F0502020204030204" pitchFamily="34" charset="0"/>
                  <a:cs typeface="Calibri" panose="020F0502020204030204" pitchFamily="34" charset="0"/>
                </a:rPr>
                <a:t>Clinical Remission </a:t>
              </a:r>
              <a:endParaRPr lang="en-US" dirty="0">
                <a:solidFill>
                  <a:srgbClr val="202020"/>
                </a:solidFill>
              </a:endParaRPr>
            </a:p>
          </p:txBody>
        </p:sp>
        <p:sp>
          <p:nvSpPr>
            <p:cNvPr id="54" name="TextBox 1">
              <a:extLst>
                <a:ext uri="{FF2B5EF4-FFF2-40B4-BE49-F238E27FC236}">
                  <a16:creationId xmlns:a16="http://schemas.microsoft.com/office/drawing/2014/main" id="{0E79829D-071C-4353-A22D-3FE24147F28D}"/>
                </a:ext>
              </a:extLst>
            </p:cNvPr>
            <p:cNvSpPr txBox="1"/>
            <p:nvPr/>
          </p:nvSpPr>
          <p:spPr>
            <a:xfrm>
              <a:off x="3610364" y="2691932"/>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55" name="TextBox 1">
              <a:extLst>
                <a:ext uri="{FF2B5EF4-FFF2-40B4-BE49-F238E27FC236}">
                  <a16:creationId xmlns:a16="http://schemas.microsoft.com/office/drawing/2014/main" id="{0E79829D-071C-4353-A22D-3FE24147F28D}"/>
                </a:ext>
              </a:extLst>
            </p:cNvPr>
            <p:cNvSpPr txBox="1"/>
            <p:nvPr/>
          </p:nvSpPr>
          <p:spPr>
            <a:xfrm>
              <a:off x="3967838" y="2451691"/>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56" name="TextBox 1">
              <a:extLst>
                <a:ext uri="{FF2B5EF4-FFF2-40B4-BE49-F238E27FC236}">
                  <a16:creationId xmlns:a16="http://schemas.microsoft.com/office/drawing/2014/main" id="{0E79829D-071C-4353-A22D-3FE24147F28D}"/>
                </a:ext>
              </a:extLst>
            </p:cNvPr>
            <p:cNvSpPr txBox="1"/>
            <p:nvPr/>
          </p:nvSpPr>
          <p:spPr>
            <a:xfrm>
              <a:off x="4321475" y="2533580"/>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58" name="TextBox 1">
              <a:extLst>
                <a:ext uri="{FF2B5EF4-FFF2-40B4-BE49-F238E27FC236}">
                  <a16:creationId xmlns:a16="http://schemas.microsoft.com/office/drawing/2014/main" id="{0E79829D-071C-4353-A22D-3FE24147F28D}"/>
                </a:ext>
              </a:extLst>
            </p:cNvPr>
            <p:cNvSpPr txBox="1"/>
            <p:nvPr/>
          </p:nvSpPr>
          <p:spPr>
            <a:xfrm>
              <a:off x="6098691" y="2079274"/>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59" name="TextBox 1">
              <a:extLst>
                <a:ext uri="{FF2B5EF4-FFF2-40B4-BE49-F238E27FC236}">
                  <a16:creationId xmlns:a16="http://schemas.microsoft.com/office/drawing/2014/main" id="{0E79829D-071C-4353-A22D-3FE24147F28D}"/>
                </a:ext>
              </a:extLst>
            </p:cNvPr>
            <p:cNvSpPr txBox="1"/>
            <p:nvPr/>
          </p:nvSpPr>
          <p:spPr>
            <a:xfrm>
              <a:off x="6470681" y="2284486"/>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grpSp>
      <p:grpSp>
        <p:nvGrpSpPr>
          <p:cNvPr id="80" name="Group 79"/>
          <p:cNvGrpSpPr/>
          <p:nvPr/>
        </p:nvGrpSpPr>
        <p:grpSpPr>
          <a:xfrm>
            <a:off x="45715" y="3737521"/>
            <a:ext cx="8977315" cy="2447549"/>
            <a:chOff x="-38104" y="3899911"/>
            <a:chExt cx="8977312" cy="2447549"/>
          </a:xfrm>
        </p:grpSpPr>
        <p:sp>
          <p:nvSpPr>
            <p:cNvPr id="41" name="Rectangle 40"/>
            <p:cNvSpPr/>
            <p:nvPr/>
          </p:nvSpPr>
          <p:spPr>
            <a:xfrm>
              <a:off x="3665359" y="3899911"/>
              <a:ext cx="1826206" cy="369332"/>
            </a:xfrm>
            <a:prstGeom prst="rect">
              <a:avLst/>
            </a:prstGeom>
          </p:spPr>
          <p:txBody>
            <a:bodyPr wrap="none">
              <a:spAutoFit/>
            </a:bodyPr>
            <a:lstStyle/>
            <a:p>
              <a:r>
                <a:rPr lang="en-US" b="1" dirty="0">
                  <a:solidFill>
                    <a:srgbClr val="202020"/>
                  </a:solidFill>
                  <a:latin typeface="Calibri" panose="020F0502020204030204" pitchFamily="34" charset="0"/>
                  <a:cs typeface="Calibri" panose="020F0502020204030204" pitchFamily="34" charset="0"/>
                </a:rPr>
                <a:t>Clinical Response</a:t>
              </a:r>
              <a:endParaRPr lang="en-US" dirty="0">
                <a:solidFill>
                  <a:srgbClr val="202020"/>
                </a:solidFill>
              </a:endParaRPr>
            </a:p>
          </p:txBody>
        </p:sp>
        <p:graphicFrame>
          <p:nvGraphicFramePr>
            <p:cNvPr id="60" name="Chart 59"/>
            <p:cNvGraphicFramePr/>
            <p:nvPr>
              <p:extLst/>
            </p:nvPr>
          </p:nvGraphicFramePr>
          <p:xfrm>
            <a:off x="-38104" y="4051936"/>
            <a:ext cx="8977312" cy="2295524"/>
          </p:xfrm>
          <a:graphic>
            <a:graphicData uri="http://schemas.openxmlformats.org/drawingml/2006/chart">
              <c:chart xmlns:c="http://schemas.openxmlformats.org/drawingml/2006/chart" xmlns:r="http://schemas.openxmlformats.org/officeDocument/2006/relationships" r:id="rId4"/>
            </a:graphicData>
          </a:graphic>
        </p:graphicFrame>
        <p:sp>
          <p:nvSpPr>
            <p:cNvPr id="61" name="TextBox 1">
              <a:extLst>
                <a:ext uri="{FF2B5EF4-FFF2-40B4-BE49-F238E27FC236}">
                  <a16:creationId xmlns:a16="http://schemas.microsoft.com/office/drawing/2014/main" id="{0E79829D-071C-4353-A22D-3FE24147F28D}"/>
                </a:ext>
              </a:extLst>
            </p:cNvPr>
            <p:cNvSpPr txBox="1"/>
            <p:nvPr/>
          </p:nvSpPr>
          <p:spPr>
            <a:xfrm>
              <a:off x="3991653" y="4640834"/>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62" name="TextBox 1">
              <a:extLst>
                <a:ext uri="{FF2B5EF4-FFF2-40B4-BE49-F238E27FC236}">
                  <a16:creationId xmlns:a16="http://schemas.microsoft.com/office/drawing/2014/main" id="{0E79829D-071C-4353-A22D-3FE24147F28D}"/>
                </a:ext>
              </a:extLst>
            </p:cNvPr>
            <p:cNvSpPr txBox="1"/>
            <p:nvPr/>
          </p:nvSpPr>
          <p:spPr>
            <a:xfrm>
              <a:off x="3624444" y="4640834"/>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63" name="TextBox 1">
              <a:extLst>
                <a:ext uri="{FF2B5EF4-FFF2-40B4-BE49-F238E27FC236}">
                  <a16:creationId xmlns:a16="http://schemas.microsoft.com/office/drawing/2014/main" id="{0E79829D-071C-4353-A22D-3FE24147F28D}"/>
                </a:ext>
              </a:extLst>
            </p:cNvPr>
            <p:cNvSpPr txBox="1"/>
            <p:nvPr/>
          </p:nvSpPr>
          <p:spPr>
            <a:xfrm>
              <a:off x="6084114" y="4290788"/>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64" name="TextBox 1">
              <a:extLst>
                <a:ext uri="{FF2B5EF4-FFF2-40B4-BE49-F238E27FC236}">
                  <a16:creationId xmlns:a16="http://schemas.microsoft.com/office/drawing/2014/main" id="{0E79829D-071C-4353-A22D-3FE24147F28D}"/>
                </a:ext>
              </a:extLst>
            </p:cNvPr>
            <p:cNvSpPr txBox="1"/>
            <p:nvPr/>
          </p:nvSpPr>
          <p:spPr>
            <a:xfrm>
              <a:off x="4312230" y="4640834"/>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sp>
          <p:nvSpPr>
            <p:cNvPr id="65" name="TextBox 1">
              <a:extLst>
                <a:ext uri="{FF2B5EF4-FFF2-40B4-BE49-F238E27FC236}">
                  <a16:creationId xmlns:a16="http://schemas.microsoft.com/office/drawing/2014/main" id="{0E79829D-071C-4353-A22D-3FE24147F28D}"/>
                </a:ext>
              </a:extLst>
            </p:cNvPr>
            <p:cNvSpPr txBox="1"/>
            <p:nvPr/>
          </p:nvSpPr>
          <p:spPr>
            <a:xfrm>
              <a:off x="6442103" y="4378867"/>
              <a:ext cx="610624" cy="211138"/>
            </a:xfrm>
            <a:prstGeom prst="rect">
              <a:avLst/>
            </a:prstGeom>
          </p:spPr>
          <p:txBody>
            <a:bodyPr wrap="non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202020"/>
                  </a:solidFill>
                </a:rPr>
                <a:t>*</a:t>
              </a:r>
            </a:p>
          </p:txBody>
        </p:sp>
      </p:grpSp>
    </p:spTree>
    <p:extLst>
      <p:ext uri="{BB962C8B-B14F-4D97-AF65-F5344CB8AC3E}">
        <p14:creationId xmlns:p14="http://schemas.microsoft.com/office/powerpoint/2010/main" val="1503925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30ED-4E07-4DE3-93BD-5850C36DC950}"/>
              </a:ext>
            </a:extLst>
          </p:cNvPr>
          <p:cNvSpPr>
            <a:spLocks noGrp="1"/>
          </p:cNvSpPr>
          <p:nvPr>
            <p:ph type="title"/>
          </p:nvPr>
        </p:nvSpPr>
        <p:spPr>
          <a:xfrm>
            <a:off x="482600" y="101600"/>
            <a:ext cx="8490578" cy="1041400"/>
          </a:xfrm>
        </p:spPr>
        <p:txBody>
          <a:bodyPr>
            <a:noAutofit/>
          </a:bodyPr>
          <a:lstStyle/>
          <a:p>
            <a:r>
              <a:rPr lang="en-US" dirty="0"/>
              <a:t>Treatment with the JAK1 Inhibitor </a:t>
            </a:r>
            <a:r>
              <a:rPr lang="en-US" dirty="0" err="1"/>
              <a:t>Filgotinib</a:t>
            </a:r>
            <a:r>
              <a:rPr lang="en-US" dirty="0"/>
              <a:t> for  Moderate-to-Severe CD with Mucosal Ulceration</a:t>
            </a:r>
          </a:p>
        </p:txBody>
      </p:sp>
      <p:sp>
        <p:nvSpPr>
          <p:cNvPr id="4" name="TextBox 3">
            <a:extLst>
              <a:ext uri="{FF2B5EF4-FFF2-40B4-BE49-F238E27FC236}">
                <a16:creationId xmlns:a16="http://schemas.microsoft.com/office/drawing/2014/main" id="{1DDB5C48-EB24-442E-AC39-662E475DA53F}"/>
              </a:ext>
            </a:extLst>
          </p:cNvPr>
          <p:cNvSpPr txBox="1"/>
          <p:nvPr/>
        </p:nvSpPr>
        <p:spPr>
          <a:xfrm>
            <a:off x="0" y="6581001"/>
            <a:ext cx="6448926" cy="276999"/>
          </a:xfrm>
          <a:prstGeom prst="rect">
            <a:avLst/>
          </a:prstGeom>
          <a:noFill/>
        </p:spPr>
        <p:txBody>
          <a:bodyPr wrap="square" rtlCol="0">
            <a:spAutoFit/>
          </a:bodyPr>
          <a:lstStyle/>
          <a:p>
            <a:pPr algn="l"/>
            <a:r>
              <a:rPr lang="en-US" sz="1200" dirty="0" err="1">
                <a:latin typeface="+mj-lt"/>
              </a:rPr>
              <a:t>Vermiere</a:t>
            </a:r>
            <a:r>
              <a:rPr lang="en-US" sz="1200" dirty="0">
                <a:latin typeface="+mj-lt"/>
              </a:rPr>
              <a:t> S, et al. </a:t>
            </a:r>
            <a:r>
              <a:rPr lang="en-US" sz="1200" i="1" dirty="0">
                <a:latin typeface="+mj-lt"/>
              </a:rPr>
              <a:t>Lancet</a:t>
            </a:r>
            <a:r>
              <a:rPr lang="en-US" sz="1200" dirty="0">
                <a:latin typeface="+mj-lt"/>
              </a:rPr>
              <a:t>. 2017;389:266-75.</a:t>
            </a:r>
          </a:p>
        </p:txBody>
      </p:sp>
      <p:graphicFrame>
        <p:nvGraphicFramePr>
          <p:cNvPr id="5" name="Chart 4">
            <a:extLst>
              <a:ext uri="{FF2B5EF4-FFF2-40B4-BE49-F238E27FC236}">
                <a16:creationId xmlns:a16="http://schemas.microsoft.com/office/drawing/2014/main" id="{6A2B670C-0CF0-43F7-B282-0B9C39A6CCDF}"/>
              </a:ext>
            </a:extLst>
          </p:cNvPr>
          <p:cNvGraphicFramePr/>
          <p:nvPr>
            <p:extLst>
              <p:ext uri="{D42A27DB-BD31-4B8C-83A1-F6EECF244321}">
                <p14:modId xmlns:p14="http://schemas.microsoft.com/office/powerpoint/2010/main" val="2789994120"/>
              </p:ext>
            </p:extLst>
          </p:nvPr>
        </p:nvGraphicFramePr>
        <p:xfrm>
          <a:off x="401184" y="1704340"/>
          <a:ext cx="8220074" cy="41440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2395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277-4986-4EC4-861E-B90F27DFEBFC}"/>
              </a:ext>
            </a:extLst>
          </p:cNvPr>
          <p:cNvSpPr>
            <a:spLocks noGrp="1"/>
          </p:cNvSpPr>
          <p:nvPr>
            <p:ph type="title"/>
          </p:nvPr>
        </p:nvSpPr>
        <p:spPr/>
        <p:txBody>
          <a:bodyPr>
            <a:noAutofit/>
          </a:bodyPr>
          <a:lstStyle/>
          <a:p>
            <a:r>
              <a:rPr lang="en-US" sz="3800" dirty="0"/>
              <a:t>Efficacy of the JAK1 Inhibitor </a:t>
            </a:r>
            <a:r>
              <a:rPr lang="en-US" sz="3800" dirty="0" err="1"/>
              <a:t>Upadacitinib</a:t>
            </a:r>
            <a:r>
              <a:rPr lang="en-US" sz="3800" dirty="0"/>
              <a:t> in Moderate-to-Severe CD </a:t>
            </a:r>
          </a:p>
        </p:txBody>
      </p:sp>
      <p:sp>
        <p:nvSpPr>
          <p:cNvPr id="4" name="TextBox 3">
            <a:extLst>
              <a:ext uri="{FF2B5EF4-FFF2-40B4-BE49-F238E27FC236}">
                <a16:creationId xmlns:a16="http://schemas.microsoft.com/office/drawing/2014/main" id="{6B70D54F-7C7E-4E47-9137-C2B538DBFDAB}"/>
              </a:ext>
            </a:extLst>
          </p:cNvPr>
          <p:cNvSpPr txBox="1"/>
          <p:nvPr/>
        </p:nvSpPr>
        <p:spPr>
          <a:xfrm>
            <a:off x="-12357" y="5966005"/>
            <a:ext cx="8922936" cy="892552"/>
          </a:xfrm>
          <a:prstGeom prst="rect">
            <a:avLst/>
          </a:prstGeom>
          <a:noFill/>
        </p:spPr>
        <p:txBody>
          <a:bodyPr wrap="square" rtlCol="0">
            <a:spAutoFit/>
          </a:bodyPr>
          <a:lstStyle/>
          <a:p>
            <a:pPr algn="l"/>
            <a:r>
              <a:rPr lang="en-US" sz="1400" dirty="0">
                <a:latin typeface="+mj-lt"/>
              </a:rPr>
              <a:t>*p&lt;.1; **p&lt;.05; ***p&lt;.01.</a:t>
            </a:r>
          </a:p>
          <a:p>
            <a:pPr algn="l"/>
            <a:r>
              <a:rPr lang="en-US" sz="1400" dirty="0">
                <a:latin typeface="+mj-lt"/>
              </a:rPr>
              <a:t>BID, twice daily; QD, once daily.</a:t>
            </a:r>
          </a:p>
          <a:p>
            <a:pPr algn="l"/>
            <a:endParaRPr lang="en-US" sz="1200" dirty="0">
              <a:latin typeface="+mj-lt"/>
            </a:endParaRPr>
          </a:p>
          <a:p>
            <a:pPr algn="l"/>
            <a:r>
              <a:rPr lang="en-US" sz="1200" dirty="0" err="1">
                <a:latin typeface="+mj-lt"/>
              </a:rPr>
              <a:t>Sandborn</a:t>
            </a:r>
            <a:r>
              <a:rPr lang="en-US" sz="1200" dirty="0">
                <a:latin typeface="+mj-lt"/>
              </a:rPr>
              <a:t> WJ, et al. </a:t>
            </a:r>
            <a:r>
              <a:rPr lang="en-US" sz="1200" i="1" dirty="0">
                <a:latin typeface="+mj-lt"/>
              </a:rPr>
              <a:t>Gastroenterology</a:t>
            </a:r>
            <a:r>
              <a:rPr lang="en-US" sz="1200" dirty="0">
                <a:latin typeface="+mj-lt"/>
              </a:rPr>
              <a:t>. 2017;152(5):S1308-S1309.</a:t>
            </a:r>
          </a:p>
        </p:txBody>
      </p:sp>
      <p:grpSp>
        <p:nvGrpSpPr>
          <p:cNvPr id="3" name="Group 2"/>
          <p:cNvGrpSpPr/>
          <p:nvPr/>
        </p:nvGrpSpPr>
        <p:grpSpPr>
          <a:xfrm>
            <a:off x="216945" y="1756178"/>
            <a:ext cx="8710110" cy="3439758"/>
            <a:chOff x="739458" y="1982096"/>
            <a:chExt cx="8710110" cy="2753958"/>
          </a:xfrm>
          <a:solidFill>
            <a:schemeClr val="tx1">
              <a:lumMod val="60000"/>
              <a:lumOff val="40000"/>
            </a:schemeClr>
          </a:solidFill>
        </p:grpSpPr>
        <p:graphicFrame>
          <p:nvGraphicFramePr>
            <p:cNvPr id="9" name="Chart 8"/>
            <p:cNvGraphicFramePr>
              <a:graphicFrameLocks/>
            </p:cNvGraphicFramePr>
            <p:nvPr>
              <p:extLst>
                <p:ext uri="{D42A27DB-BD31-4B8C-83A1-F6EECF244321}">
                  <p14:modId xmlns:p14="http://schemas.microsoft.com/office/powerpoint/2010/main" val="1360194648"/>
                </p:ext>
              </p:extLst>
            </p:nvPr>
          </p:nvGraphicFramePr>
          <p:xfrm>
            <a:off x="739458" y="1992854"/>
            <a:ext cx="407035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922380097"/>
                </p:ext>
              </p:extLst>
            </p:nvPr>
          </p:nvGraphicFramePr>
          <p:xfrm>
            <a:off x="5379216" y="1982096"/>
            <a:ext cx="4070352" cy="27432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7" name="Group 16"/>
          <p:cNvGrpSpPr/>
          <p:nvPr/>
        </p:nvGrpSpPr>
        <p:grpSpPr>
          <a:xfrm>
            <a:off x="1574041" y="5191269"/>
            <a:ext cx="2435140" cy="122675"/>
            <a:chOff x="1398494" y="5417187"/>
            <a:chExt cx="2678654" cy="122675"/>
          </a:xfrm>
        </p:grpSpPr>
        <p:cxnSp>
          <p:nvCxnSpPr>
            <p:cNvPr id="11" name="Elbow Connector 10"/>
            <p:cNvCxnSpPr/>
            <p:nvPr/>
          </p:nvCxnSpPr>
          <p:spPr>
            <a:xfrm>
              <a:off x="1398494" y="5417187"/>
              <a:ext cx="2678654" cy="122675"/>
            </a:xfrm>
            <a:prstGeom prst="bentConnector3">
              <a:avLst>
                <a:gd name="adj1" fmla="val -200"/>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77148" y="5417187"/>
              <a:ext cx="0" cy="12267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190862" y="5129931"/>
            <a:ext cx="2435140" cy="122675"/>
            <a:chOff x="1398494" y="5417187"/>
            <a:chExt cx="2678654" cy="122675"/>
          </a:xfrm>
        </p:grpSpPr>
        <p:cxnSp>
          <p:nvCxnSpPr>
            <p:cNvPr id="19" name="Elbow Connector 18"/>
            <p:cNvCxnSpPr/>
            <p:nvPr/>
          </p:nvCxnSpPr>
          <p:spPr>
            <a:xfrm>
              <a:off x="1398494" y="5417187"/>
              <a:ext cx="2678654" cy="122675"/>
            </a:xfrm>
            <a:prstGeom prst="bentConnector3">
              <a:avLst>
                <a:gd name="adj1" fmla="val -200"/>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77148" y="5417187"/>
              <a:ext cx="0" cy="12267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2179815" y="5330984"/>
            <a:ext cx="1116011" cy="261610"/>
          </a:xfrm>
          <a:prstGeom prst="rect">
            <a:avLst/>
          </a:prstGeom>
        </p:spPr>
        <p:txBody>
          <a:bodyPr wrap="none">
            <a:spAutoFit/>
          </a:bodyPr>
          <a:lstStyle/>
          <a:p>
            <a:r>
              <a:rPr lang="en-US" sz="1100" b="1" dirty="0" err="1"/>
              <a:t>Upadactitinib</a:t>
            </a:r>
            <a:r>
              <a:rPr lang="en-US" sz="1100" b="1" dirty="0"/>
              <a:t> </a:t>
            </a:r>
          </a:p>
        </p:txBody>
      </p:sp>
      <p:sp>
        <p:nvSpPr>
          <p:cNvPr id="22" name="Rectangle 21"/>
          <p:cNvSpPr/>
          <p:nvPr/>
        </p:nvSpPr>
        <p:spPr>
          <a:xfrm>
            <a:off x="6882700" y="5252606"/>
            <a:ext cx="1116011" cy="261610"/>
          </a:xfrm>
          <a:prstGeom prst="rect">
            <a:avLst/>
          </a:prstGeom>
        </p:spPr>
        <p:txBody>
          <a:bodyPr wrap="none">
            <a:spAutoFit/>
          </a:bodyPr>
          <a:lstStyle/>
          <a:p>
            <a:r>
              <a:rPr lang="en-US" sz="1100" b="1" dirty="0" err="1"/>
              <a:t>Upadactitinib</a:t>
            </a:r>
            <a:r>
              <a:rPr lang="en-US" sz="1100" b="1" dirty="0"/>
              <a:t> </a:t>
            </a:r>
          </a:p>
        </p:txBody>
      </p:sp>
      <p:sp>
        <p:nvSpPr>
          <p:cNvPr id="23" name="TextBox 22"/>
          <p:cNvSpPr txBox="1"/>
          <p:nvPr/>
        </p:nvSpPr>
        <p:spPr>
          <a:xfrm>
            <a:off x="2095831" y="2137718"/>
            <a:ext cx="217396" cy="369332"/>
          </a:xfrm>
          <a:prstGeom prst="rect">
            <a:avLst/>
          </a:prstGeom>
          <a:noFill/>
        </p:spPr>
        <p:txBody>
          <a:bodyPr wrap="square" rtlCol="0">
            <a:spAutoFit/>
          </a:bodyPr>
          <a:lstStyle/>
          <a:p>
            <a:r>
              <a:rPr lang="en-US" dirty="0"/>
              <a:t>*</a:t>
            </a:r>
          </a:p>
        </p:txBody>
      </p:sp>
      <p:sp>
        <p:nvSpPr>
          <p:cNvPr id="24" name="TextBox 23"/>
          <p:cNvSpPr txBox="1"/>
          <p:nvPr/>
        </p:nvSpPr>
        <p:spPr>
          <a:xfrm>
            <a:off x="6203219" y="3315730"/>
            <a:ext cx="217396" cy="369332"/>
          </a:xfrm>
          <a:prstGeom prst="rect">
            <a:avLst/>
          </a:prstGeom>
          <a:noFill/>
        </p:spPr>
        <p:txBody>
          <a:bodyPr wrap="square" rtlCol="0">
            <a:spAutoFit/>
          </a:bodyPr>
          <a:lstStyle/>
          <a:p>
            <a:r>
              <a:rPr lang="en-US" dirty="0"/>
              <a:t>*</a:t>
            </a:r>
          </a:p>
        </p:txBody>
      </p:sp>
      <p:sp>
        <p:nvSpPr>
          <p:cNvPr id="25" name="TextBox 24"/>
          <p:cNvSpPr txBox="1"/>
          <p:nvPr/>
        </p:nvSpPr>
        <p:spPr>
          <a:xfrm>
            <a:off x="7287377" y="3488039"/>
            <a:ext cx="217396" cy="369332"/>
          </a:xfrm>
          <a:prstGeom prst="rect">
            <a:avLst/>
          </a:prstGeom>
          <a:noFill/>
        </p:spPr>
        <p:txBody>
          <a:bodyPr wrap="square" rtlCol="0">
            <a:spAutoFit/>
          </a:bodyPr>
          <a:lstStyle/>
          <a:p>
            <a:r>
              <a:rPr lang="en-US" dirty="0"/>
              <a:t>*</a:t>
            </a:r>
          </a:p>
        </p:txBody>
      </p:sp>
      <p:sp>
        <p:nvSpPr>
          <p:cNvPr id="26" name="TextBox 25"/>
          <p:cNvSpPr txBox="1"/>
          <p:nvPr/>
        </p:nvSpPr>
        <p:spPr>
          <a:xfrm>
            <a:off x="7735330" y="2162432"/>
            <a:ext cx="480777" cy="369332"/>
          </a:xfrm>
          <a:prstGeom prst="rect">
            <a:avLst/>
          </a:prstGeom>
          <a:noFill/>
        </p:spPr>
        <p:txBody>
          <a:bodyPr wrap="square" rtlCol="0">
            <a:spAutoFit/>
          </a:bodyPr>
          <a:lstStyle/>
          <a:p>
            <a:r>
              <a:rPr lang="en-US" dirty="0"/>
              <a:t>***</a:t>
            </a:r>
          </a:p>
        </p:txBody>
      </p:sp>
      <p:sp>
        <p:nvSpPr>
          <p:cNvPr id="27" name="TextBox 26"/>
          <p:cNvSpPr txBox="1"/>
          <p:nvPr/>
        </p:nvSpPr>
        <p:spPr>
          <a:xfrm>
            <a:off x="8280872" y="2932672"/>
            <a:ext cx="480777"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893486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277-4986-4EC4-861E-B90F27DFEBFC}"/>
              </a:ext>
            </a:extLst>
          </p:cNvPr>
          <p:cNvSpPr>
            <a:spLocks noGrp="1"/>
          </p:cNvSpPr>
          <p:nvPr>
            <p:ph type="title"/>
          </p:nvPr>
        </p:nvSpPr>
        <p:spPr/>
        <p:txBody>
          <a:bodyPr/>
          <a:lstStyle/>
          <a:p>
            <a:r>
              <a:rPr lang="en-US" dirty="0"/>
              <a:t>Efficacy of the JAK1 Inhibitor </a:t>
            </a:r>
            <a:r>
              <a:rPr lang="en-US" dirty="0" err="1"/>
              <a:t>Upadacitinib</a:t>
            </a:r>
            <a:r>
              <a:rPr lang="en-US" dirty="0"/>
              <a:t> in Moderate-to-severe CD </a:t>
            </a:r>
          </a:p>
        </p:txBody>
      </p:sp>
      <p:sp>
        <p:nvSpPr>
          <p:cNvPr id="4" name="TextBox 3">
            <a:extLst>
              <a:ext uri="{FF2B5EF4-FFF2-40B4-BE49-F238E27FC236}">
                <a16:creationId xmlns:a16="http://schemas.microsoft.com/office/drawing/2014/main" id="{6B70D54F-7C7E-4E47-9137-C2B538DBFDAB}"/>
              </a:ext>
            </a:extLst>
          </p:cNvPr>
          <p:cNvSpPr txBox="1"/>
          <p:nvPr/>
        </p:nvSpPr>
        <p:spPr>
          <a:xfrm>
            <a:off x="0" y="5653528"/>
            <a:ext cx="8922936" cy="1200329"/>
          </a:xfrm>
          <a:prstGeom prst="rect">
            <a:avLst/>
          </a:prstGeom>
          <a:noFill/>
        </p:spPr>
        <p:txBody>
          <a:bodyPr wrap="square" rtlCol="0">
            <a:spAutoFit/>
          </a:bodyPr>
          <a:lstStyle/>
          <a:p>
            <a:pPr algn="l"/>
            <a:r>
              <a:rPr lang="en-US" sz="1200" dirty="0">
                <a:latin typeface="+mj-lt"/>
              </a:rPr>
              <a:t>*Statistically significant at .1; **Statistically significant at .05; ***Statistically significant at .01; </a:t>
            </a:r>
            <a:r>
              <a:rPr lang="en-US" sz="1200" baseline="30000" dirty="0">
                <a:solidFill>
                  <a:schemeClr val="tx1">
                    <a:lumMod val="50000"/>
                  </a:schemeClr>
                </a:solidFill>
                <a:latin typeface="Calibri" panose="020F0502020204030204" pitchFamily="34" charset="0"/>
                <a:cs typeface="Calibri" panose="020F0502020204030204" pitchFamily="34" charset="0"/>
              </a:rPr>
              <a:t>†</a:t>
            </a:r>
            <a:r>
              <a:rPr lang="en-US" sz="1200" dirty="0">
                <a:solidFill>
                  <a:schemeClr val="tx1">
                    <a:lumMod val="50000"/>
                  </a:schemeClr>
                </a:solidFill>
                <a:latin typeface="Calibri" panose="020F0502020204030204" pitchFamily="34" charset="0"/>
                <a:cs typeface="Calibri" panose="020F0502020204030204" pitchFamily="34" charset="0"/>
              </a:rPr>
              <a:t>Clinical response: ≥30% reduction from baseline in AP or SF, with neither worse than baseline; </a:t>
            </a:r>
            <a:r>
              <a:rPr lang="en-US" sz="1200" baseline="30000" dirty="0">
                <a:solidFill>
                  <a:schemeClr val="tx1">
                    <a:lumMod val="50000"/>
                  </a:schemeClr>
                </a:solidFill>
                <a:latin typeface="Calibri" panose="020F0502020204030204" pitchFamily="34" charset="0"/>
                <a:cs typeface="Calibri" panose="020F0502020204030204" pitchFamily="34" charset="0"/>
              </a:rPr>
              <a:t>‡</a:t>
            </a:r>
            <a:r>
              <a:rPr lang="en-US" sz="1200" dirty="0">
                <a:solidFill>
                  <a:schemeClr val="tx1">
                    <a:lumMod val="50000"/>
                  </a:schemeClr>
                </a:solidFill>
                <a:latin typeface="Calibri" panose="020F0502020204030204" pitchFamily="34" charset="0"/>
                <a:cs typeface="Calibri" panose="020F0502020204030204" pitchFamily="34" charset="0"/>
              </a:rPr>
              <a:t>Modified clinical remission: average daily SF ≤2.8 and average daily AP ≤1.0 with both not worse than baseline; </a:t>
            </a:r>
            <a:r>
              <a:rPr lang="en-US" sz="1200" baseline="30000" dirty="0">
                <a:solidFill>
                  <a:schemeClr val="tx1">
                    <a:lumMod val="50000"/>
                  </a:schemeClr>
                </a:solidFill>
                <a:latin typeface="Calibri" panose="020F0502020204030204" pitchFamily="34" charset="0"/>
                <a:cs typeface="Calibri" panose="020F0502020204030204" pitchFamily="34" charset="0"/>
                <a:sym typeface="Symbol"/>
              </a:rPr>
              <a:t></a:t>
            </a:r>
            <a:r>
              <a:rPr lang="en-US" sz="1200" dirty="0">
                <a:solidFill>
                  <a:schemeClr val="tx1">
                    <a:lumMod val="50000"/>
                  </a:schemeClr>
                </a:solidFill>
                <a:latin typeface="Calibri" panose="020F0502020204030204" pitchFamily="34" charset="0"/>
                <a:cs typeface="Calibri" panose="020F0502020204030204" pitchFamily="34" charset="0"/>
                <a:sym typeface="Symbol"/>
              </a:rPr>
              <a:t>Endoscopic response: ≥25% decrease in SES-CD from baseline; </a:t>
            </a:r>
            <a:r>
              <a:rPr lang="el-GR" sz="1200" baseline="30000" dirty="0">
                <a:solidFill>
                  <a:schemeClr val="tx1">
                    <a:lumMod val="50000"/>
                  </a:schemeClr>
                </a:solidFill>
                <a:latin typeface="Calibri" panose="020F0502020204030204" pitchFamily="34" charset="0"/>
                <a:cs typeface="Calibri" panose="020F0502020204030204" pitchFamily="34" charset="0"/>
              </a:rPr>
              <a:t>α</a:t>
            </a:r>
            <a:r>
              <a:rPr lang="en-US" sz="1200" dirty="0">
                <a:solidFill>
                  <a:schemeClr val="tx1">
                    <a:lumMod val="50000"/>
                  </a:schemeClr>
                </a:solidFill>
                <a:latin typeface="Calibri" panose="020F0502020204030204" pitchFamily="34" charset="0"/>
                <a:cs typeface="Calibri" panose="020F0502020204030204" pitchFamily="34" charset="0"/>
              </a:rPr>
              <a:t>Endoscopic improvement: &gt;50% decrease in SES-CD from baseline or endoscopic remission.</a:t>
            </a:r>
          </a:p>
          <a:p>
            <a:pPr algn="l"/>
            <a:r>
              <a:rPr lang="en-US" sz="1200" dirty="0">
                <a:solidFill>
                  <a:schemeClr val="tx1">
                    <a:lumMod val="50000"/>
                  </a:schemeClr>
                </a:solidFill>
                <a:latin typeface="Calibri" panose="020F0502020204030204" pitchFamily="34" charset="0"/>
                <a:cs typeface="Calibri" panose="020F0502020204030204" pitchFamily="34" charset="0"/>
              </a:rPr>
              <a:t>CR, clinical response; </a:t>
            </a:r>
            <a:r>
              <a:rPr lang="en-US" sz="1200" dirty="0" err="1">
                <a:solidFill>
                  <a:schemeClr val="tx1">
                    <a:lumMod val="50000"/>
                  </a:schemeClr>
                </a:solidFill>
                <a:latin typeface="Calibri" panose="020F0502020204030204" pitchFamily="34" charset="0"/>
                <a:cs typeface="Calibri" panose="020F0502020204030204" pitchFamily="34" charset="0"/>
              </a:rPr>
              <a:t>hsCRP</a:t>
            </a:r>
            <a:r>
              <a:rPr lang="en-US" sz="1200" dirty="0">
                <a:solidFill>
                  <a:schemeClr val="tx1">
                    <a:lumMod val="50000"/>
                  </a:schemeClr>
                </a:solidFill>
                <a:latin typeface="Calibri" panose="020F0502020204030204" pitchFamily="34" charset="0"/>
                <a:cs typeface="Calibri" panose="020F0502020204030204" pitchFamily="34" charset="0"/>
              </a:rPr>
              <a:t>, high sensitivity CRP.</a:t>
            </a:r>
            <a:endParaRPr lang="en-US" sz="1200" dirty="0">
              <a:latin typeface="+mj-lt"/>
            </a:endParaRPr>
          </a:p>
          <a:p>
            <a:pPr algn="l"/>
            <a:r>
              <a:rPr lang="en-US" sz="1200" dirty="0" err="1">
                <a:latin typeface="+mj-lt"/>
              </a:rPr>
              <a:t>Sandborn</a:t>
            </a:r>
            <a:r>
              <a:rPr lang="en-US" sz="1200" dirty="0">
                <a:latin typeface="+mj-lt"/>
              </a:rPr>
              <a:t> WJ, et al. </a:t>
            </a:r>
            <a:r>
              <a:rPr lang="en-US" sz="1200" i="1" dirty="0">
                <a:latin typeface="+mj-lt"/>
              </a:rPr>
              <a:t>Gastroenterology</a:t>
            </a:r>
            <a:r>
              <a:rPr lang="en-US" sz="1200" dirty="0">
                <a:latin typeface="+mj-lt"/>
              </a:rPr>
              <a:t>. 2017;152(5):S1308-S1309.</a:t>
            </a:r>
          </a:p>
        </p:txBody>
      </p:sp>
      <p:graphicFrame>
        <p:nvGraphicFramePr>
          <p:cNvPr id="8" name="Table 7"/>
          <p:cNvGraphicFramePr>
            <a:graphicFrameLocks noGrp="1"/>
          </p:cNvGraphicFramePr>
          <p:nvPr>
            <p:extLst>
              <p:ext uri="{D42A27DB-BD31-4B8C-83A1-F6EECF244321}">
                <p14:modId xmlns:p14="http://schemas.microsoft.com/office/powerpoint/2010/main" val="3584229467"/>
              </p:ext>
            </p:extLst>
          </p:nvPr>
        </p:nvGraphicFramePr>
        <p:xfrm>
          <a:off x="173784" y="1882390"/>
          <a:ext cx="8817814" cy="3566160"/>
        </p:xfrm>
        <a:graphic>
          <a:graphicData uri="http://schemas.openxmlformats.org/drawingml/2006/table">
            <a:tbl>
              <a:tblPr firstRow="1" bandRow="1">
                <a:tableStyleId>{21E4AEA4-8DFA-4A89-87EB-49C32662AFE0}</a:tableStyleId>
              </a:tblPr>
              <a:tblGrid>
                <a:gridCol w="2289393">
                  <a:extLst>
                    <a:ext uri="{9D8B030D-6E8A-4147-A177-3AD203B41FA5}">
                      <a16:colId xmlns:a16="http://schemas.microsoft.com/office/drawing/2014/main" val="3782775769"/>
                    </a:ext>
                  </a:extLst>
                </a:gridCol>
                <a:gridCol w="1063300">
                  <a:extLst>
                    <a:ext uri="{9D8B030D-6E8A-4147-A177-3AD203B41FA5}">
                      <a16:colId xmlns:a16="http://schemas.microsoft.com/office/drawing/2014/main" val="2175075609"/>
                    </a:ext>
                  </a:extLst>
                </a:gridCol>
                <a:gridCol w="1063300">
                  <a:extLst>
                    <a:ext uri="{9D8B030D-6E8A-4147-A177-3AD203B41FA5}">
                      <a16:colId xmlns:a16="http://schemas.microsoft.com/office/drawing/2014/main" val="20000"/>
                    </a:ext>
                  </a:extLst>
                </a:gridCol>
                <a:gridCol w="1063300">
                  <a:extLst>
                    <a:ext uri="{9D8B030D-6E8A-4147-A177-3AD203B41FA5}">
                      <a16:colId xmlns:a16="http://schemas.microsoft.com/office/drawing/2014/main" val="20002"/>
                    </a:ext>
                  </a:extLst>
                </a:gridCol>
                <a:gridCol w="1063300">
                  <a:extLst>
                    <a:ext uri="{9D8B030D-6E8A-4147-A177-3AD203B41FA5}">
                      <a16:colId xmlns:a16="http://schemas.microsoft.com/office/drawing/2014/main" val="20004"/>
                    </a:ext>
                  </a:extLst>
                </a:gridCol>
                <a:gridCol w="1211921">
                  <a:extLst>
                    <a:ext uri="{9D8B030D-6E8A-4147-A177-3AD203B41FA5}">
                      <a16:colId xmlns:a16="http://schemas.microsoft.com/office/drawing/2014/main" val="20005"/>
                    </a:ext>
                  </a:extLst>
                </a:gridCol>
                <a:gridCol w="1063300">
                  <a:extLst>
                    <a:ext uri="{9D8B030D-6E8A-4147-A177-3AD203B41FA5}">
                      <a16:colId xmlns:a16="http://schemas.microsoft.com/office/drawing/2014/main" val="20006"/>
                    </a:ext>
                  </a:extLst>
                </a:gridCol>
              </a:tblGrid>
              <a:tr h="505288">
                <a:tc>
                  <a:txBody>
                    <a:bodyPr/>
                    <a:lstStyle/>
                    <a:p>
                      <a:pPr algn="l"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Endpoints, n (%)</a:t>
                      </a:r>
                    </a:p>
                  </a:txBody>
                  <a:tcPr marL="9525" marR="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cap="none" baseline="0" dirty="0" err="1">
                          <a:solidFill>
                            <a:schemeClr val="bg1"/>
                          </a:solidFill>
                          <a:effectLst/>
                          <a:latin typeface="Calibri" panose="020F0502020204030204" pitchFamily="34" charset="0"/>
                          <a:cs typeface="Calibri" panose="020F0502020204030204" pitchFamily="34" charset="0"/>
                        </a:rPr>
                        <a:t>PBO</a:t>
                      </a:r>
                      <a:endParaRPr lang="en-US" sz="1400" b="1" i="0" u="none" strike="noStrike" cap="none" baseline="0" dirty="0">
                        <a:solidFill>
                          <a:schemeClr val="bg1"/>
                        </a:solidFill>
                        <a:effectLst/>
                        <a:latin typeface="Calibri" panose="020F0502020204030204" pitchFamily="34" charset="0"/>
                        <a:cs typeface="Calibri" panose="020F0502020204030204" pitchFamily="34" charset="0"/>
                      </a:endParaRPr>
                    </a:p>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N=37</a:t>
                      </a:r>
                    </a:p>
                  </a:txBody>
                  <a:tcPr marL="9525" marR="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3 mg BID</a:t>
                      </a:r>
                    </a:p>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N=39</a:t>
                      </a:r>
                    </a:p>
                  </a:txBody>
                  <a:tcPr marL="9525" marR="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6 mg BID</a:t>
                      </a:r>
                    </a:p>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N=37</a:t>
                      </a:r>
                    </a:p>
                  </a:txBody>
                  <a:tcPr marL="9525" marR="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12 mg BID</a:t>
                      </a:r>
                    </a:p>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N=36</a:t>
                      </a:r>
                    </a:p>
                  </a:txBody>
                  <a:tcPr marL="9525" marR="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24 mg BID</a:t>
                      </a:r>
                    </a:p>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N=36</a:t>
                      </a:r>
                    </a:p>
                  </a:txBody>
                  <a:tcPr marL="9525" marR="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24 mg </a:t>
                      </a:r>
                      <a:r>
                        <a:rPr lang="en-US" sz="1400" b="1" i="0" u="none" strike="noStrike" cap="none" baseline="0" dirty="0" err="1">
                          <a:solidFill>
                            <a:schemeClr val="bg1"/>
                          </a:solidFill>
                          <a:effectLst/>
                          <a:latin typeface="Calibri" panose="020F0502020204030204" pitchFamily="34" charset="0"/>
                          <a:cs typeface="Calibri" panose="020F0502020204030204" pitchFamily="34" charset="0"/>
                        </a:rPr>
                        <a:t>QD</a:t>
                      </a:r>
                      <a:endParaRPr lang="en-US" sz="1400" b="1" i="0" u="none" strike="noStrike" cap="none" baseline="0" dirty="0">
                        <a:solidFill>
                          <a:schemeClr val="bg1"/>
                        </a:solidFill>
                        <a:effectLst/>
                        <a:latin typeface="Calibri" panose="020F0502020204030204" pitchFamily="34" charset="0"/>
                        <a:cs typeface="Calibri" panose="020F0502020204030204" pitchFamily="34" charset="0"/>
                      </a:endParaRPr>
                    </a:p>
                    <a:p>
                      <a:pPr algn="ctr" fontAlgn="ctr"/>
                      <a:r>
                        <a:rPr lang="en-US" sz="1400" b="1" i="0" u="none" strike="noStrike" cap="none" baseline="0" dirty="0">
                          <a:solidFill>
                            <a:schemeClr val="bg1"/>
                          </a:solidFill>
                          <a:effectLst/>
                          <a:latin typeface="Calibri" panose="020F0502020204030204" pitchFamily="34" charset="0"/>
                          <a:cs typeface="Calibri" panose="020F0502020204030204" pitchFamily="34" charset="0"/>
                        </a:rPr>
                        <a:t>N=35</a:t>
                      </a:r>
                    </a:p>
                  </a:txBody>
                  <a:tcPr marL="9525" marR="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89441">
                <a:tc>
                  <a:txBody>
                    <a:bodyPr/>
                    <a:lstStyle/>
                    <a:p>
                      <a:pPr algn="l" fontAlgn="ctr"/>
                      <a:r>
                        <a:rPr lang="en-US" sz="1400" b="1" i="0" u="none" strike="noStrike" dirty="0">
                          <a:solidFill>
                            <a:schemeClr val="tx1">
                              <a:lumMod val="50000"/>
                            </a:schemeClr>
                          </a:solidFill>
                          <a:effectLst/>
                          <a:latin typeface="Calibri" panose="020F0502020204030204" pitchFamily="34" charset="0"/>
                          <a:cs typeface="Calibri" panose="020F0502020204030204" pitchFamily="34" charset="0"/>
                        </a:rPr>
                        <a:t>Clinical</a:t>
                      </a:r>
                      <a:r>
                        <a:rPr lang="en-US" sz="1400" b="1" i="0" u="none" strike="noStrike" baseline="0" dirty="0">
                          <a:solidFill>
                            <a:schemeClr val="tx1">
                              <a:lumMod val="50000"/>
                            </a:schemeClr>
                          </a:solidFill>
                          <a:effectLst/>
                          <a:latin typeface="Calibri" panose="020F0502020204030204" pitchFamily="34" charset="0"/>
                          <a:cs typeface="Calibri" panose="020F0502020204030204" pitchFamily="34" charset="0"/>
                        </a:rPr>
                        <a:t> remission</a:t>
                      </a:r>
                      <a:endParaRPr lang="en-US" sz="1400" b="1"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4 (11)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5 (13)</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10 (27)*</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4 (11)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8 (22)</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5 (14)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1"/>
                  </a:ext>
                </a:extLst>
              </a:tr>
              <a:tr h="289441">
                <a:tc>
                  <a:txBody>
                    <a:bodyPr/>
                    <a:lstStyle/>
                    <a:p>
                      <a:pPr algn="l" fontAlgn="ctr"/>
                      <a:r>
                        <a:rPr lang="en-US" sz="1400" b="1" i="0" u="none" strike="noStrike" dirty="0">
                          <a:solidFill>
                            <a:schemeClr val="tx1">
                              <a:lumMod val="50000"/>
                            </a:schemeClr>
                          </a:solidFill>
                          <a:effectLst/>
                          <a:latin typeface="Calibri" panose="020F0502020204030204" pitchFamily="34" charset="0"/>
                          <a:cs typeface="Calibri" panose="020F0502020204030204" pitchFamily="34" charset="0"/>
                        </a:rPr>
                        <a:t>Endoscopic remission</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mn-ea"/>
                          <a:cs typeface="Calibri" panose="020F0502020204030204" pitchFamily="34" charset="0"/>
                        </a:rPr>
                        <a:t>0 (0)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mn-ea"/>
                          <a:cs typeface="Calibri" panose="020F0502020204030204" pitchFamily="34" charset="0"/>
                        </a:rPr>
                        <a:t>4 (10)*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3 (8)</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3 (8)*</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8</a:t>
                      </a:r>
                      <a:r>
                        <a:rPr lang="en-US" sz="1400" b="0" i="0" u="none" strike="noStrike" baseline="0" dirty="0">
                          <a:solidFill>
                            <a:schemeClr val="tx1">
                              <a:lumMod val="50000"/>
                            </a:schemeClr>
                          </a:solidFill>
                          <a:effectLst/>
                          <a:latin typeface="Calibri" panose="020F0502020204030204" pitchFamily="34" charset="0"/>
                          <a:cs typeface="Calibri" panose="020F0502020204030204" pitchFamily="34" charset="0"/>
                        </a:rPr>
                        <a:t> (22)***</a:t>
                      </a:r>
                      <a:endParaRPr lang="en-US" sz="14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5 (14)**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extLst>
                  <a:ext uri="{0D108BD9-81ED-4DB2-BD59-A6C34878D82A}">
                    <a16:rowId xmlns:a16="http://schemas.microsoft.com/office/drawing/2014/main" val="10002"/>
                  </a:ext>
                </a:extLst>
              </a:tr>
              <a:tr h="289441">
                <a:tc>
                  <a:txBody>
                    <a:bodyPr/>
                    <a:lstStyle/>
                    <a:p>
                      <a:pPr algn="l"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Clinical response</a:t>
                      </a:r>
                      <a:r>
                        <a:rPr lang="en-US" sz="1400" b="0" i="0" u="none" strike="noStrike" baseline="30000" dirty="0">
                          <a:solidFill>
                            <a:schemeClr val="tx1">
                              <a:lumMod val="50000"/>
                            </a:schemeClr>
                          </a:solidFill>
                          <a:effectLst/>
                          <a:latin typeface="Calibri" panose="020F0502020204030204" pitchFamily="34" charset="0"/>
                          <a:cs typeface="Calibri" panose="020F0502020204030204" pitchFamily="34" charset="0"/>
                        </a:rPr>
                        <a:t>†</a:t>
                      </a:r>
                      <a:endParaRPr lang="en-US" sz="1400" b="0"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mn-ea"/>
                          <a:cs typeface="Calibri" panose="020F0502020204030204" pitchFamily="34" charset="0"/>
                        </a:rPr>
                        <a:t>12 (32)</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mn-ea"/>
                          <a:cs typeface="Calibri" panose="020F0502020204030204" pitchFamily="34" charset="0"/>
                        </a:rPr>
                        <a:t>17 (44)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21 (57)**</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17 (47)</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22 (61)**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17 (49)</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3"/>
                  </a:ext>
                </a:extLst>
              </a:tr>
              <a:tr h="289441">
                <a:tc>
                  <a:txBody>
                    <a:bodyPr/>
                    <a:lstStyle/>
                    <a:p>
                      <a:pPr algn="l"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Modified clinical remission</a:t>
                      </a:r>
                      <a:r>
                        <a:rPr lang="en-US" sz="1400" b="0" i="0" u="none" strike="noStrike" baseline="30000" dirty="0">
                          <a:solidFill>
                            <a:schemeClr val="tx1">
                              <a:lumMod val="50000"/>
                            </a:schemeClr>
                          </a:solidFill>
                          <a:effectLst/>
                          <a:latin typeface="Calibri" panose="020F0502020204030204" pitchFamily="34" charset="0"/>
                          <a:cs typeface="Calibri" panose="020F0502020204030204" pitchFamily="34" charset="0"/>
                        </a:rPr>
                        <a:t>‡</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solidFill>
                          <a:effectLst/>
                          <a:uLnTx/>
                          <a:uFillTx/>
                          <a:latin typeface="Calibri" panose="020F0502020204030204" pitchFamily="34" charset="0"/>
                          <a:ea typeface="+mn-ea"/>
                          <a:cs typeface="Calibri" panose="020F0502020204030204" pitchFamily="34" charset="0"/>
                        </a:rPr>
                        <a:t>4 (12)</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solidFill>
                          <a:effectLst/>
                          <a:uLnTx/>
                          <a:uFillTx/>
                          <a:latin typeface="Calibri" panose="020F0502020204030204" pitchFamily="34" charset="0"/>
                          <a:ea typeface="+mn-ea"/>
                          <a:cs typeface="Calibri" panose="020F0502020204030204" pitchFamily="34" charset="0"/>
                        </a:rPr>
                        <a:t>6 (16)</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10 (30)*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9 (27)</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11 (37)**</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6 (19)</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extLst>
                  <a:ext uri="{0D108BD9-81ED-4DB2-BD59-A6C34878D82A}">
                    <a16:rowId xmlns:a16="http://schemas.microsoft.com/office/drawing/2014/main" val="10004"/>
                  </a:ext>
                </a:extLst>
              </a:tr>
              <a:tr h="289441">
                <a:tc>
                  <a:txBody>
                    <a:bodyPr/>
                    <a:lstStyle/>
                    <a:p>
                      <a:pPr algn="l"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Endoscopic response</a:t>
                      </a:r>
                      <a:r>
                        <a:rPr lang="en-US" sz="1400" b="0" i="0" u="none" strike="noStrike" baseline="30000" dirty="0">
                          <a:solidFill>
                            <a:schemeClr val="tx1">
                              <a:lumMod val="50000"/>
                            </a:schemeClr>
                          </a:solidFill>
                          <a:effectLst/>
                          <a:latin typeface="Calibri" panose="020F0502020204030204" pitchFamily="34" charset="0"/>
                          <a:cs typeface="Calibri" panose="020F0502020204030204" pitchFamily="34" charset="0"/>
                          <a:sym typeface="Symbol"/>
                        </a:rPr>
                        <a:t></a:t>
                      </a:r>
                      <a:endParaRPr lang="en-US" sz="1400" b="0" i="0" u="none" strike="noStrike" baseline="30000" dirty="0">
                        <a:solidFill>
                          <a:schemeClr val="tx1">
                            <a:lumMod val="50000"/>
                          </a:schemeClr>
                        </a:solidFill>
                        <a:effectLst/>
                        <a:latin typeface="Calibri" panose="020F0502020204030204" pitchFamily="34" charset="0"/>
                        <a:cs typeface="Calibri" panose="020F0502020204030204" pitchFamily="34" charset="0"/>
                      </a:endParaRP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5 (14)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9 (23)</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16 (43)***</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14 (39)***</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18 (50)***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17 (49)***</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E8"/>
                    </a:solidFill>
                  </a:tcPr>
                </a:tc>
                <a:extLst>
                  <a:ext uri="{0D108BD9-81ED-4DB2-BD59-A6C34878D82A}">
                    <a16:rowId xmlns:a16="http://schemas.microsoft.com/office/drawing/2014/main" val="10006"/>
                  </a:ext>
                </a:extLst>
              </a:tr>
              <a:tr h="2894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Endoscopic improvement</a:t>
                      </a:r>
                      <a:r>
                        <a:rPr lang="el-GR" sz="1400" b="0" i="0" u="none" strike="noStrike" baseline="30000" dirty="0">
                          <a:solidFill>
                            <a:schemeClr val="tx1">
                              <a:lumMod val="50000"/>
                            </a:schemeClr>
                          </a:solidFill>
                          <a:effectLst/>
                          <a:latin typeface="Calibri" panose="020F0502020204030204" pitchFamily="34" charset="0"/>
                          <a:cs typeface="Calibri" panose="020F0502020204030204" pitchFamily="34" charset="0"/>
                        </a:rPr>
                        <a:t>α</a:t>
                      </a:r>
                      <a:endParaRPr lang="en-US" sz="1400" b="0" i="0" u="none" strike="noStrike" baseline="30000" dirty="0">
                        <a:solidFill>
                          <a:schemeClr val="tx1">
                            <a:lumMod val="50000"/>
                          </a:schemeClr>
                        </a:solidFill>
                        <a:effectLst/>
                        <a:latin typeface="Calibri" panose="020F0502020204030204" pitchFamily="34" charset="0"/>
                        <a:cs typeface="Calibri" panose="020F0502020204030204" pitchFamily="34" charset="0"/>
                      </a:endParaRP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 (3)</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5 (13)</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7 (21)**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10 (29)***</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10 (33)***</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8 (25)**</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939265498"/>
                  </a:ext>
                </a:extLst>
              </a:tr>
              <a:tr h="2894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err="1">
                          <a:solidFill>
                            <a:schemeClr val="tx1">
                              <a:lumMod val="50000"/>
                            </a:schemeClr>
                          </a:solidFill>
                          <a:effectLst/>
                          <a:latin typeface="Calibri" panose="020F0502020204030204" pitchFamily="34" charset="0"/>
                          <a:cs typeface="Calibri" panose="020F0502020204030204" pitchFamily="34" charset="0"/>
                        </a:rPr>
                        <a:t>CDAI</a:t>
                      </a:r>
                      <a:r>
                        <a:rPr lang="en-US" sz="1400" b="0" i="0" u="none" strike="noStrike" baseline="0" dirty="0">
                          <a:solidFill>
                            <a:schemeClr val="tx1">
                              <a:lumMod val="50000"/>
                            </a:schemeClr>
                          </a:solidFill>
                          <a:effectLst/>
                          <a:latin typeface="Calibri" panose="020F0502020204030204" pitchFamily="34" charset="0"/>
                          <a:cs typeface="Calibri" panose="020F0502020204030204" pitchFamily="34" charset="0"/>
                        </a:rPr>
                        <a:t> &lt;150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6 (16)</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8 (21)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11 (30)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14 (39)**</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11 (31)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7 (20)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7"/>
                  </a:ext>
                </a:extLst>
              </a:tr>
              <a:tr h="2894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a:solidFill>
                            <a:schemeClr val="tx1">
                              <a:lumMod val="50000"/>
                            </a:schemeClr>
                          </a:solidFill>
                          <a:effectLst/>
                          <a:latin typeface="Calibri" panose="020F0502020204030204" pitchFamily="34" charset="0"/>
                          <a:cs typeface="Calibri" panose="020F0502020204030204" pitchFamily="34" charset="0"/>
                        </a:rPr>
                        <a:t>CR100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10 (27)</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13 (33)</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15 (41)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16 (44)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20 (56)**</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11 (31)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8"/>
                  </a:ext>
                </a:extLst>
              </a:tr>
              <a:tr h="2894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a:solidFill>
                            <a:schemeClr val="tx1">
                              <a:lumMod val="50000"/>
                            </a:schemeClr>
                          </a:solidFill>
                          <a:effectLst/>
                          <a:latin typeface="Calibri" panose="020F0502020204030204" pitchFamily="34" charset="0"/>
                          <a:cs typeface="Calibri" panose="020F0502020204030204" pitchFamily="34" charset="0"/>
                        </a:rPr>
                        <a:t>CR70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13 (35)</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18 (46)</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20 (54)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16 (44)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23 (64)**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17 (49) </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9"/>
                  </a:ext>
                </a:extLst>
              </a:tr>
              <a:tr h="2894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a:solidFill>
                            <a:schemeClr val="tx1">
                              <a:lumMod val="50000"/>
                            </a:schemeClr>
                          </a:solidFill>
                          <a:effectLst/>
                          <a:latin typeface="Calibri" panose="020F0502020204030204" pitchFamily="34" charset="0"/>
                          <a:cs typeface="Calibri" panose="020F0502020204030204" pitchFamily="34" charset="0"/>
                        </a:rPr>
                        <a:t>Change in </a:t>
                      </a:r>
                      <a:r>
                        <a:rPr lang="en-US" sz="1400" b="0" i="0" u="none" strike="noStrike" baseline="0" dirty="0" err="1">
                          <a:solidFill>
                            <a:schemeClr val="tx1">
                              <a:lumMod val="50000"/>
                            </a:schemeClr>
                          </a:solidFill>
                          <a:effectLst/>
                          <a:latin typeface="Calibri" panose="020F0502020204030204" pitchFamily="34" charset="0"/>
                          <a:cs typeface="Calibri" panose="020F0502020204030204" pitchFamily="34" charset="0"/>
                        </a:rPr>
                        <a:t>hsCRP</a:t>
                      </a:r>
                      <a:r>
                        <a:rPr lang="en-US" sz="1400" b="0" i="0" u="none" strike="noStrike" baseline="0" dirty="0">
                          <a:solidFill>
                            <a:schemeClr val="tx1">
                              <a:lumMod val="50000"/>
                            </a:schemeClr>
                          </a:solidFill>
                          <a:effectLst/>
                          <a:latin typeface="Calibri" panose="020F0502020204030204" pitchFamily="34" charset="0"/>
                          <a:cs typeface="Calibri" panose="020F0502020204030204" pitchFamily="34" charset="0"/>
                        </a:rPr>
                        <a:t>, mean (SD)</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 (12.0)</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-3.0 (19.6)</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-3.9 (19.5)</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-6.6 (27.1)</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-14.8 (26.4)***</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algn="ctr" fontAlgn="ctr"/>
                      <a:r>
                        <a:rPr lang="en-US" sz="1400" b="0" i="0" u="none" strike="noStrike" dirty="0">
                          <a:solidFill>
                            <a:schemeClr val="tx1">
                              <a:lumMod val="50000"/>
                            </a:schemeClr>
                          </a:solidFill>
                          <a:effectLst/>
                          <a:latin typeface="Calibri" panose="020F0502020204030204" pitchFamily="34" charset="0"/>
                          <a:cs typeface="Calibri" panose="020F0502020204030204" pitchFamily="34" charset="0"/>
                        </a:rPr>
                        <a:t>-27 (13.7)</a:t>
                      </a:r>
                    </a:p>
                  </a:txBody>
                  <a:tcPr marL="9525" marR="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9005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573927867"/>
              </p:ext>
            </p:extLst>
          </p:nvPr>
        </p:nvGraphicFramePr>
        <p:xfrm>
          <a:off x="102359" y="1489582"/>
          <a:ext cx="8939282" cy="485912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kstvak 24"/>
          <p:cNvSpPr txBox="1"/>
          <p:nvPr/>
        </p:nvSpPr>
        <p:spPr>
          <a:xfrm>
            <a:off x="40944" y="6411724"/>
            <a:ext cx="3799689" cy="44627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u="none" strike="noStrike" kern="1200" cap="none" spc="0" normalizeH="0" baseline="0" noProof="0" dirty="0">
                <a:ln>
                  <a:noFill/>
                </a:ln>
                <a:solidFill>
                  <a:srgbClr val="141313"/>
                </a:solidFill>
                <a:effectLst/>
                <a:uLnTx/>
                <a:uFillTx/>
                <a:latin typeface="+mj-lt"/>
                <a:ea typeface="ＭＳ Ｐゴシック" pitchFamily="34" charset="-128"/>
                <a:cs typeface="+mn-cs"/>
              </a:rPr>
              <a:t>SC, </a:t>
            </a:r>
            <a:r>
              <a:rPr kumimoji="0" lang="fr-BE" sz="1400" b="0" u="none" strike="noStrike" kern="1200" cap="none" spc="0" normalizeH="0" baseline="0" noProof="0" dirty="0" err="1">
                <a:ln>
                  <a:noFill/>
                </a:ln>
                <a:solidFill>
                  <a:srgbClr val="141313"/>
                </a:solidFill>
                <a:effectLst/>
                <a:uLnTx/>
                <a:uFillTx/>
                <a:latin typeface="+mj-lt"/>
                <a:ea typeface="ＭＳ Ｐゴシック" pitchFamily="34" charset="-128"/>
                <a:cs typeface="+mn-cs"/>
              </a:rPr>
              <a:t>subcutaneous</a:t>
            </a:r>
            <a:r>
              <a:rPr kumimoji="0" lang="fr-BE" sz="1400" b="0" u="none" strike="noStrike" kern="1200" cap="none" spc="0" normalizeH="0" baseline="0" noProof="0" dirty="0">
                <a:ln>
                  <a:noFill/>
                </a:ln>
                <a:solidFill>
                  <a:srgbClr val="141313"/>
                </a:solidFill>
                <a:effectLst/>
                <a:uLnTx/>
                <a:uFillTx/>
                <a:latin typeface="+mj-lt"/>
                <a:ea typeface="ＭＳ Ｐゴシック"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300" dirty="0">
              <a:solidFill>
                <a:srgbClr val="141313"/>
              </a:solidFill>
              <a:latin typeface="+mj-lt"/>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u="none" strike="noStrike" kern="1200" cap="none" spc="0" normalizeH="0" baseline="0" noProof="0" dirty="0" err="1">
                <a:ln>
                  <a:noFill/>
                </a:ln>
                <a:solidFill>
                  <a:srgbClr val="141313"/>
                </a:solidFill>
                <a:effectLst/>
                <a:uLnTx/>
                <a:uFillTx/>
                <a:latin typeface="+mj-lt"/>
                <a:ea typeface="ＭＳ Ｐゴシック" pitchFamily="34" charset="-128"/>
                <a:cs typeface="+mn-cs"/>
              </a:rPr>
              <a:t>Vermeire</a:t>
            </a:r>
            <a:r>
              <a:rPr kumimoji="0" lang="fr-BE" sz="1200" b="0" u="none" strike="noStrike" kern="1200" cap="none" spc="0" normalizeH="0" baseline="0" noProof="0" dirty="0">
                <a:ln>
                  <a:noFill/>
                </a:ln>
                <a:solidFill>
                  <a:srgbClr val="141313"/>
                </a:solidFill>
                <a:effectLst/>
                <a:uLnTx/>
                <a:uFillTx/>
                <a:latin typeface="+mj-lt"/>
                <a:ea typeface="ＭＳ Ｐゴシック" pitchFamily="34" charset="-128"/>
                <a:cs typeface="+mn-cs"/>
              </a:rPr>
              <a:t> S, et al. </a:t>
            </a:r>
            <a:r>
              <a:rPr kumimoji="0" lang="fr-BE" sz="1200" b="0" i="1" u="none" strike="noStrike" kern="1200" cap="none" spc="0" normalizeH="0" baseline="0" noProof="0" dirty="0">
                <a:ln>
                  <a:noFill/>
                </a:ln>
                <a:solidFill>
                  <a:srgbClr val="141313"/>
                </a:solidFill>
                <a:effectLst/>
                <a:uLnTx/>
                <a:uFillTx/>
                <a:latin typeface="+mj-lt"/>
                <a:ea typeface="ＭＳ Ｐゴシック" pitchFamily="34" charset="-128"/>
                <a:cs typeface="+mn-cs"/>
              </a:rPr>
              <a:t>Lancet. </a:t>
            </a:r>
            <a:r>
              <a:rPr kumimoji="0" lang="fr-BE" sz="1200" b="0" u="none" strike="noStrike" kern="1200" cap="none" spc="0" normalizeH="0" baseline="0" noProof="0" dirty="0">
                <a:ln>
                  <a:noFill/>
                </a:ln>
                <a:solidFill>
                  <a:srgbClr val="141313"/>
                </a:solidFill>
                <a:effectLst/>
                <a:uLnTx/>
                <a:uFillTx/>
                <a:latin typeface="+mj-lt"/>
                <a:ea typeface="ＭＳ Ｐゴシック" pitchFamily="34" charset="-128"/>
                <a:cs typeface="+mn-cs"/>
              </a:rPr>
              <a:t>2014;</a:t>
            </a:r>
            <a:r>
              <a:rPr kumimoji="0" lang="nl-BE" sz="1200" b="0" u="none" strike="noStrike" kern="1200" cap="none" spc="0" normalizeH="0" baseline="0" noProof="0" dirty="0">
                <a:ln>
                  <a:noFill/>
                </a:ln>
                <a:solidFill>
                  <a:srgbClr val="141313"/>
                </a:solidFill>
                <a:effectLst/>
                <a:uLnTx/>
                <a:uFillTx/>
                <a:latin typeface="+mj-lt"/>
                <a:ea typeface="ＭＳ Ｐゴシック" pitchFamily="34" charset="-128"/>
                <a:cs typeface="+mn-cs"/>
              </a:rPr>
              <a:t>384:309-18.</a:t>
            </a:r>
          </a:p>
        </p:txBody>
      </p:sp>
      <p:grpSp>
        <p:nvGrpSpPr>
          <p:cNvPr id="2" name="Group 1"/>
          <p:cNvGrpSpPr/>
          <p:nvPr/>
        </p:nvGrpSpPr>
        <p:grpSpPr>
          <a:xfrm>
            <a:off x="1851294" y="2624147"/>
            <a:ext cx="1920719" cy="1513859"/>
            <a:chOff x="2124248" y="2437471"/>
            <a:chExt cx="1920719" cy="1513859"/>
          </a:xfrm>
        </p:grpSpPr>
        <p:grpSp>
          <p:nvGrpSpPr>
            <p:cNvPr id="15366" name="Group 14"/>
            <p:cNvGrpSpPr>
              <a:grpSpLocks/>
            </p:cNvGrpSpPr>
            <p:nvPr/>
          </p:nvGrpSpPr>
          <p:grpSpPr bwMode="auto">
            <a:xfrm>
              <a:off x="2124248" y="2437471"/>
              <a:ext cx="1920719" cy="1393208"/>
              <a:chOff x="1727968" y="2628900"/>
              <a:chExt cx="2560813" cy="1393208"/>
            </a:xfrm>
          </p:grpSpPr>
          <p:sp>
            <p:nvSpPr>
              <p:cNvPr id="15383" name="TextBox 6"/>
              <p:cNvSpPr txBox="1">
                <a:spLocks noChangeArrowheads="1"/>
              </p:cNvSpPr>
              <p:nvPr/>
            </p:nvSpPr>
            <p:spPr bwMode="auto">
              <a:xfrm>
                <a:off x="1727968" y="2628900"/>
                <a:ext cx="2560813" cy="615553"/>
              </a:xfrm>
              <a:prstGeom prst="rect">
                <a:avLst/>
              </a:prstGeom>
              <a:solidFill>
                <a:srgbClr val="FFFFFF"/>
              </a:solidFill>
              <a:ln w="9525">
                <a:solidFill>
                  <a:srgbClr val="000000"/>
                </a:solidFill>
                <a:miter lim="800000"/>
                <a:headEnd/>
                <a:tailEnd/>
              </a:ln>
              <a:extLst/>
            </p:spPr>
            <p:txBody>
              <a:bodyPr wrap="none">
                <a:spAutoFit/>
              </a:bodyPr>
              <a:lstStyle>
                <a:lvl1pPr eaLnBrk="0" hangingPunct="0">
                  <a:defRPr sz="1300" b="1">
                    <a:solidFill>
                      <a:srgbClr val="0000FF"/>
                    </a:solidFill>
                    <a:latin typeface="Arial" pitchFamily="34" charset="0"/>
                    <a:ea typeface="ＭＳ Ｐゴシック" pitchFamily="34" charset="-128"/>
                  </a:defRPr>
                </a:lvl1pPr>
                <a:lvl2pPr marL="742950" indent="-285750" eaLnBrk="0" hangingPunct="0">
                  <a:defRPr sz="1300" b="1">
                    <a:solidFill>
                      <a:srgbClr val="0000FF"/>
                    </a:solidFill>
                    <a:latin typeface="Arial" pitchFamily="34" charset="0"/>
                    <a:ea typeface="ＭＳ Ｐゴシック" pitchFamily="34" charset="-128"/>
                  </a:defRPr>
                </a:lvl2pPr>
                <a:lvl3pPr marL="1143000" indent="-228600" eaLnBrk="0" hangingPunct="0">
                  <a:defRPr sz="1300" b="1">
                    <a:solidFill>
                      <a:srgbClr val="0000FF"/>
                    </a:solidFill>
                    <a:latin typeface="Arial" pitchFamily="34" charset="0"/>
                    <a:ea typeface="ＭＳ Ｐゴシック" pitchFamily="34" charset="-128"/>
                  </a:defRPr>
                </a:lvl3pPr>
                <a:lvl4pPr marL="1600200" indent="-228600" eaLnBrk="0" hangingPunct="0">
                  <a:defRPr sz="1300" b="1">
                    <a:solidFill>
                      <a:srgbClr val="0000FF"/>
                    </a:solidFill>
                    <a:latin typeface="Arial" pitchFamily="34" charset="0"/>
                    <a:ea typeface="ＭＳ Ｐゴシック" pitchFamily="34" charset="-128"/>
                  </a:defRPr>
                </a:lvl4pPr>
                <a:lvl5pPr marL="2057400" indent="-228600" eaLnBrk="0" hangingPunct="0">
                  <a:defRPr sz="1300" b="1">
                    <a:solidFill>
                      <a:srgbClr val="0000FF"/>
                    </a:solidFill>
                    <a:latin typeface="Arial" pitchFamily="34" charset="0"/>
                    <a:ea typeface="ＭＳ Ｐゴシック" pitchFamily="34" charset="-128"/>
                  </a:defRPr>
                </a:lvl5pPr>
                <a:lvl6pPr marL="25146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6pPr>
                <a:lvl7pPr marL="29718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7pPr>
                <a:lvl8pPr marL="34290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8pPr>
                <a:lvl9pPr marL="38862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BE" sz="1200" b="1"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mn-cs"/>
                  </a:rPr>
                  <a:t>Primary Endpoint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BE" sz="1100" b="1"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mn-cs"/>
                  </a:rPr>
                  <a:t>95% CI       (12,30)    (.2,20)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BE" sz="1100" b="1"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mn-cs"/>
                  </a:rPr>
                  <a:t>p-value         .004        .048</a:t>
                </a:r>
              </a:p>
            </p:txBody>
          </p:sp>
          <p:cxnSp>
            <p:nvCxnSpPr>
              <p:cNvPr id="15384" name="Straight Arrow Connector 11"/>
              <p:cNvCxnSpPr>
                <a:cxnSpLocks noChangeShapeType="1"/>
              </p:cNvCxnSpPr>
              <p:nvPr/>
            </p:nvCxnSpPr>
            <p:spPr bwMode="auto">
              <a:xfrm>
                <a:off x="2982731" y="3260108"/>
                <a:ext cx="0" cy="762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15367" name="Right Brace 1"/>
            <p:cNvSpPr>
              <a:spLocks/>
            </p:cNvSpPr>
            <p:nvPr/>
          </p:nvSpPr>
          <p:spPr bwMode="auto">
            <a:xfrm rot="16200000">
              <a:off x="3039971" y="3779736"/>
              <a:ext cx="50800" cy="292388"/>
            </a:xfrm>
            <a:prstGeom prst="rightBrace">
              <a:avLst>
                <a:gd name="adj1" fmla="val 83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300" b="1">
                  <a:solidFill>
                    <a:srgbClr val="0000FF"/>
                  </a:solidFill>
                  <a:latin typeface="Arial" pitchFamily="34" charset="0"/>
                  <a:ea typeface="ＭＳ Ｐゴシック" pitchFamily="34" charset="-128"/>
                </a:defRPr>
              </a:lvl1pPr>
              <a:lvl2pPr marL="742950" indent="-285750" eaLnBrk="0" hangingPunct="0">
                <a:defRPr sz="1300" b="1">
                  <a:solidFill>
                    <a:srgbClr val="0000FF"/>
                  </a:solidFill>
                  <a:latin typeface="Arial" pitchFamily="34" charset="0"/>
                  <a:ea typeface="ＭＳ Ｐゴシック" pitchFamily="34" charset="-128"/>
                </a:defRPr>
              </a:lvl2pPr>
              <a:lvl3pPr marL="1143000" indent="-228600" eaLnBrk="0" hangingPunct="0">
                <a:defRPr sz="1300" b="1">
                  <a:solidFill>
                    <a:srgbClr val="0000FF"/>
                  </a:solidFill>
                  <a:latin typeface="Arial" pitchFamily="34" charset="0"/>
                  <a:ea typeface="ＭＳ Ｐゴシック" pitchFamily="34" charset="-128"/>
                </a:defRPr>
              </a:lvl3pPr>
              <a:lvl4pPr marL="1600200" indent="-228600" eaLnBrk="0" hangingPunct="0">
                <a:defRPr sz="1300" b="1">
                  <a:solidFill>
                    <a:srgbClr val="0000FF"/>
                  </a:solidFill>
                  <a:latin typeface="Arial" pitchFamily="34" charset="0"/>
                  <a:ea typeface="ＭＳ Ｐゴシック" pitchFamily="34" charset="-128"/>
                </a:defRPr>
              </a:lvl4pPr>
              <a:lvl5pPr marL="2057400" indent="-228600" eaLnBrk="0" hangingPunct="0">
                <a:defRPr sz="1300" b="1">
                  <a:solidFill>
                    <a:srgbClr val="0000FF"/>
                  </a:solidFill>
                  <a:latin typeface="Arial" pitchFamily="34" charset="0"/>
                  <a:ea typeface="ＭＳ Ｐゴシック" pitchFamily="34" charset="-128"/>
                </a:defRPr>
              </a:lvl5pPr>
              <a:lvl6pPr marL="25146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6pPr>
              <a:lvl7pPr marL="29718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7pPr>
              <a:lvl8pPr marL="34290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8pPr>
              <a:lvl9pPr marL="38862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nl-BE" altLang="nl-BE" sz="1300" b="1"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grpSp>
      <p:grpSp>
        <p:nvGrpSpPr>
          <p:cNvPr id="15369" name="Group 3"/>
          <p:cNvGrpSpPr>
            <a:grpSpLocks/>
          </p:cNvGrpSpPr>
          <p:nvPr/>
        </p:nvGrpSpPr>
        <p:grpSpPr bwMode="auto">
          <a:xfrm>
            <a:off x="6827543" y="4051320"/>
            <a:ext cx="2148320" cy="984249"/>
            <a:chOff x="6883431" y="4223036"/>
            <a:chExt cx="2864915" cy="984249"/>
          </a:xfrm>
        </p:grpSpPr>
        <p:grpSp>
          <p:nvGrpSpPr>
            <p:cNvPr id="15375" name="Group 13"/>
            <p:cNvGrpSpPr>
              <a:grpSpLocks/>
            </p:cNvGrpSpPr>
            <p:nvPr/>
          </p:nvGrpSpPr>
          <p:grpSpPr bwMode="auto">
            <a:xfrm>
              <a:off x="6883431" y="4223036"/>
              <a:ext cx="2864915" cy="847725"/>
              <a:chOff x="6985034" y="4311936"/>
              <a:chExt cx="2864915" cy="847725"/>
            </a:xfrm>
          </p:grpSpPr>
          <p:sp>
            <p:nvSpPr>
              <p:cNvPr id="15377" name="TextBox 8"/>
              <p:cNvSpPr txBox="1">
                <a:spLocks noChangeArrowheads="1"/>
              </p:cNvSpPr>
              <p:nvPr/>
            </p:nvSpPr>
            <p:spPr bwMode="auto">
              <a:xfrm>
                <a:off x="6985034" y="4311936"/>
                <a:ext cx="2864915"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300" b="1">
                    <a:solidFill>
                      <a:srgbClr val="0000FF"/>
                    </a:solidFill>
                    <a:latin typeface="Arial" pitchFamily="34" charset="0"/>
                    <a:ea typeface="ＭＳ Ｐゴシック" pitchFamily="34" charset="-128"/>
                  </a:defRPr>
                </a:lvl1pPr>
                <a:lvl2pPr marL="742950" indent="-285750" eaLnBrk="0" hangingPunct="0">
                  <a:defRPr sz="1300" b="1">
                    <a:solidFill>
                      <a:srgbClr val="0000FF"/>
                    </a:solidFill>
                    <a:latin typeface="Arial" pitchFamily="34" charset="0"/>
                    <a:ea typeface="ＭＳ Ｐゴシック" pitchFamily="34" charset="-128"/>
                  </a:defRPr>
                </a:lvl2pPr>
                <a:lvl3pPr marL="1143000" indent="-228600" eaLnBrk="0" hangingPunct="0">
                  <a:defRPr sz="1300" b="1">
                    <a:solidFill>
                      <a:srgbClr val="0000FF"/>
                    </a:solidFill>
                    <a:latin typeface="Arial" pitchFamily="34" charset="0"/>
                    <a:ea typeface="ＭＳ Ｐゴシック" pitchFamily="34" charset="-128"/>
                  </a:defRPr>
                </a:lvl3pPr>
                <a:lvl4pPr marL="1600200" indent="-228600" eaLnBrk="0" hangingPunct="0">
                  <a:defRPr sz="1300" b="1">
                    <a:solidFill>
                      <a:srgbClr val="0000FF"/>
                    </a:solidFill>
                    <a:latin typeface="Arial" pitchFamily="34" charset="0"/>
                    <a:ea typeface="ＭＳ Ｐゴシック" pitchFamily="34" charset="-128"/>
                  </a:defRPr>
                </a:lvl4pPr>
                <a:lvl5pPr marL="2057400" indent="-228600" eaLnBrk="0" hangingPunct="0">
                  <a:defRPr sz="1300" b="1">
                    <a:solidFill>
                      <a:srgbClr val="0000FF"/>
                    </a:solidFill>
                    <a:latin typeface="Arial" pitchFamily="34" charset="0"/>
                    <a:ea typeface="ＭＳ Ｐゴシック" pitchFamily="34" charset="-128"/>
                  </a:defRPr>
                </a:lvl5pPr>
                <a:lvl6pPr marL="25146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6pPr>
                <a:lvl7pPr marL="29718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7pPr>
                <a:lvl8pPr marL="34290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8pPr>
                <a:lvl9pPr marL="38862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BE" sz="1200" b="1"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mn-cs"/>
                  </a:rPr>
                  <a:t> </a:t>
                </a:r>
                <a:r>
                  <a:rPr kumimoji="0" lang="en-US" altLang="nl-BE" sz="1100" b="1"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mn-cs"/>
                  </a:rPr>
                  <a:t>95% CI  (-5.1,16.4)  (-5.6,14.7)</a:t>
                </a:r>
              </a:p>
            </p:txBody>
          </p:sp>
          <p:cxnSp>
            <p:nvCxnSpPr>
              <p:cNvPr id="15378" name="Straight Arrow Connector 13"/>
              <p:cNvCxnSpPr>
                <a:cxnSpLocks noChangeShapeType="1"/>
              </p:cNvCxnSpPr>
              <p:nvPr/>
            </p:nvCxnSpPr>
            <p:spPr bwMode="auto">
              <a:xfrm>
                <a:off x="8580909" y="4626770"/>
                <a:ext cx="0" cy="53289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15376" name="Right Brace 17"/>
            <p:cNvSpPr>
              <a:spLocks/>
            </p:cNvSpPr>
            <p:nvPr/>
          </p:nvSpPr>
          <p:spPr bwMode="auto">
            <a:xfrm rot="16200000">
              <a:off x="8453906" y="4986926"/>
              <a:ext cx="50800" cy="389917"/>
            </a:xfrm>
            <a:prstGeom prst="rightBrace">
              <a:avLst>
                <a:gd name="adj1" fmla="val 83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300" b="1">
                  <a:solidFill>
                    <a:srgbClr val="0000FF"/>
                  </a:solidFill>
                  <a:latin typeface="Arial" pitchFamily="34" charset="0"/>
                  <a:ea typeface="ＭＳ Ｐゴシック" pitchFamily="34" charset="-128"/>
                </a:defRPr>
              </a:lvl1pPr>
              <a:lvl2pPr marL="742950" indent="-285750" eaLnBrk="0" hangingPunct="0">
                <a:defRPr sz="1300" b="1">
                  <a:solidFill>
                    <a:srgbClr val="0000FF"/>
                  </a:solidFill>
                  <a:latin typeface="Arial" pitchFamily="34" charset="0"/>
                  <a:ea typeface="ＭＳ Ｐゴシック" pitchFamily="34" charset="-128"/>
                </a:defRPr>
              </a:lvl2pPr>
              <a:lvl3pPr marL="1143000" indent="-228600" eaLnBrk="0" hangingPunct="0">
                <a:defRPr sz="1300" b="1">
                  <a:solidFill>
                    <a:srgbClr val="0000FF"/>
                  </a:solidFill>
                  <a:latin typeface="Arial" pitchFamily="34" charset="0"/>
                  <a:ea typeface="ＭＳ Ｐゴシック" pitchFamily="34" charset="-128"/>
                </a:defRPr>
              </a:lvl3pPr>
              <a:lvl4pPr marL="1600200" indent="-228600" eaLnBrk="0" hangingPunct="0">
                <a:defRPr sz="1300" b="1">
                  <a:solidFill>
                    <a:srgbClr val="0000FF"/>
                  </a:solidFill>
                  <a:latin typeface="Arial" pitchFamily="34" charset="0"/>
                  <a:ea typeface="ＭＳ Ｐゴシック" pitchFamily="34" charset="-128"/>
                </a:defRPr>
              </a:lvl4pPr>
              <a:lvl5pPr marL="2057400" indent="-228600" eaLnBrk="0" hangingPunct="0">
                <a:defRPr sz="1300" b="1">
                  <a:solidFill>
                    <a:srgbClr val="0000FF"/>
                  </a:solidFill>
                  <a:latin typeface="Arial" pitchFamily="34" charset="0"/>
                  <a:ea typeface="ＭＳ Ｐゴシック" pitchFamily="34" charset="-128"/>
                </a:defRPr>
              </a:lvl5pPr>
              <a:lvl6pPr marL="25146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6pPr>
              <a:lvl7pPr marL="29718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7pPr>
              <a:lvl8pPr marL="34290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8pPr>
              <a:lvl9pPr marL="38862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nl-BE" altLang="nl-BE" sz="1300" b="1" i="0" u="none" strike="noStrike" kern="1200" cap="none" spc="0" normalizeH="0" baseline="0" noProof="0">
                <a:ln>
                  <a:noFill/>
                </a:ln>
                <a:solidFill>
                  <a:srgbClr val="0000FF"/>
                </a:solidFill>
                <a:effectLst/>
                <a:uLnTx/>
                <a:uFillTx/>
                <a:latin typeface="Arial" pitchFamily="34" charset="0"/>
                <a:ea typeface="ＭＳ Ｐゴシック" pitchFamily="34" charset="-128"/>
                <a:cs typeface="+mn-cs"/>
              </a:endParaRPr>
            </a:p>
          </p:txBody>
        </p:sp>
      </p:grpSp>
      <p:sp>
        <p:nvSpPr>
          <p:cNvPr id="3" name="Rechthoek 2"/>
          <p:cNvSpPr/>
          <p:nvPr/>
        </p:nvSpPr>
        <p:spPr bwMode="auto">
          <a:xfrm>
            <a:off x="5037477" y="1478430"/>
            <a:ext cx="184666" cy="430887"/>
          </a:xfrm>
          <a:prstGeom prst="rect">
            <a:avLst/>
          </a:prstGeom>
          <a:solidFill>
            <a:schemeClr val="bg1"/>
          </a:solidFill>
          <a:ln w="9525">
            <a:noFill/>
            <a:miter lim="800000"/>
            <a:headEnd/>
            <a:tailEnd/>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2200" b="1" i="0" u="none" strike="noStrike" kern="1200" cap="none" spc="0" normalizeH="0" baseline="0" noProof="0" dirty="0">
              <a:ln>
                <a:noFill/>
              </a:ln>
              <a:solidFill>
                <a:srgbClr val="141313"/>
              </a:solidFill>
              <a:effectLst/>
              <a:uLnTx/>
              <a:uFillTx/>
              <a:latin typeface="Arial"/>
              <a:ea typeface="ＭＳ Ｐゴシック" pitchFamily="34" charset="-128"/>
              <a:cs typeface="Arial" charset="0"/>
            </a:endParaRPr>
          </a:p>
        </p:txBody>
      </p:sp>
      <p:grpSp>
        <p:nvGrpSpPr>
          <p:cNvPr id="15368" name="Group 2"/>
          <p:cNvGrpSpPr>
            <a:grpSpLocks/>
          </p:cNvGrpSpPr>
          <p:nvPr/>
        </p:nvGrpSpPr>
        <p:grpSpPr bwMode="auto">
          <a:xfrm>
            <a:off x="4415695" y="1979607"/>
            <a:ext cx="1933229" cy="844549"/>
            <a:chOff x="4093791" y="1790700"/>
            <a:chExt cx="2577451" cy="844549"/>
          </a:xfrm>
        </p:grpSpPr>
        <p:grpSp>
          <p:nvGrpSpPr>
            <p:cNvPr id="15379" name="Group 12"/>
            <p:cNvGrpSpPr>
              <a:grpSpLocks/>
            </p:cNvGrpSpPr>
            <p:nvPr/>
          </p:nvGrpSpPr>
          <p:grpSpPr bwMode="auto">
            <a:xfrm>
              <a:off x="4093791" y="1790700"/>
              <a:ext cx="2577451" cy="736600"/>
              <a:chOff x="4296992" y="1879600"/>
              <a:chExt cx="2577451" cy="736600"/>
            </a:xfrm>
          </p:grpSpPr>
          <p:sp>
            <p:nvSpPr>
              <p:cNvPr id="15381" name="TextBox 7"/>
              <p:cNvSpPr txBox="1">
                <a:spLocks noChangeArrowheads="1"/>
              </p:cNvSpPr>
              <p:nvPr/>
            </p:nvSpPr>
            <p:spPr bwMode="auto">
              <a:xfrm>
                <a:off x="4296992" y="1879600"/>
                <a:ext cx="2577451" cy="430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300" b="1">
                    <a:solidFill>
                      <a:srgbClr val="0000FF"/>
                    </a:solidFill>
                    <a:latin typeface="Arial" pitchFamily="34" charset="0"/>
                    <a:ea typeface="ＭＳ Ｐゴシック" pitchFamily="34" charset="-128"/>
                  </a:defRPr>
                </a:lvl1pPr>
                <a:lvl2pPr marL="742950" indent="-285750" eaLnBrk="0" hangingPunct="0">
                  <a:defRPr sz="1300" b="1">
                    <a:solidFill>
                      <a:srgbClr val="0000FF"/>
                    </a:solidFill>
                    <a:latin typeface="Arial" pitchFamily="34" charset="0"/>
                    <a:ea typeface="ＭＳ Ｐゴシック" pitchFamily="34" charset="-128"/>
                  </a:defRPr>
                </a:lvl2pPr>
                <a:lvl3pPr marL="1143000" indent="-228600" eaLnBrk="0" hangingPunct="0">
                  <a:defRPr sz="1300" b="1">
                    <a:solidFill>
                      <a:srgbClr val="0000FF"/>
                    </a:solidFill>
                    <a:latin typeface="Arial" pitchFamily="34" charset="0"/>
                    <a:ea typeface="ＭＳ Ｐゴシック" pitchFamily="34" charset="-128"/>
                  </a:defRPr>
                </a:lvl3pPr>
                <a:lvl4pPr marL="1600200" indent="-228600" eaLnBrk="0" hangingPunct="0">
                  <a:defRPr sz="1300" b="1">
                    <a:solidFill>
                      <a:srgbClr val="0000FF"/>
                    </a:solidFill>
                    <a:latin typeface="Arial" pitchFamily="34" charset="0"/>
                    <a:ea typeface="ＭＳ Ｐゴシック" pitchFamily="34" charset="-128"/>
                  </a:defRPr>
                </a:lvl4pPr>
                <a:lvl5pPr marL="2057400" indent="-228600" eaLnBrk="0" hangingPunct="0">
                  <a:defRPr sz="1300" b="1">
                    <a:solidFill>
                      <a:srgbClr val="0000FF"/>
                    </a:solidFill>
                    <a:latin typeface="Arial" pitchFamily="34" charset="0"/>
                    <a:ea typeface="ＭＳ Ｐゴシック" pitchFamily="34" charset="-128"/>
                  </a:defRPr>
                </a:lvl5pPr>
                <a:lvl6pPr marL="25146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6pPr>
                <a:lvl7pPr marL="29718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7pPr>
                <a:lvl8pPr marL="34290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8pPr>
                <a:lvl9pPr marL="38862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BE" sz="1100" b="1"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mn-cs"/>
                  </a:rPr>
                  <a:t>95% CI    (12,75)      (-2,50)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BE" sz="1100" b="1"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mn-cs"/>
                  </a:rPr>
                  <a:t> p-value     .007        .076</a:t>
                </a:r>
              </a:p>
            </p:txBody>
          </p:sp>
          <p:cxnSp>
            <p:nvCxnSpPr>
              <p:cNvPr id="15382" name="Straight Arrow Connector 13"/>
              <p:cNvCxnSpPr>
                <a:cxnSpLocks noChangeShapeType="1"/>
              </p:cNvCxnSpPr>
              <p:nvPr/>
            </p:nvCxnSpPr>
            <p:spPr bwMode="auto">
              <a:xfrm>
                <a:off x="5585554" y="2346834"/>
                <a:ext cx="327" cy="26936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15380" name="Right Brace 15"/>
            <p:cNvSpPr>
              <a:spLocks/>
            </p:cNvSpPr>
            <p:nvPr/>
          </p:nvSpPr>
          <p:spPr bwMode="auto">
            <a:xfrm rot="16200000">
              <a:off x="5357116" y="2414938"/>
              <a:ext cx="50800" cy="389822"/>
            </a:xfrm>
            <a:prstGeom prst="rightBrace">
              <a:avLst>
                <a:gd name="adj1" fmla="val 831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300" b="1">
                  <a:solidFill>
                    <a:srgbClr val="0000FF"/>
                  </a:solidFill>
                  <a:latin typeface="Arial" pitchFamily="34" charset="0"/>
                  <a:ea typeface="ＭＳ Ｐゴシック" pitchFamily="34" charset="-128"/>
                </a:defRPr>
              </a:lvl1pPr>
              <a:lvl2pPr marL="742950" indent="-285750" eaLnBrk="0" hangingPunct="0">
                <a:defRPr sz="1300" b="1">
                  <a:solidFill>
                    <a:srgbClr val="0000FF"/>
                  </a:solidFill>
                  <a:latin typeface="Arial" pitchFamily="34" charset="0"/>
                  <a:ea typeface="ＭＳ Ｐゴシック" pitchFamily="34" charset="-128"/>
                </a:defRPr>
              </a:lvl2pPr>
              <a:lvl3pPr marL="1143000" indent="-228600" eaLnBrk="0" hangingPunct="0">
                <a:defRPr sz="1300" b="1">
                  <a:solidFill>
                    <a:srgbClr val="0000FF"/>
                  </a:solidFill>
                  <a:latin typeface="Arial" pitchFamily="34" charset="0"/>
                  <a:ea typeface="ＭＳ Ｐゴシック" pitchFamily="34" charset="-128"/>
                </a:defRPr>
              </a:lvl3pPr>
              <a:lvl4pPr marL="1600200" indent="-228600" eaLnBrk="0" hangingPunct="0">
                <a:defRPr sz="1300" b="1">
                  <a:solidFill>
                    <a:srgbClr val="0000FF"/>
                  </a:solidFill>
                  <a:latin typeface="Arial" pitchFamily="34" charset="0"/>
                  <a:ea typeface="ＭＳ Ｐゴシック" pitchFamily="34" charset="-128"/>
                </a:defRPr>
              </a:lvl4pPr>
              <a:lvl5pPr marL="2057400" indent="-228600" eaLnBrk="0" hangingPunct="0">
                <a:defRPr sz="1300" b="1">
                  <a:solidFill>
                    <a:srgbClr val="0000FF"/>
                  </a:solidFill>
                  <a:latin typeface="Arial" pitchFamily="34" charset="0"/>
                  <a:ea typeface="ＭＳ Ｐゴシック" pitchFamily="34" charset="-128"/>
                </a:defRPr>
              </a:lvl5pPr>
              <a:lvl6pPr marL="25146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6pPr>
              <a:lvl7pPr marL="29718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7pPr>
              <a:lvl8pPr marL="34290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8pPr>
              <a:lvl9pPr marL="3886200" indent="-228600" eaLnBrk="0" fontAlgn="base" hangingPunct="0">
                <a:spcBef>
                  <a:spcPct val="0"/>
                </a:spcBef>
                <a:spcAft>
                  <a:spcPct val="0"/>
                </a:spcAft>
                <a:defRPr sz="1300" b="1">
                  <a:solidFill>
                    <a:srgbClr val="0000FF"/>
                  </a:solidFill>
                  <a:latin typeface="Arial" pitchFamily="34" charset="0"/>
                  <a:ea typeface="ＭＳ Ｐゴシック"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nl-BE" altLang="nl-BE" sz="1300" b="1" i="0" u="none" strike="noStrike" kern="1200" cap="none" spc="0" normalizeH="0" baseline="0" noProof="0">
                <a:ln>
                  <a:noFill/>
                </a:ln>
                <a:solidFill>
                  <a:srgbClr val="0000FF"/>
                </a:solidFill>
                <a:effectLst/>
                <a:uLnTx/>
                <a:uFillTx/>
                <a:latin typeface="Arial" pitchFamily="34" charset="0"/>
                <a:ea typeface="ＭＳ Ｐゴシック" pitchFamily="34" charset="-128"/>
                <a:cs typeface="+mn-cs"/>
              </a:endParaRPr>
            </a:p>
          </p:txBody>
        </p:sp>
      </p:grpSp>
      <p:sp>
        <p:nvSpPr>
          <p:cNvPr id="4" name="Title 3"/>
          <p:cNvSpPr>
            <a:spLocks noGrp="1"/>
          </p:cNvSpPr>
          <p:nvPr>
            <p:ph type="title"/>
          </p:nvPr>
        </p:nvSpPr>
        <p:spPr>
          <a:xfrm>
            <a:off x="566458" y="0"/>
            <a:ext cx="8577542" cy="1216247"/>
          </a:xfrm>
        </p:spPr>
        <p:txBody>
          <a:bodyPr>
            <a:noAutofit/>
          </a:bodyPr>
          <a:lstStyle/>
          <a:p>
            <a:r>
              <a:rPr lang="en-US" altLang="nl-BE" b="1" dirty="0"/>
              <a:t>Etrolizumab: Clinical Remission in All Comers &amp; by Anti-TNF status: Primary endpoint at Week 10 </a:t>
            </a:r>
            <a:endParaRPr lang="en-US" b="1" dirty="0"/>
          </a:p>
        </p:txBody>
      </p:sp>
      <p:sp>
        <p:nvSpPr>
          <p:cNvPr id="26" name="Afgeronde rechthoek 26"/>
          <p:cNvSpPr/>
          <p:nvPr/>
        </p:nvSpPr>
        <p:spPr>
          <a:xfrm>
            <a:off x="869157" y="3490261"/>
            <a:ext cx="2629896" cy="2863800"/>
          </a:xfrm>
          <a:prstGeom prst="roundRect">
            <a:avLst/>
          </a:prstGeom>
          <a:noFill/>
          <a:ln w="57150">
            <a:solidFill>
              <a:schemeClr val="accent3">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0277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76D6-F63F-4612-8459-CF803F11071E}"/>
              </a:ext>
            </a:extLst>
          </p:cNvPr>
          <p:cNvSpPr>
            <a:spLocks noGrp="1"/>
          </p:cNvSpPr>
          <p:nvPr>
            <p:ph type="title"/>
          </p:nvPr>
        </p:nvSpPr>
        <p:spPr/>
        <p:txBody>
          <a:bodyPr>
            <a:noAutofit/>
          </a:bodyPr>
          <a:lstStyle/>
          <a:p>
            <a:r>
              <a:rPr lang="en-US" dirty="0"/>
              <a:t>AGA Clinical Care Pathway: Risk Stratification in Patients with Ulcerative Colitis (UC)</a:t>
            </a:r>
          </a:p>
        </p:txBody>
      </p:sp>
      <p:grpSp>
        <p:nvGrpSpPr>
          <p:cNvPr id="17" name="Group 16">
            <a:extLst>
              <a:ext uri="{FF2B5EF4-FFF2-40B4-BE49-F238E27FC236}">
                <a16:creationId xmlns:a16="http://schemas.microsoft.com/office/drawing/2014/main" id="{A96F4B74-514D-4996-84B7-7A2C8E767430}"/>
              </a:ext>
            </a:extLst>
          </p:cNvPr>
          <p:cNvGrpSpPr/>
          <p:nvPr/>
        </p:nvGrpSpPr>
        <p:grpSpPr>
          <a:xfrm>
            <a:off x="78003" y="1670671"/>
            <a:ext cx="9065997" cy="4334344"/>
            <a:chOff x="78003" y="1871630"/>
            <a:chExt cx="9065997" cy="4269871"/>
          </a:xfrm>
        </p:grpSpPr>
        <p:sp>
          <p:nvSpPr>
            <p:cNvPr id="6" name="Rectangle: Rounded Corners 5">
              <a:extLst>
                <a:ext uri="{FF2B5EF4-FFF2-40B4-BE49-F238E27FC236}">
                  <a16:creationId xmlns:a16="http://schemas.microsoft.com/office/drawing/2014/main" id="{488DA6F5-2778-4E48-9B43-2E86BB187A41}"/>
                </a:ext>
              </a:extLst>
            </p:cNvPr>
            <p:cNvSpPr/>
            <p:nvPr/>
          </p:nvSpPr>
          <p:spPr>
            <a:xfrm>
              <a:off x="78003" y="3215421"/>
              <a:ext cx="4480560" cy="2926080"/>
            </a:xfrm>
            <a:prstGeom prst="roundRect">
              <a:avLst/>
            </a:prstGeom>
          </p:spPr>
          <p:style>
            <a:lnRef idx="3">
              <a:schemeClr val="lt1"/>
            </a:lnRef>
            <a:fillRef idx="1">
              <a:schemeClr val="accent5"/>
            </a:fillRef>
            <a:effectRef idx="1">
              <a:schemeClr val="accent5"/>
            </a:effectRef>
            <a:fontRef idx="minor">
              <a:schemeClr val="lt1"/>
            </a:fontRef>
          </p:style>
          <p:txBody>
            <a:bodyPr lIns="0" rIns="0" rtlCol="0" anchor="t"/>
            <a:lstStyle/>
            <a:p>
              <a:pPr>
                <a:spcAft>
                  <a:spcPts val="300"/>
                </a:spcAft>
              </a:pPr>
              <a:r>
                <a:rPr lang="en-US" sz="2000" b="1" dirty="0">
                  <a:solidFill>
                    <a:schemeClr val="bg1"/>
                  </a:solidFill>
                  <a:effectLst>
                    <a:outerShdw blurRad="38100" dist="38100" dir="2700000" algn="tl">
                      <a:srgbClr val="000000">
                        <a:alpha val="43137"/>
                      </a:srgbClr>
                    </a:outerShdw>
                  </a:effectLst>
                </a:rPr>
                <a:t>Low Risk for Colectomy</a:t>
              </a:r>
            </a:p>
            <a:p>
              <a:pPr>
                <a:spcAft>
                  <a:spcPts val="300"/>
                </a:spcAft>
              </a:pPr>
              <a:endParaRPr lang="en-US" sz="1000" b="1" dirty="0">
                <a:solidFill>
                  <a:schemeClr val="bg1"/>
                </a:solidFill>
                <a:effectLst>
                  <a:outerShdw blurRad="38100" dist="38100" dir="2700000" algn="tl">
                    <a:srgbClr val="000000">
                      <a:alpha val="43137"/>
                    </a:srgbClr>
                  </a:outerShdw>
                </a:effectLst>
              </a:endParaRPr>
            </a:p>
            <a:p>
              <a:pPr marL="171450" indent="-171450" algn="l">
                <a:spcAft>
                  <a:spcPts val="3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Limited anatomic extent</a:t>
              </a:r>
            </a:p>
            <a:p>
              <a:pPr marL="171450" indent="-171450" algn="l">
                <a:spcAft>
                  <a:spcPts val="3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rPr>
                <a:t>Mild endoscopic disease</a:t>
              </a:r>
            </a:p>
          </p:txBody>
        </p:sp>
        <p:grpSp>
          <p:nvGrpSpPr>
            <p:cNvPr id="10" name="Group 9">
              <a:extLst>
                <a:ext uri="{FF2B5EF4-FFF2-40B4-BE49-F238E27FC236}">
                  <a16:creationId xmlns:a16="http://schemas.microsoft.com/office/drawing/2014/main" id="{84327CE4-6012-486D-B14E-F069C13A5012}"/>
                </a:ext>
              </a:extLst>
            </p:cNvPr>
            <p:cNvGrpSpPr/>
            <p:nvPr/>
          </p:nvGrpSpPr>
          <p:grpSpPr>
            <a:xfrm>
              <a:off x="4617424" y="3215421"/>
              <a:ext cx="4526576" cy="2926080"/>
              <a:chOff x="4745904" y="3627613"/>
              <a:chExt cx="4526576" cy="2926080"/>
            </a:xfrm>
          </p:grpSpPr>
          <p:sp>
            <p:nvSpPr>
              <p:cNvPr id="7" name="Rectangle: Rounded Corners 6">
                <a:extLst>
                  <a:ext uri="{FF2B5EF4-FFF2-40B4-BE49-F238E27FC236}">
                    <a16:creationId xmlns:a16="http://schemas.microsoft.com/office/drawing/2014/main" id="{81B06ADB-8F6A-4A1A-B08E-6D4D46974723}"/>
                  </a:ext>
                </a:extLst>
              </p:cNvPr>
              <p:cNvSpPr/>
              <p:nvPr/>
            </p:nvSpPr>
            <p:spPr>
              <a:xfrm>
                <a:off x="4745904" y="3627613"/>
                <a:ext cx="4480560" cy="2926080"/>
              </a:xfrm>
              <a:prstGeom prst="roundRect">
                <a:avLst/>
              </a:prstGeom>
            </p:spPr>
            <p:style>
              <a:lnRef idx="3">
                <a:schemeClr val="lt1"/>
              </a:lnRef>
              <a:fillRef idx="1">
                <a:schemeClr val="accent5"/>
              </a:fillRef>
              <a:effectRef idx="1">
                <a:schemeClr val="accent5"/>
              </a:effectRef>
              <a:fontRef idx="minor">
                <a:schemeClr val="lt1"/>
              </a:fontRef>
            </p:style>
            <p:txBody>
              <a:bodyPr lIns="0" rIns="0" numCol="1" rtlCol="0" anchor="t"/>
              <a:lstStyle/>
              <a:p>
                <a:pPr>
                  <a:spcAft>
                    <a:spcPts val="300"/>
                  </a:spcAft>
                </a:pPr>
                <a:r>
                  <a:rPr lang="en-US" sz="2000" b="1" dirty="0">
                    <a:solidFill>
                      <a:schemeClr val="bg1"/>
                    </a:solidFill>
                    <a:effectLst>
                      <a:outerShdw blurRad="38100" dist="38100" dir="2700000" algn="tl">
                        <a:srgbClr val="000000">
                          <a:alpha val="43137"/>
                        </a:srgbClr>
                      </a:outerShdw>
                    </a:effectLst>
                  </a:rPr>
                  <a:t>Moderate/High Risk for Colectomy</a:t>
                </a:r>
                <a:endParaRPr lang="en-US" sz="1000" b="1" dirty="0">
                  <a:solidFill>
                    <a:schemeClr val="bg1"/>
                  </a:solidFill>
                  <a:effectLst>
                    <a:outerShdw blurRad="38100" dist="38100" dir="2700000" algn="tl">
                      <a:srgbClr val="000000">
                        <a:alpha val="43137"/>
                      </a:srgbClr>
                    </a:outerShdw>
                  </a:effectLst>
                </a:endParaRPr>
              </a:p>
              <a:p>
                <a:pPr algn="l">
                  <a:spcAft>
                    <a:spcPts val="300"/>
                  </a:spcAft>
                </a:pPr>
                <a:endParaRPr lang="en-US" b="1" dirty="0">
                  <a:solidFill>
                    <a:schemeClr val="bg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0E3EFEDC-FD5F-4B53-ADF8-F730CEE6D779}"/>
                  </a:ext>
                </a:extLst>
              </p:cNvPr>
              <p:cNvSpPr/>
              <p:nvPr/>
            </p:nvSpPr>
            <p:spPr>
              <a:xfrm>
                <a:off x="4826138" y="4209172"/>
                <a:ext cx="4446342" cy="1917730"/>
              </a:xfrm>
              <a:prstGeom prst="rect">
                <a:avLst/>
              </a:prstGeom>
            </p:spPr>
            <p:txBody>
              <a:bodyPr wrap="square" rIns="0" numCol="2">
                <a:spAutoFit/>
              </a:bodyPr>
              <a:lstStyle/>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Extensive colitis</a:t>
                </a:r>
              </a:p>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Deep ulcers</a:t>
                </a:r>
              </a:p>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Age &lt;40 </a:t>
                </a:r>
              </a:p>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High CRP and ESR</a:t>
                </a:r>
              </a:p>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Steroid-requiring disease</a:t>
                </a:r>
              </a:p>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History of hospitalization </a:t>
                </a:r>
              </a:p>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C. difficile infection</a:t>
                </a:r>
              </a:p>
              <a:p>
                <a:pPr marL="171450" indent="-171450" algn="l">
                  <a:spcAft>
                    <a:spcPts val="3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mj-lt"/>
                  </a:rPr>
                  <a:t>CMV infection</a:t>
                </a:r>
                <a:endParaRPr lang="en-US" sz="1600" b="1" dirty="0">
                  <a:solidFill>
                    <a:schemeClr val="bg1"/>
                  </a:solidFill>
                  <a:effectLst>
                    <a:outerShdw blurRad="38100" dist="38100" dir="2700000" algn="tl">
                      <a:srgbClr val="000000">
                        <a:alpha val="43137"/>
                      </a:srgbClr>
                    </a:outerShdw>
                  </a:effectLst>
                  <a:latin typeface="+mj-lt"/>
                </a:endParaRPr>
              </a:p>
            </p:txBody>
          </p:sp>
        </p:grpSp>
        <p:sp>
          <p:nvSpPr>
            <p:cNvPr id="12" name="Rectangle: Rounded Corners 11">
              <a:extLst>
                <a:ext uri="{FF2B5EF4-FFF2-40B4-BE49-F238E27FC236}">
                  <a16:creationId xmlns:a16="http://schemas.microsoft.com/office/drawing/2014/main" id="{89725046-5BA3-43E5-9E3A-0C179DADA8A1}"/>
                </a:ext>
              </a:extLst>
            </p:cNvPr>
            <p:cNvSpPr/>
            <p:nvPr/>
          </p:nvSpPr>
          <p:spPr>
            <a:xfrm>
              <a:off x="1889523" y="1871630"/>
              <a:ext cx="5515540" cy="43237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200" b="1" dirty="0">
                  <a:solidFill>
                    <a:srgbClr val="000000"/>
                  </a:solidFill>
                </a:rPr>
                <a:t>Stratify According to Colectomy Risk</a:t>
              </a:r>
            </a:p>
          </p:txBody>
        </p:sp>
        <p:cxnSp>
          <p:nvCxnSpPr>
            <p:cNvPr id="13" name="Connector: Elbow 12">
              <a:extLst>
                <a:ext uri="{FF2B5EF4-FFF2-40B4-BE49-F238E27FC236}">
                  <a16:creationId xmlns:a16="http://schemas.microsoft.com/office/drawing/2014/main" id="{792A2411-F365-42F1-B0EC-A44CD2CE9E00}"/>
                </a:ext>
              </a:extLst>
            </p:cNvPr>
            <p:cNvCxnSpPr>
              <a:cxnSpLocks/>
              <a:stCxn id="12" idx="2"/>
              <a:endCxn id="7" idx="0"/>
            </p:cNvCxnSpPr>
            <p:nvPr/>
          </p:nvCxnSpPr>
          <p:spPr>
            <a:xfrm rot="16200000" flipH="1">
              <a:off x="5296792" y="1654509"/>
              <a:ext cx="911412" cy="2210411"/>
            </a:xfrm>
            <a:prstGeom prst="bentConnector3">
              <a:avLst>
                <a:gd name="adj1" fmla="val 50000"/>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4A1DBCD-0544-4D19-AF02-9CCC0C0C3A97}"/>
                </a:ext>
              </a:extLst>
            </p:cNvPr>
            <p:cNvCxnSpPr>
              <a:cxnSpLocks/>
              <a:stCxn id="12" idx="2"/>
              <a:endCxn id="6" idx="0"/>
            </p:cNvCxnSpPr>
            <p:nvPr/>
          </p:nvCxnSpPr>
          <p:spPr>
            <a:xfrm rot="5400000">
              <a:off x="3027082" y="1595210"/>
              <a:ext cx="911412" cy="2329010"/>
            </a:xfrm>
            <a:prstGeom prst="bentConnector3">
              <a:avLst>
                <a:gd name="adj1" fmla="val 50000"/>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0B224213-2105-479D-8EEB-BF496845D2A0}"/>
              </a:ext>
            </a:extLst>
          </p:cNvPr>
          <p:cNvSpPr txBox="1"/>
          <p:nvPr/>
        </p:nvSpPr>
        <p:spPr>
          <a:xfrm>
            <a:off x="0" y="6181752"/>
            <a:ext cx="8505371" cy="677108"/>
          </a:xfrm>
          <a:prstGeom prst="rect">
            <a:avLst/>
          </a:prstGeom>
          <a:noFill/>
        </p:spPr>
        <p:txBody>
          <a:bodyPr wrap="square" rtlCol="0">
            <a:spAutoFit/>
          </a:bodyPr>
          <a:lstStyle/>
          <a:p>
            <a:pPr algn="l"/>
            <a:r>
              <a:rPr lang="en-US" sz="1400" dirty="0">
                <a:latin typeface="+mj-lt"/>
              </a:rPr>
              <a:t>CRP, c-reactive protein; ESR, erythrocyte sedimentation rate; CMV, cytomegalovirus. </a:t>
            </a:r>
          </a:p>
          <a:p>
            <a:pPr algn="l"/>
            <a:endParaRPr lang="en-US" sz="1200" dirty="0">
              <a:latin typeface="+mj-lt"/>
            </a:endParaRPr>
          </a:p>
          <a:p>
            <a:pPr algn="l"/>
            <a:r>
              <a:rPr lang="en-US" sz="1200" dirty="0" err="1">
                <a:latin typeface="+mj-lt"/>
              </a:rPr>
              <a:t>Dassopoulos</a:t>
            </a:r>
            <a:r>
              <a:rPr lang="en-US" sz="1200" dirty="0">
                <a:latin typeface="+mj-lt"/>
              </a:rPr>
              <a:t> T, et al. </a:t>
            </a:r>
            <a:r>
              <a:rPr lang="en-US" sz="1200" i="1" dirty="0">
                <a:latin typeface="+mj-lt"/>
              </a:rPr>
              <a:t>Gastroenterology</a:t>
            </a:r>
            <a:r>
              <a:rPr lang="en-US" sz="1200" dirty="0">
                <a:latin typeface="+mj-lt"/>
              </a:rPr>
              <a:t>. 2015;149(1):238-245.</a:t>
            </a:r>
          </a:p>
        </p:txBody>
      </p:sp>
    </p:spTree>
    <p:extLst>
      <p:ext uri="{BB962C8B-B14F-4D97-AF65-F5344CB8AC3E}">
        <p14:creationId xmlns:p14="http://schemas.microsoft.com/office/powerpoint/2010/main" val="3694009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5252-136D-4E2A-B207-41EAF23494A1}"/>
              </a:ext>
            </a:extLst>
          </p:cNvPr>
          <p:cNvSpPr>
            <a:spLocks noGrp="1"/>
          </p:cNvSpPr>
          <p:nvPr>
            <p:ph type="title"/>
          </p:nvPr>
        </p:nvSpPr>
        <p:spPr/>
        <p:txBody>
          <a:bodyPr>
            <a:noAutofit/>
          </a:bodyPr>
          <a:lstStyle/>
          <a:p>
            <a:r>
              <a:rPr lang="en-US" sz="3600" dirty="0"/>
              <a:t>Induction Therapy with the Anti-S1P</a:t>
            </a:r>
            <a:r>
              <a:rPr lang="en-US" sz="3600" baseline="-25000" dirty="0"/>
              <a:t>1</a:t>
            </a:r>
            <a:br>
              <a:rPr lang="en-US" sz="3600" dirty="0"/>
            </a:br>
            <a:r>
              <a:rPr lang="en-US" sz="3600" dirty="0"/>
              <a:t>Ozanimod: TOUCHSTONE UC Trial</a:t>
            </a:r>
          </a:p>
        </p:txBody>
      </p:sp>
      <p:sp>
        <p:nvSpPr>
          <p:cNvPr id="5" name="TextBox 4">
            <a:extLst>
              <a:ext uri="{FF2B5EF4-FFF2-40B4-BE49-F238E27FC236}">
                <a16:creationId xmlns:a16="http://schemas.microsoft.com/office/drawing/2014/main" id="{A4DC77F4-1E0C-42F7-AE6F-6044E3DC9111}"/>
              </a:ext>
            </a:extLst>
          </p:cNvPr>
          <p:cNvSpPr txBox="1"/>
          <p:nvPr/>
        </p:nvSpPr>
        <p:spPr>
          <a:xfrm>
            <a:off x="0" y="6581001"/>
            <a:ext cx="5335675" cy="276999"/>
          </a:xfrm>
          <a:prstGeom prst="rect">
            <a:avLst/>
          </a:prstGeom>
          <a:noFill/>
        </p:spPr>
        <p:txBody>
          <a:bodyPr wrap="square" rtlCol="0">
            <a:spAutoFit/>
          </a:bodyPr>
          <a:lstStyle/>
          <a:p>
            <a:pPr algn="l"/>
            <a:r>
              <a:rPr lang="en-US" sz="1200" dirty="0" err="1">
                <a:latin typeface="+mj-lt"/>
              </a:rPr>
              <a:t>Sandborn</a:t>
            </a:r>
            <a:r>
              <a:rPr lang="en-US" sz="1200" dirty="0">
                <a:latin typeface="+mj-lt"/>
              </a:rPr>
              <a:t>, et al. </a:t>
            </a:r>
            <a:r>
              <a:rPr lang="en-US" sz="1200" i="1" dirty="0">
                <a:latin typeface="+mj-lt"/>
              </a:rPr>
              <a:t>N </a:t>
            </a:r>
            <a:r>
              <a:rPr lang="en-US" sz="1200" i="1" dirty="0" err="1">
                <a:latin typeface="+mj-lt"/>
              </a:rPr>
              <a:t>Engl</a:t>
            </a:r>
            <a:r>
              <a:rPr lang="en-US" sz="1200" i="1" dirty="0">
                <a:latin typeface="+mj-lt"/>
              </a:rPr>
              <a:t> J Med</a:t>
            </a:r>
            <a:r>
              <a:rPr lang="en-US" sz="1200" dirty="0">
                <a:latin typeface="+mj-lt"/>
              </a:rPr>
              <a:t>. 2016;374:1754-62.</a:t>
            </a:r>
          </a:p>
        </p:txBody>
      </p:sp>
      <p:grpSp>
        <p:nvGrpSpPr>
          <p:cNvPr id="56" name="Group 55"/>
          <p:cNvGrpSpPr/>
          <p:nvPr/>
        </p:nvGrpSpPr>
        <p:grpSpPr>
          <a:xfrm>
            <a:off x="261378" y="1749249"/>
            <a:ext cx="3721477" cy="2413000"/>
            <a:chOff x="0" y="1608667"/>
            <a:chExt cx="4565650" cy="2413000"/>
          </a:xfrm>
        </p:grpSpPr>
        <p:graphicFrame>
          <p:nvGraphicFramePr>
            <p:cNvPr id="6" name="Chart 5"/>
            <p:cNvGraphicFramePr/>
            <p:nvPr>
              <p:extLst>
                <p:ext uri="{D42A27DB-BD31-4B8C-83A1-F6EECF244321}">
                  <p14:modId xmlns:p14="http://schemas.microsoft.com/office/powerpoint/2010/main" val="2776122"/>
                </p:ext>
              </p:extLst>
            </p:nvPr>
          </p:nvGraphicFramePr>
          <p:xfrm>
            <a:off x="0" y="1608667"/>
            <a:ext cx="4565650" cy="241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0E79829D-071C-4353-A22D-3FE24147F28D}"/>
                </a:ext>
              </a:extLst>
            </p:cNvPr>
            <p:cNvSpPr txBox="1"/>
            <p:nvPr/>
          </p:nvSpPr>
          <p:spPr>
            <a:xfrm>
              <a:off x="1479601" y="2616197"/>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=.14</a:t>
              </a:r>
              <a:endParaRPr lang="en-US" sz="1200" b="1" i="1" dirty="0">
                <a:solidFill>
                  <a:srgbClr val="202020"/>
                </a:solidFill>
              </a:endParaRPr>
            </a:p>
          </p:txBody>
        </p:sp>
        <p:sp>
          <p:nvSpPr>
            <p:cNvPr id="10" name="Freeform 56"/>
            <p:cNvSpPr>
              <a:spLocks/>
            </p:cNvSpPr>
            <p:nvPr/>
          </p:nvSpPr>
          <p:spPr bwMode="auto">
            <a:xfrm flipH="1">
              <a:off x="1375195" y="2810627"/>
              <a:ext cx="118872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4" name="TextBox 1">
              <a:extLst>
                <a:ext uri="{FF2B5EF4-FFF2-40B4-BE49-F238E27FC236}">
                  <a16:creationId xmlns:a16="http://schemas.microsoft.com/office/drawing/2014/main" id="{0E79829D-071C-4353-A22D-3FE24147F28D}"/>
                </a:ext>
              </a:extLst>
            </p:cNvPr>
            <p:cNvSpPr txBox="1"/>
            <p:nvPr/>
          </p:nvSpPr>
          <p:spPr>
            <a:xfrm>
              <a:off x="2106153" y="2260577"/>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=.048</a:t>
              </a:r>
              <a:endParaRPr lang="en-US" sz="1200" b="1" i="1" dirty="0">
                <a:solidFill>
                  <a:srgbClr val="202020"/>
                </a:solidFill>
              </a:endParaRPr>
            </a:p>
          </p:txBody>
        </p:sp>
        <p:sp>
          <p:nvSpPr>
            <p:cNvPr id="15" name="Freeform 56"/>
            <p:cNvSpPr>
              <a:spLocks/>
            </p:cNvSpPr>
            <p:nvPr/>
          </p:nvSpPr>
          <p:spPr bwMode="auto">
            <a:xfrm flipH="1">
              <a:off x="1375189" y="2455007"/>
              <a:ext cx="237744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grpSp>
        <p:nvGrpSpPr>
          <p:cNvPr id="53" name="Group 52"/>
          <p:cNvGrpSpPr/>
          <p:nvPr/>
        </p:nvGrpSpPr>
        <p:grpSpPr>
          <a:xfrm>
            <a:off x="302508" y="4329653"/>
            <a:ext cx="3683481" cy="2413000"/>
            <a:chOff x="705" y="4292600"/>
            <a:chExt cx="4565650" cy="2413000"/>
          </a:xfrm>
        </p:grpSpPr>
        <p:graphicFrame>
          <p:nvGraphicFramePr>
            <p:cNvPr id="24" name="Chart 23"/>
            <p:cNvGraphicFramePr/>
            <p:nvPr>
              <p:extLst>
                <p:ext uri="{D42A27DB-BD31-4B8C-83A1-F6EECF244321}">
                  <p14:modId xmlns:p14="http://schemas.microsoft.com/office/powerpoint/2010/main" val="1415010265"/>
                </p:ext>
              </p:extLst>
            </p:nvPr>
          </p:nvGraphicFramePr>
          <p:xfrm>
            <a:off x="705" y="4292600"/>
            <a:ext cx="4565650" cy="24130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0E79829D-071C-4353-A22D-3FE24147F28D}"/>
                </a:ext>
              </a:extLst>
            </p:cNvPr>
            <p:cNvSpPr txBox="1"/>
            <p:nvPr/>
          </p:nvSpPr>
          <p:spPr>
            <a:xfrm>
              <a:off x="1480305" y="5199023"/>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=.03</a:t>
              </a:r>
              <a:endParaRPr lang="en-US" sz="1200" b="1" i="1" dirty="0">
                <a:solidFill>
                  <a:srgbClr val="202020"/>
                </a:solidFill>
              </a:endParaRPr>
            </a:p>
          </p:txBody>
        </p:sp>
        <p:sp>
          <p:nvSpPr>
            <p:cNvPr id="27" name="Freeform 56"/>
            <p:cNvSpPr>
              <a:spLocks/>
            </p:cNvSpPr>
            <p:nvPr/>
          </p:nvSpPr>
          <p:spPr bwMode="auto">
            <a:xfrm flipH="1">
              <a:off x="1375900" y="5393453"/>
              <a:ext cx="118872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31" name="TextBox 1">
              <a:extLst>
                <a:ext uri="{FF2B5EF4-FFF2-40B4-BE49-F238E27FC236}">
                  <a16:creationId xmlns:a16="http://schemas.microsoft.com/office/drawing/2014/main" id="{0E79829D-071C-4353-A22D-3FE24147F28D}"/>
                </a:ext>
              </a:extLst>
            </p:cNvPr>
            <p:cNvSpPr txBox="1"/>
            <p:nvPr/>
          </p:nvSpPr>
          <p:spPr>
            <a:xfrm>
              <a:off x="2106858" y="4843403"/>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=.002</a:t>
              </a:r>
              <a:endParaRPr lang="en-US" sz="1200" b="1" i="1" dirty="0">
                <a:solidFill>
                  <a:srgbClr val="202020"/>
                </a:solidFill>
              </a:endParaRPr>
            </a:p>
          </p:txBody>
        </p:sp>
        <p:sp>
          <p:nvSpPr>
            <p:cNvPr id="32" name="Freeform 56"/>
            <p:cNvSpPr>
              <a:spLocks/>
            </p:cNvSpPr>
            <p:nvPr/>
          </p:nvSpPr>
          <p:spPr bwMode="auto">
            <a:xfrm flipH="1">
              <a:off x="1375894" y="5037833"/>
              <a:ext cx="237744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grpSp>
        <p:nvGrpSpPr>
          <p:cNvPr id="55" name="Group 54"/>
          <p:cNvGrpSpPr/>
          <p:nvPr/>
        </p:nvGrpSpPr>
        <p:grpSpPr>
          <a:xfrm>
            <a:off x="4758794" y="1386885"/>
            <a:ext cx="3735884" cy="2783661"/>
            <a:chOff x="4503565" y="1238535"/>
            <a:chExt cx="4574902" cy="2783661"/>
          </a:xfrm>
        </p:grpSpPr>
        <p:sp>
          <p:nvSpPr>
            <p:cNvPr id="8" name="Rectangle 7"/>
            <p:cNvSpPr/>
            <p:nvPr/>
          </p:nvSpPr>
          <p:spPr>
            <a:xfrm>
              <a:off x="4503565" y="1238535"/>
              <a:ext cx="184731" cy="338554"/>
            </a:xfrm>
            <a:prstGeom prst="rect">
              <a:avLst/>
            </a:prstGeom>
          </p:spPr>
          <p:txBody>
            <a:bodyPr wrap="none">
              <a:spAutoFit/>
            </a:bodyPr>
            <a:lstStyle/>
            <a:p>
              <a:pPr algn="l"/>
              <a:endParaRPr lang="en-US" sz="1600" dirty="0">
                <a:solidFill>
                  <a:srgbClr val="202020"/>
                </a:solidFill>
              </a:endParaRPr>
            </a:p>
          </p:txBody>
        </p:sp>
        <p:graphicFrame>
          <p:nvGraphicFramePr>
            <p:cNvPr id="33" name="Chart 32"/>
            <p:cNvGraphicFramePr/>
            <p:nvPr>
              <p:extLst>
                <p:ext uri="{D42A27DB-BD31-4B8C-83A1-F6EECF244321}">
                  <p14:modId xmlns:p14="http://schemas.microsoft.com/office/powerpoint/2010/main" val="2489077695"/>
                </p:ext>
              </p:extLst>
            </p:nvPr>
          </p:nvGraphicFramePr>
          <p:xfrm>
            <a:off x="4512817" y="1609196"/>
            <a:ext cx="4565650" cy="2413000"/>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1">
              <a:extLst>
                <a:ext uri="{FF2B5EF4-FFF2-40B4-BE49-F238E27FC236}">
                  <a16:creationId xmlns:a16="http://schemas.microsoft.com/office/drawing/2014/main" id="{0E79829D-071C-4353-A22D-3FE24147F28D}"/>
                </a:ext>
              </a:extLst>
            </p:cNvPr>
            <p:cNvSpPr txBox="1"/>
            <p:nvPr/>
          </p:nvSpPr>
          <p:spPr>
            <a:xfrm>
              <a:off x="5992419" y="2084699"/>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=.06</a:t>
              </a:r>
              <a:endParaRPr lang="en-US" sz="1200" b="1" i="1" dirty="0">
                <a:solidFill>
                  <a:srgbClr val="202020"/>
                </a:solidFill>
              </a:endParaRPr>
            </a:p>
          </p:txBody>
        </p:sp>
        <p:sp>
          <p:nvSpPr>
            <p:cNvPr id="35" name="Freeform 56"/>
            <p:cNvSpPr>
              <a:spLocks/>
            </p:cNvSpPr>
            <p:nvPr/>
          </p:nvSpPr>
          <p:spPr bwMode="auto">
            <a:xfrm flipH="1">
              <a:off x="5888012" y="2279129"/>
              <a:ext cx="118872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39" name="TextBox 1">
              <a:extLst>
                <a:ext uri="{FF2B5EF4-FFF2-40B4-BE49-F238E27FC236}">
                  <a16:creationId xmlns:a16="http://schemas.microsoft.com/office/drawing/2014/main" id="{0E79829D-071C-4353-A22D-3FE24147F28D}"/>
                </a:ext>
              </a:extLst>
            </p:cNvPr>
            <p:cNvSpPr txBox="1"/>
            <p:nvPr/>
          </p:nvSpPr>
          <p:spPr>
            <a:xfrm>
              <a:off x="6618971" y="1739837"/>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=.02</a:t>
              </a:r>
              <a:endParaRPr lang="en-US" sz="1200" b="1" i="1" dirty="0">
                <a:solidFill>
                  <a:srgbClr val="202020"/>
                </a:solidFill>
              </a:endParaRPr>
            </a:p>
          </p:txBody>
        </p:sp>
        <p:sp>
          <p:nvSpPr>
            <p:cNvPr id="40" name="Freeform 56"/>
            <p:cNvSpPr>
              <a:spLocks/>
            </p:cNvSpPr>
            <p:nvPr/>
          </p:nvSpPr>
          <p:spPr bwMode="auto">
            <a:xfrm flipH="1">
              <a:off x="5888006" y="1934267"/>
              <a:ext cx="237744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grpSp>
        <p:nvGrpSpPr>
          <p:cNvPr id="54" name="Group 53"/>
          <p:cNvGrpSpPr/>
          <p:nvPr/>
        </p:nvGrpSpPr>
        <p:grpSpPr>
          <a:xfrm>
            <a:off x="4838060" y="4351698"/>
            <a:ext cx="3661829" cy="2413000"/>
            <a:chOff x="4513522" y="4314645"/>
            <a:chExt cx="4565650" cy="2413000"/>
          </a:xfrm>
        </p:grpSpPr>
        <p:graphicFrame>
          <p:nvGraphicFramePr>
            <p:cNvPr id="41" name="Chart 40"/>
            <p:cNvGraphicFramePr/>
            <p:nvPr>
              <p:extLst>
                <p:ext uri="{D42A27DB-BD31-4B8C-83A1-F6EECF244321}">
                  <p14:modId xmlns:p14="http://schemas.microsoft.com/office/powerpoint/2010/main" val="3930389446"/>
                </p:ext>
              </p:extLst>
            </p:nvPr>
          </p:nvGraphicFramePr>
          <p:xfrm>
            <a:off x="4513522" y="4314645"/>
            <a:ext cx="4565650" cy="2413000"/>
          </p:xfrm>
          <a:graphic>
            <a:graphicData uri="http://schemas.openxmlformats.org/drawingml/2006/chart">
              <c:chart xmlns:c="http://schemas.openxmlformats.org/drawingml/2006/chart" xmlns:r="http://schemas.openxmlformats.org/officeDocument/2006/relationships" r:id="rId6"/>
            </a:graphicData>
          </a:graphic>
        </p:graphicFrame>
        <p:sp>
          <p:nvSpPr>
            <p:cNvPr id="43" name="TextBox 1">
              <a:extLst>
                <a:ext uri="{FF2B5EF4-FFF2-40B4-BE49-F238E27FC236}">
                  <a16:creationId xmlns:a16="http://schemas.microsoft.com/office/drawing/2014/main" id="{0E79829D-071C-4353-A22D-3FE24147F28D}"/>
                </a:ext>
              </a:extLst>
            </p:cNvPr>
            <p:cNvSpPr txBox="1"/>
            <p:nvPr/>
          </p:nvSpPr>
          <p:spPr>
            <a:xfrm>
              <a:off x="5993124" y="5400469"/>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=.63</a:t>
              </a:r>
              <a:endParaRPr lang="en-US" sz="1200" b="1" i="1" dirty="0">
                <a:solidFill>
                  <a:srgbClr val="202020"/>
                </a:solidFill>
              </a:endParaRPr>
            </a:p>
          </p:txBody>
        </p:sp>
        <p:sp>
          <p:nvSpPr>
            <p:cNvPr id="44" name="Freeform 56"/>
            <p:cNvSpPr>
              <a:spLocks/>
            </p:cNvSpPr>
            <p:nvPr/>
          </p:nvSpPr>
          <p:spPr bwMode="auto">
            <a:xfrm flipH="1">
              <a:off x="5888717" y="5594899"/>
              <a:ext cx="1188720"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48" name="TextBox 1">
              <a:extLst>
                <a:ext uri="{FF2B5EF4-FFF2-40B4-BE49-F238E27FC236}">
                  <a16:creationId xmlns:a16="http://schemas.microsoft.com/office/drawing/2014/main" id="{0E79829D-071C-4353-A22D-3FE24147F28D}"/>
                </a:ext>
              </a:extLst>
            </p:cNvPr>
            <p:cNvSpPr txBox="1"/>
            <p:nvPr/>
          </p:nvSpPr>
          <p:spPr>
            <a:xfrm>
              <a:off x="6619675" y="5044849"/>
              <a:ext cx="982518" cy="181071"/>
            </a:xfrm>
            <a:prstGeom prst="rect">
              <a:avLst/>
            </a:prstGeom>
          </p:spPr>
          <p:txBody>
            <a:bodyPr wrap="none"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i="1" dirty="0">
                  <a:solidFill>
                    <a:srgbClr val="202020"/>
                  </a:solidFill>
                </a:rPr>
                <a:t>P</a:t>
              </a:r>
              <a:r>
                <a:rPr lang="en-US" sz="1200" b="1" dirty="0">
                  <a:solidFill>
                    <a:srgbClr val="202020"/>
                  </a:solidFill>
                </a:rPr>
                <a:t>=.07</a:t>
              </a:r>
              <a:endParaRPr lang="en-US" sz="1200" b="1" i="1" dirty="0">
                <a:solidFill>
                  <a:srgbClr val="202020"/>
                </a:solidFill>
              </a:endParaRPr>
            </a:p>
          </p:txBody>
        </p:sp>
        <p:sp>
          <p:nvSpPr>
            <p:cNvPr id="49" name="Freeform 56"/>
            <p:cNvSpPr>
              <a:spLocks/>
            </p:cNvSpPr>
            <p:nvPr/>
          </p:nvSpPr>
          <p:spPr bwMode="auto">
            <a:xfrm flipH="1">
              <a:off x="5888711" y="5239279"/>
              <a:ext cx="2377439" cy="92075"/>
            </a:xfrm>
            <a:custGeom>
              <a:avLst/>
              <a:gdLst>
                <a:gd name="T0" fmla="*/ 0 w 1152"/>
                <a:gd name="T1" fmla="*/ 2147483647 h 112"/>
                <a:gd name="T2" fmla="*/ 0 w 1152"/>
                <a:gd name="T3" fmla="*/ 0 h 112"/>
                <a:gd name="T4" fmla="*/ 2147483647 w 1152"/>
                <a:gd name="T5" fmla="*/ 0 h 112"/>
                <a:gd name="T6" fmla="*/ 2147483647 w 1152"/>
                <a:gd name="T7" fmla="*/ 2147483647 h 112"/>
                <a:gd name="T8" fmla="*/ 0 60000 65536"/>
                <a:gd name="T9" fmla="*/ 0 60000 65536"/>
                <a:gd name="T10" fmla="*/ 0 60000 65536"/>
                <a:gd name="T11" fmla="*/ 0 60000 65536"/>
                <a:gd name="T12" fmla="*/ 0 w 1152"/>
                <a:gd name="T13" fmla="*/ 0 h 112"/>
                <a:gd name="T14" fmla="*/ 1152 w 1152"/>
                <a:gd name="T15" fmla="*/ 112 h 112"/>
              </a:gdLst>
              <a:ahLst/>
              <a:cxnLst>
                <a:cxn ang="T8">
                  <a:pos x="T0" y="T1"/>
                </a:cxn>
                <a:cxn ang="T9">
                  <a:pos x="T2" y="T3"/>
                </a:cxn>
                <a:cxn ang="T10">
                  <a:pos x="T4" y="T5"/>
                </a:cxn>
                <a:cxn ang="T11">
                  <a:pos x="T6" y="T7"/>
                </a:cxn>
              </a:cxnLst>
              <a:rect l="T12" t="T13" r="T14" b="T15"/>
              <a:pathLst>
                <a:path w="1152" h="112">
                  <a:moveTo>
                    <a:pt x="0" y="112"/>
                  </a:moveTo>
                  <a:lnTo>
                    <a:pt x="0" y="0"/>
                  </a:lnTo>
                  <a:lnTo>
                    <a:pt x="1152" y="0"/>
                  </a:lnTo>
                  <a:lnTo>
                    <a:pt x="1152" y="1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grpSp>
      <p:sp>
        <p:nvSpPr>
          <p:cNvPr id="51" name="TextBox 50">
            <a:extLst>
              <a:ext uri="{FF2B5EF4-FFF2-40B4-BE49-F238E27FC236}">
                <a16:creationId xmlns:a16="http://schemas.microsoft.com/office/drawing/2014/main" id="{CFF63822-807D-48DB-AB65-D8F6166874B6}"/>
              </a:ext>
            </a:extLst>
          </p:cNvPr>
          <p:cNvSpPr txBox="1"/>
          <p:nvPr/>
        </p:nvSpPr>
        <p:spPr>
          <a:xfrm>
            <a:off x="2730636" y="1252553"/>
            <a:ext cx="3682729" cy="369332"/>
          </a:xfrm>
          <a:prstGeom prst="rect">
            <a:avLst/>
          </a:prstGeom>
          <a:noFill/>
        </p:spPr>
        <p:txBody>
          <a:bodyPr wrap="square" rtlCol="0">
            <a:spAutoFit/>
          </a:bodyPr>
          <a:lstStyle/>
          <a:p>
            <a:r>
              <a:rPr lang="en-US" b="1" cap="all" dirty="0">
                <a:solidFill>
                  <a:srgbClr val="202020"/>
                </a:solidFill>
                <a:latin typeface="Calibri" panose="020F0502020204030204" pitchFamily="34" charset="0"/>
                <a:cs typeface="Calibri" panose="020F0502020204030204" pitchFamily="34" charset="0"/>
              </a:rPr>
              <a:t>Week 8 </a:t>
            </a:r>
            <a:endParaRPr lang="en-US" b="1" cap="all" dirty="0">
              <a:latin typeface="+mn-lt"/>
            </a:endParaRPr>
          </a:p>
        </p:txBody>
      </p:sp>
      <p:sp>
        <p:nvSpPr>
          <p:cNvPr id="3" name="TextBox 2"/>
          <p:cNvSpPr txBox="1"/>
          <p:nvPr/>
        </p:nvSpPr>
        <p:spPr>
          <a:xfrm>
            <a:off x="1226372" y="1562953"/>
            <a:ext cx="2550267" cy="338554"/>
          </a:xfrm>
          <a:prstGeom prst="rect">
            <a:avLst/>
          </a:prstGeom>
          <a:noFill/>
        </p:spPr>
        <p:txBody>
          <a:bodyPr wrap="square" rtlCol="0">
            <a:spAutoFit/>
          </a:bodyPr>
          <a:lstStyle/>
          <a:p>
            <a:r>
              <a:rPr lang="en-US" sz="1600" b="1" dirty="0"/>
              <a:t>Clinical remission</a:t>
            </a:r>
          </a:p>
        </p:txBody>
      </p:sp>
      <p:sp>
        <p:nvSpPr>
          <p:cNvPr id="52" name="TextBox 51"/>
          <p:cNvSpPr txBox="1"/>
          <p:nvPr/>
        </p:nvSpPr>
        <p:spPr>
          <a:xfrm>
            <a:off x="5746377" y="1562953"/>
            <a:ext cx="2550267" cy="338554"/>
          </a:xfrm>
          <a:prstGeom prst="rect">
            <a:avLst/>
          </a:prstGeom>
          <a:noFill/>
        </p:spPr>
        <p:txBody>
          <a:bodyPr wrap="square" rtlCol="0">
            <a:spAutoFit/>
          </a:bodyPr>
          <a:lstStyle/>
          <a:p>
            <a:r>
              <a:rPr lang="en-US" sz="1600" b="1" dirty="0"/>
              <a:t>Clinical response</a:t>
            </a:r>
          </a:p>
        </p:txBody>
      </p:sp>
      <p:sp>
        <p:nvSpPr>
          <p:cNvPr id="57" name="TextBox 56"/>
          <p:cNvSpPr txBox="1"/>
          <p:nvPr/>
        </p:nvSpPr>
        <p:spPr>
          <a:xfrm>
            <a:off x="1122917" y="4121029"/>
            <a:ext cx="2550267" cy="338554"/>
          </a:xfrm>
          <a:prstGeom prst="rect">
            <a:avLst/>
          </a:prstGeom>
          <a:noFill/>
        </p:spPr>
        <p:txBody>
          <a:bodyPr wrap="square" rtlCol="0">
            <a:spAutoFit/>
          </a:bodyPr>
          <a:lstStyle/>
          <a:p>
            <a:r>
              <a:rPr lang="en-US" sz="1600" b="1" dirty="0"/>
              <a:t>Mucosal healing</a:t>
            </a:r>
          </a:p>
        </p:txBody>
      </p:sp>
      <p:sp>
        <p:nvSpPr>
          <p:cNvPr id="58" name="TextBox 57"/>
          <p:cNvSpPr txBox="1"/>
          <p:nvPr/>
        </p:nvSpPr>
        <p:spPr>
          <a:xfrm>
            <a:off x="5746377" y="4142544"/>
            <a:ext cx="2550267" cy="338554"/>
          </a:xfrm>
          <a:prstGeom prst="rect">
            <a:avLst/>
          </a:prstGeom>
          <a:noFill/>
        </p:spPr>
        <p:txBody>
          <a:bodyPr wrap="square" rtlCol="0">
            <a:spAutoFit/>
          </a:bodyPr>
          <a:lstStyle/>
          <a:p>
            <a:r>
              <a:rPr lang="en-US" sz="1600" b="1" dirty="0"/>
              <a:t>Histologic remission</a:t>
            </a:r>
          </a:p>
        </p:txBody>
      </p:sp>
    </p:spTree>
    <p:extLst>
      <p:ext uri="{BB962C8B-B14F-4D97-AF65-F5344CB8AC3E}">
        <p14:creationId xmlns:p14="http://schemas.microsoft.com/office/powerpoint/2010/main" val="4170720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TOUCHSTONE Open-label Extension</a:t>
            </a:r>
          </a:p>
        </p:txBody>
      </p:sp>
      <p:sp>
        <p:nvSpPr>
          <p:cNvPr id="3" name="Content Placeholder 2"/>
          <p:cNvSpPr>
            <a:spLocks noGrp="1"/>
          </p:cNvSpPr>
          <p:nvPr>
            <p:ph idx="1"/>
          </p:nvPr>
        </p:nvSpPr>
        <p:spPr>
          <a:xfrm>
            <a:off x="481914" y="1408669"/>
            <a:ext cx="8229600" cy="4917989"/>
          </a:xfrm>
        </p:spPr>
        <p:txBody>
          <a:bodyPr>
            <a:noAutofit/>
          </a:bodyPr>
          <a:lstStyle/>
          <a:p>
            <a:r>
              <a:rPr lang="en-US" dirty="0"/>
              <a:t>Efficacy at week 92:</a:t>
            </a:r>
          </a:p>
          <a:p>
            <a:endParaRPr lang="en-US" dirty="0"/>
          </a:p>
          <a:p>
            <a:endParaRPr lang="en-US" dirty="0"/>
          </a:p>
          <a:p>
            <a:endParaRPr lang="en-US" dirty="0"/>
          </a:p>
          <a:p>
            <a:endParaRPr lang="en-US" dirty="0"/>
          </a:p>
          <a:p>
            <a:endParaRPr lang="en-US" dirty="0"/>
          </a:p>
          <a:p>
            <a:endParaRPr lang="en-US" dirty="0"/>
          </a:p>
          <a:p>
            <a:r>
              <a:rPr lang="en-US" dirty="0"/>
              <a:t>Safety at week 92:</a:t>
            </a:r>
          </a:p>
          <a:p>
            <a:pPr lvl="1"/>
            <a:r>
              <a:rPr lang="en-US" dirty="0"/>
              <a:t>Similar to that placebo-controlled portion of the study</a:t>
            </a:r>
          </a:p>
          <a:p>
            <a:pPr lvl="1"/>
            <a:r>
              <a:rPr lang="en-US" dirty="0"/>
              <a:t>Most common AEs: UC flare, anemia, upper respiratory tract infection and back pain</a:t>
            </a:r>
          </a:p>
          <a:p>
            <a:pPr lvl="1"/>
            <a:r>
              <a:rPr lang="en-US" dirty="0"/>
              <a:t>Only SAEs in ≥2 patients were anemia and UC flare</a:t>
            </a:r>
          </a:p>
        </p:txBody>
      </p:sp>
      <p:graphicFrame>
        <p:nvGraphicFramePr>
          <p:cNvPr id="4" name="Table 3"/>
          <p:cNvGraphicFramePr>
            <a:graphicFrameLocks noGrp="1"/>
          </p:cNvGraphicFramePr>
          <p:nvPr>
            <p:extLst>
              <p:ext uri="{D42A27DB-BD31-4B8C-83A1-F6EECF244321}">
                <p14:modId xmlns:p14="http://schemas.microsoft.com/office/powerpoint/2010/main" val="3829591171"/>
              </p:ext>
            </p:extLst>
          </p:nvPr>
        </p:nvGraphicFramePr>
        <p:xfrm>
          <a:off x="913373" y="2011060"/>
          <a:ext cx="7564394" cy="2194560"/>
        </p:xfrm>
        <a:graphic>
          <a:graphicData uri="http://schemas.openxmlformats.org/drawingml/2006/table">
            <a:tbl>
              <a:tblPr firstRow="1" bandRow="1">
                <a:tableStyleId>{5C22544A-7EE6-4342-B048-85BDC9FD1C3A}</a:tableStyleId>
              </a:tblPr>
              <a:tblGrid>
                <a:gridCol w="6093940">
                  <a:extLst>
                    <a:ext uri="{9D8B030D-6E8A-4147-A177-3AD203B41FA5}">
                      <a16:colId xmlns:a16="http://schemas.microsoft.com/office/drawing/2014/main" val="20000"/>
                    </a:ext>
                  </a:extLst>
                </a:gridCol>
                <a:gridCol w="1470454">
                  <a:extLst>
                    <a:ext uri="{9D8B030D-6E8A-4147-A177-3AD203B41FA5}">
                      <a16:colId xmlns:a16="http://schemas.microsoft.com/office/drawing/2014/main" val="20001"/>
                    </a:ext>
                  </a:extLst>
                </a:gridCol>
              </a:tblGrid>
              <a:tr h="341914">
                <a:tc>
                  <a:txBody>
                    <a:bodyPr/>
                    <a:lstStyle/>
                    <a:p>
                      <a:pPr algn="ctr"/>
                      <a:r>
                        <a:rPr lang="en-US" sz="2000" dirty="0"/>
                        <a:t>Outcome</a:t>
                      </a:r>
                      <a:r>
                        <a:rPr lang="en-US" sz="2000" baseline="0" dirty="0"/>
                        <a:t> measure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Patients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4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t>Little or no active disease based on the physician global assessment (PGA 0 or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4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t>Little or no blood in their stools (rectal bleeding subscore [RBS] 0 or 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1914">
                <a:tc>
                  <a:txBody>
                    <a:bodyPr/>
                    <a:lstStyle/>
                    <a:p>
                      <a:pPr algn="ctr"/>
                      <a:r>
                        <a:rPr lang="en-US" sz="2000" b="0" dirty="0"/>
                        <a:t>No blood in the stools (RBS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0" y="6365557"/>
            <a:ext cx="8377881" cy="492443"/>
          </a:xfrm>
          <a:prstGeom prst="rect">
            <a:avLst/>
          </a:prstGeom>
          <a:noFill/>
        </p:spPr>
        <p:txBody>
          <a:bodyPr wrap="square" rtlCol="0">
            <a:spAutoFit/>
          </a:bodyPr>
          <a:lstStyle/>
          <a:p>
            <a:pPr algn="l"/>
            <a:r>
              <a:rPr lang="en-US" sz="1400" dirty="0">
                <a:latin typeface="+mj-lt"/>
              </a:rPr>
              <a:t>AE, adverse event; SAE, serious adverse event.</a:t>
            </a:r>
            <a:endParaRPr lang="en-US" sz="1200" i="1" dirty="0">
              <a:latin typeface="+mj-lt"/>
            </a:endParaRPr>
          </a:p>
          <a:p>
            <a:pPr algn="l"/>
            <a:r>
              <a:rPr lang="en-US" sz="1200" i="1" dirty="0">
                <a:latin typeface="+mj-lt"/>
              </a:rPr>
              <a:t>Available at: </a:t>
            </a:r>
            <a:r>
              <a:rPr lang="en-US" sz="1200" dirty="0">
                <a:latin typeface="+mj-lt"/>
              </a:rPr>
              <a:t>http://ir.celgene.com/releasedetail.cfm?releaseid=1044007</a:t>
            </a:r>
          </a:p>
        </p:txBody>
      </p:sp>
    </p:spTree>
    <p:extLst>
      <p:ext uri="{BB962C8B-B14F-4D97-AF65-F5344CB8AC3E}">
        <p14:creationId xmlns:p14="http://schemas.microsoft.com/office/powerpoint/2010/main" val="2983987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Ozanimod Treatment for </a:t>
            </a:r>
            <a:br>
              <a:rPr lang="en-US" sz="3600" dirty="0"/>
            </a:br>
            <a:r>
              <a:rPr lang="en-US" sz="3600" dirty="0"/>
              <a:t>Moderate-to-Severe CD: STEPSTONE Study</a:t>
            </a:r>
          </a:p>
        </p:txBody>
      </p:sp>
      <p:sp>
        <p:nvSpPr>
          <p:cNvPr id="3" name="Content Placeholder 2"/>
          <p:cNvSpPr>
            <a:spLocks noGrp="1"/>
          </p:cNvSpPr>
          <p:nvPr>
            <p:ph idx="1"/>
          </p:nvPr>
        </p:nvSpPr>
        <p:spPr>
          <a:xfrm>
            <a:off x="364523" y="5438855"/>
            <a:ext cx="8365525" cy="595362"/>
          </a:xfrm>
          <a:ln>
            <a:solidFill>
              <a:schemeClr val="accent2"/>
            </a:solidFill>
          </a:ln>
        </p:spPr>
        <p:txBody>
          <a:bodyPr>
            <a:noAutofit/>
          </a:bodyPr>
          <a:lstStyle/>
          <a:p>
            <a:pPr marL="0" indent="0" algn="ctr">
              <a:buNone/>
            </a:pPr>
            <a:r>
              <a:rPr lang="en-US" sz="1600" b="1" dirty="0"/>
              <a:t>Ozanimod demonstrated meaningful clinical and endoscopic improvements in patients with moderately to severely active Crohn's disease (N=69) at week 12.</a:t>
            </a:r>
          </a:p>
        </p:txBody>
      </p:sp>
      <p:graphicFrame>
        <p:nvGraphicFramePr>
          <p:cNvPr id="5" name="Content Placeholder 3"/>
          <p:cNvGraphicFramePr>
            <a:graphicFrameLocks/>
          </p:cNvGraphicFramePr>
          <p:nvPr>
            <p:extLst>
              <p:ext uri="{D42A27DB-BD31-4B8C-83A1-F6EECF244321}">
                <p14:modId xmlns:p14="http://schemas.microsoft.com/office/powerpoint/2010/main" val="3131958971"/>
              </p:ext>
            </p:extLst>
          </p:nvPr>
        </p:nvGraphicFramePr>
        <p:xfrm>
          <a:off x="129746" y="3493832"/>
          <a:ext cx="8884508" cy="1682496"/>
        </p:xfrm>
        <a:graphic>
          <a:graphicData uri="http://schemas.openxmlformats.org/drawingml/2006/table">
            <a:tbl>
              <a:tblPr firstRow="1" firstCol="1" bandRow="1">
                <a:tableStyleId>{5C22544A-7EE6-4342-B048-85BDC9FD1C3A}</a:tableStyleId>
              </a:tblPr>
              <a:tblGrid>
                <a:gridCol w="2221127">
                  <a:extLst>
                    <a:ext uri="{9D8B030D-6E8A-4147-A177-3AD203B41FA5}">
                      <a16:colId xmlns:a16="http://schemas.microsoft.com/office/drawing/2014/main" val="20000"/>
                    </a:ext>
                  </a:extLst>
                </a:gridCol>
                <a:gridCol w="2221127">
                  <a:extLst>
                    <a:ext uri="{9D8B030D-6E8A-4147-A177-3AD203B41FA5}">
                      <a16:colId xmlns:a16="http://schemas.microsoft.com/office/drawing/2014/main" val="20001"/>
                    </a:ext>
                  </a:extLst>
                </a:gridCol>
                <a:gridCol w="2323070">
                  <a:extLst>
                    <a:ext uri="{9D8B030D-6E8A-4147-A177-3AD203B41FA5}">
                      <a16:colId xmlns:a16="http://schemas.microsoft.com/office/drawing/2014/main" val="20002"/>
                    </a:ext>
                  </a:extLst>
                </a:gridCol>
                <a:gridCol w="2119184">
                  <a:extLst>
                    <a:ext uri="{9D8B030D-6E8A-4147-A177-3AD203B41FA5}">
                      <a16:colId xmlns:a16="http://schemas.microsoft.com/office/drawing/2014/main" val="20003"/>
                    </a:ext>
                  </a:extLst>
                </a:gridCol>
              </a:tblGrid>
              <a:tr h="555161">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1" dirty="0">
                          <a:solidFill>
                            <a:schemeClr val="bg1"/>
                          </a:solidFill>
                          <a:effectLst/>
                        </a:rPr>
                        <a:t>All patients</a:t>
                      </a:r>
                      <a:endParaRPr lang="en-US" sz="1600" b="1"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Patients  with disease duration ≤5 years</a:t>
                      </a:r>
                      <a:endParaRPr lang="en-US" sz="1600" b="1"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Patients with baseline SES-CD ≤12</a:t>
                      </a:r>
                      <a:endParaRPr lang="en-US" sz="1600" b="1"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55161">
                <a:tc>
                  <a:txBody>
                    <a:bodyPr/>
                    <a:lstStyle/>
                    <a:p>
                      <a:pPr marL="0" marR="0" algn="ctr">
                        <a:lnSpc>
                          <a:spcPct val="115000"/>
                        </a:lnSpc>
                        <a:spcBef>
                          <a:spcPts val="0"/>
                        </a:spcBef>
                        <a:spcAft>
                          <a:spcPts val="0"/>
                        </a:spcAft>
                      </a:pPr>
                      <a:r>
                        <a:rPr lang="en-US" sz="1600">
                          <a:effectLst/>
                        </a:rPr>
                        <a:t>≥50% reduction from baseline in SES-CD </a:t>
                      </a:r>
                      <a:endParaRPr lang="en-US"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27%</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36%</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30%</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5161">
                <a:tc>
                  <a:txBody>
                    <a:bodyPr/>
                    <a:lstStyle/>
                    <a:p>
                      <a:pPr marL="0" marR="0" algn="ctr">
                        <a:lnSpc>
                          <a:spcPct val="115000"/>
                        </a:lnSpc>
                        <a:spcBef>
                          <a:spcPts val="0"/>
                        </a:spcBef>
                        <a:spcAft>
                          <a:spcPts val="0"/>
                        </a:spcAft>
                      </a:pPr>
                      <a:r>
                        <a:rPr lang="en-US" sz="1600" dirty="0">
                          <a:effectLst/>
                        </a:rPr>
                        <a:t>≥25% reduction from baseline in SES-CD</a:t>
                      </a:r>
                      <a:endParaRPr lang="en-US"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43%</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50%</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49%</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589075614"/>
              </p:ext>
            </p:extLst>
          </p:nvPr>
        </p:nvGraphicFramePr>
        <p:xfrm>
          <a:off x="148278" y="1763256"/>
          <a:ext cx="8822726" cy="1106616"/>
        </p:xfrm>
        <a:graphic>
          <a:graphicData uri="http://schemas.openxmlformats.org/drawingml/2006/table">
            <a:tbl>
              <a:tblPr firstRow="1" firstCol="1" bandRow="1">
                <a:tableStyleId>{5C22544A-7EE6-4342-B048-85BDC9FD1C3A}</a:tableStyleId>
              </a:tblPr>
              <a:tblGrid>
                <a:gridCol w="4411363">
                  <a:extLst>
                    <a:ext uri="{9D8B030D-6E8A-4147-A177-3AD203B41FA5}">
                      <a16:colId xmlns:a16="http://schemas.microsoft.com/office/drawing/2014/main" val="20000"/>
                    </a:ext>
                  </a:extLst>
                </a:gridCol>
                <a:gridCol w="4411363">
                  <a:extLst>
                    <a:ext uri="{9D8B030D-6E8A-4147-A177-3AD203B41FA5}">
                      <a16:colId xmlns:a16="http://schemas.microsoft.com/office/drawing/2014/main" val="20001"/>
                    </a:ext>
                  </a:extLst>
                </a:gridCol>
              </a:tblGrid>
              <a:tr h="368872">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All</a:t>
                      </a:r>
                      <a:r>
                        <a:rPr lang="en-US" sz="1600" baseline="0" dirty="0">
                          <a:effectLst/>
                          <a:latin typeface="Calibri"/>
                          <a:ea typeface="Calibri"/>
                          <a:cs typeface="Times New Roman"/>
                        </a:rPr>
                        <a:t> p</a:t>
                      </a:r>
                      <a:r>
                        <a:rPr lang="en-US" sz="1600" dirty="0">
                          <a:effectLst/>
                          <a:latin typeface="Calibri"/>
                          <a:ea typeface="Calibri"/>
                          <a:cs typeface="Times New Roman"/>
                        </a:rPr>
                        <a:t>atients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8872">
                <a:tc>
                  <a:txBody>
                    <a:bodyPr/>
                    <a:lstStyle/>
                    <a:p>
                      <a:pPr marL="0" marR="0" algn="ctr">
                        <a:lnSpc>
                          <a:spcPct val="115000"/>
                        </a:lnSpc>
                        <a:spcBef>
                          <a:spcPts val="0"/>
                        </a:spcBef>
                        <a:spcAft>
                          <a:spcPts val="0"/>
                        </a:spcAft>
                      </a:pPr>
                      <a:r>
                        <a:rPr lang="en-US" sz="1600" dirty="0"/>
                        <a:t>CDAI decrease ≥100 </a:t>
                      </a:r>
                      <a:endParaRPr lang="en-US"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t>66%</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8872">
                <a:tc>
                  <a:txBody>
                    <a:bodyPr/>
                    <a:lstStyle/>
                    <a:p>
                      <a:pPr marL="0" marR="0" algn="ctr">
                        <a:lnSpc>
                          <a:spcPct val="115000"/>
                        </a:lnSpc>
                        <a:spcBef>
                          <a:spcPts val="0"/>
                        </a:spcBef>
                        <a:spcAft>
                          <a:spcPts val="0"/>
                        </a:spcAft>
                      </a:pPr>
                      <a:r>
                        <a:rPr lang="en-US" sz="1600" dirty="0"/>
                        <a:t>CDAI &lt;150</a:t>
                      </a:r>
                      <a:r>
                        <a:rPr lang="en-US" sz="1600" baseline="0" dirty="0"/>
                        <a:t> </a:t>
                      </a:r>
                      <a:endParaRPr lang="en-US"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a:off x="2811162" y="1424702"/>
            <a:ext cx="3521676" cy="338554"/>
          </a:xfrm>
          <a:prstGeom prst="rect">
            <a:avLst/>
          </a:prstGeom>
          <a:noFill/>
        </p:spPr>
        <p:txBody>
          <a:bodyPr wrap="square" rtlCol="0">
            <a:spAutoFit/>
          </a:bodyPr>
          <a:lstStyle/>
          <a:p>
            <a:r>
              <a:rPr lang="en-US" sz="1600" b="1" dirty="0">
                <a:latin typeface="+mj-lt"/>
              </a:rPr>
              <a:t>CDAI</a:t>
            </a:r>
          </a:p>
        </p:txBody>
      </p:sp>
      <p:sp>
        <p:nvSpPr>
          <p:cNvPr id="8" name="TextBox 7"/>
          <p:cNvSpPr txBox="1"/>
          <p:nvPr/>
        </p:nvSpPr>
        <p:spPr>
          <a:xfrm>
            <a:off x="2811162" y="3126846"/>
            <a:ext cx="3521676" cy="338554"/>
          </a:xfrm>
          <a:prstGeom prst="rect">
            <a:avLst/>
          </a:prstGeom>
          <a:noFill/>
        </p:spPr>
        <p:txBody>
          <a:bodyPr wrap="square" rtlCol="0">
            <a:spAutoFit/>
          </a:bodyPr>
          <a:lstStyle/>
          <a:p>
            <a:r>
              <a:rPr lang="en-US" sz="1600" b="1" dirty="0">
                <a:latin typeface="+mj-lt"/>
              </a:rPr>
              <a:t>SES-CD</a:t>
            </a:r>
          </a:p>
        </p:txBody>
      </p:sp>
      <p:sp>
        <p:nvSpPr>
          <p:cNvPr id="9" name="TextBox 8"/>
          <p:cNvSpPr txBox="1"/>
          <p:nvPr/>
        </p:nvSpPr>
        <p:spPr>
          <a:xfrm>
            <a:off x="0" y="6200598"/>
            <a:ext cx="8377881" cy="677108"/>
          </a:xfrm>
          <a:prstGeom prst="rect">
            <a:avLst/>
          </a:prstGeom>
          <a:noFill/>
        </p:spPr>
        <p:txBody>
          <a:bodyPr wrap="square" rtlCol="0">
            <a:spAutoFit/>
          </a:bodyPr>
          <a:lstStyle/>
          <a:p>
            <a:pPr algn="l"/>
            <a:r>
              <a:rPr lang="en-US" sz="1400" dirty="0">
                <a:latin typeface="+mj-lt"/>
              </a:rPr>
              <a:t>SES-CD, simple endoscopic score for Crohn’s disease.</a:t>
            </a:r>
          </a:p>
          <a:p>
            <a:pPr algn="l"/>
            <a:endParaRPr lang="en-US" sz="1200" i="1" dirty="0">
              <a:latin typeface="+mj-lt"/>
            </a:endParaRPr>
          </a:p>
          <a:p>
            <a:pPr algn="l"/>
            <a:r>
              <a:rPr lang="en-US" sz="1200" i="1" dirty="0">
                <a:latin typeface="+mj-lt"/>
              </a:rPr>
              <a:t>Available at: </a:t>
            </a:r>
            <a:r>
              <a:rPr lang="en-US" sz="1200" dirty="0">
                <a:latin typeface="+mj-lt"/>
              </a:rPr>
              <a:t>http://ir.celgene.com/releasedetail.cfm?releaseid=1044007</a:t>
            </a:r>
          </a:p>
        </p:txBody>
      </p:sp>
    </p:spTree>
    <p:extLst>
      <p:ext uri="{BB962C8B-B14F-4D97-AF65-F5344CB8AC3E}">
        <p14:creationId xmlns:p14="http://schemas.microsoft.com/office/powerpoint/2010/main" val="1634784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897B-23D7-49C4-AC15-412CD95ED62B}"/>
              </a:ext>
            </a:extLst>
          </p:cNvPr>
          <p:cNvSpPr>
            <a:spLocks noGrp="1"/>
          </p:cNvSpPr>
          <p:nvPr>
            <p:ph type="title"/>
          </p:nvPr>
        </p:nvSpPr>
        <p:spPr/>
        <p:txBody>
          <a:bodyPr>
            <a:noAutofit/>
          </a:bodyPr>
          <a:lstStyle/>
          <a:p>
            <a:r>
              <a:rPr lang="en-US" sz="3600" dirty="0"/>
              <a:t>Anti-MAdCAM-1 Induction Therapy in Patients with Moderate-to-Severe UC</a:t>
            </a:r>
          </a:p>
        </p:txBody>
      </p:sp>
      <p:sp>
        <p:nvSpPr>
          <p:cNvPr id="5" name="Rectangle 4">
            <a:extLst>
              <a:ext uri="{FF2B5EF4-FFF2-40B4-BE49-F238E27FC236}">
                <a16:creationId xmlns:a16="http://schemas.microsoft.com/office/drawing/2014/main" id="{BE601044-D03A-459C-BAC5-92F76029E984}"/>
              </a:ext>
            </a:extLst>
          </p:cNvPr>
          <p:cNvSpPr/>
          <p:nvPr/>
        </p:nvSpPr>
        <p:spPr>
          <a:xfrm>
            <a:off x="0" y="5857696"/>
            <a:ext cx="8077200" cy="1015663"/>
          </a:xfrm>
          <a:prstGeom prst="rect">
            <a:avLst/>
          </a:prstGeom>
        </p:spPr>
        <p:txBody>
          <a:bodyPr wrap="square" anchor="b">
            <a:spAutoFit/>
          </a:bodyPr>
          <a:lstStyle/>
          <a:p>
            <a:pPr algn="l"/>
            <a:endParaRPr lang="en-US" sz="1200" dirty="0">
              <a:latin typeface="+mj-lt"/>
            </a:endParaRPr>
          </a:p>
          <a:p>
            <a:pPr lvl="0" algn="l"/>
            <a:r>
              <a:rPr lang="en-US" sz="1200" dirty="0">
                <a:latin typeface="+mj-lt"/>
              </a:rPr>
              <a:t>*The stratum-adjusted risk difference and the corresponding 90% CIs were obtained with the Cochran-Mantel-</a:t>
            </a:r>
            <a:r>
              <a:rPr lang="en-US" sz="1200" dirty="0" err="1">
                <a:latin typeface="+mj-lt"/>
              </a:rPr>
              <a:t>Haenszel</a:t>
            </a:r>
            <a:r>
              <a:rPr lang="en-US" sz="1200" dirty="0">
                <a:latin typeface="+mj-lt"/>
              </a:rPr>
              <a:t> test; </a:t>
            </a:r>
            <a:r>
              <a:rPr lang="en-US" sz="1200" b="1" baseline="300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One-sided adjusted </a:t>
            </a:r>
            <a:r>
              <a:rPr lang="en-US" sz="1200" i="1" dirty="0">
                <a:latin typeface="Calibri" panose="020F0502020204030204" pitchFamily="34" charset="0"/>
                <a:cs typeface="Calibri" panose="020F0502020204030204" pitchFamily="34" charset="0"/>
              </a:rPr>
              <a:t>P</a:t>
            </a:r>
            <a:r>
              <a:rPr lang="en-US" sz="1200" dirty="0">
                <a:latin typeface="Calibri" panose="020F0502020204030204" pitchFamily="34" charset="0"/>
                <a:cs typeface="Calibri" panose="020F0502020204030204" pitchFamily="34" charset="0"/>
              </a:rPr>
              <a:t>-value due to the Hochberg step up method.</a:t>
            </a:r>
            <a:endParaRPr lang="en-US" sz="1200" baseline="30000" dirty="0">
              <a:latin typeface="+mj-lt"/>
            </a:endParaRPr>
          </a:p>
          <a:p>
            <a:pPr algn="l"/>
            <a:r>
              <a:rPr lang="en-US" sz="1200" dirty="0">
                <a:latin typeface="+mj-lt"/>
              </a:rPr>
              <a:t>TNF</a:t>
            </a:r>
            <a:r>
              <a:rPr lang="el-GR" sz="1200" dirty="0">
                <a:latin typeface="+mj-lt"/>
              </a:rPr>
              <a:t>α</a:t>
            </a:r>
            <a:r>
              <a:rPr lang="en-US" sz="1200" dirty="0">
                <a:latin typeface="+mj-lt"/>
              </a:rPr>
              <a:t>, tumor necrosis factor alpha.</a:t>
            </a:r>
          </a:p>
          <a:p>
            <a:pPr algn="l"/>
            <a:r>
              <a:rPr lang="en-US" sz="1200" dirty="0" err="1">
                <a:latin typeface="+mj-lt"/>
              </a:rPr>
              <a:t>Vermiere</a:t>
            </a:r>
            <a:r>
              <a:rPr lang="en-US" sz="1200" dirty="0">
                <a:latin typeface="+mj-lt"/>
              </a:rPr>
              <a:t> S, et al. </a:t>
            </a:r>
            <a:r>
              <a:rPr lang="en-US" sz="1200" i="1" dirty="0">
                <a:latin typeface="+mj-lt"/>
              </a:rPr>
              <a:t>Lancet. </a:t>
            </a:r>
            <a:r>
              <a:rPr lang="en-US" sz="1200" dirty="0">
                <a:latin typeface="+mj-lt"/>
              </a:rPr>
              <a:t>2017;390:135-44.</a:t>
            </a:r>
          </a:p>
        </p:txBody>
      </p:sp>
      <p:graphicFrame>
        <p:nvGraphicFramePr>
          <p:cNvPr id="7" name="Table 6">
            <a:extLst>
              <a:ext uri="{FF2B5EF4-FFF2-40B4-BE49-F238E27FC236}">
                <a16:creationId xmlns:a16="http://schemas.microsoft.com/office/drawing/2014/main" id="{7F0EEA93-046B-4531-840B-9F2C3AF26424}"/>
              </a:ext>
            </a:extLst>
          </p:cNvPr>
          <p:cNvGraphicFramePr>
            <a:graphicFrameLocks noGrp="1"/>
          </p:cNvGraphicFramePr>
          <p:nvPr>
            <p:extLst>
              <p:ext uri="{D42A27DB-BD31-4B8C-83A1-F6EECF244321}">
                <p14:modId xmlns:p14="http://schemas.microsoft.com/office/powerpoint/2010/main" val="2077139732"/>
              </p:ext>
            </p:extLst>
          </p:nvPr>
        </p:nvGraphicFramePr>
        <p:xfrm>
          <a:off x="117476" y="1400052"/>
          <a:ext cx="8874124" cy="4416085"/>
        </p:xfrm>
        <a:graphic>
          <a:graphicData uri="http://schemas.openxmlformats.org/drawingml/2006/table">
            <a:tbl>
              <a:tblPr firstRow="1" bandRow="1">
                <a:tableStyleId>{21E4AEA4-8DFA-4A89-87EB-49C32662AFE0}</a:tableStyleId>
              </a:tblPr>
              <a:tblGrid>
                <a:gridCol w="2692399">
                  <a:extLst>
                    <a:ext uri="{9D8B030D-6E8A-4147-A177-3AD203B41FA5}">
                      <a16:colId xmlns:a16="http://schemas.microsoft.com/office/drawing/2014/main" val="20000"/>
                    </a:ext>
                  </a:extLst>
                </a:gridCol>
                <a:gridCol w="972985">
                  <a:extLst>
                    <a:ext uri="{9D8B030D-6E8A-4147-A177-3AD203B41FA5}">
                      <a16:colId xmlns:a16="http://schemas.microsoft.com/office/drawing/2014/main" val="20001"/>
                    </a:ext>
                  </a:extLst>
                </a:gridCol>
                <a:gridCol w="1302185">
                  <a:extLst>
                    <a:ext uri="{9D8B030D-6E8A-4147-A177-3AD203B41FA5}">
                      <a16:colId xmlns:a16="http://schemas.microsoft.com/office/drawing/2014/main" val="3439835602"/>
                    </a:ext>
                  </a:extLst>
                </a:gridCol>
                <a:gridCol w="1302185">
                  <a:extLst>
                    <a:ext uri="{9D8B030D-6E8A-4147-A177-3AD203B41FA5}">
                      <a16:colId xmlns:a16="http://schemas.microsoft.com/office/drawing/2014/main" val="20003"/>
                    </a:ext>
                  </a:extLst>
                </a:gridCol>
                <a:gridCol w="1302185">
                  <a:extLst>
                    <a:ext uri="{9D8B030D-6E8A-4147-A177-3AD203B41FA5}">
                      <a16:colId xmlns:a16="http://schemas.microsoft.com/office/drawing/2014/main" val="20004"/>
                    </a:ext>
                  </a:extLst>
                </a:gridCol>
                <a:gridCol w="1302185">
                  <a:extLst>
                    <a:ext uri="{9D8B030D-6E8A-4147-A177-3AD203B41FA5}">
                      <a16:colId xmlns:a16="http://schemas.microsoft.com/office/drawing/2014/main" val="20005"/>
                    </a:ext>
                  </a:extLst>
                </a:gridCol>
              </a:tblGrid>
              <a:tr h="49314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cap="none"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cap="none"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Placebo (n=73)</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cap="none"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SHP647</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cap="none" baseline="0" dirty="0">
                        <a:solidFill>
                          <a:schemeClr val="bg1"/>
                        </a:solidFill>
                        <a:latin typeface="Calibri" panose="020F0502020204030204" pitchFamily="34" charset="0"/>
                        <a:cs typeface="Calibri" panose="020F0502020204030204" pitchFamily="34" charset="0"/>
                      </a:endParaRPr>
                    </a:p>
                  </a:txBody>
                  <a:tcPr marL="36576" marR="36576" marT="36576" marB="36576" anchor="b">
                    <a:lnL w="12700" cap="flat" cmpd="sng" algn="ctr">
                      <a:solidFill>
                        <a:schemeClr val="tx1"/>
                      </a:solidFill>
                      <a:prstDash val="solid"/>
                      <a:round/>
                      <a:headEnd type="none" w="med" len="med"/>
                      <a:tailEnd type="none" w="med" len="med"/>
                    </a:ln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cap="none" baseline="0" dirty="0">
                        <a:solidFill>
                          <a:schemeClr val="bg1"/>
                        </a:solidFill>
                        <a:latin typeface="Calibri" panose="020F0502020204030204" pitchFamily="34" charset="0"/>
                        <a:cs typeface="Calibri" panose="020F0502020204030204" pitchFamily="34" charset="0"/>
                      </a:endParaRPr>
                    </a:p>
                  </a:txBody>
                  <a:tcPr marL="36576" marR="36576" marT="36576" marB="36576" anchor="b"/>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cap="none" baseline="0" dirty="0">
                        <a:solidFill>
                          <a:schemeClr val="bg1"/>
                        </a:solidFill>
                        <a:latin typeface="Calibri" panose="020F0502020204030204" pitchFamily="34" charset="0"/>
                        <a:cs typeface="Calibri" panose="020F0502020204030204" pitchFamily="34" charset="0"/>
                      </a:endParaRPr>
                    </a:p>
                  </a:txBody>
                  <a:tcPr marL="36576" marR="36576" marT="36576" marB="36576" anchor="b"/>
                </a:tc>
                <a:extLst>
                  <a:ext uri="{0D108BD9-81ED-4DB2-BD59-A6C34878D82A}">
                    <a16:rowId xmlns:a16="http://schemas.microsoft.com/office/drawing/2014/main" val="10002"/>
                  </a:ext>
                </a:extLst>
              </a:tr>
              <a:tr h="49314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cap="none" baseline="0" dirty="0">
                        <a:solidFill>
                          <a:schemeClr val="bg1"/>
                        </a:solidFill>
                        <a:latin typeface="Calibri" panose="020F0502020204030204" pitchFamily="34" charset="0"/>
                        <a:cs typeface="Calibri" panose="020F0502020204030204" pitchFamily="34" charset="0"/>
                      </a:endParaRPr>
                    </a:p>
                  </a:txBody>
                  <a:tcPr marL="36576" marR="36576" marT="36576" marB="36576"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cap="none" baseline="0" dirty="0">
                        <a:solidFill>
                          <a:schemeClr val="bg1"/>
                        </a:solidFill>
                        <a:latin typeface="Calibri" panose="020F0502020204030204" pitchFamily="34" charset="0"/>
                        <a:cs typeface="Calibri" panose="020F0502020204030204" pitchFamily="34" charset="0"/>
                      </a:endParaRPr>
                    </a:p>
                  </a:txBody>
                  <a:tcPr marL="36576" marR="36576" marT="36576" marB="36576"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800" b="1" cap="none"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7.5 mg (n=71)</a:t>
                      </a:r>
                      <a:endParaRPr lang="en-US" dirty="0"/>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cap="none"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22.5 mg (n=72)</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cap="none"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75 mg (n=71)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cap="none"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225 mg (n=70)</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65995">
                <a:tc gridSpan="6">
                  <a:txBody>
                    <a:bodyPr/>
                    <a:lstStyle/>
                    <a:p>
                      <a:pPr marL="0" lvl="0" indent="0" algn="ctr">
                        <a:spcAft>
                          <a:spcPts val="0"/>
                        </a:spcAft>
                        <a:buFont typeface="Arial" pitchFamily="34" charset="0"/>
                        <a:buNone/>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Central endoscopy reading</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lvl="0" indent="0" algn="ctr">
                        <a:spcAft>
                          <a:spcPts val="0"/>
                        </a:spcAft>
                        <a:buFont typeface="Arial" pitchFamily="34" charset="0"/>
                        <a:buNone/>
                      </a:pPr>
                      <a:endParaRPr lang="en-US" sz="1200" b="0" dirty="0">
                        <a:solidFill>
                          <a:schemeClr val="bg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marL="0" lvl="0" indent="0" algn="ctr">
                        <a:spcAft>
                          <a:spcPts val="0"/>
                        </a:spcAft>
                        <a:buFont typeface="Arial" pitchFamily="34" charset="0"/>
                        <a:buNone/>
                      </a:pPr>
                      <a:endParaRPr lang="en-US" sz="1200" b="0" dirty="0">
                        <a:solidFill>
                          <a:schemeClr val="bg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lvl="0" indent="0" algn="ctr">
                        <a:spcAft>
                          <a:spcPts val="0"/>
                        </a:spcAft>
                        <a:buFont typeface="Arial" pitchFamily="34" charset="0"/>
                        <a:buNone/>
                      </a:pPr>
                      <a:endParaRPr lang="en-US" sz="1200" b="0" dirty="0">
                        <a:solidFill>
                          <a:schemeClr val="bg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lvl="0" indent="0" algn="ctr">
                        <a:spcAft>
                          <a:spcPts val="0"/>
                        </a:spcAft>
                        <a:buFont typeface="Arial" pitchFamily="34" charset="0"/>
                        <a:buNone/>
                      </a:pPr>
                      <a:endParaRPr lang="en-US" sz="1200" b="0" dirty="0">
                        <a:solidFill>
                          <a:schemeClr val="bg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355561">
                <a:tc>
                  <a:txBody>
                    <a:bodyPr/>
                    <a:lstStyle/>
                    <a:p>
                      <a:pPr marL="112713" lvl="0" indent="0" algn="l">
                        <a:spcAft>
                          <a:spcPts val="0"/>
                        </a:spcAft>
                        <a:buFont typeface="Arial" pitchFamily="34" charset="0"/>
                        <a:buNone/>
                      </a:pPr>
                      <a:r>
                        <a:rPr lang="en-US" sz="1800" b="1" dirty="0">
                          <a:solidFill>
                            <a:schemeClr val="tx1"/>
                          </a:solidFill>
                          <a:latin typeface="Calibri" panose="020F0502020204030204" pitchFamily="34" charset="0"/>
                          <a:cs typeface="Calibri" panose="020F0502020204030204" pitchFamily="34" charset="0"/>
                        </a:rPr>
                        <a:t>Remission rate</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endParaRPr lang="en-US" sz="1800" b="1" dirty="0">
                        <a:solidFill>
                          <a:schemeClr val="tx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endParaRPr lang="en-US" sz="1800" b="1" dirty="0">
                        <a:solidFill>
                          <a:schemeClr val="tx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endParaRPr lang="en-US" sz="1800" b="1" dirty="0">
                        <a:solidFill>
                          <a:schemeClr val="tx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endParaRPr lang="en-US" sz="1800" b="1" dirty="0">
                        <a:solidFill>
                          <a:schemeClr val="tx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endParaRPr lang="en-US" sz="1800" b="1" dirty="0">
                        <a:solidFill>
                          <a:schemeClr val="tx1"/>
                        </a:solidFill>
                        <a:latin typeface="Calibri" panose="020F0502020204030204" pitchFamily="34" charset="0"/>
                        <a:cs typeface="Calibri" panose="020F05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3"/>
                  </a:ext>
                </a:extLst>
              </a:tr>
              <a:tr h="1235245">
                <a:tc>
                  <a:txBody>
                    <a:bodyPr/>
                    <a:lstStyle/>
                    <a:p>
                      <a:pPr marL="112713" marR="0" indent="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Overall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Anti-TNF</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-naïve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Anti-TNF</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-experienced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36830" marB="368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36830" marB="368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36830" marB="368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36830" marB="368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36830" marB="368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36830" marB="368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4"/>
                  </a:ext>
                </a:extLst>
              </a:tr>
              <a:tr h="845396">
                <a:tc>
                  <a:txBody>
                    <a:bodyPr/>
                    <a:lstStyle/>
                    <a:p>
                      <a:pPr marL="119063" lvl="0" indent="0" algn="l">
                        <a:spcAft>
                          <a:spcPts val="0"/>
                        </a:spcAft>
                        <a:buFont typeface="Arial" pitchFamily="34" charset="0"/>
                        <a:buNone/>
                      </a:pPr>
                      <a:r>
                        <a:rPr lang="en-US" sz="1800" b="1" dirty="0">
                          <a:solidFill>
                            <a:schemeClr val="tx1"/>
                          </a:solidFill>
                          <a:latin typeface="Calibri" panose="020F0502020204030204" pitchFamily="34" charset="0"/>
                          <a:cs typeface="Calibri" panose="020F0502020204030204" pitchFamily="34" charset="0"/>
                        </a:rPr>
                        <a:t>Risk difference vs placebo (90% CI)*</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.08 </a:t>
                      </a:r>
                    </a:p>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(.019 to .14)</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.128 </a:t>
                      </a:r>
                    </a:p>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(.056 to .199)</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.118 </a:t>
                      </a:r>
                    </a:p>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(.048 to .188)</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.026 </a:t>
                      </a:r>
                    </a:p>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(-.012 to .064)</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7"/>
                  </a:ext>
                </a:extLst>
              </a:tr>
              <a:tr h="498949">
                <a:tc>
                  <a:txBody>
                    <a:bodyPr/>
                    <a:lstStyle/>
                    <a:p>
                      <a:pPr marL="119063" lvl="0" indent="0" algn="l">
                        <a:spcAft>
                          <a:spcPts val="0"/>
                        </a:spcAft>
                        <a:buFont typeface="Arial" pitchFamily="34" charset="0"/>
                        <a:buNone/>
                      </a:pPr>
                      <a:r>
                        <a:rPr lang="en-US" sz="1800" b="1" i="1" dirty="0">
                          <a:solidFill>
                            <a:schemeClr val="tx1"/>
                          </a:solidFill>
                          <a:latin typeface="Calibri" panose="020F0502020204030204" pitchFamily="34" charset="0"/>
                          <a:cs typeface="Calibri" panose="020F0502020204030204" pitchFamily="34" charset="0"/>
                        </a:rPr>
                        <a:t>P</a:t>
                      </a:r>
                      <a:r>
                        <a:rPr lang="en-US" sz="1800" b="1" i="0" dirty="0">
                          <a:solidFill>
                            <a:schemeClr val="tx1"/>
                          </a:solidFill>
                          <a:latin typeface="Calibri" panose="020F0502020204030204" pitchFamily="34" charset="0"/>
                          <a:cs typeface="Calibri" panose="020F0502020204030204" pitchFamily="34" charset="0"/>
                        </a:rPr>
                        <a:t>-value</a:t>
                      </a:r>
                      <a:r>
                        <a:rPr lang="en-US" sz="1800" b="1" i="0" baseline="30000" dirty="0">
                          <a:solidFill>
                            <a:schemeClr val="tx1"/>
                          </a:solidFill>
                          <a:latin typeface="Calibri" panose="020F0502020204030204" pitchFamily="34" charset="0"/>
                          <a:cs typeface="Calibri" panose="020F0502020204030204" pitchFamily="34" charset="0"/>
                        </a:rPr>
                        <a:t>†</a:t>
                      </a:r>
                      <a:endParaRPr lang="en-US" sz="1800" b="1" i="1" dirty="0">
                        <a:solidFill>
                          <a:schemeClr val="tx1"/>
                        </a:solidFill>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a:solidFill>
                            <a:schemeClr val="tx1"/>
                          </a:solidFill>
                          <a:latin typeface="Calibri" panose="020F0502020204030204" pitchFamily="34" charset="0"/>
                          <a:cs typeface="Calibri" panose="020F0502020204030204" pitchFamily="34" charset="0"/>
                        </a:rPr>
                        <a: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a:solidFill>
                            <a:schemeClr val="tx1"/>
                          </a:solidFill>
                          <a:latin typeface="Calibri" panose="020F0502020204030204" pitchFamily="34" charset="0"/>
                          <a:cs typeface="Calibri" panose="020F0502020204030204" pitchFamily="34" charset="0"/>
                        </a:rPr>
                        <a:t>.0425</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.0099</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.0119</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tc>
                  <a:txBody>
                    <a:bodyPr/>
                    <a:lstStyle/>
                    <a:p>
                      <a:pPr marL="0" lvl="0" indent="0" algn="ctr">
                        <a:spcAft>
                          <a:spcPts val="0"/>
                        </a:spcAft>
                        <a:buFont typeface="Arial" pitchFamily="34" charset="0"/>
                        <a:buNone/>
                      </a:pPr>
                      <a:r>
                        <a:rPr lang="en-US" sz="1600" b="1" dirty="0">
                          <a:solidFill>
                            <a:schemeClr val="tx1"/>
                          </a:solidFill>
                          <a:latin typeface="Calibri" panose="020F0502020204030204" pitchFamily="34" charset="0"/>
                          <a:cs typeface="Calibri" panose="020F0502020204030204" pitchFamily="34" charset="0"/>
                        </a:rPr>
                        <a:t>.1803</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3CE"/>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1521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3"/>
          <p:cNvSpPr>
            <a:spLocks noGrp="1"/>
          </p:cNvSpPr>
          <p:nvPr>
            <p:ph idx="1"/>
          </p:nvPr>
        </p:nvSpPr>
        <p:spPr>
          <a:xfrm>
            <a:off x="408782" y="1430460"/>
            <a:ext cx="8417718" cy="5186240"/>
          </a:xfrm>
        </p:spPr>
        <p:txBody>
          <a:bodyPr>
            <a:normAutofit fontScale="85000" lnSpcReduction="10000"/>
          </a:bodyPr>
          <a:lstStyle/>
          <a:p>
            <a:pPr>
              <a:lnSpc>
                <a:spcPct val="120000"/>
              </a:lnSpc>
            </a:pPr>
            <a:r>
              <a:rPr lang="en-US" dirty="0"/>
              <a:t>Patients with IBD should be treated based on individual risk, using a treat-to-target strategy and proactive monitoring to </a:t>
            </a:r>
            <a:r>
              <a:rPr lang="en-US" dirty="0">
                <a:cs typeface="Times New Roman" panose="02020603050405020304" pitchFamily="18" charset="0"/>
              </a:rPr>
              <a:t>prevent poor health outcomes (ie, t</a:t>
            </a:r>
            <a:r>
              <a:rPr lang="en-US" dirty="0">
                <a:ea typeface="Calibri" panose="020F0502020204030204" pitchFamily="34" charset="0"/>
                <a:cs typeface="Times New Roman" panose="02020603050405020304" pitchFamily="18" charset="0"/>
              </a:rPr>
              <a:t>reatment failure, IBD-related hospitalizations, and the need for surgery</a:t>
            </a:r>
          </a:p>
          <a:p>
            <a:pPr>
              <a:lnSpc>
                <a:spcPct val="120000"/>
              </a:lnSpc>
            </a:pPr>
            <a:r>
              <a:rPr lang="en-US" dirty="0"/>
              <a:t>With the advent of new treatments, alternatives are now available to help achieve remission in the significant subpopulation of patients who are unresponsive, or lose responsiveness, to traditional immunomodulator and anti-TNF therapies</a:t>
            </a:r>
          </a:p>
          <a:p>
            <a:pPr>
              <a:lnSpc>
                <a:spcPct val="120000"/>
              </a:lnSpc>
            </a:pPr>
            <a:r>
              <a:rPr lang="en-US" dirty="0"/>
              <a:t>While current guidelines support the use of combined immunodulator and biologic therapy, the risks and benefits must be carefully weighed in light of evidence suggesting the lack of additional improvement in outcomes</a:t>
            </a:r>
          </a:p>
          <a:p>
            <a:pPr>
              <a:lnSpc>
                <a:spcPct val="120000"/>
              </a:lnSpc>
            </a:pPr>
            <a:r>
              <a:rPr lang="en-US" dirty="0">
                <a:cs typeface="Times New Roman" panose="02020603050405020304" pitchFamily="18" charset="0"/>
              </a:rPr>
              <a:t>Once in remission, patients </a:t>
            </a:r>
            <a:r>
              <a:rPr lang="en-US" dirty="0"/>
              <a:t>with a high risk of severe adverse events and low relapse risk </a:t>
            </a:r>
            <a:r>
              <a:rPr lang="en-US" dirty="0">
                <a:cs typeface="Times New Roman" panose="02020603050405020304" pitchFamily="18" charset="0"/>
              </a:rPr>
              <a:t>may be evaluated for the possibility of safe de-escalation </a:t>
            </a:r>
            <a:br>
              <a:rPr lang="en-US" dirty="0">
                <a:cs typeface="Times New Roman" panose="02020603050405020304" pitchFamily="18" charset="0"/>
              </a:rPr>
            </a:br>
            <a:r>
              <a:rPr lang="en-US" dirty="0">
                <a:cs typeface="Times New Roman" panose="02020603050405020304" pitchFamily="18" charset="0"/>
              </a:rPr>
              <a:t>of therapy</a:t>
            </a:r>
            <a:endParaRPr lang="en-US" dirty="0"/>
          </a:p>
        </p:txBody>
      </p:sp>
    </p:spTree>
    <p:extLst>
      <p:ext uri="{BB962C8B-B14F-4D97-AF65-F5344CB8AC3E}">
        <p14:creationId xmlns:p14="http://schemas.microsoft.com/office/powerpoint/2010/main" val="110864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7"/>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id="{C444D6B8-D581-4A8A-B936-38A6EB588AB4}"/>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845896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TREAT Registry: Serious Infections</a:t>
            </a:r>
          </a:p>
        </p:txBody>
      </p:sp>
      <p:sp>
        <p:nvSpPr>
          <p:cNvPr id="5" name="Content Placeholder 4"/>
          <p:cNvSpPr>
            <a:spLocks noGrp="1"/>
          </p:cNvSpPr>
          <p:nvPr>
            <p:ph idx="1"/>
          </p:nvPr>
        </p:nvSpPr>
        <p:spPr>
          <a:xfrm>
            <a:off x="457200" y="1425605"/>
            <a:ext cx="8229600" cy="2845182"/>
          </a:xfrm>
        </p:spPr>
        <p:txBody>
          <a:bodyPr>
            <a:normAutofit fontScale="92500" lnSpcReduction="20000"/>
          </a:bodyPr>
          <a:lstStyle/>
          <a:p>
            <a:pPr>
              <a:lnSpc>
                <a:spcPct val="110000"/>
              </a:lnSpc>
              <a:spcAft>
                <a:spcPts val="1000"/>
              </a:spcAft>
            </a:pPr>
            <a:r>
              <a:rPr lang="fr-FR" sz="2000" dirty="0"/>
              <a:t>Patient population</a:t>
            </a:r>
          </a:p>
          <a:p>
            <a:pPr lvl="1">
              <a:lnSpc>
                <a:spcPct val="110000"/>
              </a:lnSpc>
              <a:spcAft>
                <a:spcPts val="1000"/>
              </a:spcAft>
            </a:pPr>
            <a:r>
              <a:rPr lang="fr-FR" dirty="0"/>
              <a:t>6,273 </a:t>
            </a:r>
            <a:r>
              <a:rPr lang="fr-FR" dirty="0" err="1"/>
              <a:t>adult</a:t>
            </a:r>
            <a:r>
              <a:rPr lang="fr-FR" dirty="0"/>
              <a:t> patients </a:t>
            </a:r>
            <a:r>
              <a:rPr lang="fr-FR" dirty="0" err="1"/>
              <a:t>with</a:t>
            </a:r>
            <a:r>
              <a:rPr lang="fr-FR" dirty="0"/>
              <a:t> CD as of </a:t>
            </a:r>
            <a:r>
              <a:rPr lang="fr-FR" dirty="0" err="1"/>
              <a:t>February</a:t>
            </a:r>
            <a:r>
              <a:rPr lang="fr-FR" dirty="0"/>
              <a:t> 2010 in 200 </a:t>
            </a:r>
            <a:r>
              <a:rPr lang="fr-FR" dirty="0" err="1"/>
              <a:t>registered</a:t>
            </a:r>
            <a:r>
              <a:rPr lang="fr-FR" dirty="0"/>
              <a:t> </a:t>
            </a:r>
            <a:r>
              <a:rPr lang="fr-FR" dirty="0" err="1"/>
              <a:t>centers</a:t>
            </a:r>
            <a:r>
              <a:rPr lang="fr-FR" dirty="0"/>
              <a:t> </a:t>
            </a:r>
          </a:p>
          <a:p>
            <a:pPr lvl="1">
              <a:lnSpc>
                <a:spcPct val="110000"/>
              </a:lnSpc>
              <a:spcAft>
                <a:spcPts val="1000"/>
              </a:spcAft>
            </a:pPr>
            <a:r>
              <a:rPr lang="fr-FR" dirty="0"/>
              <a:t>IFX (n=3420) vs </a:t>
            </a:r>
            <a:r>
              <a:rPr lang="fr-FR" dirty="0" err="1"/>
              <a:t>other</a:t>
            </a:r>
            <a:r>
              <a:rPr lang="fr-FR" dirty="0"/>
              <a:t> </a:t>
            </a:r>
            <a:r>
              <a:rPr lang="fr-FR" dirty="0" err="1"/>
              <a:t>therapies</a:t>
            </a:r>
            <a:r>
              <a:rPr lang="fr-FR" dirty="0"/>
              <a:t> </a:t>
            </a:r>
            <a:r>
              <a:rPr lang="fr-FR" dirty="0" err="1"/>
              <a:t>only</a:t>
            </a:r>
            <a:r>
              <a:rPr lang="fr-FR" dirty="0"/>
              <a:t> (n=2,853)</a:t>
            </a:r>
          </a:p>
          <a:p>
            <a:pPr lvl="1">
              <a:lnSpc>
                <a:spcPct val="110000"/>
              </a:lnSpc>
              <a:spcAft>
                <a:spcPts val="1000"/>
              </a:spcAft>
            </a:pPr>
            <a:r>
              <a:rPr lang="fr-FR" dirty="0" err="1"/>
              <a:t>Mean</a:t>
            </a:r>
            <a:r>
              <a:rPr lang="fr-FR" dirty="0"/>
              <a:t> </a:t>
            </a:r>
            <a:r>
              <a:rPr lang="fr-FR" dirty="0" err="1"/>
              <a:t>follow-up</a:t>
            </a:r>
            <a:r>
              <a:rPr lang="fr-FR" dirty="0"/>
              <a:t>: 5.2 </a:t>
            </a:r>
            <a:r>
              <a:rPr lang="fr-FR" dirty="0" err="1"/>
              <a:t>years</a:t>
            </a:r>
            <a:endParaRPr lang="fr-FR" dirty="0"/>
          </a:p>
          <a:p>
            <a:pPr>
              <a:lnSpc>
                <a:spcPct val="110000"/>
              </a:lnSpc>
              <a:spcAft>
                <a:spcPts val="1000"/>
              </a:spcAft>
            </a:pPr>
            <a:r>
              <a:rPr lang="fr-FR" sz="2000" dirty="0" err="1"/>
              <a:t>Logistic</a:t>
            </a:r>
            <a:r>
              <a:rPr lang="fr-FR" sz="2000" dirty="0"/>
              <a:t> </a:t>
            </a:r>
            <a:r>
              <a:rPr lang="fr-FR" sz="2000" dirty="0" err="1"/>
              <a:t>regression</a:t>
            </a:r>
            <a:r>
              <a:rPr lang="fr-FR" sz="2000" dirty="0"/>
              <a:t> </a:t>
            </a:r>
            <a:r>
              <a:rPr lang="fr-FR" sz="2000" dirty="0" err="1"/>
              <a:t>analysis</a:t>
            </a:r>
            <a:r>
              <a:rPr lang="fr-FR" sz="2000" dirty="0"/>
              <a:t> </a:t>
            </a:r>
            <a:r>
              <a:rPr lang="fr-FR" sz="2000" dirty="0" err="1"/>
              <a:t>findings</a:t>
            </a:r>
            <a:endParaRPr lang="fr-FR" sz="2000" dirty="0"/>
          </a:p>
          <a:p>
            <a:pPr lvl="1">
              <a:lnSpc>
                <a:spcPct val="110000"/>
              </a:lnSpc>
              <a:spcAft>
                <a:spcPts val="1000"/>
              </a:spcAft>
            </a:pPr>
            <a:r>
              <a:rPr lang="fr-FR" dirty="0" err="1"/>
              <a:t>Mortality</a:t>
            </a:r>
            <a:r>
              <a:rPr lang="fr-FR" dirty="0"/>
              <a:t> </a:t>
            </a:r>
            <a:r>
              <a:rPr lang="fr-FR" dirty="0" err="1"/>
              <a:t>was</a:t>
            </a:r>
            <a:r>
              <a:rPr lang="fr-FR" dirty="0"/>
              <a:t> </a:t>
            </a:r>
            <a:r>
              <a:rPr lang="fr-FR" dirty="0" err="1"/>
              <a:t>similar</a:t>
            </a:r>
            <a:r>
              <a:rPr lang="fr-FR" dirty="0"/>
              <a:t> </a:t>
            </a:r>
            <a:r>
              <a:rPr lang="fr-FR" dirty="0" err="1"/>
              <a:t>between</a:t>
            </a:r>
            <a:r>
              <a:rPr lang="fr-FR" dirty="0"/>
              <a:t> groups  </a:t>
            </a:r>
          </a:p>
          <a:p>
            <a:pPr lvl="1">
              <a:lnSpc>
                <a:spcPct val="110000"/>
              </a:lnSpc>
              <a:spcAft>
                <a:spcPts val="1000"/>
              </a:spcAft>
            </a:pPr>
            <a:r>
              <a:rPr lang="fr-FR" dirty="0"/>
              <a:t>Certain </a:t>
            </a:r>
            <a:r>
              <a:rPr lang="fr-FR" dirty="0" err="1"/>
              <a:t>factors</a:t>
            </a:r>
            <a:r>
              <a:rPr lang="fr-FR" dirty="0"/>
              <a:t> </a:t>
            </a:r>
            <a:r>
              <a:rPr lang="fr-FR" dirty="0" err="1"/>
              <a:t>carried</a:t>
            </a:r>
            <a:r>
              <a:rPr lang="fr-FR" dirty="0"/>
              <a:t> an </a:t>
            </a:r>
            <a:r>
              <a:rPr lang="fr-FR" dirty="0" err="1"/>
              <a:t>independent</a:t>
            </a:r>
            <a:r>
              <a:rPr lang="fr-FR" dirty="0"/>
              <a:t> </a:t>
            </a:r>
            <a:r>
              <a:rPr lang="fr-FR" dirty="0" err="1"/>
              <a:t>risk</a:t>
            </a:r>
            <a:r>
              <a:rPr lang="fr-FR" dirty="0"/>
              <a:t> of </a:t>
            </a:r>
            <a:r>
              <a:rPr lang="fr-FR" dirty="0" err="1"/>
              <a:t>serious</a:t>
            </a:r>
            <a:r>
              <a:rPr lang="fr-FR" dirty="0"/>
              <a:t> infection </a:t>
            </a:r>
          </a:p>
        </p:txBody>
      </p:sp>
      <p:sp>
        <p:nvSpPr>
          <p:cNvPr id="4" name="Slide Number Placeholder 3"/>
          <p:cNvSpPr>
            <a:spLocks noGrp="1"/>
          </p:cNvSpPr>
          <p:nvPr>
            <p:ph type="sldNum" sz="quarter" idx="4294967295"/>
          </p:nvPr>
        </p:nvSpPr>
        <p:spPr>
          <a:xfrm>
            <a:off x="8743950" y="6634163"/>
            <a:ext cx="400050" cy="215900"/>
          </a:xfrm>
          <a:prstGeom prst="rect">
            <a:avLst/>
          </a:prstGeom>
        </p:spPr>
        <p:txBody>
          <a:bodyPr/>
          <a:lstStyle/>
          <a:p>
            <a:fld id="{9D78D273-FE7A-4E6B-BD37-A05C606C1BE6}" type="slidenum">
              <a:rPr lang="en-US" smtClean="0">
                <a:latin typeface="+mj-lt"/>
              </a:rPr>
              <a:pPr/>
              <a:t>56</a:t>
            </a:fld>
            <a:endParaRPr lang="en-US" dirty="0">
              <a:latin typeface="+mj-lt"/>
            </a:endParaRPr>
          </a:p>
        </p:txBody>
      </p:sp>
      <p:sp>
        <p:nvSpPr>
          <p:cNvPr id="12" name="Text Box 9"/>
          <p:cNvSpPr txBox="1">
            <a:spLocks noChangeArrowheads="1"/>
          </p:cNvSpPr>
          <p:nvPr/>
        </p:nvSpPr>
        <p:spPr bwMode="auto">
          <a:xfrm>
            <a:off x="383885" y="627380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b="1">
              <a:latin typeface="+mj-lt"/>
            </a:endParaRPr>
          </a:p>
        </p:txBody>
      </p:sp>
      <p:sp>
        <p:nvSpPr>
          <p:cNvPr id="14" name="Text Box 11"/>
          <p:cNvSpPr txBox="1">
            <a:spLocks noChangeArrowheads="1"/>
          </p:cNvSpPr>
          <p:nvPr/>
        </p:nvSpPr>
        <p:spPr bwMode="auto">
          <a:xfrm>
            <a:off x="242598" y="32385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b="1">
              <a:latin typeface="+mj-lt"/>
            </a:endParaRPr>
          </a:p>
        </p:txBody>
      </p:sp>
      <p:sp>
        <p:nvSpPr>
          <p:cNvPr id="15" name="Text Box 13"/>
          <p:cNvSpPr txBox="1">
            <a:spLocks noChangeArrowheads="1"/>
          </p:cNvSpPr>
          <p:nvPr/>
        </p:nvSpPr>
        <p:spPr bwMode="auto">
          <a:xfrm>
            <a:off x="976023" y="122555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b="1">
              <a:latin typeface="+mj-lt"/>
            </a:endParaRPr>
          </a:p>
        </p:txBody>
      </p:sp>
      <p:sp>
        <p:nvSpPr>
          <p:cNvPr id="17" name="Rectangle 16"/>
          <p:cNvSpPr/>
          <p:nvPr/>
        </p:nvSpPr>
        <p:spPr>
          <a:xfrm>
            <a:off x="0" y="6613318"/>
            <a:ext cx="4046301" cy="244682"/>
          </a:xfrm>
          <a:prstGeom prst="rect">
            <a:avLst/>
          </a:prstGeom>
        </p:spPr>
        <p:txBody>
          <a:bodyPr wrap="none" anchor="b" anchorCtr="0">
            <a:spAutoFit/>
          </a:bodyPr>
          <a:lstStyle/>
          <a:p>
            <a:pPr>
              <a:lnSpc>
                <a:spcPct val="90000"/>
              </a:lnSpc>
            </a:pPr>
            <a:r>
              <a:rPr lang="en-US" sz="1100" b="0" dirty="0">
                <a:solidFill>
                  <a:srgbClr val="000000"/>
                </a:solidFill>
                <a:latin typeface="+mj-lt"/>
              </a:rPr>
              <a:t>Lichtenstein GR, et al. </a:t>
            </a:r>
            <a:r>
              <a:rPr lang="en-US" sz="1100" b="0" i="1" dirty="0">
                <a:solidFill>
                  <a:srgbClr val="000000"/>
                </a:solidFill>
                <a:latin typeface="+mj-lt"/>
              </a:rPr>
              <a:t>Am J </a:t>
            </a:r>
            <a:r>
              <a:rPr lang="en-US" sz="1100" b="0" i="1" dirty="0" err="1">
                <a:solidFill>
                  <a:srgbClr val="000000"/>
                </a:solidFill>
                <a:latin typeface="+mj-lt"/>
              </a:rPr>
              <a:t>Gastroenterol</a:t>
            </a:r>
            <a:r>
              <a:rPr lang="en-US" sz="1100" b="0" i="1" dirty="0">
                <a:solidFill>
                  <a:srgbClr val="000000"/>
                </a:solidFill>
                <a:latin typeface="+mj-lt"/>
              </a:rPr>
              <a:t>.</a:t>
            </a:r>
            <a:r>
              <a:rPr lang="en-US" sz="1100" b="0" dirty="0">
                <a:solidFill>
                  <a:srgbClr val="000000"/>
                </a:solidFill>
                <a:latin typeface="+mj-lt"/>
              </a:rPr>
              <a:t> 2012;107(9):1409-1422. </a:t>
            </a:r>
          </a:p>
        </p:txBody>
      </p:sp>
      <p:graphicFrame>
        <p:nvGraphicFramePr>
          <p:cNvPr id="2" name="Table 1"/>
          <p:cNvGraphicFramePr>
            <a:graphicFrameLocks noGrp="1"/>
          </p:cNvGraphicFramePr>
          <p:nvPr>
            <p:extLst>
              <p:ext uri="{D42A27DB-BD31-4B8C-83A1-F6EECF244321}">
                <p14:modId xmlns:p14="http://schemas.microsoft.com/office/powerpoint/2010/main" val="3330740221"/>
              </p:ext>
            </p:extLst>
          </p:nvPr>
        </p:nvGraphicFramePr>
        <p:xfrm>
          <a:off x="612417" y="4377153"/>
          <a:ext cx="7919167" cy="1781543"/>
        </p:xfrm>
        <a:graphic>
          <a:graphicData uri="http://schemas.openxmlformats.org/drawingml/2006/table">
            <a:tbl>
              <a:tblPr firstRow="1" bandRow="1">
                <a:tableStyleId>{21E4AEA4-8DFA-4A89-87EB-49C32662AFE0}</a:tableStyleId>
              </a:tblPr>
              <a:tblGrid>
                <a:gridCol w="3918307">
                  <a:extLst>
                    <a:ext uri="{9D8B030D-6E8A-4147-A177-3AD203B41FA5}">
                      <a16:colId xmlns:a16="http://schemas.microsoft.com/office/drawing/2014/main" val="20000"/>
                    </a:ext>
                  </a:extLst>
                </a:gridCol>
                <a:gridCol w="2552660">
                  <a:extLst>
                    <a:ext uri="{9D8B030D-6E8A-4147-A177-3AD203B41FA5}">
                      <a16:colId xmlns:a16="http://schemas.microsoft.com/office/drawing/2014/main" val="20001"/>
                    </a:ext>
                  </a:extLst>
                </a:gridCol>
                <a:gridCol w="1448200">
                  <a:extLst>
                    <a:ext uri="{9D8B030D-6E8A-4147-A177-3AD203B41FA5}">
                      <a16:colId xmlns:a16="http://schemas.microsoft.com/office/drawing/2014/main" val="20002"/>
                    </a:ext>
                  </a:extLst>
                </a:gridCol>
              </a:tblGrid>
              <a:tr h="440423">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kumimoji="0" lang="en-US" sz="1600" u="none" strike="noStrike" kern="1200" cap="none" normalizeH="0" baseline="0" dirty="0">
                          <a:ln>
                            <a:noFill/>
                          </a:ln>
                          <a:effectLst/>
                        </a:rPr>
                        <a:t>Factor</a:t>
                      </a:r>
                      <a:endParaRPr kumimoji="0" lang="en-US" sz="1600" b="1" i="0" u="none" strike="noStrike" kern="1200" cap="none" normalizeH="0" baseline="0" dirty="0">
                        <a:ln>
                          <a:noFill/>
                        </a:ln>
                        <a:solidFill>
                          <a:schemeClr val="bg1"/>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kumimoji="0" lang="en-US" sz="1600" u="none" strike="noStrike" kern="1200" cap="none" normalizeH="0" baseline="0" dirty="0">
                          <a:ln>
                            <a:noFill/>
                          </a:ln>
                          <a:effectLst/>
                        </a:rPr>
                        <a:t>Hazard Ratio (95% CI)</a:t>
                      </a:r>
                      <a:endParaRPr kumimoji="0" lang="en-US" sz="1600" b="1" i="0" u="none" strike="noStrike" kern="1200" cap="none" normalizeH="0" baseline="0" dirty="0">
                        <a:ln>
                          <a:noFill/>
                        </a:ln>
                        <a:solidFill>
                          <a:schemeClr val="bg1"/>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kumimoji="0" lang="en-US" sz="1600" u="none" strike="noStrike" kern="1200" cap="none" normalizeH="0" baseline="0" dirty="0">
                          <a:ln>
                            <a:noFill/>
                          </a:ln>
                          <a:effectLst/>
                        </a:rPr>
                        <a:t>P-value</a:t>
                      </a:r>
                      <a:endParaRPr kumimoji="0" lang="en-US" sz="1600" b="1" i="0" u="none" strike="noStrike" kern="1200" cap="none" normalizeH="0" baseline="0" dirty="0">
                        <a:ln>
                          <a:noFill/>
                        </a:ln>
                        <a:solidFill>
                          <a:schemeClr val="bg1"/>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9069">
                <a:tc>
                  <a:txBody>
                    <a:bodyPr/>
                    <a:lstStyle/>
                    <a:p>
                      <a:pPr marL="0" marR="0" lvl="0" indent="0" algn="l"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kumimoji="0" lang="en-US" sz="1600" b="1" u="none" strike="noStrike" kern="1200" cap="none" normalizeH="0" baseline="0" dirty="0">
                          <a:ln>
                            <a:noFill/>
                          </a:ln>
                          <a:effectLst/>
                        </a:rPr>
                        <a:t>Moderate to severe disease activity</a:t>
                      </a:r>
                      <a:endParaRPr kumimoji="0" lang="en-US" sz="1600" b="1" i="0" u="none" strike="noStrike" kern="1200" cap="none" normalizeH="0" baseline="3000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lang="en-US" sz="1600" u="none" strike="noStrike" kern="1200" baseline="0" dirty="0"/>
                        <a:t>2.24  (1.57, 3.19)</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defRPr/>
                      </a:pPr>
                      <a:r>
                        <a:rPr lang="en-US" sz="1600" u="none" strike="noStrike" kern="1200" baseline="0"/>
                        <a:t>P&lt;0.001</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9069">
                <a:tc>
                  <a:txBody>
                    <a:bodyPr/>
                    <a:lstStyle/>
                    <a:p>
                      <a:pPr marL="0" marR="0" lvl="0" indent="0" algn="l"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kumimoji="0" lang="en-US" sz="1600" b="1" u="none" strike="noStrike" kern="1200" cap="none" normalizeH="0" baseline="0" dirty="0">
                          <a:ln>
                            <a:noFill/>
                          </a:ln>
                          <a:effectLst/>
                        </a:rPr>
                        <a:t>Narcotic analgesic treatment</a:t>
                      </a:r>
                      <a:endParaRPr kumimoji="0" lang="en-US" sz="1600" b="1" i="0" u="none" strike="noStrike" kern="1200" cap="none" normalizeH="0" baseline="3000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lang="en-US" sz="1600" u="none" strike="noStrike" kern="1200" baseline="0" dirty="0"/>
                        <a:t>1.98  (1.44, 2.73) </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defRPr/>
                      </a:pPr>
                      <a:r>
                        <a:rPr lang="en-US" sz="1600" u="none" strike="noStrike" kern="1200" baseline="0" dirty="0"/>
                        <a:t>P&lt;0.001</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9069">
                <a:tc>
                  <a:txBody>
                    <a:bodyPr/>
                    <a:lstStyle/>
                    <a:p>
                      <a:pPr marL="0" marR="0" lvl="0" indent="0" algn="l" defTabSz="914400" rtl="0" eaLnBrk="1" fontAlgn="base" latinLnBrk="0" hangingPunct="1">
                        <a:lnSpc>
                          <a:spcPct val="100000"/>
                        </a:lnSpc>
                        <a:spcBef>
                          <a:spcPct val="50000"/>
                        </a:spcBef>
                        <a:spcAft>
                          <a:spcPct val="0"/>
                        </a:spcAft>
                        <a:buClr>
                          <a:schemeClr val="tx2"/>
                        </a:buClr>
                        <a:buSzPct val="90000"/>
                        <a:buFont typeface="Wingdings" pitchFamily="2" charset="2"/>
                        <a:buNone/>
                        <a:tabLst/>
                        <a:defRPr/>
                      </a:pPr>
                      <a:r>
                        <a:rPr kumimoji="0" lang="en-US" sz="1600" b="1" u="none" strike="noStrike" kern="1200" cap="none" normalizeH="0" baseline="0" dirty="0">
                          <a:ln>
                            <a:noFill/>
                          </a:ln>
                          <a:effectLst/>
                        </a:rPr>
                        <a:t>Prednisone therapy</a:t>
                      </a:r>
                      <a:endParaRPr kumimoji="0" lang="en-US" sz="1600" b="1" i="0" u="none" strike="noStrike" kern="1200" cap="none" normalizeH="0" baseline="3000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lang="en-US" sz="1600" u="none" strike="noStrike" kern="1200" baseline="0" dirty="0"/>
                        <a:t>1.57  (1.17, 2.10) </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defRPr/>
                      </a:pPr>
                      <a:r>
                        <a:rPr lang="en-US" sz="1600" u="none" strike="noStrike" kern="1200" baseline="0" dirty="0"/>
                        <a:t>P=0.002</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9069">
                <a:tc>
                  <a:txBody>
                    <a:bodyPr/>
                    <a:lstStyle/>
                    <a:p>
                      <a:pPr marL="0" marR="0" lvl="0" indent="0" algn="l" defTabSz="914400" rtl="0" eaLnBrk="1" fontAlgn="base" latinLnBrk="0" hangingPunct="1">
                        <a:lnSpc>
                          <a:spcPct val="100000"/>
                        </a:lnSpc>
                        <a:spcBef>
                          <a:spcPct val="50000"/>
                        </a:spcBef>
                        <a:spcAft>
                          <a:spcPct val="0"/>
                        </a:spcAft>
                        <a:buClr>
                          <a:schemeClr val="tx2"/>
                        </a:buClr>
                        <a:buSzPct val="90000"/>
                        <a:buFont typeface="Wingdings" pitchFamily="2" charset="2"/>
                        <a:buNone/>
                        <a:tabLst/>
                        <a:defRPr/>
                      </a:pPr>
                      <a:r>
                        <a:rPr kumimoji="0" lang="en-US" sz="1600" b="1" u="none" strike="noStrike" kern="1200" cap="none" normalizeH="0" baseline="0" dirty="0">
                          <a:ln>
                            <a:noFill/>
                          </a:ln>
                          <a:effectLst/>
                        </a:rPr>
                        <a:t>Infliximab treatment</a:t>
                      </a:r>
                      <a:endParaRPr kumimoji="0" lang="en-US" sz="1600" b="1" i="0" u="none" strike="noStrike" kern="1200" cap="none" normalizeH="0" baseline="3000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pPr>
                      <a:r>
                        <a:rPr lang="en-US" sz="1600" u="none" strike="noStrike" kern="1200" baseline="0" dirty="0"/>
                        <a:t>1.43  (1.11, 1.84) </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90000"/>
                        <a:buFont typeface="Wingdings" pitchFamily="2" charset="2"/>
                        <a:buNone/>
                        <a:tabLst/>
                        <a:defRPr/>
                      </a:pPr>
                      <a:r>
                        <a:rPr lang="en-US" sz="1600" u="none" strike="noStrike" kern="1200" baseline="0" dirty="0"/>
                        <a:t>P=0.006</a:t>
                      </a:r>
                      <a:endParaRPr kumimoji="0" lang="en-US" sz="1600" b="0" i="0" u="none" strike="noStrike" kern="1200" cap="none" normalizeH="0" baseline="0" dirty="0">
                        <a:ln>
                          <a:noFill/>
                        </a:ln>
                        <a:solidFill>
                          <a:srgbClr val="000000"/>
                        </a:solidFill>
                        <a:effectLst/>
                        <a:latin typeface="+mj-lt"/>
                        <a:ea typeface="+mn-ea"/>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16141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Fecal Calprotectin in Assessing Endoscopic and Histological Remission in UC</a:t>
            </a:r>
          </a:p>
        </p:txBody>
      </p:sp>
      <p:sp>
        <p:nvSpPr>
          <p:cNvPr id="3" name="TextBox 2"/>
          <p:cNvSpPr txBox="1"/>
          <p:nvPr/>
        </p:nvSpPr>
        <p:spPr>
          <a:xfrm>
            <a:off x="0" y="6596390"/>
            <a:ext cx="8826500" cy="261610"/>
          </a:xfrm>
          <a:prstGeom prst="rect">
            <a:avLst/>
          </a:prstGeom>
          <a:noFill/>
        </p:spPr>
        <p:txBody>
          <a:bodyPr wrap="square" rtlCol="0">
            <a:spAutoFit/>
          </a:bodyPr>
          <a:lstStyle/>
          <a:p>
            <a:pPr algn="l"/>
            <a:r>
              <a:rPr lang="en-US" sz="1100" dirty="0" err="1">
                <a:solidFill>
                  <a:srgbClr val="414141"/>
                </a:solidFill>
                <a:latin typeface="Calibri"/>
              </a:rPr>
              <a:t>Mak</a:t>
            </a:r>
            <a:r>
              <a:rPr lang="en-US" sz="1100" dirty="0">
                <a:solidFill>
                  <a:srgbClr val="414141"/>
                </a:solidFill>
                <a:latin typeface="Calibri"/>
              </a:rPr>
              <a:t> WY et al. </a:t>
            </a:r>
            <a:r>
              <a:rPr lang="en-US" sz="1100" i="1" dirty="0">
                <a:solidFill>
                  <a:srgbClr val="414141"/>
                </a:solidFill>
                <a:latin typeface="Calibri"/>
              </a:rPr>
              <a:t>Digest </a:t>
            </a:r>
            <a:r>
              <a:rPr lang="en-US" sz="1100" i="1" dirty="0" err="1">
                <a:solidFill>
                  <a:srgbClr val="414141"/>
                </a:solidFill>
                <a:latin typeface="Calibri"/>
              </a:rPr>
              <a:t>Dise</a:t>
            </a:r>
            <a:r>
              <a:rPr lang="en-US" sz="1100" i="1" dirty="0">
                <a:solidFill>
                  <a:srgbClr val="414141"/>
                </a:solidFill>
                <a:latin typeface="Calibri"/>
              </a:rPr>
              <a:t> Sci. </a:t>
            </a:r>
            <a:r>
              <a:rPr lang="en-US" sz="1100" dirty="0">
                <a:solidFill>
                  <a:srgbClr val="414141"/>
                </a:solidFill>
                <a:latin typeface="Calibri"/>
              </a:rPr>
              <a:t>2018;63:1294–1301.</a:t>
            </a:r>
          </a:p>
        </p:txBody>
      </p:sp>
      <p:sp>
        <p:nvSpPr>
          <p:cNvPr id="6" name="Text Box 66"/>
          <p:cNvSpPr txBox="1">
            <a:spLocks noChangeArrowheads="1"/>
          </p:cNvSpPr>
          <p:nvPr/>
        </p:nvSpPr>
        <p:spPr bwMode="auto">
          <a:xfrm rot="16200000">
            <a:off x="558326" y="2884768"/>
            <a:ext cx="2849234"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lnSpc>
                <a:spcPct val="90000"/>
              </a:lnSpc>
              <a:spcBef>
                <a:spcPct val="0"/>
              </a:spcBef>
              <a:buFontTx/>
              <a:buNone/>
            </a:pPr>
            <a:r>
              <a:rPr lang="en-US" altLang="en-US" sz="1600" b="1" dirty="0">
                <a:solidFill>
                  <a:srgbClr val="414141"/>
                </a:solidFill>
                <a:latin typeface="Calibri" panose="020F0502020204030204" pitchFamily="34" charset="0"/>
                <a:cs typeface="Calibri" panose="020F0502020204030204" pitchFamily="34" charset="0"/>
              </a:rPr>
              <a:t>Fecal Calprotectin Value (µg/g)</a:t>
            </a:r>
          </a:p>
        </p:txBody>
      </p:sp>
      <p:sp>
        <p:nvSpPr>
          <p:cNvPr id="7" name="Text Box 75"/>
          <p:cNvSpPr txBox="1">
            <a:spLocks noChangeArrowheads="1"/>
          </p:cNvSpPr>
          <p:nvPr/>
        </p:nvSpPr>
        <p:spPr bwMode="auto">
          <a:xfrm>
            <a:off x="2903170" y="4406167"/>
            <a:ext cx="3377314" cy="35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2400">
                <a:solidFill>
                  <a:schemeClr val="tx1"/>
                </a:solidFill>
                <a:latin typeface="Arial" charset="0"/>
              </a:defRPr>
            </a:lvl1pPr>
            <a:lvl2pPr marL="742950" indent="-285750" eaLnBrk="0" hangingPunct="0">
              <a:spcBef>
                <a:spcPct val="20000"/>
              </a:spcBef>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2000">
                <a:solidFill>
                  <a:schemeClr val="tx1"/>
                </a:solidFill>
                <a:latin typeface="Arial" charset="0"/>
              </a:defRPr>
            </a:lvl2pPr>
            <a:lvl3pPr marL="1143000" indent="-228600" eaLnBrk="0" hangingPunct="0">
              <a:spcBef>
                <a:spcPct val="20000"/>
              </a:spcBef>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a:solidFill>
                  <a:schemeClr val="tx1"/>
                </a:solidFill>
                <a:latin typeface="Arial" charset="0"/>
              </a:defRPr>
            </a:lvl3pPr>
            <a:lvl4pPr marL="1600200" indent="-228600" eaLnBrk="0" hangingPunct="0">
              <a:spcBef>
                <a:spcPct val="20000"/>
              </a:spcBef>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1600">
                <a:solidFill>
                  <a:schemeClr val="tx1"/>
                </a:solidFill>
                <a:latin typeface="Arial" charset="0"/>
              </a:defRPr>
            </a:lvl4pPr>
            <a:lvl5pPr marL="2057400" indent="-228600" eaLnBrk="0" hangingPunct="0">
              <a:spcBef>
                <a:spcPct val="20000"/>
              </a:spcBef>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1600">
                <a:solidFill>
                  <a:schemeClr val="tx1"/>
                </a:solidFill>
                <a:latin typeface="Arial" charset="0"/>
              </a:defRPr>
            </a:lvl5pPr>
            <a:lvl6pPr marL="2514600" indent="-228600" eaLnBrk="0" fontAlgn="base" hangingPunct="0">
              <a:spcBef>
                <a:spcPct val="20000"/>
              </a:spcBef>
              <a:spcAft>
                <a:spcPct val="0"/>
              </a:spcAft>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1600">
                <a:solidFill>
                  <a:schemeClr val="tx1"/>
                </a:solidFill>
                <a:latin typeface="Arial" charset="0"/>
              </a:defRPr>
            </a:lvl6pPr>
            <a:lvl7pPr marL="2971800" indent="-228600" eaLnBrk="0" fontAlgn="base" hangingPunct="0">
              <a:spcBef>
                <a:spcPct val="20000"/>
              </a:spcBef>
              <a:spcAft>
                <a:spcPct val="0"/>
              </a:spcAft>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1600">
                <a:solidFill>
                  <a:schemeClr val="tx1"/>
                </a:solidFill>
                <a:latin typeface="Arial" charset="0"/>
              </a:defRPr>
            </a:lvl7pPr>
            <a:lvl8pPr marL="3429000" indent="-228600" eaLnBrk="0" fontAlgn="base" hangingPunct="0">
              <a:spcBef>
                <a:spcPct val="20000"/>
              </a:spcBef>
              <a:spcAft>
                <a:spcPct val="0"/>
              </a:spcAft>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1600">
                <a:solidFill>
                  <a:schemeClr val="tx1"/>
                </a:solidFill>
                <a:latin typeface="Arial" charset="0"/>
              </a:defRPr>
            </a:lvl8pPr>
            <a:lvl9pPr marL="3886200" indent="-228600" eaLnBrk="0" fontAlgn="base" hangingPunct="0">
              <a:spcBef>
                <a:spcPct val="20000"/>
              </a:spcBef>
              <a:spcAft>
                <a:spcPct val="0"/>
              </a:spcAft>
              <a:buChar char="»"/>
              <a:tabLst>
                <a:tab pos="514350" algn="ctr"/>
                <a:tab pos="914400" algn="ctr"/>
                <a:tab pos="1371600" algn="ctr"/>
                <a:tab pos="1771650" algn="ctr"/>
                <a:tab pos="2286000" algn="ctr"/>
                <a:tab pos="2686050" algn="ctr"/>
                <a:tab pos="3143250" algn="ctr"/>
                <a:tab pos="3543300" algn="ctr"/>
                <a:tab pos="4000500" algn="ctr"/>
                <a:tab pos="4457700" algn="ctr"/>
                <a:tab pos="4914900" algn="ctr"/>
                <a:tab pos="5314950" algn="ctr"/>
                <a:tab pos="5772150" algn="ctr"/>
                <a:tab pos="6286500" algn="ctr"/>
                <a:tab pos="7143750" algn="ctr"/>
              </a:tabLst>
              <a:defRPr sz="1600">
                <a:solidFill>
                  <a:schemeClr val="tx1"/>
                </a:solidFill>
                <a:latin typeface="Arial" charset="0"/>
              </a:defRPr>
            </a:lvl9pPr>
          </a:lstStyle>
          <a:p>
            <a:pPr algn="l" eaLnBrk="1" hangingPunct="1">
              <a:lnSpc>
                <a:spcPct val="57000"/>
              </a:lnSpc>
              <a:spcBef>
                <a:spcPct val="0"/>
              </a:spcBef>
              <a:buFontTx/>
              <a:buNone/>
              <a:tabLst>
                <a:tab pos="168275" algn="ctr"/>
                <a:tab pos="1147763" algn="ctr"/>
                <a:tab pos="2117725" algn="ctr"/>
                <a:tab pos="3032125" algn="ctr"/>
                <a:tab pos="7143750" algn="ctr"/>
              </a:tabLst>
            </a:pPr>
            <a:r>
              <a:rPr lang="en-US" altLang="en-US" sz="1400" b="1" dirty="0">
                <a:solidFill>
                  <a:srgbClr val="414141"/>
                </a:solidFill>
                <a:latin typeface="Calibri" panose="020F0502020204030204" pitchFamily="34" charset="0"/>
                <a:cs typeface="Calibri" panose="020F0502020204030204" pitchFamily="34" charset="0"/>
              </a:rPr>
              <a:t>	0	1	2	  3</a:t>
            </a:r>
          </a:p>
          <a:p>
            <a:pPr eaLnBrk="1" hangingPunct="1">
              <a:lnSpc>
                <a:spcPct val="57000"/>
              </a:lnSpc>
              <a:spcBef>
                <a:spcPct val="0"/>
              </a:spcBef>
              <a:buFontTx/>
              <a:buNone/>
              <a:tabLst>
                <a:tab pos="168275" algn="ctr"/>
                <a:tab pos="1147763" algn="ctr"/>
                <a:tab pos="2117725" algn="ctr"/>
                <a:tab pos="3032125" algn="ctr"/>
                <a:tab pos="7143750" algn="ctr"/>
              </a:tabLst>
            </a:pPr>
            <a:r>
              <a:rPr lang="en-US" altLang="en-US" sz="1600" b="1" dirty="0">
                <a:solidFill>
                  <a:srgbClr val="414141"/>
                </a:solidFill>
                <a:latin typeface="Calibri" panose="020F0502020204030204" pitchFamily="34" charset="0"/>
                <a:cs typeface="Calibri" panose="020F0502020204030204" pitchFamily="34" charset="0"/>
              </a:rPr>
              <a:t>Endoscopic Mayo Score	</a:t>
            </a:r>
          </a:p>
        </p:txBody>
      </p:sp>
      <p:sp>
        <p:nvSpPr>
          <p:cNvPr id="8" name="Text Box 85"/>
          <p:cNvSpPr txBox="1">
            <a:spLocks noChangeArrowheads="1"/>
          </p:cNvSpPr>
          <p:nvPr/>
        </p:nvSpPr>
        <p:spPr bwMode="auto">
          <a:xfrm>
            <a:off x="2076415" y="1586326"/>
            <a:ext cx="550151"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eaLnBrk="1" hangingPunct="1">
              <a:spcBef>
                <a:spcPct val="0"/>
              </a:spcBef>
              <a:spcAft>
                <a:spcPts val="2400"/>
              </a:spcAft>
              <a:buFontTx/>
              <a:buNone/>
            </a:pPr>
            <a:r>
              <a:rPr lang="en-US" altLang="en-US" sz="1400" b="1" dirty="0">
                <a:solidFill>
                  <a:srgbClr val="414141"/>
                </a:solidFill>
                <a:latin typeface="Calibri" panose="020F0502020204030204" pitchFamily="34" charset="0"/>
                <a:cs typeface="Calibri" panose="020F0502020204030204" pitchFamily="34" charset="0"/>
              </a:rPr>
              <a:t>2500</a:t>
            </a:r>
          </a:p>
          <a:p>
            <a:pPr algn="r" eaLnBrk="1" hangingPunct="1">
              <a:spcBef>
                <a:spcPct val="0"/>
              </a:spcBef>
              <a:spcAft>
                <a:spcPts val="2400"/>
              </a:spcAft>
              <a:buFontTx/>
              <a:buNone/>
            </a:pPr>
            <a:r>
              <a:rPr lang="en-US" altLang="en-US" sz="1400" b="1" dirty="0">
                <a:solidFill>
                  <a:srgbClr val="414141"/>
                </a:solidFill>
                <a:latin typeface="Calibri" panose="020F0502020204030204" pitchFamily="34" charset="0"/>
                <a:cs typeface="Calibri" panose="020F0502020204030204" pitchFamily="34" charset="0"/>
              </a:rPr>
              <a:t>2000</a:t>
            </a:r>
          </a:p>
          <a:p>
            <a:pPr algn="r" eaLnBrk="1" hangingPunct="1">
              <a:spcBef>
                <a:spcPct val="0"/>
              </a:spcBef>
              <a:spcAft>
                <a:spcPts val="2400"/>
              </a:spcAft>
              <a:buFontTx/>
              <a:buNone/>
            </a:pPr>
            <a:r>
              <a:rPr lang="en-US" altLang="en-US" sz="1400" b="1" dirty="0">
                <a:solidFill>
                  <a:srgbClr val="414141"/>
                </a:solidFill>
                <a:latin typeface="Calibri" panose="020F0502020204030204" pitchFamily="34" charset="0"/>
                <a:cs typeface="Calibri" panose="020F0502020204030204" pitchFamily="34" charset="0"/>
              </a:rPr>
              <a:t>1500</a:t>
            </a:r>
          </a:p>
          <a:p>
            <a:pPr algn="r" eaLnBrk="1" hangingPunct="1">
              <a:spcBef>
                <a:spcPct val="0"/>
              </a:spcBef>
              <a:spcAft>
                <a:spcPts val="2400"/>
              </a:spcAft>
              <a:buFontTx/>
              <a:buNone/>
            </a:pPr>
            <a:r>
              <a:rPr lang="en-US" altLang="en-US" sz="1400" b="1" dirty="0">
                <a:solidFill>
                  <a:srgbClr val="414141"/>
                </a:solidFill>
                <a:latin typeface="Calibri" panose="020F0502020204030204" pitchFamily="34" charset="0"/>
                <a:cs typeface="Calibri" panose="020F0502020204030204" pitchFamily="34" charset="0"/>
              </a:rPr>
              <a:t>1000</a:t>
            </a:r>
          </a:p>
          <a:p>
            <a:pPr algn="r" eaLnBrk="1" hangingPunct="1">
              <a:spcBef>
                <a:spcPct val="0"/>
              </a:spcBef>
              <a:spcAft>
                <a:spcPts val="2400"/>
              </a:spcAft>
              <a:buFontTx/>
              <a:buNone/>
            </a:pPr>
            <a:r>
              <a:rPr lang="en-US" altLang="en-US" sz="1400" b="1" dirty="0">
                <a:solidFill>
                  <a:srgbClr val="414141"/>
                </a:solidFill>
                <a:latin typeface="Calibri" panose="020F0502020204030204" pitchFamily="34" charset="0"/>
                <a:cs typeface="Calibri" panose="020F0502020204030204" pitchFamily="34" charset="0"/>
              </a:rPr>
              <a:t>500</a:t>
            </a:r>
          </a:p>
          <a:p>
            <a:pPr algn="r" eaLnBrk="1" hangingPunct="1">
              <a:spcBef>
                <a:spcPct val="0"/>
              </a:spcBef>
              <a:spcAft>
                <a:spcPts val="2400"/>
              </a:spcAft>
              <a:buFontTx/>
              <a:buNone/>
            </a:pPr>
            <a:r>
              <a:rPr lang="en-US" altLang="en-US" sz="1400" b="1" dirty="0">
                <a:solidFill>
                  <a:srgbClr val="414141"/>
                </a:solidFill>
                <a:latin typeface="Calibri" panose="020F0502020204030204" pitchFamily="34" charset="0"/>
                <a:cs typeface="Calibri" panose="020F0502020204030204" pitchFamily="34" charset="0"/>
              </a:rPr>
              <a:t>0</a:t>
            </a:r>
          </a:p>
        </p:txBody>
      </p:sp>
      <p:grpSp>
        <p:nvGrpSpPr>
          <p:cNvPr id="9222" name="Group 9221"/>
          <p:cNvGrpSpPr/>
          <p:nvPr/>
        </p:nvGrpSpPr>
        <p:grpSpPr>
          <a:xfrm>
            <a:off x="2614125" y="1742393"/>
            <a:ext cx="4424840" cy="2679033"/>
            <a:chOff x="2614125" y="1742393"/>
            <a:chExt cx="4424840" cy="2679033"/>
          </a:xfrm>
        </p:grpSpPr>
        <p:sp>
          <p:nvSpPr>
            <p:cNvPr id="10" name="Line 59"/>
            <p:cNvSpPr>
              <a:spLocks noChangeShapeType="1"/>
            </p:cNvSpPr>
            <p:nvPr/>
          </p:nvSpPr>
          <p:spPr bwMode="auto">
            <a:xfrm>
              <a:off x="2690402" y="1752600"/>
              <a:ext cx="0" cy="26003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1" name="Line 60"/>
            <p:cNvSpPr>
              <a:spLocks noChangeShapeType="1"/>
            </p:cNvSpPr>
            <p:nvPr/>
          </p:nvSpPr>
          <p:spPr bwMode="auto">
            <a:xfrm>
              <a:off x="2614125" y="4341392"/>
              <a:ext cx="44248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2" name="Line 61"/>
            <p:cNvSpPr>
              <a:spLocks noChangeShapeType="1"/>
            </p:cNvSpPr>
            <p:nvPr/>
          </p:nvSpPr>
          <p:spPr bwMode="auto">
            <a:xfrm>
              <a:off x="2614154" y="3810153"/>
              <a:ext cx="731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3" name="Line 62"/>
            <p:cNvSpPr>
              <a:spLocks noChangeShapeType="1"/>
            </p:cNvSpPr>
            <p:nvPr/>
          </p:nvSpPr>
          <p:spPr bwMode="auto">
            <a:xfrm>
              <a:off x="2614154" y="3293925"/>
              <a:ext cx="731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4" name="Line 63"/>
            <p:cNvSpPr>
              <a:spLocks noChangeShapeType="1"/>
            </p:cNvSpPr>
            <p:nvPr/>
          </p:nvSpPr>
          <p:spPr bwMode="auto">
            <a:xfrm>
              <a:off x="2614154" y="2776190"/>
              <a:ext cx="731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5" name="Line 64"/>
            <p:cNvSpPr>
              <a:spLocks noChangeShapeType="1"/>
            </p:cNvSpPr>
            <p:nvPr/>
          </p:nvSpPr>
          <p:spPr bwMode="auto">
            <a:xfrm>
              <a:off x="2614154" y="2250143"/>
              <a:ext cx="731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6" name="Line 65"/>
            <p:cNvSpPr>
              <a:spLocks noChangeShapeType="1"/>
            </p:cNvSpPr>
            <p:nvPr/>
          </p:nvSpPr>
          <p:spPr bwMode="auto">
            <a:xfrm>
              <a:off x="2622621" y="1742393"/>
              <a:ext cx="731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7" name="Line 67"/>
            <p:cNvSpPr>
              <a:spLocks noChangeShapeType="1"/>
            </p:cNvSpPr>
            <p:nvPr/>
          </p:nvSpPr>
          <p:spPr bwMode="auto">
            <a:xfrm>
              <a:off x="3171603" y="4347311"/>
              <a:ext cx="0" cy="7411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18" name="Line 68"/>
            <p:cNvSpPr>
              <a:spLocks noChangeShapeType="1"/>
            </p:cNvSpPr>
            <p:nvPr/>
          </p:nvSpPr>
          <p:spPr bwMode="auto">
            <a:xfrm>
              <a:off x="4148276" y="4345804"/>
              <a:ext cx="0" cy="7411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20" name="Line 70"/>
            <p:cNvSpPr>
              <a:spLocks noChangeShapeType="1"/>
            </p:cNvSpPr>
            <p:nvPr/>
          </p:nvSpPr>
          <p:spPr bwMode="auto">
            <a:xfrm>
              <a:off x="5116026" y="4347311"/>
              <a:ext cx="0" cy="7411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sp>
          <p:nvSpPr>
            <p:cNvPr id="21" name="Line 71"/>
            <p:cNvSpPr>
              <a:spLocks noChangeShapeType="1"/>
            </p:cNvSpPr>
            <p:nvPr/>
          </p:nvSpPr>
          <p:spPr bwMode="auto">
            <a:xfrm>
              <a:off x="6065248" y="4345804"/>
              <a:ext cx="0" cy="7411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414141"/>
                </a:solidFill>
                <a:latin typeface="Calibri" panose="020F0502020204030204" pitchFamily="34" charset="0"/>
                <a:cs typeface="Calibri" panose="020F0502020204030204" pitchFamily="34" charset="0"/>
              </a:endParaRPr>
            </a:p>
          </p:txBody>
        </p:sp>
      </p:grpSp>
      <p:cxnSp>
        <p:nvCxnSpPr>
          <p:cNvPr id="9216" name="Straight Connector 9215"/>
          <p:cNvCxnSpPr/>
          <p:nvPr/>
        </p:nvCxnSpPr>
        <p:spPr>
          <a:xfrm>
            <a:off x="2981740" y="4240695"/>
            <a:ext cx="40087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40845" y="4128051"/>
            <a:ext cx="40087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11567" y="3856382"/>
            <a:ext cx="40087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867400" y="3544956"/>
            <a:ext cx="40087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220" name="Group 9219"/>
          <p:cNvGrpSpPr/>
          <p:nvPr/>
        </p:nvGrpSpPr>
        <p:grpSpPr>
          <a:xfrm>
            <a:off x="3131275" y="1704943"/>
            <a:ext cx="2979985" cy="2647874"/>
            <a:chOff x="3131275" y="1704943"/>
            <a:chExt cx="2979985" cy="2647874"/>
          </a:xfrm>
          <a:solidFill>
            <a:schemeClr val="accent1"/>
          </a:solidFill>
        </p:grpSpPr>
        <p:sp>
          <p:nvSpPr>
            <p:cNvPr id="5" name="Oval 4"/>
            <p:cNvSpPr/>
            <p:nvPr/>
          </p:nvSpPr>
          <p:spPr>
            <a:xfrm>
              <a:off x="3132006" y="3926330"/>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1" name="Oval 30"/>
            <p:cNvSpPr/>
            <p:nvPr/>
          </p:nvSpPr>
          <p:spPr>
            <a:xfrm>
              <a:off x="3132006" y="408338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2" name="Oval 31"/>
            <p:cNvSpPr/>
            <p:nvPr/>
          </p:nvSpPr>
          <p:spPr>
            <a:xfrm>
              <a:off x="3131275" y="426137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3" name="Oval 32"/>
            <p:cNvSpPr/>
            <p:nvPr/>
          </p:nvSpPr>
          <p:spPr>
            <a:xfrm>
              <a:off x="4101516" y="425439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4" name="Oval 33"/>
            <p:cNvSpPr/>
            <p:nvPr/>
          </p:nvSpPr>
          <p:spPr>
            <a:xfrm>
              <a:off x="4101516" y="413224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5" name="Oval 34"/>
            <p:cNvSpPr/>
            <p:nvPr/>
          </p:nvSpPr>
          <p:spPr>
            <a:xfrm>
              <a:off x="4101516" y="409036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6" name="Oval 35"/>
            <p:cNvSpPr/>
            <p:nvPr/>
          </p:nvSpPr>
          <p:spPr>
            <a:xfrm>
              <a:off x="4101516" y="4051972"/>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7" name="Oval 36"/>
            <p:cNvSpPr/>
            <p:nvPr/>
          </p:nvSpPr>
          <p:spPr>
            <a:xfrm>
              <a:off x="4102923" y="3922840"/>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8" name="Oval 37"/>
            <p:cNvSpPr/>
            <p:nvPr/>
          </p:nvSpPr>
          <p:spPr>
            <a:xfrm>
              <a:off x="4102923" y="389840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39" name="Oval 38"/>
            <p:cNvSpPr/>
            <p:nvPr/>
          </p:nvSpPr>
          <p:spPr>
            <a:xfrm>
              <a:off x="4101516" y="3514501"/>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0" name="Oval 39"/>
            <p:cNvSpPr/>
            <p:nvPr/>
          </p:nvSpPr>
          <p:spPr>
            <a:xfrm>
              <a:off x="4102192" y="320737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1" name="Oval 40"/>
            <p:cNvSpPr/>
            <p:nvPr/>
          </p:nvSpPr>
          <p:spPr>
            <a:xfrm>
              <a:off x="4101516" y="25302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2" name="Oval 41"/>
            <p:cNvSpPr/>
            <p:nvPr/>
          </p:nvSpPr>
          <p:spPr>
            <a:xfrm>
              <a:off x="5068944" y="422298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3" name="Oval 42"/>
            <p:cNvSpPr/>
            <p:nvPr/>
          </p:nvSpPr>
          <p:spPr>
            <a:xfrm>
              <a:off x="5068944" y="419513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4" name="Oval 43"/>
            <p:cNvSpPr/>
            <p:nvPr/>
          </p:nvSpPr>
          <p:spPr>
            <a:xfrm>
              <a:off x="5068706" y="415800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5" name="Oval 44"/>
            <p:cNvSpPr/>
            <p:nvPr/>
          </p:nvSpPr>
          <p:spPr>
            <a:xfrm>
              <a:off x="5068706" y="4120871"/>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6" name="Oval 45"/>
            <p:cNvSpPr/>
            <p:nvPr/>
          </p:nvSpPr>
          <p:spPr>
            <a:xfrm>
              <a:off x="5068944" y="408837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7" name="Oval 46"/>
            <p:cNvSpPr/>
            <p:nvPr/>
          </p:nvSpPr>
          <p:spPr>
            <a:xfrm>
              <a:off x="5068944" y="400018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8" name="Oval 47"/>
            <p:cNvSpPr/>
            <p:nvPr/>
          </p:nvSpPr>
          <p:spPr>
            <a:xfrm>
              <a:off x="5068028" y="385165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49" name="Oval 48"/>
            <p:cNvSpPr/>
            <p:nvPr/>
          </p:nvSpPr>
          <p:spPr>
            <a:xfrm>
              <a:off x="5067993" y="381916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0" name="Oval 49"/>
            <p:cNvSpPr/>
            <p:nvPr/>
          </p:nvSpPr>
          <p:spPr>
            <a:xfrm>
              <a:off x="5068469" y="379595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1" name="Oval 50"/>
            <p:cNvSpPr/>
            <p:nvPr/>
          </p:nvSpPr>
          <p:spPr>
            <a:xfrm>
              <a:off x="5068469" y="377274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2" name="Oval 51"/>
            <p:cNvSpPr/>
            <p:nvPr/>
          </p:nvSpPr>
          <p:spPr>
            <a:xfrm>
              <a:off x="5068469" y="3679915"/>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3" name="Oval 52"/>
            <p:cNvSpPr/>
            <p:nvPr/>
          </p:nvSpPr>
          <p:spPr>
            <a:xfrm>
              <a:off x="5068231" y="3640462"/>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4" name="Oval 53"/>
            <p:cNvSpPr/>
            <p:nvPr/>
          </p:nvSpPr>
          <p:spPr>
            <a:xfrm>
              <a:off x="5068707" y="3580121"/>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5" name="Oval 54"/>
            <p:cNvSpPr/>
            <p:nvPr/>
          </p:nvSpPr>
          <p:spPr>
            <a:xfrm>
              <a:off x="5068944" y="32459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6" name="Oval 55"/>
            <p:cNvSpPr/>
            <p:nvPr/>
          </p:nvSpPr>
          <p:spPr>
            <a:xfrm>
              <a:off x="5068706" y="287227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7" name="Oval 56"/>
            <p:cNvSpPr/>
            <p:nvPr/>
          </p:nvSpPr>
          <p:spPr>
            <a:xfrm>
              <a:off x="5068706" y="250326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8" name="Oval 57"/>
            <p:cNvSpPr/>
            <p:nvPr/>
          </p:nvSpPr>
          <p:spPr>
            <a:xfrm>
              <a:off x="6019107" y="250326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59" name="Oval 58"/>
            <p:cNvSpPr/>
            <p:nvPr/>
          </p:nvSpPr>
          <p:spPr>
            <a:xfrm>
              <a:off x="6019107" y="2647155"/>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0" name="Oval 59"/>
            <p:cNvSpPr/>
            <p:nvPr/>
          </p:nvSpPr>
          <p:spPr>
            <a:xfrm>
              <a:off x="6019107" y="221548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1" name="Oval 60"/>
            <p:cNvSpPr/>
            <p:nvPr/>
          </p:nvSpPr>
          <p:spPr>
            <a:xfrm>
              <a:off x="6019345" y="225493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2" name="Oval 61"/>
            <p:cNvSpPr/>
            <p:nvPr/>
          </p:nvSpPr>
          <p:spPr>
            <a:xfrm>
              <a:off x="6019583" y="2821215"/>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3" name="Oval 62"/>
            <p:cNvSpPr/>
            <p:nvPr/>
          </p:nvSpPr>
          <p:spPr>
            <a:xfrm>
              <a:off x="6017737" y="288387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4" name="Oval 63"/>
            <p:cNvSpPr/>
            <p:nvPr/>
          </p:nvSpPr>
          <p:spPr>
            <a:xfrm>
              <a:off x="6019820" y="324592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5" name="Oval 64"/>
            <p:cNvSpPr/>
            <p:nvPr/>
          </p:nvSpPr>
          <p:spPr>
            <a:xfrm>
              <a:off x="6019345" y="332947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6" name="Oval 65"/>
            <p:cNvSpPr/>
            <p:nvPr/>
          </p:nvSpPr>
          <p:spPr>
            <a:xfrm>
              <a:off x="6019345" y="361493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7" name="Oval 66"/>
            <p:cNvSpPr/>
            <p:nvPr/>
          </p:nvSpPr>
          <p:spPr>
            <a:xfrm>
              <a:off x="6018870" y="3726332"/>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8" name="Oval 67"/>
            <p:cNvSpPr/>
            <p:nvPr/>
          </p:nvSpPr>
          <p:spPr>
            <a:xfrm>
              <a:off x="6018870" y="3763465"/>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69" name="Oval 68"/>
            <p:cNvSpPr/>
            <p:nvPr/>
          </p:nvSpPr>
          <p:spPr>
            <a:xfrm>
              <a:off x="6018870" y="380059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70" name="Oval 69"/>
            <p:cNvSpPr/>
            <p:nvPr/>
          </p:nvSpPr>
          <p:spPr>
            <a:xfrm>
              <a:off x="6018870" y="388182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71" name="Oval 70"/>
            <p:cNvSpPr/>
            <p:nvPr/>
          </p:nvSpPr>
          <p:spPr>
            <a:xfrm>
              <a:off x="6019108" y="391431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72" name="Oval 71"/>
            <p:cNvSpPr/>
            <p:nvPr/>
          </p:nvSpPr>
          <p:spPr>
            <a:xfrm>
              <a:off x="6019346" y="394216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73" name="Oval 72"/>
            <p:cNvSpPr/>
            <p:nvPr/>
          </p:nvSpPr>
          <p:spPr>
            <a:xfrm>
              <a:off x="6019108" y="3976980"/>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74" name="Oval 73"/>
            <p:cNvSpPr/>
            <p:nvPr/>
          </p:nvSpPr>
          <p:spPr>
            <a:xfrm>
              <a:off x="6019346" y="404428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sp>
          <p:nvSpPr>
            <p:cNvPr id="82" name="Oval 81"/>
            <p:cNvSpPr/>
            <p:nvPr/>
          </p:nvSpPr>
          <p:spPr>
            <a:xfrm>
              <a:off x="6019107" y="170494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14141"/>
                </a:solidFill>
              </a:endParaRPr>
            </a:p>
          </p:txBody>
        </p:sp>
      </p:grpSp>
      <p:sp>
        <p:nvSpPr>
          <p:cNvPr id="9221" name="Rectangle 9220"/>
          <p:cNvSpPr/>
          <p:nvPr/>
        </p:nvSpPr>
        <p:spPr>
          <a:xfrm>
            <a:off x="1443195" y="1211699"/>
            <a:ext cx="5994399" cy="369332"/>
          </a:xfrm>
          <a:prstGeom prst="rect">
            <a:avLst/>
          </a:prstGeom>
        </p:spPr>
        <p:txBody>
          <a:bodyPr wrap="square">
            <a:spAutoFit/>
          </a:bodyPr>
          <a:lstStyle/>
          <a:p>
            <a:r>
              <a:rPr lang="en-US" altLang="en-US" b="1" dirty="0">
                <a:solidFill>
                  <a:srgbClr val="414141"/>
                </a:solidFill>
                <a:latin typeface="Calibri" panose="020F0502020204030204" pitchFamily="34" charset="0"/>
                <a:cs typeface="Calibri" panose="020F0502020204030204" pitchFamily="34" charset="0"/>
              </a:rPr>
              <a:t>Fecal Calprotectin Value According to Endoscope May Score</a:t>
            </a:r>
            <a:endParaRPr lang="en-US" dirty="0">
              <a:solidFill>
                <a:srgbClr val="414141"/>
              </a:solidFill>
            </a:endParaRPr>
          </a:p>
        </p:txBody>
      </p:sp>
      <p:graphicFrame>
        <p:nvGraphicFramePr>
          <p:cNvPr id="86" name="Table 85"/>
          <p:cNvGraphicFramePr>
            <a:graphicFrameLocks noGrp="1"/>
          </p:cNvGraphicFramePr>
          <p:nvPr>
            <p:extLst>
              <p:ext uri="{D42A27DB-BD31-4B8C-83A1-F6EECF244321}">
                <p14:modId xmlns:p14="http://schemas.microsoft.com/office/powerpoint/2010/main" val="3944967952"/>
              </p:ext>
            </p:extLst>
          </p:nvPr>
        </p:nvGraphicFramePr>
        <p:xfrm>
          <a:off x="1303896" y="4832550"/>
          <a:ext cx="6445020" cy="166420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154055">
                  <a:extLst>
                    <a:ext uri="{9D8B030D-6E8A-4147-A177-3AD203B41FA5}">
                      <a16:colId xmlns:a16="http://schemas.microsoft.com/office/drawing/2014/main" val="20001"/>
                    </a:ext>
                  </a:extLst>
                </a:gridCol>
                <a:gridCol w="1154055">
                  <a:extLst>
                    <a:ext uri="{9D8B030D-6E8A-4147-A177-3AD203B41FA5}">
                      <a16:colId xmlns:a16="http://schemas.microsoft.com/office/drawing/2014/main" val="20002"/>
                    </a:ext>
                  </a:extLst>
                </a:gridCol>
                <a:gridCol w="1154055">
                  <a:extLst>
                    <a:ext uri="{9D8B030D-6E8A-4147-A177-3AD203B41FA5}">
                      <a16:colId xmlns:a16="http://schemas.microsoft.com/office/drawing/2014/main" val="20003"/>
                    </a:ext>
                  </a:extLst>
                </a:gridCol>
                <a:gridCol w="1154055">
                  <a:extLst>
                    <a:ext uri="{9D8B030D-6E8A-4147-A177-3AD203B41FA5}">
                      <a16:colId xmlns:a16="http://schemas.microsoft.com/office/drawing/2014/main" val="20004"/>
                    </a:ext>
                  </a:extLst>
                </a:gridCol>
              </a:tblGrid>
              <a:tr h="149679">
                <a:tc>
                  <a:txBody>
                    <a:bodyPr/>
                    <a:lstStyle/>
                    <a:p>
                      <a:pPr algn="ctr"/>
                      <a:endParaRPr lang="en-US" sz="12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Mayo 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Mayo 1</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Mayo 2</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Mayo 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Number of patients</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5</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19</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24</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9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Median</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94.0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167.9</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428.0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780.0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9679">
                <a:tc>
                  <a:txBody>
                    <a:bodyPr/>
                    <a:lstStyle/>
                    <a:p>
                      <a:pPr algn="l"/>
                      <a:r>
                        <a:rPr lang="en-US" sz="1200" b="0" dirty="0"/>
                        <a:t>Minimum</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15.6</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16.6</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61.0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224.0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9679">
                <a:tc>
                  <a:txBody>
                    <a:bodyPr/>
                    <a:lstStyle/>
                    <a:p>
                      <a:pPr algn="l"/>
                      <a:r>
                        <a:rPr lang="en-US" sz="1200" b="0" dirty="0"/>
                        <a:t>1st quartile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16.0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31.0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138.0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374.5</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9679">
                <a:tc>
                  <a:txBody>
                    <a:bodyPr/>
                    <a:lstStyle/>
                    <a:p>
                      <a:pPr algn="l"/>
                      <a:r>
                        <a:rPr lang="en-US" sz="1200" b="0" dirty="0"/>
                        <a:t>3rd quartile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204.0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385.0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603.0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1625.3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49679">
                <a:tc>
                  <a:txBody>
                    <a:bodyPr/>
                    <a:lstStyle/>
                    <a:p>
                      <a:pPr algn="l"/>
                      <a:r>
                        <a:rPr lang="en-US" sz="1200" b="0" dirty="0"/>
                        <a:t>Maximum</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353.8</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1700.0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1728.0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t>2500.0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1216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1"/>
            <a:ext cx="8229600" cy="1224612"/>
          </a:xfrm>
        </p:spPr>
        <p:txBody>
          <a:bodyPr>
            <a:noAutofit/>
          </a:bodyPr>
          <a:lstStyle/>
          <a:p>
            <a:r>
              <a:rPr lang="en-US" altLang="en-US" sz="4000" dirty="0"/>
              <a:t>ADA Adult Data: Monotherapy vs Combination Therapy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276139766"/>
              </p:ext>
            </p:extLst>
          </p:nvPr>
        </p:nvGraphicFramePr>
        <p:xfrm>
          <a:off x="476071" y="1348201"/>
          <a:ext cx="3886200" cy="4900623"/>
        </p:xfrm>
        <a:graphic>
          <a:graphicData uri="http://schemas.openxmlformats.org/drawingml/2006/table">
            <a:tbl>
              <a:tblPr firstRow="1" bandRow="1">
                <a:tableStyleId>{5C22544A-7EE6-4342-B048-85BDC9FD1C3A}</a:tableStyleId>
              </a:tblPr>
              <a:tblGrid>
                <a:gridCol w="2104648">
                  <a:extLst>
                    <a:ext uri="{9D8B030D-6E8A-4147-A177-3AD203B41FA5}">
                      <a16:colId xmlns:a16="http://schemas.microsoft.com/office/drawing/2014/main" val="20000"/>
                    </a:ext>
                  </a:extLst>
                </a:gridCol>
                <a:gridCol w="824118">
                  <a:extLst>
                    <a:ext uri="{9D8B030D-6E8A-4147-A177-3AD203B41FA5}">
                      <a16:colId xmlns:a16="http://schemas.microsoft.com/office/drawing/2014/main" val="20001"/>
                    </a:ext>
                  </a:extLst>
                </a:gridCol>
                <a:gridCol w="957434">
                  <a:extLst>
                    <a:ext uri="{9D8B030D-6E8A-4147-A177-3AD203B41FA5}">
                      <a16:colId xmlns:a16="http://schemas.microsoft.com/office/drawing/2014/main" val="20003"/>
                    </a:ext>
                  </a:extLst>
                </a:gridCol>
              </a:tblGrid>
              <a:tr h="314335">
                <a:tc>
                  <a:txBody>
                    <a:bodyPr/>
                    <a:lstStyle/>
                    <a:p>
                      <a:r>
                        <a:rPr lang="en-US" sz="1400" dirty="0"/>
                        <a:t>Crohn’s Disease</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a:t>CDAI Remission</a:t>
                      </a:r>
                      <a:endParaRPr lang="en-US" sz="1400" dirty="0">
                        <a:solidFill>
                          <a:schemeClr val="tx1"/>
                        </a:solidFill>
                      </a:endParaRP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4214">
                <a:tc>
                  <a:txBody>
                    <a:bodyPr/>
                    <a:lstStyle/>
                    <a:p>
                      <a:endParaRPr lang="en-US" sz="1400" dirty="0"/>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IMM-</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IMM+</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4214">
                <a:tc gridSpan="3">
                  <a:txBody>
                    <a:bodyPr/>
                    <a:lstStyle/>
                    <a:p>
                      <a:r>
                        <a:rPr lang="en-US" sz="1400" b="1" dirty="0">
                          <a:solidFill>
                            <a:schemeClr val="bg1"/>
                          </a:solidFill>
                        </a:rPr>
                        <a:t>Induction</a:t>
                      </a:r>
                      <a:r>
                        <a:rPr lang="en-US" sz="1400" b="1" baseline="0" dirty="0">
                          <a:solidFill>
                            <a:schemeClr val="bg1"/>
                          </a:solidFill>
                        </a:rPr>
                        <a:t> </a:t>
                      </a:r>
                      <a:endParaRPr lang="en-US" sz="1400" b="1" dirty="0">
                        <a:solidFill>
                          <a:schemeClr val="bg1"/>
                        </a:solidFill>
                      </a:endParaRP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4214">
                <a:tc>
                  <a:txBody>
                    <a:bodyPr/>
                    <a:lstStyle/>
                    <a:p>
                      <a:r>
                        <a:rPr lang="en-US" sz="1400" dirty="0"/>
                        <a:t>CLASSIC I Week</a:t>
                      </a:r>
                      <a:r>
                        <a:rPr lang="en-US" sz="1400" baseline="0" dirty="0"/>
                        <a:t> 4</a:t>
                      </a:r>
                      <a:endParaRPr lang="en-US" sz="1400" dirty="0"/>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36%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35%</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4214">
                <a:tc>
                  <a:txBody>
                    <a:bodyPr/>
                    <a:lstStyle/>
                    <a:p>
                      <a:r>
                        <a:rPr lang="en-US" sz="1400" dirty="0"/>
                        <a:t>GAIN Week 4</a:t>
                      </a:r>
                      <a:r>
                        <a:rPr lang="en-US" sz="1400" baseline="0" dirty="0"/>
                        <a:t> </a:t>
                      </a:r>
                      <a:endParaRPr lang="en-US" sz="1400" dirty="0"/>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21%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22%</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4214">
                <a:tc gridSpan="3">
                  <a:txBody>
                    <a:bodyPr/>
                    <a:lstStyle/>
                    <a:p>
                      <a:r>
                        <a:rPr lang="en-US" sz="1400" dirty="0">
                          <a:solidFill>
                            <a:schemeClr val="bg1"/>
                          </a:solidFill>
                        </a:rPr>
                        <a:t>Maintenance   </a:t>
                      </a:r>
                      <a:endParaRPr lang="en-US" sz="1400" b="1" dirty="0">
                        <a:solidFill>
                          <a:schemeClr val="bg1"/>
                        </a:solidFill>
                      </a:endParaRP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14214">
                <a:tc>
                  <a:txBody>
                    <a:bodyPr/>
                    <a:lstStyle/>
                    <a:p>
                      <a:r>
                        <a:rPr lang="en-US" sz="1400" dirty="0"/>
                        <a:t>CHARM</a:t>
                      </a:r>
                      <a:r>
                        <a:rPr lang="en-US" sz="1400" baseline="0" dirty="0"/>
                        <a:t> </a:t>
                      </a:r>
                      <a:r>
                        <a:rPr lang="en-US" sz="1400" dirty="0"/>
                        <a:t>(40 end of</a:t>
                      </a:r>
                      <a:r>
                        <a:rPr lang="en-US" sz="1400" baseline="0" dirty="0"/>
                        <a:t> week</a:t>
                      </a:r>
                      <a:r>
                        <a:rPr lang="en-US" sz="1400" dirty="0"/>
                        <a:t>) Week 26</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38%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42%</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42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CHARM</a:t>
                      </a:r>
                      <a:r>
                        <a:rPr lang="en-US" sz="1400" baseline="0" dirty="0"/>
                        <a:t> </a:t>
                      </a:r>
                      <a:r>
                        <a:rPr lang="en-US" sz="1400" dirty="0"/>
                        <a:t>(40 weekly) </a:t>
                      </a:r>
                      <a:br>
                        <a:rPr lang="en-US" sz="1400" dirty="0"/>
                      </a:br>
                      <a:r>
                        <a:rPr lang="en-US" sz="1400" dirty="0"/>
                        <a:t>Week 26</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53%</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40%</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42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CHARM</a:t>
                      </a:r>
                      <a:r>
                        <a:rPr lang="en-US" sz="1400" baseline="0" dirty="0"/>
                        <a:t> </a:t>
                      </a:r>
                      <a:r>
                        <a:rPr lang="en-US" sz="1400" dirty="0"/>
                        <a:t>(40 end of</a:t>
                      </a:r>
                      <a:r>
                        <a:rPr lang="en-US" sz="1400" baseline="0" dirty="0"/>
                        <a:t> week</a:t>
                      </a:r>
                      <a:r>
                        <a:rPr lang="en-US" sz="1400" dirty="0"/>
                        <a:t>) Week 56</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34%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39%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42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CHARM</a:t>
                      </a:r>
                      <a:r>
                        <a:rPr lang="en-US" sz="1400" baseline="0" dirty="0"/>
                        <a:t> </a:t>
                      </a:r>
                      <a:r>
                        <a:rPr lang="en-US" sz="1400" dirty="0"/>
                        <a:t>(40 weekly) </a:t>
                      </a:r>
                      <a:br>
                        <a:rPr lang="en-US" sz="1400" dirty="0"/>
                      </a:br>
                      <a:r>
                        <a:rPr lang="en-US" sz="1400" dirty="0"/>
                        <a:t>Week 56</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47%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35%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4214">
                <a:tc>
                  <a:txBody>
                    <a:bodyPr/>
                    <a:lstStyle/>
                    <a:p>
                      <a:r>
                        <a:rPr lang="en-US" sz="1400" dirty="0"/>
                        <a:t>EXTEND Week 12</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50%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43%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42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EXTEND Week 52</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39%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25%</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142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EXTEND Week 52 (MH)</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26%  </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22%</a:t>
                      </a:r>
                    </a:p>
                  </a:txBody>
                  <a:tcPr marL="45720" marR="45720"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124509222"/>
              </p:ext>
            </p:extLst>
          </p:nvPr>
        </p:nvGraphicFramePr>
        <p:xfrm>
          <a:off x="4488511" y="1348199"/>
          <a:ext cx="4070350" cy="3142370"/>
        </p:xfrm>
        <a:graphic>
          <a:graphicData uri="http://schemas.openxmlformats.org/drawingml/2006/table">
            <a:tbl>
              <a:tblPr firstRow="1" bandRow="1">
                <a:tableStyleId>{5C22544A-7EE6-4342-B048-85BDC9FD1C3A}</a:tableStyleId>
              </a:tblPr>
              <a:tblGrid>
                <a:gridCol w="2136802">
                  <a:extLst>
                    <a:ext uri="{9D8B030D-6E8A-4147-A177-3AD203B41FA5}">
                      <a16:colId xmlns:a16="http://schemas.microsoft.com/office/drawing/2014/main" val="20000"/>
                    </a:ext>
                  </a:extLst>
                </a:gridCol>
                <a:gridCol w="1023643">
                  <a:extLst>
                    <a:ext uri="{9D8B030D-6E8A-4147-A177-3AD203B41FA5}">
                      <a16:colId xmlns:a16="http://schemas.microsoft.com/office/drawing/2014/main" val="20001"/>
                    </a:ext>
                  </a:extLst>
                </a:gridCol>
                <a:gridCol w="909905">
                  <a:extLst>
                    <a:ext uri="{9D8B030D-6E8A-4147-A177-3AD203B41FA5}">
                      <a16:colId xmlns:a16="http://schemas.microsoft.com/office/drawing/2014/main" val="20002"/>
                    </a:ext>
                  </a:extLst>
                </a:gridCol>
              </a:tblGrid>
              <a:tr h="314237">
                <a:tc>
                  <a:txBody>
                    <a:bodyPr/>
                    <a:lstStyle/>
                    <a:p>
                      <a:r>
                        <a:rPr lang="en-US" sz="1400" dirty="0"/>
                        <a:t>Ulcerative</a:t>
                      </a:r>
                      <a:r>
                        <a:rPr lang="en-US" sz="1400" baseline="0" dirty="0"/>
                        <a:t> Colitis</a:t>
                      </a:r>
                      <a:endParaRPr lang="en-US" sz="140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a:t> Remission or</a:t>
                      </a:r>
                      <a:r>
                        <a:rPr lang="en-US" sz="1400" baseline="0" dirty="0"/>
                        <a:t> MH</a:t>
                      </a:r>
                      <a:endParaRPr lang="en-US" sz="1400" dirty="0">
                        <a:solidFill>
                          <a:schemeClr val="tx1"/>
                        </a:solidFill>
                      </a:endParaRP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4237">
                <a:tc>
                  <a:txBody>
                    <a:bodyPr/>
                    <a:lstStyle/>
                    <a:p>
                      <a:endParaRPr lang="en-US" sz="140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IMM-</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IMM+</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4237">
                <a:tc gridSpan="3">
                  <a:txBody>
                    <a:bodyPr/>
                    <a:lstStyle/>
                    <a:p>
                      <a:r>
                        <a:rPr lang="en-US" sz="1400" b="1" dirty="0">
                          <a:solidFill>
                            <a:schemeClr val="bg1"/>
                          </a:solidFill>
                        </a:rPr>
                        <a:t>Induction</a:t>
                      </a:r>
                      <a:r>
                        <a:rPr lang="en-US" sz="1400" b="1" baseline="0" dirty="0">
                          <a:solidFill>
                            <a:schemeClr val="bg1"/>
                          </a:solidFill>
                        </a:rPr>
                        <a:t> </a:t>
                      </a:r>
                      <a:endParaRPr lang="en-US" sz="1400" b="1" dirty="0">
                        <a:solidFill>
                          <a:schemeClr val="bg1"/>
                        </a:solidFill>
                      </a:endParaRP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4237">
                <a:tc>
                  <a:txBody>
                    <a:bodyPr/>
                    <a:lstStyle/>
                    <a:p>
                      <a:r>
                        <a:rPr lang="en-US" sz="1400" dirty="0"/>
                        <a:t>ULTRA I Week 8 (Rem)</a:t>
                      </a:r>
                      <a:endParaRPr lang="en-US" sz="1400" b="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20%</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16%</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4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ULTRA I Week 8 (MH)</a:t>
                      </a:r>
                      <a:endParaRPr lang="en-US" sz="1400" b="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51%</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41%</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4237">
                <a:tc gridSpan="3">
                  <a:txBody>
                    <a:bodyPr/>
                    <a:lstStyle/>
                    <a:p>
                      <a:r>
                        <a:rPr lang="en-US" sz="1400" b="1" dirty="0">
                          <a:solidFill>
                            <a:schemeClr val="bg1"/>
                          </a:solidFill>
                        </a:rPr>
                        <a:t>Maintenance</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14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ULTRA II Week 8 (Rem)</a:t>
                      </a:r>
                      <a:endParaRPr lang="en-US" sz="1400" b="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19%</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13%</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4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ULTRA II  Week 8 (MH)</a:t>
                      </a:r>
                      <a:endParaRPr lang="en-US" sz="1400" b="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43%</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38%</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4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ULTRA II Week 52</a:t>
                      </a:r>
                      <a:r>
                        <a:rPr lang="en-US" sz="1400" baseline="0" dirty="0"/>
                        <a:t> </a:t>
                      </a:r>
                      <a:r>
                        <a:rPr lang="en-US" sz="1400" dirty="0"/>
                        <a:t>(Rem)</a:t>
                      </a:r>
                      <a:endParaRPr lang="en-US" sz="1400" b="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17%</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18%</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4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ULTRA II Week 52 (MH)</a:t>
                      </a:r>
                      <a:endParaRPr lang="en-US" sz="1400" b="0" dirty="0"/>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22%</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30%</a:t>
                      </a:r>
                    </a:p>
                  </a:txBody>
                  <a:tcPr marL="45720" marR="4572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6361" name="TextBox 2"/>
          <p:cNvSpPr txBox="1">
            <a:spLocks noChangeArrowheads="1"/>
          </p:cNvSpPr>
          <p:nvPr/>
        </p:nvSpPr>
        <p:spPr bwMode="auto">
          <a:xfrm>
            <a:off x="4393832" y="4842059"/>
            <a:ext cx="4338043" cy="92333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defPPr>
              <a:defRPr lang="en-US"/>
            </a:defPPr>
            <a:lvl1pPr>
              <a:defRPr sz="2000"/>
            </a:lvl1pPr>
          </a:lstStyle>
          <a:p>
            <a:r>
              <a:rPr lang="en-IE" altLang="en-US" sz="1800" dirty="0" err="1">
                <a:latin typeface="+mj-lt"/>
              </a:rPr>
              <a:t>Subanalyses</a:t>
            </a:r>
            <a:r>
              <a:rPr lang="en-IE" altLang="en-US" sz="1800" dirty="0">
                <a:latin typeface="+mj-lt"/>
              </a:rPr>
              <a:t> from all ADA trials shows that </a:t>
            </a:r>
            <a:r>
              <a:rPr lang="en-IE" altLang="en-US" sz="1800" dirty="0" err="1">
                <a:latin typeface="+mj-lt"/>
              </a:rPr>
              <a:t>immunomodulator</a:t>
            </a:r>
            <a:r>
              <a:rPr lang="en-IE" altLang="en-US" sz="1800" dirty="0">
                <a:latin typeface="+mj-lt"/>
              </a:rPr>
              <a:t> </a:t>
            </a:r>
            <a:r>
              <a:rPr lang="en-US" altLang="en-US" sz="1800" dirty="0">
                <a:latin typeface="+mj-lt"/>
              </a:rPr>
              <a:t>therapy does not influence the rates of clinical remission.</a:t>
            </a:r>
          </a:p>
        </p:txBody>
      </p:sp>
      <p:sp>
        <p:nvSpPr>
          <p:cNvPr id="2" name="TextBox 1"/>
          <p:cNvSpPr txBox="1"/>
          <p:nvPr/>
        </p:nvSpPr>
        <p:spPr>
          <a:xfrm>
            <a:off x="0" y="6581001"/>
            <a:ext cx="5562600" cy="276999"/>
          </a:xfrm>
          <a:prstGeom prst="rect">
            <a:avLst/>
          </a:prstGeom>
          <a:noFill/>
        </p:spPr>
        <p:txBody>
          <a:bodyPr wrap="square" rtlCol="0">
            <a:spAutoFit/>
          </a:bodyPr>
          <a:lstStyle/>
          <a:p>
            <a:pPr algn="l"/>
            <a:r>
              <a:rPr lang="en-US" altLang="en-US" sz="1200" i="1" dirty="0">
                <a:latin typeface="+mj-lt"/>
              </a:rPr>
              <a:t>Slide courtesy of Dr. M. Dubinsky</a:t>
            </a:r>
            <a:r>
              <a:rPr lang="en-US" altLang="en-US" sz="1200" dirty="0">
                <a:latin typeface="+mj-lt"/>
              </a:rPr>
              <a:t>. Manuscript currently in 1st draft revision.</a:t>
            </a:r>
          </a:p>
        </p:txBody>
      </p:sp>
    </p:spTree>
    <p:extLst>
      <p:ext uri="{BB962C8B-B14F-4D97-AF65-F5344CB8AC3E}">
        <p14:creationId xmlns:p14="http://schemas.microsoft.com/office/powerpoint/2010/main" val="37834889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FEB0-2F24-4264-9D5E-D7D731375A53}"/>
              </a:ext>
            </a:extLst>
          </p:cNvPr>
          <p:cNvSpPr>
            <a:spLocks noGrp="1"/>
          </p:cNvSpPr>
          <p:nvPr>
            <p:ph type="title"/>
          </p:nvPr>
        </p:nvSpPr>
        <p:spPr/>
        <p:txBody>
          <a:bodyPr>
            <a:normAutofit/>
          </a:bodyPr>
          <a:lstStyle/>
          <a:p>
            <a:r>
              <a:rPr lang="en-US" dirty="0"/>
              <a:t>Treat-to-Target: </a:t>
            </a:r>
            <a:br>
              <a:rPr lang="en-US" dirty="0"/>
            </a:br>
            <a:r>
              <a:rPr lang="en-US" dirty="0"/>
              <a:t>Should We Be Treating to Achieve Mucosal Healing? </a:t>
            </a:r>
          </a:p>
        </p:txBody>
      </p:sp>
      <p:sp>
        <p:nvSpPr>
          <p:cNvPr id="3" name="Text Placeholder 2">
            <a:extLst>
              <a:ext uri="{FF2B5EF4-FFF2-40B4-BE49-F238E27FC236}">
                <a16:creationId xmlns:a16="http://schemas.microsoft.com/office/drawing/2014/main" id="{CC595578-8867-464C-9B44-ED2BF0D23E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2232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18890C-F1A6-4675-B8BC-22D8001ED8F1}"/>
              </a:ext>
            </a:extLst>
          </p:cNvPr>
          <p:cNvSpPr>
            <a:spLocks noGrp="1"/>
          </p:cNvSpPr>
          <p:nvPr>
            <p:ph type="sldNum" sz="quarter" idx="4294967295"/>
          </p:nvPr>
        </p:nvSpPr>
        <p:spPr/>
        <p:txBody>
          <a:bodyPr/>
          <a:lstStyle/>
          <a:p>
            <a:pPr defTabSz="514350" fontAlgn="auto">
              <a:spcBef>
                <a:spcPts val="0"/>
              </a:spcBef>
              <a:spcAft>
                <a:spcPts val="0"/>
              </a:spcAft>
              <a:defRPr/>
            </a:pPr>
            <a:fld id="{C7845E03-06F5-4AF8-A3FC-34E2DD106B4C}" type="slidenum">
              <a:rPr lang="en-US" altLang="x-none" sz="506">
                <a:solidFill>
                  <a:srgbClr val="414141"/>
                </a:solidFill>
                <a:latin typeface="Calibri" panose="020F0502020204030204"/>
              </a:rPr>
              <a:pPr defTabSz="514350" fontAlgn="auto">
                <a:spcBef>
                  <a:spcPts val="0"/>
                </a:spcBef>
                <a:spcAft>
                  <a:spcPts val="0"/>
                </a:spcAft>
                <a:defRPr/>
              </a:pPr>
              <a:t>7</a:t>
            </a:fld>
            <a:endParaRPr lang="en-US" altLang="x-none" sz="506">
              <a:solidFill>
                <a:srgbClr val="414141"/>
              </a:solidFill>
              <a:latin typeface="Calibri" panose="020F0502020204030204"/>
            </a:endParaRPr>
          </a:p>
        </p:txBody>
      </p:sp>
      <p:sp>
        <p:nvSpPr>
          <p:cNvPr id="2" name="Title 1">
            <a:extLst>
              <a:ext uri="{FF2B5EF4-FFF2-40B4-BE49-F238E27FC236}">
                <a16:creationId xmlns:a16="http://schemas.microsoft.com/office/drawing/2014/main" id="{EE3453A3-82DE-4024-A8EA-77A87C8D5D91}"/>
              </a:ext>
            </a:extLst>
          </p:cNvPr>
          <p:cNvSpPr>
            <a:spLocks noGrp="1"/>
          </p:cNvSpPr>
          <p:nvPr>
            <p:ph type="title" idx="4294967295"/>
          </p:nvPr>
        </p:nvSpPr>
        <p:spPr/>
        <p:txBody>
          <a:bodyPr>
            <a:normAutofit/>
          </a:bodyPr>
          <a:lstStyle/>
          <a:p>
            <a:pPr>
              <a:defRPr/>
            </a:pPr>
            <a:r>
              <a:rPr lang="en-GB" sz="4000" dirty="0"/>
              <a:t>Treat-to-Target Concept in IBD</a:t>
            </a:r>
          </a:p>
        </p:txBody>
      </p:sp>
      <p:sp>
        <p:nvSpPr>
          <p:cNvPr id="55" name="TextBox 54">
            <a:extLst>
              <a:ext uri="{FF2B5EF4-FFF2-40B4-BE49-F238E27FC236}">
                <a16:creationId xmlns:a16="http://schemas.microsoft.com/office/drawing/2014/main" id="{131B3B8C-2E58-4A43-AD27-AE2B662E854F}"/>
              </a:ext>
            </a:extLst>
          </p:cNvPr>
          <p:cNvSpPr txBox="1"/>
          <p:nvPr/>
        </p:nvSpPr>
        <p:spPr>
          <a:xfrm rot="16200000">
            <a:off x="6943161" y="3206063"/>
            <a:ext cx="960263" cy="2052451"/>
          </a:xfrm>
          <a:prstGeom prst="rect">
            <a:avLst/>
          </a:prstGeom>
          <a:noFill/>
        </p:spPr>
        <p:txBody>
          <a:bodyPr vert="vert" wrap="square">
            <a:spAutoFit/>
          </a:bodyPr>
          <a:lstStyle/>
          <a:p>
            <a:pPr defTabSz="514350" fontAlgn="auto">
              <a:lnSpc>
                <a:spcPct val="90000"/>
              </a:lnSpc>
              <a:spcBef>
                <a:spcPts val="0"/>
              </a:spcBef>
              <a:spcAft>
                <a:spcPts val="0"/>
              </a:spcAft>
              <a:defRPr/>
            </a:pPr>
            <a:r>
              <a:rPr lang="en-US" sz="1400" b="1" dirty="0">
                <a:solidFill>
                  <a:srgbClr val="071D49"/>
                </a:solidFill>
                <a:latin typeface="Calibri" panose="020F0502020204030204"/>
              </a:rPr>
              <a:t>Avoidance of </a:t>
            </a:r>
            <a:br>
              <a:rPr lang="en-US" sz="1400" b="1" dirty="0">
                <a:solidFill>
                  <a:srgbClr val="071D49"/>
                </a:solidFill>
                <a:latin typeface="Calibri" panose="020F0502020204030204"/>
              </a:rPr>
            </a:br>
            <a:r>
              <a:rPr lang="en-US" sz="1400" b="1" dirty="0">
                <a:solidFill>
                  <a:srgbClr val="071D49"/>
                </a:solidFill>
                <a:latin typeface="Calibri" panose="020F0502020204030204"/>
              </a:rPr>
              <a:t>long-term bowel damage, complications, and subsequent disability</a:t>
            </a:r>
            <a:endParaRPr lang="en-US" sz="1400" b="1" baseline="30000" dirty="0">
              <a:solidFill>
                <a:srgbClr val="071D49"/>
              </a:solidFill>
              <a:latin typeface="Calibri" panose="020F0502020204030204"/>
            </a:endParaRPr>
          </a:p>
        </p:txBody>
      </p:sp>
      <p:sp>
        <p:nvSpPr>
          <p:cNvPr id="10" name="Down Arrow 9">
            <a:extLst>
              <a:ext uri="{FF2B5EF4-FFF2-40B4-BE49-F238E27FC236}">
                <a16:creationId xmlns:a16="http://schemas.microsoft.com/office/drawing/2014/main" id="{3C75DF70-36E7-42BF-B513-595A41833291}"/>
              </a:ext>
            </a:extLst>
          </p:cNvPr>
          <p:cNvSpPr/>
          <p:nvPr/>
        </p:nvSpPr>
        <p:spPr>
          <a:xfrm rot="16200000">
            <a:off x="2979329" y="3570192"/>
            <a:ext cx="1079060" cy="1370490"/>
          </a:xfrm>
          <a:prstGeom prst="downArrow">
            <a:avLst/>
          </a:prstGeom>
          <a:solidFill>
            <a:schemeClr val="accent4"/>
          </a:solidFill>
          <a:ln w="9525" cap="flat" cmpd="sng" algn="ctr">
            <a:noFill/>
            <a:prstDash val="solid"/>
            <a:round/>
            <a:headEnd type="none" w="med" len="med"/>
            <a:tailEnd type="none" w="med" len="med"/>
          </a:ln>
          <a:effectLst/>
        </p:spPr>
        <p:txBody>
          <a:bodyPr anchor="ctr"/>
          <a:lstStyle/>
          <a:p>
            <a:pPr defTabSz="514350" fontAlgn="auto">
              <a:spcBef>
                <a:spcPts val="0"/>
              </a:spcBef>
              <a:spcAft>
                <a:spcPts val="0"/>
              </a:spcAft>
              <a:defRPr/>
            </a:pPr>
            <a:endParaRPr lang="en-GB" sz="900" b="1">
              <a:solidFill>
                <a:srgbClr val="FFFFFF"/>
              </a:solidFill>
              <a:effectLst>
                <a:outerShdw blurRad="38100" dist="38100" dir="2700000" algn="tl">
                  <a:srgbClr val="000000">
                    <a:alpha val="43137"/>
                  </a:srgbClr>
                </a:outerShdw>
              </a:effectLst>
              <a:latin typeface="Calibri" panose="020F0502020204030204"/>
              <a:ea typeface="ＭＳ Ｐゴシック" pitchFamily="-111" charset="-128"/>
              <a:cs typeface="Arial"/>
            </a:endParaRPr>
          </a:p>
        </p:txBody>
      </p:sp>
      <p:sp>
        <p:nvSpPr>
          <p:cNvPr id="11" name="Down Arrow 10">
            <a:extLst>
              <a:ext uri="{FF2B5EF4-FFF2-40B4-BE49-F238E27FC236}">
                <a16:creationId xmlns:a16="http://schemas.microsoft.com/office/drawing/2014/main" id="{D66CC569-9BC9-418E-B3A8-1F15FD23C2EE}"/>
              </a:ext>
            </a:extLst>
          </p:cNvPr>
          <p:cNvSpPr/>
          <p:nvPr/>
        </p:nvSpPr>
        <p:spPr>
          <a:xfrm rot="16200000">
            <a:off x="5100655" y="3554618"/>
            <a:ext cx="1079060" cy="1401638"/>
          </a:xfrm>
          <a:prstGeom prst="downArrow">
            <a:avLst/>
          </a:prstGeom>
          <a:solidFill>
            <a:schemeClr val="accent4"/>
          </a:solidFill>
          <a:ln w="9525" cap="flat" cmpd="sng" algn="ctr">
            <a:noFill/>
            <a:prstDash val="solid"/>
            <a:round/>
            <a:headEnd type="none" w="med" len="med"/>
            <a:tailEnd type="none" w="med" len="med"/>
          </a:ln>
          <a:effectLst/>
        </p:spPr>
        <p:txBody>
          <a:bodyPr anchor="ctr"/>
          <a:lstStyle/>
          <a:p>
            <a:pPr defTabSz="514350" fontAlgn="auto">
              <a:spcBef>
                <a:spcPts val="0"/>
              </a:spcBef>
              <a:spcAft>
                <a:spcPts val="0"/>
              </a:spcAft>
              <a:defRPr/>
            </a:pPr>
            <a:endParaRPr lang="en-GB" sz="900" b="1">
              <a:solidFill>
                <a:srgbClr val="FFFFFF"/>
              </a:solidFill>
              <a:effectLst>
                <a:outerShdw blurRad="38100" dist="38100" dir="2700000" algn="tl">
                  <a:srgbClr val="000000">
                    <a:alpha val="43137"/>
                  </a:srgbClr>
                </a:outerShdw>
              </a:effectLst>
              <a:latin typeface="Calibri" panose="020F0502020204030204"/>
              <a:ea typeface="ＭＳ Ｐゴシック" pitchFamily="-111" charset="-128"/>
              <a:cs typeface="Arial"/>
            </a:endParaRPr>
          </a:p>
        </p:txBody>
      </p:sp>
      <p:sp>
        <p:nvSpPr>
          <p:cNvPr id="46" name="TextBox 45">
            <a:extLst>
              <a:ext uri="{FF2B5EF4-FFF2-40B4-BE49-F238E27FC236}">
                <a16:creationId xmlns:a16="http://schemas.microsoft.com/office/drawing/2014/main" id="{B41B4628-7CF1-4896-9446-C813AA87F6E8}"/>
              </a:ext>
            </a:extLst>
          </p:cNvPr>
          <p:cNvSpPr txBox="1"/>
          <p:nvPr/>
        </p:nvSpPr>
        <p:spPr>
          <a:xfrm>
            <a:off x="2784525" y="4052885"/>
            <a:ext cx="1375698" cy="415498"/>
          </a:xfrm>
          <a:prstGeom prst="rect">
            <a:avLst/>
          </a:prstGeom>
          <a:noFill/>
        </p:spPr>
        <p:txBody>
          <a:bodyPr wrap="none">
            <a:spAutoFit/>
          </a:bodyPr>
          <a:lstStyle/>
          <a:p>
            <a:pPr defTabSz="514350" fontAlgn="auto">
              <a:spcBef>
                <a:spcPts val="0"/>
              </a:spcBef>
              <a:spcAft>
                <a:spcPts val="0"/>
              </a:spcAft>
              <a:defRPr/>
            </a:pPr>
            <a:r>
              <a:rPr lang="en-US" sz="1050" b="1" dirty="0">
                <a:solidFill>
                  <a:srgbClr val="FFFFFF"/>
                </a:solidFill>
                <a:latin typeface="Calibri" panose="020F0502020204030204"/>
              </a:rPr>
              <a:t>Treatment according </a:t>
            </a:r>
            <a:br>
              <a:rPr lang="en-US" sz="1050" b="1" dirty="0">
                <a:solidFill>
                  <a:srgbClr val="FFFFFF"/>
                </a:solidFill>
                <a:latin typeface="Calibri" panose="020F0502020204030204"/>
              </a:rPr>
            </a:br>
            <a:r>
              <a:rPr lang="en-US" sz="1050" b="1" dirty="0">
                <a:solidFill>
                  <a:srgbClr val="FFFFFF"/>
                </a:solidFill>
                <a:latin typeface="Calibri" panose="020F0502020204030204"/>
              </a:rPr>
              <a:t>to risk and target</a:t>
            </a:r>
            <a:endParaRPr lang="en-US" sz="1050" b="1" baseline="30000" dirty="0">
              <a:solidFill>
                <a:srgbClr val="FFFFFF"/>
              </a:solidFill>
              <a:latin typeface="Calibri" panose="020F0502020204030204"/>
            </a:endParaRPr>
          </a:p>
        </p:txBody>
      </p:sp>
      <p:sp>
        <p:nvSpPr>
          <p:cNvPr id="47" name="TextBox 46">
            <a:extLst>
              <a:ext uri="{FF2B5EF4-FFF2-40B4-BE49-F238E27FC236}">
                <a16:creationId xmlns:a16="http://schemas.microsoft.com/office/drawing/2014/main" id="{1A054D85-DCD4-44F7-860D-68199C40CBEB}"/>
              </a:ext>
            </a:extLst>
          </p:cNvPr>
          <p:cNvSpPr txBox="1"/>
          <p:nvPr/>
        </p:nvSpPr>
        <p:spPr>
          <a:xfrm>
            <a:off x="4890530" y="4052885"/>
            <a:ext cx="1345240" cy="415498"/>
          </a:xfrm>
          <a:prstGeom prst="rect">
            <a:avLst/>
          </a:prstGeom>
          <a:noFill/>
        </p:spPr>
        <p:txBody>
          <a:bodyPr wrap="none">
            <a:spAutoFit/>
          </a:bodyPr>
          <a:lstStyle/>
          <a:p>
            <a:pPr defTabSz="514350" fontAlgn="auto">
              <a:spcBef>
                <a:spcPts val="0"/>
              </a:spcBef>
              <a:spcAft>
                <a:spcPts val="0"/>
              </a:spcAft>
              <a:defRPr/>
            </a:pPr>
            <a:r>
              <a:rPr lang="en-US" sz="1050" b="1" dirty="0">
                <a:solidFill>
                  <a:srgbClr val="FFFFFF"/>
                </a:solidFill>
                <a:latin typeface="Calibri" panose="020F0502020204030204"/>
              </a:rPr>
              <a:t>Continue monitoring</a:t>
            </a:r>
            <a:br>
              <a:rPr lang="en-US" sz="1050" b="1" dirty="0">
                <a:solidFill>
                  <a:srgbClr val="FFFFFF"/>
                </a:solidFill>
                <a:latin typeface="Calibri" panose="020F0502020204030204"/>
              </a:rPr>
            </a:br>
            <a:r>
              <a:rPr lang="en-US" sz="1050" b="1" dirty="0">
                <a:solidFill>
                  <a:srgbClr val="FFFFFF"/>
                </a:solidFill>
                <a:latin typeface="Calibri" panose="020F0502020204030204"/>
              </a:rPr>
              <a:t>to maintain target</a:t>
            </a:r>
          </a:p>
        </p:txBody>
      </p:sp>
      <p:sp>
        <p:nvSpPr>
          <p:cNvPr id="24" name="Rectangle 23">
            <a:extLst>
              <a:ext uri="{FF2B5EF4-FFF2-40B4-BE49-F238E27FC236}">
                <a16:creationId xmlns:a16="http://schemas.microsoft.com/office/drawing/2014/main" id="{829FCEFA-A648-418A-AF0C-917D40D76C8B}"/>
              </a:ext>
            </a:extLst>
          </p:cNvPr>
          <p:cNvSpPr/>
          <p:nvPr/>
        </p:nvSpPr>
        <p:spPr>
          <a:xfrm>
            <a:off x="1510027" y="3362691"/>
            <a:ext cx="1286391" cy="2002857"/>
          </a:xfrm>
          <a:prstGeom prst="rect">
            <a:avLst/>
          </a:prstGeom>
          <a:solidFill>
            <a:schemeClr val="bg1"/>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350" fontAlgn="auto">
              <a:spcBef>
                <a:spcPts val="0"/>
              </a:spcBef>
              <a:spcAft>
                <a:spcPts val="0"/>
              </a:spcAft>
              <a:defRPr/>
            </a:pPr>
            <a:endParaRPr lang="en-GB" sz="788" b="1" dirty="0">
              <a:solidFill>
                <a:srgbClr val="CAE2F4">
                  <a:lumMod val="50000"/>
                </a:srgbClr>
              </a:solidFill>
            </a:endParaRPr>
          </a:p>
        </p:txBody>
      </p:sp>
      <p:sp>
        <p:nvSpPr>
          <p:cNvPr id="50" name="TextBox 49">
            <a:extLst>
              <a:ext uri="{FF2B5EF4-FFF2-40B4-BE49-F238E27FC236}">
                <a16:creationId xmlns:a16="http://schemas.microsoft.com/office/drawing/2014/main" id="{CD25CF28-7A2D-4180-A49F-4DDA0F55D6AD}"/>
              </a:ext>
            </a:extLst>
          </p:cNvPr>
          <p:cNvSpPr txBox="1"/>
          <p:nvPr/>
        </p:nvSpPr>
        <p:spPr>
          <a:xfrm>
            <a:off x="1533388" y="5049207"/>
            <a:ext cx="608933" cy="307777"/>
          </a:xfrm>
          <a:prstGeom prst="rect">
            <a:avLst/>
          </a:prstGeom>
          <a:noFill/>
        </p:spPr>
        <p:txBody>
          <a:bodyPr>
            <a:spAutoFit/>
          </a:bodyPr>
          <a:lstStyle/>
          <a:p>
            <a:pPr defTabSz="514350" fontAlgn="auto">
              <a:spcBef>
                <a:spcPts val="0"/>
              </a:spcBef>
              <a:spcAft>
                <a:spcPts val="0"/>
              </a:spcAft>
              <a:defRPr/>
            </a:pPr>
            <a:r>
              <a:rPr lang="en-US" sz="1400" b="1" dirty="0">
                <a:solidFill>
                  <a:srgbClr val="071D49"/>
                </a:solidFill>
                <a:latin typeface="Calibri" panose="020F0502020204030204"/>
              </a:rPr>
              <a:t>Low</a:t>
            </a:r>
          </a:p>
        </p:txBody>
      </p:sp>
      <p:sp>
        <p:nvSpPr>
          <p:cNvPr id="51" name="TextBox 50">
            <a:extLst>
              <a:ext uri="{FF2B5EF4-FFF2-40B4-BE49-F238E27FC236}">
                <a16:creationId xmlns:a16="http://schemas.microsoft.com/office/drawing/2014/main" id="{D44D8AC5-E978-4589-9AC7-4C9AB9FBD2BA}"/>
              </a:ext>
            </a:extLst>
          </p:cNvPr>
          <p:cNvSpPr txBox="1"/>
          <p:nvPr/>
        </p:nvSpPr>
        <p:spPr>
          <a:xfrm>
            <a:off x="1533388" y="3405389"/>
            <a:ext cx="608933" cy="307777"/>
          </a:xfrm>
          <a:prstGeom prst="rect">
            <a:avLst/>
          </a:prstGeom>
          <a:noFill/>
        </p:spPr>
        <p:txBody>
          <a:bodyPr>
            <a:spAutoFit/>
          </a:bodyPr>
          <a:lstStyle/>
          <a:p>
            <a:pPr defTabSz="514350" fontAlgn="auto">
              <a:spcBef>
                <a:spcPts val="0"/>
              </a:spcBef>
              <a:spcAft>
                <a:spcPts val="0"/>
              </a:spcAft>
              <a:defRPr/>
            </a:pPr>
            <a:r>
              <a:rPr lang="en-US" sz="1400" b="1" dirty="0">
                <a:solidFill>
                  <a:srgbClr val="071D49"/>
                </a:solidFill>
                <a:latin typeface="Calibri" panose="020F0502020204030204"/>
              </a:rPr>
              <a:t>High</a:t>
            </a:r>
          </a:p>
        </p:txBody>
      </p:sp>
      <p:sp>
        <p:nvSpPr>
          <p:cNvPr id="52" name="TextBox 51">
            <a:extLst>
              <a:ext uri="{FF2B5EF4-FFF2-40B4-BE49-F238E27FC236}">
                <a16:creationId xmlns:a16="http://schemas.microsoft.com/office/drawing/2014/main" id="{2980A749-0ED3-4598-8E1A-34AC224074D7}"/>
              </a:ext>
            </a:extLst>
          </p:cNvPr>
          <p:cNvSpPr txBox="1"/>
          <p:nvPr/>
        </p:nvSpPr>
        <p:spPr>
          <a:xfrm rot="16200000">
            <a:off x="956247" y="4288951"/>
            <a:ext cx="1396152" cy="276999"/>
          </a:xfrm>
          <a:prstGeom prst="rect">
            <a:avLst/>
          </a:prstGeom>
          <a:noFill/>
          <a:effectLst/>
        </p:spPr>
        <p:txBody>
          <a:bodyPr wrap="none">
            <a:spAutoFit/>
          </a:bodyPr>
          <a:lstStyle/>
          <a:p>
            <a:pPr defTabSz="514350" fontAlgn="auto">
              <a:spcBef>
                <a:spcPts val="0"/>
              </a:spcBef>
              <a:spcAft>
                <a:spcPts val="0"/>
              </a:spcAft>
              <a:defRPr/>
            </a:pPr>
            <a:r>
              <a:rPr lang="en-US" sz="1200" b="1" dirty="0">
                <a:solidFill>
                  <a:srgbClr val="071D49"/>
                </a:solidFill>
                <a:latin typeface="Calibri" panose="020F0502020204030204"/>
              </a:rPr>
              <a:t>Risk of progression</a:t>
            </a:r>
          </a:p>
        </p:txBody>
      </p:sp>
      <p:sp>
        <p:nvSpPr>
          <p:cNvPr id="53" name="TextBox 52">
            <a:extLst>
              <a:ext uri="{FF2B5EF4-FFF2-40B4-BE49-F238E27FC236}">
                <a16:creationId xmlns:a16="http://schemas.microsoft.com/office/drawing/2014/main" id="{826BBA71-C138-4E84-9559-3A5C9552C819}"/>
              </a:ext>
            </a:extLst>
          </p:cNvPr>
          <p:cNvSpPr txBox="1"/>
          <p:nvPr/>
        </p:nvSpPr>
        <p:spPr>
          <a:xfrm>
            <a:off x="4763963" y="5020250"/>
            <a:ext cx="1077154" cy="480131"/>
          </a:xfrm>
          <a:prstGeom prst="rect">
            <a:avLst/>
          </a:prstGeom>
          <a:noFill/>
        </p:spPr>
        <p:txBody>
          <a:bodyPr wrap="none">
            <a:spAutoFit/>
          </a:bodyPr>
          <a:lstStyle/>
          <a:p>
            <a:pPr defTabSz="514350" fontAlgn="auto">
              <a:lnSpc>
                <a:spcPct val="90000"/>
              </a:lnSpc>
              <a:spcBef>
                <a:spcPts val="0"/>
              </a:spcBef>
              <a:spcAft>
                <a:spcPts val="0"/>
              </a:spcAft>
              <a:defRPr/>
            </a:pPr>
            <a:r>
              <a:rPr lang="en-US" sz="1400" b="1" dirty="0">
                <a:solidFill>
                  <a:srgbClr val="00A9E0"/>
                </a:solidFill>
                <a:latin typeface="Calibri" panose="020F0502020204030204"/>
              </a:rPr>
              <a:t>Target</a:t>
            </a:r>
            <a:br>
              <a:rPr lang="en-US" sz="1400" b="1" dirty="0">
                <a:solidFill>
                  <a:srgbClr val="00A9E0"/>
                </a:solidFill>
                <a:latin typeface="Calibri" panose="020F0502020204030204"/>
              </a:rPr>
            </a:br>
            <a:r>
              <a:rPr lang="en-US" sz="1400" b="1" dirty="0">
                <a:solidFill>
                  <a:srgbClr val="00A9E0"/>
                </a:solidFill>
                <a:latin typeface="Calibri" panose="020F0502020204030204"/>
              </a:rPr>
              <a:t>not reached</a:t>
            </a:r>
          </a:p>
        </p:txBody>
      </p:sp>
      <p:cxnSp>
        <p:nvCxnSpPr>
          <p:cNvPr id="74" name="Straight Connector 73">
            <a:extLst>
              <a:ext uri="{FF2B5EF4-FFF2-40B4-BE49-F238E27FC236}">
                <a16:creationId xmlns:a16="http://schemas.microsoft.com/office/drawing/2014/main" id="{9FC7DF7A-CEF4-4772-B5F9-F480C45021B6}"/>
              </a:ext>
            </a:extLst>
          </p:cNvPr>
          <p:cNvCxnSpPr/>
          <p:nvPr/>
        </p:nvCxnSpPr>
        <p:spPr>
          <a:xfrm flipH="1" flipV="1">
            <a:off x="1838632" y="3719789"/>
            <a:ext cx="0" cy="1311950"/>
          </a:xfrm>
          <a:prstGeom prst="line">
            <a:avLst/>
          </a:prstGeom>
          <a:ln w="38100">
            <a:solidFill>
              <a:schemeClr val="tx2"/>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9374C43-A385-47A0-95F4-C2DD7C2897D7}"/>
              </a:ext>
            </a:extLst>
          </p:cNvPr>
          <p:cNvSpPr txBox="1"/>
          <p:nvPr/>
        </p:nvSpPr>
        <p:spPr>
          <a:xfrm rot="16200000">
            <a:off x="7132620" y="4700637"/>
            <a:ext cx="572464" cy="1714100"/>
          </a:xfrm>
          <a:prstGeom prst="rect">
            <a:avLst/>
          </a:prstGeom>
          <a:noFill/>
        </p:spPr>
        <p:txBody>
          <a:bodyPr vert="vert" wrap="square">
            <a:spAutoFit/>
          </a:bodyPr>
          <a:lstStyle/>
          <a:p>
            <a:pPr defTabSz="514350" fontAlgn="auto">
              <a:lnSpc>
                <a:spcPct val="90000"/>
              </a:lnSpc>
              <a:spcBef>
                <a:spcPts val="0"/>
              </a:spcBef>
              <a:spcAft>
                <a:spcPts val="0"/>
              </a:spcAft>
              <a:defRPr/>
            </a:pPr>
            <a:r>
              <a:rPr lang="en-US" sz="1400" b="1" dirty="0">
                <a:solidFill>
                  <a:srgbClr val="00A9E0"/>
                </a:solidFill>
                <a:latin typeface="Calibri" panose="020F0502020204030204"/>
              </a:rPr>
              <a:t>Possible treatment</a:t>
            </a:r>
            <a:br>
              <a:rPr lang="en-US" sz="1400" b="1" dirty="0">
                <a:solidFill>
                  <a:srgbClr val="00A9E0"/>
                </a:solidFill>
                <a:latin typeface="Calibri" panose="020F0502020204030204"/>
              </a:rPr>
            </a:br>
            <a:r>
              <a:rPr lang="en-US" sz="1400" b="1" dirty="0">
                <a:solidFill>
                  <a:srgbClr val="00A9E0"/>
                </a:solidFill>
                <a:latin typeface="Calibri" panose="020F0502020204030204"/>
              </a:rPr>
              <a:t>de-escalation</a:t>
            </a:r>
            <a:endParaRPr lang="en-US" sz="1400" b="1" baseline="30000" dirty="0">
              <a:solidFill>
                <a:srgbClr val="00A9E0"/>
              </a:solidFill>
              <a:latin typeface="Calibri" panose="020F0502020204030204"/>
            </a:endParaRPr>
          </a:p>
        </p:txBody>
      </p:sp>
      <p:sp>
        <p:nvSpPr>
          <p:cNvPr id="65" name="Down Arrow 64">
            <a:extLst>
              <a:ext uri="{FF2B5EF4-FFF2-40B4-BE49-F238E27FC236}">
                <a16:creationId xmlns:a16="http://schemas.microsoft.com/office/drawing/2014/main" id="{0CCEE485-0D6D-4E3D-AB65-5AD1307602A6}"/>
              </a:ext>
            </a:extLst>
          </p:cNvPr>
          <p:cNvSpPr/>
          <p:nvPr/>
        </p:nvSpPr>
        <p:spPr>
          <a:xfrm>
            <a:off x="7281075" y="4688381"/>
            <a:ext cx="280046" cy="480127"/>
          </a:xfrm>
          <a:prstGeom prst="downArrow">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nchor="ctr"/>
          <a:lstStyle/>
          <a:p>
            <a:pPr defTabSz="514350" fontAlgn="auto">
              <a:spcBef>
                <a:spcPts val="0"/>
              </a:spcBef>
              <a:spcAft>
                <a:spcPts val="0"/>
              </a:spcAft>
              <a:defRPr/>
            </a:pPr>
            <a:endParaRPr lang="en-GB" sz="900" b="1">
              <a:solidFill>
                <a:srgbClr val="FFFFFF"/>
              </a:solidFill>
              <a:effectLst>
                <a:outerShdw blurRad="38100" dist="38100" dir="2700000" algn="tl">
                  <a:srgbClr val="000000">
                    <a:alpha val="43137"/>
                  </a:srgbClr>
                </a:outerShdw>
              </a:effectLst>
              <a:latin typeface="Calibri" panose="020F0502020204030204"/>
              <a:ea typeface="ＭＳ Ｐゴシック" pitchFamily="-111" charset="-128"/>
              <a:cs typeface="Arial"/>
            </a:endParaRPr>
          </a:p>
        </p:txBody>
      </p:sp>
      <p:sp>
        <p:nvSpPr>
          <p:cNvPr id="66" name="TextBox 65">
            <a:extLst>
              <a:ext uri="{FF2B5EF4-FFF2-40B4-BE49-F238E27FC236}">
                <a16:creationId xmlns:a16="http://schemas.microsoft.com/office/drawing/2014/main" id="{A1CCCBD6-2052-40F5-9A7C-9E289BBD0A08}"/>
              </a:ext>
            </a:extLst>
          </p:cNvPr>
          <p:cNvSpPr txBox="1"/>
          <p:nvPr/>
        </p:nvSpPr>
        <p:spPr>
          <a:xfrm>
            <a:off x="4840523" y="3468897"/>
            <a:ext cx="782201" cy="480131"/>
          </a:xfrm>
          <a:prstGeom prst="rect">
            <a:avLst/>
          </a:prstGeom>
          <a:noFill/>
        </p:spPr>
        <p:txBody>
          <a:bodyPr wrap="none">
            <a:spAutoFit/>
          </a:bodyPr>
          <a:lstStyle/>
          <a:p>
            <a:pPr defTabSz="514350" fontAlgn="auto">
              <a:lnSpc>
                <a:spcPct val="90000"/>
              </a:lnSpc>
              <a:spcBef>
                <a:spcPts val="0"/>
              </a:spcBef>
              <a:spcAft>
                <a:spcPts val="0"/>
              </a:spcAft>
              <a:defRPr/>
            </a:pPr>
            <a:r>
              <a:rPr lang="en-US" sz="1400" b="1" dirty="0">
                <a:solidFill>
                  <a:srgbClr val="00A9E0"/>
                </a:solidFill>
                <a:latin typeface="Calibri" panose="020F0502020204030204"/>
              </a:rPr>
              <a:t>Target</a:t>
            </a:r>
            <a:br>
              <a:rPr lang="en-US" sz="1400" b="1" dirty="0">
                <a:solidFill>
                  <a:srgbClr val="00A9E0"/>
                </a:solidFill>
                <a:latin typeface="Calibri" panose="020F0502020204030204"/>
              </a:rPr>
            </a:br>
            <a:r>
              <a:rPr lang="en-US" sz="1400" b="1" dirty="0">
                <a:solidFill>
                  <a:srgbClr val="00A9E0"/>
                </a:solidFill>
                <a:latin typeface="Calibri" panose="020F0502020204030204"/>
              </a:rPr>
              <a:t>reached</a:t>
            </a:r>
          </a:p>
        </p:txBody>
      </p:sp>
      <p:sp>
        <p:nvSpPr>
          <p:cNvPr id="38" name="Rectangle 37">
            <a:extLst>
              <a:ext uri="{FF2B5EF4-FFF2-40B4-BE49-F238E27FC236}">
                <a16:creationId xmlns:a16="http://schemas.microsoft.com/office/drawing/2014/main" id="{EC5AA8A2-CACC-428F-83C4-BA9D11248E89}"/>
              </a:ext>
            </a:extLst>
          </p:cNvPr>
          <p:cNvSpPr/>
          <p:nvPr/>
        </p:nvSpPr>
        <p:spPr>
          <a:xfrm>
            <a:off x="6367480" y="1911006"/>
            <a:ext cx="2052620" cy="791827"/>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40500" bIns="40500" anchor="ctr"/>
          <a:lstStyle/>
          <a:p>
            <a:pPr defTabSz="514350" fontAlgn="auto">
              <a:lnSpc>
                <a:spcPct val="90000"/>
              </a:lnSpc>
              <a:spcBef>
                <a:spcPts val="0"/>
              </a:spcBef>
              <a:spcAft>
                <a:spcPts val="0"/>
              </a:spcAft>
              <a:defRPr/>
            </a:pPr>
            <a:r>
              <a:rPr lang="en-GB" sz="1600" b="1" dirty="0">
                <a:solidFill>
                  <a:srgbClr val="FFFFFF"/>
                </a:solidFill>
                <a:effectLst>
                  <a:outerShdw blurRad="50800" dist="38100" dir="2700000" algn="tl" rotWithShape="0">
                    <a:prstClr val="black">
                      <a:alpha val="40000"/>
                    </a:prstClr>
                  </a:outerShdw>
                </a:effectLst>
              </a:rPr>
              <a:t>Control of</a:t>
            </a:r>
            <a:br>
              <a:rPr lang="en-GB" sz="1600" b="1" dirty="0">
                <a:solidFill>
                  <a:srgbClr val="FFFFFF"/>
                </a:solidFill>
                <a:effectLst>
                  <a:outerShdw blurRad="50800" dist="38100" dir="2700000" algn="tl" rotWithShape="0">
                    <a:prstClr val="black">
                      <a:alpha val="40000"/>
                    </a:prstClr>
                  </a:outerShdw>
                </a:effectLst>
              </a:rPr>
            </a:br>
            <a:r>
              <a:rPr lang="en-GB" sz="1600" b="1" dirty="0">
                <a:solidFill>
                  <a:srgbClr val="FFFFFF"/>
                </a:solidFill>
                <a:effectLst>
                  <a:outerShdw blurRad="50800" dist="38100" dir="2700000" algn="tl" rotWithShape="0">
                    <a:prstClr val="black">
                      <a:alpha val="40000"/>
                    </a:prstClr>
                  </a:outerShdw>
                </a:effectLst>
              </a:rPr>
              <a:t>intestinal inflammation</a:t>
            </a:r>
          </a:p>
        </p:txBody>
      </p:sp>
      <p:sp>
        <p:nvSpPr>
          <p:cNvPr id="25623" name="TextBox 48">
            <a:extLst>
              <a:ext uri="{FF2B5EF4-FFF2-40B4-BE49-F238E27FC236}">
                <a16:creationId xmlns:a16="http://schemas.microsoft.com/office/drawing/2014/main" id="{399FFD50-2196-4CB5-8E61-BC676DCBCAD5}"/>
              </a:ext>
            </a:extLst>
          </p:cNvPr>
          <p:cNvSpPr txBox="1">
            <a:spLocks noChangeArrowheads="1"/>
          </p:cNvSpPr>
          <p:nvPr/>
        </p:nvSpPr>
        <p:spPr bwMode="auto">
          <a:xfrm>
            <a:off x="1933632" y="4653292"/>
            <a:ext cx="7397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solidFill>
                  <a:srgbClr val="272947"/>
                </a:solidFill>
                <a:latin typeface="Calibri" panose="020F0502020204030204" pitchFamily="34" charset="0"/>
              </a:rPr>
              <a:t>Target</a:t>
            </a:r>
          </a:p>
        </p:txBody>
      </p:sp>
      <p:sp>
        <p:nvSpPr>
          <p:cNvPr id="25625" name="TextBox 74">
            <a:extLst>
              <a:ext uri="{FF2B5EF4-FFF2-40B4-BE49-F238E27FC236}">
                <a16:creationId xmlns:a16="http://schemas.microsoft.com/office/drawing/2014/main" id="{15D096BA-D336-4BF9-BB8E-C029E89ED25D}"/>
              </a:ext>
            </a:extLst>
          </p:cNvPr>
          <p:cNvSpPr txBox="1">
            <a:spLocks noChangeArrowheads="1"/>
          </p:cNvSpPr>
          <p:nvPr/>
        </p:nvSpPr>
        <p:spPr bwMode="auto">
          <a:xfrm>
            <a:off x="4215202" y="4691392"/>
            <a:ext cx="686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solidFill>
                  <a:srgbClr val="272947"/>
                </a:solidFill>
                <a:latin typeface="Calibri" panose="020F0502020204030204" pitchFamily="34" charset="0"/>
              </a:rPr>
              <a:t>Target</a:t>
            </a:r>
          </a:p>
        </p:txBody>
      </p:sp>
      <p:sp>
        <p:nvSpPr>
          <p:cNvPr id="68" name="Freeform 67">
            <a:extLst>
              <a:ext uri="{FF2B5EF4-FFF2-40B4-BE49-F238E27FC236}">
                <a16:creationId xmlns:a16="http://schemas.microsoft.com/office/drawing/2014/main" id="{A8702638-BDFC-401F-A025-DEEE224198F1}"/>
              </a:ext>
            </a:extLst>
          </p:cNvPr>
          <p:cNvSpPr/>
          <p:nvPr/>
        </p:nvSpPr>
        <p:spPr>
          <a:xfrm>
            <a:off x="2098715" y="5008450"/>
            <a:ext cx="2650652" cy="1049949"/>
          </a:xfrm>
          <a:custGeom>
            <a:avLst/>
            <a:gdLst>
              <a:gd name="connsiteX0" fmla="*/ 2931886 w 3425372"/>
              <a:gd name="connsiteY0" fmla="*/ 0 h 1378857"/>
              <a:gd name="connsiteX1" fmla="*/ 3425372 w 3425372"/>
              <a:gd name="connsiteY1" fmla="*/ 0 h 1378857"/>
              <a:gd name="connsiteX2" fmla="*/ 3425372 w 3425372"/>
              <a:gd name="connsiteY2" fmla="*/ 1378857 h 1378857"/>
              <a:gd name="connsiteX3" fmla="*/ 116115 w 3425372"/>
              <a:gd name="connsiteY3" fmla="*/ 1378857 h 1378857"/>
              <a:gd name="connsiteX4" fmla="*/ 116115 w 3425372"/>
              <a:gd name="connsiteY4" fmla="*/ 769257 h 1378857"/>
              <a:gd name="connsiteX5" fmla="*/ 0 w 3425372"/>
              <a:gd name="connsiteY5" fmla="*/ 769257 h 1378857"/>
              <a:gd name="connsiteX6" fmla="*/ 333829 w 3425372"/>
              <a:gd name="connsiteY6" fmla="*/ 493486 h 1378857"/>
              <a:gd name="connsiteX7" fmla="*/ 725715 w 3425372"/>
              <a:gd name="connsiteY7" fmla="*/ 725714 h 1378857"/>
              <a:gd name="connsiteX8" fmla="*/ 580572 w 3425372"/>
              <a:gd name="connsiteY8" fmla="*/ 740229 h 1378857"/>
              <a:gd name="connsiteX9" fmla="*/ 580572 w 3425372"/>
              <a:gd name="connsiteY9" fmla="*/ 1074057 h 1378857"/>
              <a:gd name="connsiteX10" fmla="*/ 2917372 w 3425372"/>
              <a:gd name="connsiteY10" fmla="*/ 1074057 h 1378857"/>
              <a:gd name="connsiteX11" fmla="*/ 2931886 w 3425372"/>
              <a:gd name="connsiteY11" fmla="*/ 0 h 1378857"/>
              <a:gd name="connsiteX0" fmla="*/ 2931886 w 3425372"/>
              <a:gd name="connsiteY0" fmla="*/ 0 h 1378857"/>
              <a:gd name="connsiteX1" fmla="*/ 3387272 w 3425372"/>
              <a:gd name="connsiteY1" fmla="*/ 0 h 1378857"/>
              <a:gd name="connsiteX2" fmla="*/ 3425372 w 3425372"/>
              <a:gd name="connsiteY2" fmla="*/ 1378857 h 1378857"/>
              <a:gd name="connsiteX3" fmla="*/ 116115 w 3425372"/>
              <a:gd name="connsiteY3" fmla="*/ 1378857 h 1378857"/>
              <a:gd name="connsiteX4" fmla="*/ 116115 w 3425372"/>
              <a:gd name="connsiteY4" fmla="*/ 769257 h 1378857"/>
              <a:gd name="connsiteX5" fmla="*/ 0 w 3425372"/>
              <a:gd name="connsiteY5" fmla="*/ 769257 h 1378857"/>
              <a:gd name="connsiteX6" fmla="*/ 333829 w 3425372"/>
              <a:gd name="connsiteY6" fmla="*/ 493486 h 1378857"/>
              <a:gd name="connsiteX7" fmla="*/ 725715 w 3425372"/>
              <a:gd name="connsiteY7" fmla="*/ 725714 h 1378857"/>
              <a:gd name="connsiteX8" fmla="*/ 580572 w 3425372"/>
              <a:gd name="connsiteY8" fmla="*/ 740229 h 1378857"/>
              <a:gd name="connsiteX9" fmla="*/ 580572 w 3425372"/>
              <a:gd name="connsiteY9" fmla="*/ 1074057 h 1378857"/>
              <a:gd name="connsiteX10" fmla="*/ 2917372 w 3425372"/>
              <a:gd name="connsiteY10" fmla="*/ 1074057 h 1378857"/>
              <a:gd name="connsiteX11" fmla="*/ 2931886 w 3425372"/>
              <a:gd name="connsiteY11" fmla="*/ 0 h 1378857"/>
              <a:gd name="connsiteX0" fmla="*/ 2931886 w 3387272"/>
              <a:gd name="connsiteY0" fmla="*/ 0 h 1378857"/>
              <a:gd name="connsiteX1" fmla="*/ 3387272 w 3387272"/>
              <a:gd name="connsiteY1" fmla="*/ 0 h 1378857"/>
              <a:gd name="connsiteX2" fmla="*/ 3368222 w 3387272"/>
              <a:gd name="connsiteY2" fmla="*/ 1378857 h 1378857"/>
              <a:gd name="connsiteX3" fmla="*/ 116115 w 3387272"/>
              <a:gd name="connsiteY3" fmla="*/ 1378857 h 1378857"/>
              <a:gd name="connsiteX4" fmla="*/ 116115 w 3387272"/>
              <a:gd name="connsiteY4" fmla="*/ 769257 h 1378857"/>
              <a:gd name="connsiteX5" fmla="*/ 0 w 3387272"/>
              <a:gd name="connsiteY5" fmla="*/ 769257 h 1378857"/>
              <a:gd name="connsiteX6" fmla="*/ 333829 w 3387272"/>
              <a:gd name="connsiteY6" fmla="*/ 493486 h 1378857"/>
              <a:gd name="connsiteX7" fmla="*/ 725715 w 3387272"/>
              <a:gd name="connsiteY7" fmla="*/ 725714 h 1378857"/>
              <a:gd name="connsiteX8" fmla="*/ 580572 w 3387272"/>
              <a:gd name="connsiteY8" fmla="*/ 740229 h 1378857"/>
              <a:gd name="connsiteX9" fmla="*/ 580572 w 3387272"/>
              <a:gd name="connsiteY9" fmla="*/ 1074057 h 1378857"/>
              <a:gd name="connsiteX10" fmla="*/ 2917372 w 3387272"/>
              <a:gd name="connsiteY10" fmla="*/ 1074057 h 1378857"/>
              <a:gd name="connsiteX11" fmla="*/ 2931886 w 3387272"/>
              <a:gd name="connsiteY11" fmla="*/ 0 h 1378857"/>
              <a:gd name="connsiteX0" fmla="*/ 2931886 w 3387272"/>
              <a:gd name="connsiteY0" fmla="*/ 0 h 1378857"/>
              <a:gd name="connsiteX1" fmla="*/ 3387272 w 3387272"/>
              <a:gd name="connsiteY1" fmla="*/ 0 h 1378857"/>
              <a:gd name="connsiteX2" fmla="*/ 3377747 w 3387272"/>
              <a:gd name="connsiteY2" fmla="*/ 1378857 h 1378857"/>
              <a:gd name="connsiteX3" fmla="*/ 116115 w 3387272"/>
              <a:gd name="connsiteY3" fmla="*/ 1378857 h 1378857"/>
              <a:gd name="connsiteX4" fmla="*/ 116115 w 3387272"/>
              <a:gd name="connsiteY4" fmla="*/ 769257 h 1378857"/>
              <a:gd name="connsiteX5" fmla="*/ 0 w 3387272"/>
              <a:gd name="connsiteY5" fmla="*/ 769257 h 1378857"/>
              <a:gd name="connsiteX6" fmla="*/ 333829 w 3387272"/>
              <a:gd name="connsiteY6" fmla="*/ 493486 h 1378857"/>
              <a:gd name="connsiteX7" fmla="*/ 725715 w 3387272"/>
              <a:gd name="connsiteY7" fmla="*/ 725714 h 1378857"/>
              <a:gd name="connsiteX8" fmla="*/ 580572 w 3387272"/>
              <a:gd name="connsiteY8" fmla="*/ 740229 h 1378857"/>
              <a:gd name="connsiteX9" fmla="*/ 580572 w 3387272"/>
              <a:gd name="connsiteY9" fmla="*/ 1074057 h 1378857"/>
              <a:gd name="connsiteX10" fmla="*/ 2917372 w 3387272"/>
              <a:gd name="connsiteY10" fmla="*/ 1074057 h 1378857"/>
              <a:gd name="connsiteX11" fmla="*/ 2931886 w 3387272"/>
              <a:gd name="connsiteY11" fmla="*/ 0 h 1378857"/>
              <a:gd name="connsiteX0" fmla="*/ 2931886 w 3387272"/>
              <a:gd name="connsiteY0" fmla="*/ 0 h 1378857"/>
              <a:gd name="connsiteX1" fmla="*/ 3387272 w 3387272"/>
              <a:gd name="connsiteY1" fmla="*/ 0 h 1378857"/>
              <a:gd name="connsiteX2" fmla="*/ 3377747 w 3387272"/>
              <a:gd name="connsiteY2" fmla="*/ 1378857 h 1378857"/>
              <a:gd name="connsiteX3" fmla="*/ 116115 w 3387272"/>
              <a:gd name="connsiteY3" fmla="*/ 1378857 h 1378857"/>
              <a:gd name="connsiteX4" fmla="*/ 116115 w 3387272"/>
              <a:gd name="connsiteY4" fmla="*/ 769257 h 1378857"/>
              <a:gd name="connsiteX5" fmla="*/ 0 w 3387272"/>
              <a:gd name="connsiteY5" fmla="*/ 769257 h 1378857"/>
              <a:gd name="connsiteX6" fmla="*/ 333829 w 3387272"/>
              <a:gd name="connsiteY6" fmla="*/ 493486 h 1378857"/>
              <a:gd name="connsiteX7" fmla="*/ 725715 w 3387272"/>
              <a:gd name="connsiteY7" fmla="*/ 725714 h 1378857"/>
              <a:gd name="connsiteX8" fmla="*/ 580572 w 3387272"/>
              <a:gd name="connsiteY8" fmla="*/ 740229 h 1378857"/>
              <a:gd name="connsiteX9" fmla="*/ 580572 w 3387272"/>
              <a:gd name="connsiteY9" fmla="*/ 1074057 h 1378857"/>
              <a:gd name="connsiteX10" fmla="*/ 2917372 w 3387272"/>
              <a:gd name="connsiteY10" fmla="*/ 1074057 h 1378857"/>
              <a:gd name="connsiteX11" fmla="*/ 2931886 w 3387272"/>
              <a:gd name="connsiteY11" fmla="*/ 0 h 1378857"/>
              <a:gd name="connsiteX0" fmla="*/ 2931886 w 3387272"/>
              <a:gd name="connsiteY0" fmla="*/ 0 h 1378857"/>
              <a:gd name="connsiteX1" fmla="*/ 3387272 w 3387272"/>
              <a:gd name="connsiteY1" fmla="*/ 0 h 1378857"/>
              <a:gd name="connsiteX2" fmla="*/ 3387272 w 3387272"/>
              <a:gd name="connsiteY2" fmla="*/ 1378857 h 1378857"/>
              <a:gd name="connsiteX3" fmla="*/ 116115 w 3387272"/>
              <a:gd name="connsiteY3" fmla="*/ 1378857 h 1378857"/>
              <a:gd name="connsiteX4" fmla="*/ 116115 w 3387272"/>
              <a:gd name="connsiteY4" fmla="*/ 769257 h 1378857"/>
              <a:gd name="connsiteX5" fmla="*/ 0 w 3387272"/>
              <a:gd name="connsiteY5" fmla="*/ 769257 h 1378857"/>
              <a:gd name="connsiteX6" fmla="*/ 333829 w 3387272"/>
              <a:gd name="connsiteY6" fmla="*/ 493486 h 1378857"/>
              <a:gd name="connsiteX7" fmla="*/ 725715 w 3387272"/>
              <a:gd name="connsiteY7" fmla="*/ 725714 h 1378857"/>
              <a:gd name="connsiteX8" fmla="*/ 580572 w 3387272"/>
              <a:gd name="connsiteY8" fmla="*/ 740229 h 1378857"/>
              <a:gd name="connsiteX9" fmla="*/ 580572 w 3387272"/>
              <a:gd name="connsiteY9" fmla="*/ 1074057 h 1378857"/>
              <a:gd name="connsiteX10" fmla="*/ 2917372 w 3387272"/>
              <a:gd name="connsiteY10" fmla="*/ 1074057 h 1378857"/>
              <a:gd name="connsiteX11" fmla="*/ 2931886 w 3387272"/>
              <a:gd name="connsiteY11" fmla="*/ 0 h 1378857"/>
              <a:gd name="connsiteX0" fmla="*/ 2931886 w 3387272"/>
              <a:gd name="connsiteY0" fmla="*/ 0 h 1378857"/>
              <a:gd name="connsiteX1" fmla="*/ 3387272 w 3387272"/>
              <a:gd name="connsiteY1" fmla="*/ 0 h 1378857"/>
              <a:gd name="connsiteX2" fmla="*/ 3387272 w 3387272"/>
              <a:gd name="connsiteY2" fmla="*/ 1378857 h 1378857"/>
              <a:gd name="connsiteX3" fmla="*/ 116115 w 3387272"/>
              <a:gd name="connsiteY3" fmla="*/ 1378857 h 1378857"/>
              <a:gd name="connsiteX4" fmla="*/ 106590 w 3387272"/>
              <a:gd name="connsiteY4" fmla="*/ 807357 h 1378857"/>
              <a:gd name="connsiteX5" fmla="*/ 0 w 3387272"/>
              <a:gd name="connsiteY5" fmla="*/ 769257 h 1378857"/>
              <a:gd name="connsiteX6" fmla="*/ 333829 w 3387272"/>
              <a:gd name="connsiteY6" fmla="*/ 493486 h 1378857"/>
              <a:gd name="connsiteX7" fmla="*/ 725715 w 3387272"/>
              <a:gd name="connsiteY7" fmla="*/ 725714 h 1378857"/>
              <a:gd name="connsiteX8" fmla="*/ 580572 w 3387272"/>
              <a:gd name="connsiteY8" fmla="*/ 740229 h 1378857"/>
              <a:gd name="connsiteX9" fmla="*/ 580572 w 3387272"/>
              <a:gd name="connsiteY9" fmla="*/ 1074057 h 1378857"/>
              <a:gd name="connsiteX10" fmla="*/ 2917372 w 3387272"/>
              <a:gd name="connsiteY10" fmla="*/ 1074057 h 1378857"/>
              <a:gd name="connsiteX11" fmla="*/ 2931886 w 3387272"/>
              <a:gd name="connsiteY11" fmla="*/ 0 h 1378857"/>
              <a:gd name="connsiteX0" fmla="*/ 2950936 w 3406322"/>
              <a:gd name="connsiteY0" fmla="*/ 0 h 1378857"/>
              <a:gd name="connsiteX1" fmla="*/ 3406322 w 3406322"/>
              <a:gd name="connsiteY1" fmla="*/ 0 h 1378857"/>
              <a:gd name="connsiteX2" fmla="*/ 3406322 w 3406322"/>
              <a:gd name="connsiteY2" fmla="*/ 1378857 h 1378857"/>
              <a:gd name="connsiteX3" fmla="*/ 135165 w 3406322"/>
              <a:gd name="connsiteY3" fmla="*/ 1378857 h 1378857"/>
              <a:gd name="connsiteX4" fmla="*/ 125640 w 3406322"/>
              <a:gd name="connsiteY4" fmla="*/ 807357 h 1378857"/>
              <a:gd name="connsiteX5" fmla="*/ 0 w 3406322"/>
              <a:gd name="connsiteY5" fmla="*/ 807357 h 1378857"/>
              <a:gd name="connsiteX6" fmla="*/ 352879 w 3406322"/>
              <a:gd name="connsiteY6" fmla="*/ 493486 h 1378857"/>
              <a:gd name="connsiteX7" fmla="*/ 744765 w 3406322"/>
              <a:gd name="connsiteY7" fmla="*/ 725714 h 1378857"/>
              <a:gd name="connsiteX8" fmla="*/ 599622 w 3406322"/>
              <a:gd name="connsiteY8" fmla="*/ 740229 h 1378857"/>
              <a:gd name="connsiteX9" fmla="*/ 599622 w 3406322"/>
              <a:gd name="connsiteY9" fmla="*/ 1074057 h 1378857"/>
              <a:gd name="connsiteX10" fmla="*/ 2936422 w 3406322"/>
              <a:gd name="connsiteY10" fmla="*/ 1074057 h 1378857"/>
              <a:gd name="connsiteX11" fmla="*/ 2950936 w 3406322"/>
              <a:gd name="connsiteY11" fmla="*/ 0 h 1378857"/>
              <a:gd name="connsiteX0" fmla="*/ 2950936 w 3406322"/>
              <a:gd name="connsiteY0" fmla="*/ 0 h 1378857"/>
              <a:gd name="connsiteX1" fmla="*/ 3406322 w 3406322"/>
              <a:gd name="connsiteY1" fmla="*/ 0 h 1378857"/>
              <a:gd name="connsiteX2" fmla="*/ 3406322 w 3406322"/>
              <a:gd name="connsiteY2" fmla="*/ 1378857 h 1378857"/>
              <a:gd name="connsiteX3" fmla="*/ 135165 w 3406322"/>
              <a:gd name="connsiteY3" fmla="*/ 1378857 h 1378857"/>
              <a:gd name="connsiteX4" fmla="*/ 125640 w 3406322"/>
              <a:gd name="connsiteY4" fmla="*/ 807357 h 1378857"/>
              <a:gd name="connsiteX5" fmla="*/ 0 w 3406322"/>
              <a:gd name="connsiteY5" fmla="*/ 807357 h 1378857"/>
              <a:gd name="connsiteX6" fmla="*/ 352879 w 3406322"/>
              <a:gd name="connsiteY6" fmla="*/ 493486 h 1378857"/>
              <a:gd name="connsiteX7" fmla="*/ 744765 w 3406322"/>
              <a:gd name="connsiteY7" fmla="*/ 725714 h 1378857"/>
              <a:gd name="connsiteX8" fmla="*/ 599622 w 3406322"/>
              <a:gd name="connsiteY8" fmla="*/ 807357 h 1378857"/>
              <a:gd name="connsiteX9" fmla="*/ 599622 w 3406322"/>
              <a:gd name="connsiteY9" fmla="*/ 1074057 h 1378857"/>
              <a:gd name="connsiteX10" fmla="*/ 2936422 w 3406322"/>
              <a:gd name="connsiteY10" fmla="*/ 1074057 h 1378857"/>
              <a:gd name="connsiteX11" fmla="*/ 2950936 w 3406322"/>
              <a:gd name="connsiteY11" fmla="*/ 0 h 1378857"/>
              <a:gd name="connsiteX0" fmla="*/ 2950936 w 3406322"/>
              <a:gd name="connsiteY0" fmla="*/ 0 h 1378857"/>
              <a:gd name="connsiteX1" fmla="*/ 3406322 w 3406322"/>
              <a:gd name="connsiteY1" fmla="*/ 0 h 1378857"/>
              <a:gd name="connsiteX2" fmla="*/ 3406322 w 3406322"/>
              <a:gd name="connsiteY2" fmla="*/ 1378857 h 1378857"/>
              <a:gd name="connsiteX3" fmla="*/ 135165 w 3406322"/>
              <a:gd name="connsiteY3" fmla="*/ 1378857 h 1378857"/>
              <a:gd name="connsiteX4" fmla="*/ 125640 w 3406322"/>
              <a:gd name="connsiteY4" fmla="*/ 807357 h 1378857"/>
              <a:gd name="connsiteX5" fmla="*/ 0 w 3406322"/>
              <a:gd name="connsiteY5" fmla="*/ 807357 h 1378857"/>
              <a:gd name="connsiteX6" fmla="*/ 352879 w 3406322"/>
              <a:gd name="connsiteY6" fmla="*/ 493486 h 1378857"/>
              <a:gd name="connsiteX7" fmla="*/ 763815 w 3406322"/>
              <a:gd name="connsiteY7" fmla="*/ 807357 h 1378857"/>
              <a:gd name="connsiteX8" fmla="*/ 599622 w 3406322"/>
              <a:gd name="connsiteY8" fmla="*/ 807357 h 1378857"/>
              <a:gd name="connsiteX9" fmla="*/ 599622 w 3406322"/>
              <a:gd name="connsiteY9" fmla="*/ 1074057 h 1378857"/>
              <a:gd name="connsiteX10" fmla="*/ 2936422 w 3406322"/>
              <a:gd name="connsiteY10" fmla="*/ 1074057 h 1378857"/>
              <a:gd name="connsiteX11" fmla="*/ 2950936 w 3406322"/>
              <a:gd name="connsiteY11" fmla="*/ 0 h 1378857"/>
              <a:gd name="connsiteX0" fmla="*/ 2950936 w 3406322"/>
              <a:gd name="connsiteY0" fmla="*/ 0 h 1378857"/>
              <a:gd name="connsiteX1" fmla="*/ 3406322 w 3406322"/>
              <a:gd name="connsiteY1" fmla="*/ 0 h 1378857"/>
              <a:gd name="connsiteX2" fmla="*/ 3406322 w 3406322"/>
              <a:gd name="connsiteY2" fmla="*/ 1378857 h 1378857"/>
              <a:gd name="connsiteX3" fmla="*/ 135165 w 3406322"/>
              <a:gd name="connsiteY3" fmla="*/ 1378857 h 1378857"/>
              <a:gd name="connsiteX4" fmla="*/ 125640 w 3406322"/>
              <a:gd name="connsiteY4" fmla="*/ 807357 h 1378857"/>
              <a:gd name="connsiteX5" fmla="*/ 0 w 3406322"/>
              <a:gd name="connsiteY5" fmla="*/ 807357 h 1378857"/>
              <a:gd name="connsiteX6" fmla="*/ 390979 w 3406322"/>
              <a:gd name="connsiteY6" fmla="*/ 493486 h 1378857"/>
              <a:gd name="connsiteX7" fmla="*/ 763815 w 3406322"/>
              <a:gd name="connsiteY7" fmla="*/ 807357 h 1378857"/>
              <a:gd name="connsiteX8" fmla="*/ 599622 w 3406322"/>
              <a:gd name="connsiteY8" fmla="*/ 807357 h 1378857"/>
              <a:gd name="connsiteX9" fmla="*/ 599622 w 3406322"/>
              <a:gd name="connsiteY9" fmla="*/ 1074057 h 1378857"/>
              <a:gd name="connsiteX10" fmla="*/ 2936422 w 3406322"/>
              <a:gd name="connsiteY10" fmla="*/ 1074057 h 1378857"/>
              <a:gd name="connsiteX11" fmla="*/ 2950936 w 3406322"/>
              <a:gd name="connsiteY11" fmla="*/ 0 h 1378857"/>
              <a:gd name="connsiteX0" fmla="*/ 2950936 w 3406322"/>
              <a:gd name="connsiteY0" fmla="*/ 0 h 1378857"/>
              <a:gd name="connsiteX1" fmla="*/ 3406322 w 3406322"/>
              <a:gd name="connsiteY1" fmla="*/ 0 h 1378857"/>
              <a:gd name="connsiteX2" fmla="*/ 3406322 w 3406322"/>
              <a:gd name="connsiteY2" fmla="*/ 1378857 h 1378857"/>
              <a:gd name="connsiteX3" fmla="*/ 135165 w 3406322"/>
              <a:gd name="connsiteY3" fmla="*/ 1378857 h 1378857"/>
              <a:gd name="connsiteX4" fmla="*/ 125640 w 3406322"/>
              <a:gd name="connsiteY4" fmla="*/ 807357 h 1378857"/>
              <a:gd name="connsiteX5" fmla="*/ 0 w 3406322"/>
              <a:gd name="connsiteY5" fmla="*/ 807357 h 1378857"/>
              <a:gd name="connsiteX6" fmla="*/ 362404 w 3406322"/>
              <a:gd name="connsiteY6" fmla="*/ 474436 h 1378857"/>
              <a:gd name="connsiteX7" fmla="*/ 763815 w 3406322"/>
              <a:gd name="connsiteY7" fmla="*/ 807357 h 1378857"/>
              <a:gd name="connsiteX8" fmla="*/ 599622 w 3406322"/>
              <a:gd name="connsiteY8" fmla="*/ 807357 h 1378857"/>
              <a:gd name="connsiteX9" fmla="*/ 599622 w 3406322"/>
              <a:gd name="connsiteY9" fmla="*/ 1074057 h 1378857"/>
              <a:gd name="connsiteX10" fmla="*/ 2936422 w 3406322"/>
              <a:gd name="connsiteY10" fmla="*/ 1074057 h 1378857"/>
              <a:gd name="connsiteX11" fmla="*/ 2950936 w 3406322"/>
              <a:gd name="connsiteY11" fmla="*/ 0 h 1378857"/>
              <a:gd name="connsiteX0" fmla="*/ 2950936 w 3406322"/>
              <a:gd name="connsiteY0" fmla="*/ 0 h 1378857"/>
              <a:gd name="connsiteX1" fmla="*/ 3406322 w 3406322"/>
              <a:gd name="connsiteY1" fmla="*/ 0 h 1378857"/>
              <a:gd name="connsiteX2" fmla="*/ 3406322 w 3406322"/>
              <a:gd name="connsiteY2" fmla="*/ 1378857 h 1378857"/>
              <a:gd name="connsiteX3" fmla="*/ 135165 w 3406322"/>
              <a:gd name="connsiteY3" fmla="*/ 1350282 h 1378857"/>
              <a:gd name="connsiteX4" fmla="*/ 125640 w 3406322"/>
              <a:gd name="connsiteY4" fmla="*/ 807357 h 1378857"/>
              <a:gd name="connsiteX5" fmla="*/ 0 w 3406322"/>
              <a:gd name="connsiteY5" fmla="*/ 807357 h 1378857"/>
              <a:gd name="connsiteX6" fmla="*/ 362404 w 3406322"/>
              <a:gd name="connsiteY6" fmla="*/ 474436 h 1378857"/>
              <a:gd name="connsiteX7" fmla="*/ 763815 w 3406322"/>
              <a:gd name="connsiteY7" fmla="*/ 807357 h 1378857"/>
              <a:gd name="connsiteX8" fmla="*/ 599622 w 3406322"/>
              <a:gd name="connsiteY8" fmla="*/ 807357 h 1378857"/>
              <a:gd name="connsiteX9" fmla="*/ 599622 w 3406322"/>
              <a:gd name="connsiteY9" fmla="*/ 1074057 h 1378857"/>
              <a:gd name="connsiteX10" fmla="*/ 2936422 w 3406322"/>
              <a:gd name="connsiteY10" fmla="*/ 1074057 h 1378857"/>
              <a:gd name="connsiteX11" fmla="*/ 2950936 w 3406322"/>
              <a:gd name="connsiteY11" fmla="*/ 0 h 1378857"/>
              <a:gd name="connsiteX0" fmla="*/ 2950936 w 3406322"/>
              <a:gd name="connsiteY0" fmla="*/ 0 h 1474107"/>
              <a:gd name="connsiteX1" fmla="*/ 3406322 w 3406322"/>
              <a:gd name="connsiteY1" fmla="*/ 0 h 1474107"/>
              <a:gd name="connsiteX2" fmla="*/ 3406322 w 3406322"/>
              <a:gd name="connsiteY2" fmla="*/ 1378857 h 1474107"/>
              <a:gd name="connsiteX3" fmla="*/ 135165 w 3406322"/>
              <a:gd name="connsiteY3" fmla="*/ 1474107 h 1474107"/>
              <a:gd name="connsiteX4" fmla="*/ 125640 w 3406322"/>
              <a:gd name="connsiteY4" fmla="*/ 807357 h 1474107"/>
              <a:gd name="connsiteX5" fmla="*/ 0 w 3406322"/>
              <a:gd name="connsiteY5" fmla="*/ 807357 h 1474107"/>
              <a:gd name="connsiteX6" fmla="*/ 362404 w 3406322"/>
              <a:gd name="connsiteY6" fmla="*/ 474436 h 1474107"/>
              <a:gd name="connsiteX7" fmla="*/ 763815 w 3406322"/>
              <a:gd name="connsiteY7" fmla="*/ 807357 h 1474107"/>
              <a:gd name="connsiteX8" fmla="*/ 599622 w 3406322"/>
              <a:gd name="connsiteY8" fmla="*/ 807357 h 1474107"/>
              <a:gd name="connsiteX9" fmla="*/ 599622 w 3406322"/>
              <a:gd name="connsiteY9" fmla="*/ 1074057 h 1474107"/>
              <a:gd name="connsiteX10" fmla="*/ 2936422 w 3406322"/>
              <a:gd name="connsiteY10" fmla="*/ 1074057 h 1474107"/>
              <a:gd name="connsiteX11" fmla="*/ 2950936 w 3406322"/>
              <a:gd name="connsiteY11" fmla="*/ 0 h 1474107"/>
              <a:gd name="connsiteX0" fmla="*/ 2950936 w 3406322"/>
              <a:gd name="connsiteY0" fmla="*/ 0 h 1474107"/>
              <a:gd name="connsiteX1" fmla="*/ 3406322 w 3406322"/>
              <a:gd name="connsiteY1" fmla="*/ 0 h 1474107"/>
              <a:gd name="connsiteX2" fmla="*/ 3406322 w 3406322"/>
              <a:gd name="connsiteY2" fmla="*/ 1350282 h 1474107"/>
              <a:gd name="connsiteX3" fmla="*/ 135165 w 3406322"/>
              <a:gd name="connsiteY3" fmla="*/ 1474107 h 1474107"/>
              <a:gd name="connsiteX4" fmla="*/ 125640 w 3406322"/>
              <a:gd name="connsiteY4" fmla="*/ 807357 h 1474107"/>
              <a:gd name="connsiteX5" fmla="*/ 0 w 3406322"/>
              <a:gd name="connsiteY5" fmla="*/ 807357 h 1474107"/>
              <a:gd name="connsiteX6" fmla="*/ 362404 w 3406322"/>
              <a:gd name="connsiteY6" fmla="*/ 474436 h 1474107"/>
              <a:gd name="connsiteX7" fmla="*/ 763815 w 3406322"/>
              <a:gd name="connsiteY7" fmla="*/ 807357 h 1474107"/>
              <a:gd name="connsiteX8" fmla="*/ 599622 w 3406322"/>
              <a:gd name="connsiteY8" fmla="*/ 807357 h 1474107"/>
              <a:gd name="connsiteX9" fmla="*/ 599622 w 3406322"/>
              <a:gd name="connsiteY9" fmla="*/ 1074057 h 1474107"/>
              <a:gd name="connsiteX10" fmla="*/ 2936422 w 3406322"/>
              <a:gd name="connsiteY10" fmla="*/ 1074057 h 1474107"/>
              <a:gd name="connsiteX11" fmla="*/ 2950936 w 3406322"/>
              <a:gd name="connsiteY11" fmla="*/ 0 h 1474107"/>
              <a:gd name="connsiteX0" fmla="*/ 2950936 w 3406322"/>
              <a:gd name="connsiteY0" fmla="*/ 0 h 1474107"/>
              <a:gd name="connsiteX1" fmla="*/ 3406322 w 3406322"/>
              <a:gd name="connsiteY1" fmla="*/ 0 h 1474107"/>
              <a:gd name="connsiteX2" fmla="*/ 3406322 w 3406322"/>
              <a:gd name="connsiteY2" fmla="*/ 1474107 h 1474107"/>
              <a:gd name="connsiteX3" fmla="*/ 135165 w 3406322"/>
              <a:gd name="connsiteY3" fmla="*/ 1474107 h 1474107"/>
              <a:gd name="connsiteX4" fmla="*/ 125640 w 3406322"/>
              <a:gd name="connsiteY4" fmla="*/ 807357 h 1474107"/>
              <a:gd name="connsiteX5" fmla="*/ 0 w 3406322"/>
              <a:gd name="connsiteY5" fmla="*/ 807357 h 1474107"/>
              <a:gd name="connsiteX6" fmla="*/ 362404 w 3406322"/>
              <a:gd name="connsiteY6" fmla="*/ 474436 h 1474107"/>
              <a:gd name="connsiteX7" fmla="*/ 763815 w 3406322"/>
              <a:gd name="connsiteY7" fmla="*/ 807357 h 1474107"/>
              <a:gd name="connsiteX8" fmla="*/ 599622 w 3406322"/>
              <a:gd name="connsiteY8" fmla="*/ 807357 h 1474107"/>
              <a:gd name="connsiteX9" fmla="*/ 599622 w 3406322"/>
              <a:gd name="connsiteY9" fmla="*/ 1074057 h 1474107"/>
              <a:gd name="connsiteX10" fmla="*/ 2936422 w 3406322"/>
              <a:gd name="connsiteY10" fmla="*/ 1074057 h 1474107"/>
              <a:gd name="connsiteX11" fmla="*/ 2950936 w 3406322"/>
              <a:gd name="connsiteY11" fmla="*/ 0 h 147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322" h="1474107">
                <a:moveTo>
                  <a:pt x="2950936" y="0"/>
                </a:moveTo>
                <a:lnTo>
                  <a:pt x="3406322" y="0"/>
                </a:lnTo>
                <a:lnTo>
                  <a:pt x="3406322" y="1474107"/>
                </a:lnTo>
                <a:lnTo>
                  <a:pt x="135165" y="1474107"/>
                </a:lnTo>
                <a:lnTo>
                  <a:pt x="125640" y="807357"/>
                </a:lnTo>
                <a:lnTo>
                  <a:pt x="0" y="807357"/>
                </a:lnTo>
                <a:lnTo>
                  <a:pt x="362404" y="474436"/>
                </a:lnTo>
                <a:lnTo>
                  <a:pt x="763815" y="807357"/>
                </a:lnTo>
                <a:lnTo>
                  <a:pt x="599622" y="807357"/>
                </a:lnTo>
                <a:lnTo>
                  <a:pt x="599622" y="1074057"/>
                </a:lnTo>
                <a:lnTo>
                  <a:pt x="2936422" y="1074057"/>
                </a:lnTo>
                <a:lnTo>
                  <a:pt x="2950936" y="0"/>
                </a:lnTo>
                <a:close/>
              </a:path>
            </a:pathLst>
          </a:custGeom>
          <a:solidFill>
            <a:schemeClr val="accent4"/>
          </a:solidFill>
          <a:ln w="9525" cap="flat" cmpd="sng" algn="ctr">
            <a:noFill/>
            <a:prstDash val="solid"/>
            <a:round/>
            <a:headEnd type="none" w="med" len="med"/>
            <a:tailEnd type="none" w="med" len="med"/>
          </a:ln>
          <a:effectLst/>
        </p:spPr>
        <p:txBody>
          <a:bodyPr anchor="ctr"/>
          <a:lstStyle/>
          <a:p>
            <a:pPr defTabSz="514350" fontAlgn="auto">
              <a:spcBef>
                <a:spcPts val="0"/>
              </a:spcBef>
              <a:spcAft>
                <a:spcPts val="0"/>
              </a:spcAft>
              <a:defRPr/>
            </a:pPr>
            <a:endParaRPr lang="en-US" sz="900" b="1">
              <a:solidFill>
                <a:srgbClr val="FFFFFF"/>
              </a:solidFill>
              <a:effectLst>
                <a:outerShdw blurRad="38100" dist="38100" dir="2700000" algn="tl">
                  <a:srgbClr val="000000">
                    <a:alpha val="43137"/>
                  </a:srgbClr>
                </a:outerShdw>
              </a:effectLst>
              <a:latin typeface="Calibri" panose="020F0502020204030204"/>
              <a:ea typeface="ＭＳ Ｐゴシック" pitchFamily="-111" charset="-128"/>
              <a:cs typeface="Arial"/>
            </a:endParaRPr>
          </a:p>
        </p:txBody>
      </p:sp>
      <p:sp>
        <p:nvSpPr>
          <p:cNvPr id="9" name="Down Arrow 8">
            <a:extLst>
              <a:ext uri="{FF2B5EF4-FFF2-40B4-BE49-F238E27FC236}">
                <a16:creationId xmlns:a16="http://schemas.microsoft.com/office/drawing/2014/main" id="{8720152B-52C6-42C0-BE3C-867316831A26}"/>
              </a:ext>
            </a:extLst>
          </p:cNvPr>
          <p:cNvSpPr/>
          <p:nvPr/>
        </p:nvSpPr>
        <p:spPr bwMode="auto">
          <a:xfrm rot="16200000">
            <a:off x="2617022" y="-559006"/>
            <a:ext cx="1579772" cy="5712450"/>
          </a:xfrm>
          <a:prstGeom prst="downArrow">
            <a:avLst>
              <a:gd name="adj1" fmla="val 50000"/>
              <a:gd name="adj2" fmla="val 34837"/>
            </a:avLst>
          </a:prstGeom>
          <a:gradFill flip="none" rotWithShape="1">
            <a:gsLst>
              <a:gs pos="0">
                <a:schemeClr val="accent4"/>
              </a:gs>
              <a:gs pos="82000">
                <a:schemeClr val="accent6"/>
              </a:gs>
            </a:gsLst>
            <a:lin ang="5400000" scaled="1"/>
            <a:tileRect/>
          </a:gradFill>
          <a:ln w="9525" cap="flat" cmpd="sng" algn="ctr">
            <a:noFill/>
            <a:prstDash val="solid"/>
            <a:round/>
            <a:headEnd type="none" w="med" len="med"/>
            <a:tailEnd type="none" w="med" len="med"/>
          </a:ln>
          <a:effectLst/>
        </p:spPr>
        <p:txBody>
          <a:bodyPr anchor="ctr"/>
          <a:lstStyle/>
          <a:p>
            <a:pPr defTabSz="514350" fontAlgn="auto">
              <a:spcBef>
                <a:spcPts val="0"/>
              </a:spcBef>
              <a:spcAft>
                <a:spcPts val="0"/>
              </a:spcAft>
              <a:defRPr/>
            </a:pPr>
            <a:endParaRPr lang="en-GB" sz="900" b="1">
              <a:solidFill>
                <a:srgbClr val="FFFFFF"/>
              </a:solidFill>
              <a:effectLst>
                <a:outerShdw blurRad="38100" dist="38100" dir="2700000" algn="tl">
                  <a:srgbClr val="000000">
                    <a:alpha val="43137"/>
                  </a:srgbClr>
                </a:outerShdw>
              </a:effectLst>
              <a:latin typeface="Calibri" panose="020F0502020204030204"/>
              <a:ea typeface="ＭＳ Ｐゴシック" pitchFamily="-111" charset="-128"/>
              <a:cs typeface="Arial"/>
            </a:endParaRPr>
          </a:p>
        </p:txBody>
      </p:sp>
      <p:sp>
        <p:nvSpPr>
          <p:cNvPr id="45" name="TextBox 44">
            <a:extLst>
              <a:ext uri="{FF2B5EF4-FFF2-40B4-BE49-F238E27FC236}">
                <a16:creationId xmlns:a16="http://schemas.microsoft.com/office/drawing/2014/main" id="{48229BAD-6139-41D5-9E39-BB281FDE00B6}"/>
              </a:ext>
            </a:extLst>
          </p:cNvPr>
          <p:cNvSpPr txBox="1"/>
          <p:nvPr/>
        </p:nvSpPr>
        <p:spPr bwMode="auto">
          <a:xfrm>
            <a:off x="1389805" y="2073521"/>
            <a:ext cx="2532040" cy="400110"/>
          </a:xfrm>
          <a:prstGeom prst="rect">
            <a:avLst/>
          </a:prstGeom>
          <a:noFill/>
        </p:spPr>
        <p:txBody>
          <a:bodyPr wrap="none">
            <a:spAutoFit/>
          </a:bodyPr>
          <a:lstStyle/>
          <a:p>
            <a:pPr defTabSz="514350" fontAlgn="auto">
              <a:spcBef>
                <a:spcPts val="0"/>
              </a:spcBef>
              <a:spcAft>
                <a:spcPts val="0"/>
              </a:spcAft>
              <a:defRPr/>
            </a:pPr>
            <a:r>
              <a:rPr lang="en-US" sz="2000" b="1" dirty="0">
                <a:solidFill>
                  <a:srgbClr val="FFFFFF"/>
                </a:solidFill>
                <a:latin typeface="Calibri" panose="020F0502020204030204"/>
              </a:rPr>
              <a:t>Predefined timeframe</a:t>
            </a:r>
          </a:p>
        </p:txBody>
      </p:sp>
      <p:sp>
        <p:nvSpPr>
          <p:cNvPr id="25" name="Rectangle 24">
            <a:extLst>
              <a:ext uri="{FF2B5EF4-FFF2-40B4-BE49-F238E27FC236}">
                <a16:creationId xmlns:a16="http://schemas.microsoft.com/office/drawing/2014/main" id="{02BDCC1E-100E-46E8-A993-F644A239E072}"/>
              </a:ext>
            </a:extLst>
          </p:cNvPr>
          <p:cNvSpPr/>
          <p:nvPr/>
        </p:nvSpPr>
        <p:spPr bwMode="auto">
          <a:xfrm>
            <a:off x="508999" y="3015089"/>
            <a:ext cx="1210909" cy="469662"/>
          </a:xfrm>
          <a:prstGeom prst="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350" fontAlgn="auto">
              <a:lnSpc>
                <a:spcPct val="90000"/>
              </a:lnSpc>
              <a:spcBef>
                <a:spcPts val="0"/>
              </a:spcBef>
              <a:spcAft>
                <a:spcPts val="0"/>
              </a:spcAft>
              <a:defRPr/>
            </a:pPr>
            <a:r>
              <a:rPr lang="en-GB" sz="1400" b="1" dirty="0">
                <a:solidFill>
                  <a:srgbClr val="071D49"/>
                </a:solidFill>
              </a:rPr>
              <a:t>Assessment</a:t>
            </a:r>
            <a:br>
              <a:rPr lang="en-GB" sz="1400" dirty="0">
                <a:solidFill>
                  <a:srgbClr val="071D49"/>
                </a:solidFill>
              </a:rPr>
            </a:br>
            <a:r>
              <a:rPr lang="en-GB" sz="1400" dirty="0">
                <a:solidFill>
                  <a:srgbClr val="071D49"/>
                </a:solidFill>
              </a:rPr>
              <a:t>(baseline)</a:t>
            </a:r>
          </a:p>
        </p:txBody>
      </p:sp>
      <p:sp>
        <p:nvSpPr>
          <p:cNvPr id="26" name="Rectangle 25">
            <a:extLst>
              <a:ext uri="{FF2B5EF4-FFF2-40B4-BE49-F238E27FC236}">
                <a16:creationId xmlns:a16="http://schemas.microsoft.com/office/drawing/2014/main" id="{5E4DF10A-4645-4551-9199-3612B2FB6612}"/>
              </a:ext>
            </a:extLst>
          </p:cNvPr>
          <p:cNvSpPr/>
          <p:nvPr/>
        </p:nvSpPr>
        <p:spPr bwMode="auto">
          <a:xfrm>
            <a:off x="3494004" y="3009664"/>
            <a:ext cx="1105470" cy="305761"/>
          </a:xfrm>
          <a:prstGeom prst="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defTabSz="514350" fontAlgn="auto">
              <a:lnSpc>
                <a:spcPct val="90000"/>
              </a:lnSpc>
              <a:spcBef>
                <a:spcPts val="0"/>
              </a:spcBef>
              <a:spcAft>
                <a:spcPts val="0"/>
              </a:spcAft>
              <a:defRPr/>
            </a:pPr>
            <a:r>
              <a:rPr lang="en-GB" sz="1400" b="1" dirty="0">
                <a:solidFill>
                  <a:srgbClr val="071D49"/>
                </a:solidFill>
              </a:rPr>
              <a:t>Assessment</a:t>
            </a:r>
          </a:p>
        </p:txBody>
      </p:sp>
      <p:sp>
        <p:nvSpPr>
          <p:cNvPr id="27" name="Rectangle 26">
            <a:extLst>
              <a:ext uri="{FF2B5EF4-FFF2-40B4-BE49-F238E27FC236}">
                <a16:creationId xmlns:a16="http://schemas.microsoft.com/office/drawing/2014/main" id="{AD467AFD-0A23-483B-AD13-D67F788FD847}"/>
              </a:ext>
            </a:extLst>
          </p:cNvPr>
          <p:cNvSpPr/>
          <p:nvPr/>
        </p:nvSpPr>
        <p:spPr bwMode="auto">
          <a:xfrm>
            <a:off x="4893830" y="3009664"/>
            <a:ext cx="1105470" cy="381961"/>
          </a:xfrm>
          <a:prstGeom prst="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defTabSz="514350" fontAlgn="auto">
              <a:lnSpc>
                <a:spcPct val="90000"/>
              </a:lnSpc>
              <a:spcBef>
                <a:spcPts val="0"/>
              </a:spcBef>
              <a:spcAft>
                <a:spcPts val="0"/>
              </a:spcAft>
              <a:defRPr/>
            </a:pPr>
            <a:r>
              <a:rPr lang="en-GB" sz="1400" b="1" dirty="0">
                <a:solidFill>
                  <a:srgbClr val="071D49"/>
                </a:solidFill>
              </a:rPr>
              <a:t>Assessment</a:t>
            </a:r>
          </a:p>
        </p:txBody>
      </p:sp>
      <p:sp>
        <p:nvSpPr>
          <p:cNvPr id="13" name="Triangle 12">
            <a:extLst>
              <a:ext uri="{FF2B5EF4-FFF2-40B4-BE49-F238E27FC236}">
                <a16:creationId xmlns:a16="http://schemas.microsoft.com/office/drawing/2014/main" id="{9786A421-D9A5-4F83-B8A4-38A9D7137CA7}"/>
              </a:ext>
            </a:extLst>
          </p:cNvPr>
          <p:cNvSpPr/>
          <p:nvPr/>
        </p:nvSpPr>
        <p:spPr bwMode="auto">
          <a:xfrm>
            <a:off x="972584" y="2413663"/>
            <a:ext cx="222852" cy="535649"/>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14350" fontAlgn="auto">
              <a:spcBef>
                <a:spcPts val="0"/>
              </a:spcBef>
              <a:spcAft>
                <a:spcPts val="0"/>
              </a:spcAft>
              <a:defRPr/>
            </a:pPr>
            <a:endParaRPr lang="en-GB" sz="1013">
              <a:solidFill>
                <a:srgbClr val="FFFFFF"/>
              </a:solidFill>
            </a:endParaRPr>
          </a:p>
        </p:txBody>
      </p:sp>
      <p:sp>
        <p:nvSpPr>
          <p:cNvPr id="56" name="Triangle 55">
            <a:extLst>
              <a:ext uri="{FF2B5EF4-FFF2-40B4-BE49-F238E27FC236}">
                <a16:creationId xmlns:a16="http://schemas.microsoft.com/office/drawing/2014/main" id="{02693F21-264F-42A3-A47E-6189A5D54CE3}"/>
              </a:ext>
            </a:extLst>
          </p:cNvPr>
          <p:cNvSpPr/>
          <p:nvPr/>
        </p:nvSpPr>
        <p:spPr bwMode="auto">
          <a:xfrm>
            <a:off x="3936266" y="2413663"/>
            <a:ext cx="222857" cy="535649"/>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14350" fontAlgn="auto">
              <a:spcBef>
                <a:spcPts val="0"/>
              </a:spcBef>
              <a:spcAft>
                <a:spcPts val="0"/>
              </a:spcAft>
              <a:defRPr/>
            </a:pPr>
            <a:endParaRPr lang="en-GB" sz="1013">
              <a:solidFill>
                <a:srgbClr val="FFFFFF"/>
              </a:solidFill>
            </a:endParaRPr>
          </a:p>
        </p:txBody>
      </p:sp>
      <p:sp>
        <p:nvSpPr>
          <p:cNvPr id="59" name="Triangle 58">
            <a:extLst>
              <a:ext uri="{FF2B5EF4-FFF2-40B4-BE49-F238E27FC236}">
                <a16:creationId xmlns:a16="http://schemas.microsoft.com/office/drawing/2014/main" id="{76C56009-E20D-403B-8065-01905EF2BC02}"/>
              </a:ext>
            </a:extLst>
          </p:cNvPr>
          <p:cNvSpPr/>
          <p:nvPr/>
        </p:nvSpPr>
        <p:spPr bwMode="auto">
          <a:xfrm>
            <a:off x="5338700" y="2413663"/>
            <a:ext cx="220458" cy="535649"/>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514350" fontAlgn="auto">
              <a:spcBef>
                <a:spcPts val="0"/>
              </a:spcBef>
              <a:spcAft>
                <a:spcPts val="0"/>
              </a:spcAft>
              <a:defRPr/>
            </a:pPr>
            <a:endParaRPr lang="en-GB" sz="1013">
              <a:solidFill>
                <a:srgbClr val="FFFFFF"/>
              </a:solidFill>
            </a:endParaRPr>
          </a:p>
        </p:txBody>
      </p:sp>
      <p:grpSp>
        <p:nvGrpSpPr>
          <p:cNvPr id="5" name="Group 4"/>
          <p:cNvGrpSpPr/>
          <p:nvPr/>
        </p:nvGrpSpPr>
        <p:grpSpPr>
          <a:xfrm>
            <a:off x="2046599" y="3902219"/>
            <a:ext cx="640080" cy="640080"/>
            <a:chOff x="2103749" y="3997469"/>
            <a:chExt cx="568442" cy="706435"/>
          </a:xfrm>
        </p:grpSpPr>
        <p:sp>
          <p:nvSpPr>
            <p:cNvPr id="69" name="Oval 68">
              <a:extLst>
                <a:ext uri="{FF2B5EF4-FFF2-40B4-BE49-F238E27FC236}">
                  <a16:creationId xmlns:a16="http://schemas.microsoft.com/office/drawing/2014/main" id="{2E342537-9675-4EAE-AEA9-6F2B37807C61}"/>
                </a:ext>
              </a:extLst>
            </p:cNvPr>
            <p:cNvSpPr/>
            <p:nvPr/>
          </p:nvSpPr>
          <p:spPr bwMode="auto">
            <a:xfrm>
              <a:off x="2103749" y="3997469"/>
              <a:ext cx="568442" cy="706435"/>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6350">
              <a:solidFill>
                <a:schemeClr val="bg2"/>
              </a:solidFill>
            </a:ln>
            <a:effectLst/>
            <a:scene3d>
              <a:camera prst="orthographicFront">
                <a:rot lat="0" lon="0" rev="0"/>
              </a:camera>
              <a:lightRig rig="contrasting" dir="t">
                <a:rot lat="0" lon="0" rev="1500000"/>
              </a:lightRig>
            </a:scene3d>
            <a:sp3d prstMaterial="metal"/>
          </p:spPr>
          <p:txBody>
            <a:bodyPr lIns="60750" tIns="40500" rIns="60750" bIns="40500" anchor="ctr"/>
            <a:lstStyle/>
            <a:p>
              <a:pPr defTabSz="514350" fontAlgn="auto">
                <a:spcBef>
                  <a:spcPts val="0"/>
                </a:spcBef>
                <a:spcAft>
                  <a:spcPts val="0"/>
                </a:spcAft>
                <a:defRPr/>
              </a:pPr>
              <a:endParaRPr lang="en-GB" sz="760" b="1">
                <a:solidFill>
                  <a:srgbClr val="FFFFFF"/>
                </a:solidFill>
                <a:effectLst>
                  <a:outerShdw blurRad="38100" dist="38100" dir="2700000" algn="tl">
                    <a:srgbClr val="000000">
                      <a:alpha val="43137"/>
                    </a:srgbClr>
                  </a:outerShdw>
                </a:effectLst>
                <a:latin typeface="Calibri" panose="020F0502020204030204"/>
              </a:endParaRPr>
            </a:p>
          </p:txBody>
        </p:sp>
        <p:sp>
          <p:nvSpPr>
            <p:cNvPr id="70" name="Oval 69">
              <a:extLst>
                <a:ext uri="{FF2B5EF4-FFF2-40B4-BE49-F238E27FC236}">
                  <a16:creationId xmlns:a16="http://schemas.microsoft.com/office/drawing/2014/main" id="{3BF21C32-4B8D-4917-BB35-BDFE2F114857}"/>
                </a:ext>
              </a:extLst>
            </p:cNvPr>
            <p:cNvSpPr/>
            <p:nvPr/>
          </p:nvSpPr>
          <p:spPr bwMode="auto">
            <a:xfrm>
              <a:off x="2184686" y="4098066"/>
              <a:ext cx="406567" cy="50526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6350">
              <a:solidFill>
                <a:schemeClr val="bg2"/>
              </a:solidFill>
            </a:ln>
            <a:effectLst/>
            <a:scene3d>
              <a:camera prst="orthographicFront">
                <a:rot lat="0" lon="0" rev="0"/>
              </a:camera>
              <a:lightRig rig="contrasting" dir="t">
                <a:rot lat="0" lon="0" rev="1500000"/>
              </a:lightRig>
            </a:scene3d>
            <a:sp3d prstMaterial="metal"/>
          </p:spPr>
          <p:txBody>
            <a:bodyPr lIns="60750" tIns="40500" rIns="60750" bIns="40500" anchor="ctr"/>
            <a:lstStyle/>
            <a:p>
              <a:pPr defTabSz="514350" fontAlgn="auto">
                <a:spcBef>
                  <a:spcPts val="0"/>
                </a:spcBef>
                <a:spcAft>
                  <a:spcPts val="0"/>
                </a:spcAft>
                <a:defRPr/>
              </a:pPr>
              <a:endParaRPr lang="en-GB" sz="760" b="1">
                <a:solidFill>
                  <a:srgbClr val="FFFFFF"/>
                </a:solidFill>
                <a:effectLst>
                  <a:outerShdw blurRad="38100" dist="38100" dir="2700000" algn="tl">
                    <a:srgbClr val="000000">
                      <a:alpha val="43137"/>
                    </a:srgbClr>
                  </a:outerShdw>
                </a:effectLst>
                <a:latin typeface="Calibri" panose="020F0502020204030204"/>
              </a:endParaRPr>
            </a:p>
          </p:txBody>
        </p:sp>
        <p:sp>
          <p:nvSpPr>
            <p:cNvPr id="71" name="Oval 70">
              <a:extLst>
                <a:ext uri="{FF2B5EF4-FFF2-40B4-BE49-F238E27FC236}">
                  <a16:creationId xmlns:a16="http://schemas.microsoft.com/office/drawing/2014/main" id="{8CC4DD86-D504-4EA2-854D-695200BE1CD1}"/>
                </a:ext>
              </a:extLst>
            </p:cNvPr>
            <p:cNvSpPr/>
            <p:nvPr/>
          </p:nvSpPr>
          <p:spPr bwMode="auto">
            <a:xfrm>
              <a:off x="2265623" y="4198663"/>
              <a:ext cx="244693" cy="3038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6350">
              <a:solidFill>
                <a:schemeClr val="bg2"/>
              </a:solidFill>
            </a:ln>
            <a:effectLst/>
            <a:scene3d>
              <a:camera prst="orthographicFront">
                <a:rot lat="0" lon="0" rev="0"/>
              </a:camera>
              <a:lightRig rig="contrasting" dir="t">
                <a:rot lat="0" lon="0" rev="1500000"/>
              </a:lightRig>
            </a:scene3d>
            <a:sp3d prstMaterial="metal"/>
          </p:spPr>
          <p:txBody>
            <a:bodyPr lIns="60750" tIns="40500" rIns="60750" bIns="40500" anchor="ctr"/>
            <a:lstStyle/>
            <a:p>
              <a:pPr defTabSz="514350" fontAlgn="auto">
                <a:spcBef>
                  <a:spcPts val="0"/>
                </a:spcBef>
                <a:spcAft>
                  <a:spcPts val="0"/>
                </a:spcAft>
                <a:defRPr/>
              </a:pPr>
              <a:endParaRPr lang="en-GB" sz="760" b="1">
                <a:solidFill>
                  <a:srgbClr val="FFFFFF"/>
                </a:solidFill>
                <a:effectLst>
                  <a:outerShdw blurRad="38100" dist="38100" dir="2700000" algn="tl">
                    <a:srgbClr val="000000">
                      <a:alpha val="43137"/>
                    </a:srgbClr>
                  </a:outerShdw>
                </a:effectLst>
                <a:latin typeface="Calibri" panose="020F0502020204030204"/>
              </a:endParaRPr>
            </a:p>
          </p:txBody>
        </p:sp>
        <p:sp>
          <p:nvSpPr>
            <p:cNvPr id="72" name="Oval 71">
              <a:extLst>
                <a:ext uri="{FF2B5EF4-FFF2-40B4-BE49-F238E27FC236}">
                  <a16:creationId xmlns:a16="http://schemas.microsoft.com/office/drawing/2014/main" id="{D07CFF26-0EE6-49E2-BBE6-8654ABA49133}"/>
                </a:ext>
              </a:extLst>
            </p:cNvPr>
            <p:cNvSpPr/>
            <p:nvPr/>
          </p:nvSpPr>
          <p:spPr bwMode="auto">
            <a:xfrm>
              <a:off x="2344992" y="4297166"/>
              <a:ext cx="85956" cy="106884"/>
            </a:xfrm>
            <a:prstGeom prst="ellipse">
              <a:avLst/>
            </a:prstGeom>
            <a:solidFill>
              <a:schemeClr val="accent2">
                <a:lumMod val="40000"/>
                <a:lumOff val="60000"/>
              </a:schemeClr>
            </a:solidFill>
            <a:ln w="6350" cap="flat" cmpd="sng" algn="ctr">
              <a:solidFill>
                <a:schemeClr val="bg2"/>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nchor="ctr"/>
            <a:lstStyle/>
            <a:p>
              <a:pPr defTabSz="514350" fontAlgn="auto">
                <a:spcBef>
                  <a:spcPts val="0"/>
                </a:spcBef>
                <a:spcAft>
                  <a:spcPts val="0"/>
                </a:spcAft>
                <a:defRPr/>
              </a:pPr>
              <a:endParaRPr lang="en-GB" sz="900" b="1">
                <a:solidFill>
                  <a:srgbClr val="000000"/>
                </a:solidFill>
                <a:effectLst>
                  <a:outerShdw blurRad="38100" dist="38100" dir="2700000" algn="tl">
                    <a:srgbClr val="FFFFFF">
                      <a:alpha val="43000"/>
                    </a:srgbClr>
                  </a:outerShdw>
                </a:effectLst>
                <a:latin typeface="Calibri" panose="020F0502020204030204"/>
                <a:ea typeface="ＭＳ Ｐゴシック" pitchFamily="-111" charset="-128"/>
                <a:cs typeface="Arial"/>
              </a:endParaRPr>
            </a:p>
          </p:txBody>
        </p:sp>
      </p:grpSp>
      <p:grpSp>
        <p:nvGrpSpPr>
          <p:cNvPr id="7" name="Group 6"/>
          <p:cNvGrpSpPr/>
          <p:nvPr/>
        </p:nvGrpSpPr>
        <p:grpSpPr>
          <a:xfrm>
            <a:off x="4234346" y="3902219"/>
            <a:ext cx="640080" cy="640080"/>
            <a:chOff x="4310547" y="3997469"/>
            <a:chExt cx="568443" cy="706435"/>
          </a:xfrm>
        </p:grpSpPr>
        <p:sp>
          <p:nvSpPr>
            <p:cNvPr id="48" name="Oval 47">
              <a:extLst>
                <a:ext uri="{FF2B5EF4-FFF2-40B4-BE49-F238E27FC236}">
                  <a16:creationId xmlns:a16="http://schemas.microsoft.com/office/drawing/2014/main" id="{0E8B4631-D9DD-4BC8-AEA9-19271B69BDF4}"/>
                </a:ext>
              </a:extLst>
            </p:cNvPr>
            <p:cNvSpPr/>
            <p:nvPr/>
          </p:nvSpPr>
          <p:spPr bwMode="auto">
            <a:xfrm>
              <a:off x="4310547" y="3997469"/>
              <a:ext cx="568443" cy="706435"/>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6350">
              <a:solidFill>
                <a:schemeClr val="bg2"/>
              </a:solidFill>
            </a:ln>
            <a:effectLst/>
            <a:scene3d>
              <a:camera prst="orthographicFront">
                <a:rot lat="0" lon="0" rev="0"/>
              </a:camera>
              <a:lightRig rig="contrasting" dir="t">
                <a:rot lat="0" lon="0" rev="1500000"/>
              </a:lightRig>
            </a:scene3d>
            <a:sp3d prstMaterial="metal"/>
          </p:spPr>
          <p:txBody>
            <a:bodyPr lIns="60750" tIns="40500" rIns="60750" bIns="40500" anchor="ctr"/>
            <a:lstStyle/>
            <a:p>
              <a:pPr defTabSz="514350" fontAlgn="auto">
                <a:spcBef>
                  <a:spcPts val="0"/>
                </a:spcBef>
                <a:spcAft>
                  <a:spcPts val="0"/>
                </a:spcAft>
                <a:defRPr/>
              </a:pPr>
              <a:endParaRPr lang="en-GB" sz="760" b="1">
                <a:solidFill>
                  <a:srgbClr val="FFFFFF"/>
                </a:solidFill>
                <a:effectLst>
                  <a:outerShdw blurRad="38100" dist="38100" dir="2700000" algn="tl">
                    <a:srgbClr val="000000">
                      <a:alpha val="43137"/>
                    </a:srgbClr>
                  </a:outerShdw>
                </a:effectLst>
                <a:latin typeface="Calibri" panose="020F0502020204030204"/>
              </a:endParaRPr>
            </a:p>
          </p:txBody>
        </p:sp>
        <p:sp>
          <p:nvSpPr>
            <p:cNvPr id="54" name="Oval 53">
              <a:extLst>
                <a:ext uri="{FF2B5EF4-FFF2-40B4-BE49-F238E27FC236}">
                  <a16:creationId xmlns:a16="http://schemas.microsoft.com/office/drawing/2014/main" id="{21A83937-9A2E-46F0-AB37-5EB65105E6F4}"/>
                </a:ext>
              </a:extLst>
            </p:cNvPr>
            <p:cNvSpPr/>
            <p:nvPr/>
          </p:nvSpPr>
          <p:spPr bwMode="auto">
            <a:xfrm>
              <a:off x="4391484" y="4098066"/>
              <a:ext cx="406569" cy="50526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6350">
              <a:solidFill>
                <a:schemeClr val="bg2"/>
              </a:solidFill>
            </a:ln>
            <a:effectLst/>
            <a:scene3d>
              <a:camera prst="orthographicFront">
                <a:rot lat="0" lon="0" rev="0"/>
              </a:camera>
              <a:lightRig rig="contrasting" dir="t">
                <a:rot lat="0" lon="0" rev="1500000"/>
              </a:lightRig>
            </a:scene3d>
            <a:sp3d prstMaterial="metal"/>
          </p:spPr>
          <p:txBody>
            <a:bodyPr lIns="60750" tIns="40500" rIns="60750" bIns="40500" anchor="ctr"/>
            <a:lstStyle/>
            <a:p>
              <a:pPr defTabSz="514350" fontAlgn="auto">
                <a:spcBef>
                  <a:spcPts val="0"/>
                </a:spcBef>
                <a:spcAft>
                  <a:spcPts val="0"/>
                </a:spcAft>
                <a:defRPr/>
              </a:pPr>
              <a:endParaRPr lang="en-GB" sz="760" b="1">
                <a:solidFill>
                  <a:srgbClr val="FFFFFF"/>
                </a:solidFill>
                <a:effectLst>
                  <a:outerShdw blurRad="38100" dist="38100" dir="2700000" algn="tl">
                    <a:srgbClr val="000000">
                      <a:alpha val="43137"/>
                    </a:srgbClr>
                  </a:outerShdw>
                </a:effectLst>
                <a:latin typeface="Calibri" panose="020F0502020204030204"/>
              </a:endParaRPr>
            </a:p>
          </p:txBody>
        </p:sp>
        <p:sp>
          <p:nvSpPr>
            <p:cNvPr id="57" name="Oval 56">
              <a:extLst>
                <a:ext uri="{FF2B5EF4-FFF2-40B4-BE49-F238E27FC236}">
                  <a16:creationId xmlns:a16="http://schemas.microsoft.com/office/drawing/2014/main" id="{997423D0-2151-445E-9B1E-41F53CEA275E}"/>
                </a:ext>
              </a:extLst>
            </p:cNvPr>
            <p:cNvSpPr/>
            <p:nvPr/>
          </p:nvSpPr>
          <p:spPr bwMode="auto">
            <a:xfrm>
              <a:off x="4472421" y="4198663"/>
              <a:ext cx="244693" cy="3038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6350">
              <a:solidFill>
                <a:schemeClr val="bg2"/>
              </a:solidFill>
            </a:ln>
            <a:effectLst/>
            <a:scene3d>
              <a:camera prst="orthographicFront">
                <a:rot lat="0" lon="0" rev="0"/>
              </a:camera>
              <a:lightRig rig="contrasting" dir="t">
                <a:rot lat="0" lon="0" rev="1500000"/>
              </a:lightRig>
            </a:scene3d>
            <a:sp3d prstMaterial="metal"/>
          </p:spPr>
          <p:txBody>
            <a:bodyPr lIns="60750" tIns="40500" rIns="60750" bIns="40500" anchor="ctr"/>
            <a:lstStyle/>
            <a:p>
              <a:pPr defTabSz="514350" fontAlgn="auto">
                <a:spcBef>
                  <a:spcPts val="0"/>
                </a:spcBef>
                <a:spcAft>
                  <a:spcPts val="0"/>
                </a:spcAft>
                <a:defRPr/>
              </a:pPr>
              <a:endParaRPr lang="en-GB" sz="760" b="1">
                <a:solidFill>
                  <a:srgbClr val="FFFFFF"/>
                </a:solidFill>
                <a:effectLst>
                  <a:outerShdw blurRad="38100" dist="38100" dir="2700000" algn="tl">
                    <a:srgbClr val="000000">
                      <a:alpha val="43137"/>
                    </a:srgbClr>
                  </a:outerShdw>
                </a:effectLst>
                <a:latin typeface="Calibri" panose="020F0502020204030204"/>
              </a:endParaRPr>
            </a:p>
          </p:txBody>
        </p:sp>
        <p:sp>
          <p:nvSpPr>
            <p:cNvPr id="58" name="Oval 57">
              <a:extLst>
                <a:ext uri="{FF2B5EF4-FFF2-40B4-BE49-F238E27FC236}">
                  <a16:creationId xmlns:a16="http://schemas.microsoft.com/office/drawing/2014/main" id="{5A6BFF5B-8E41-48BC-AC51-4EE05C36D5F7}"/>
                </a:ext>
              </a:extLst>
            </p:cNvPr>
            <p:cNvSpPr/>
            <p:nvPr/>
          </p:nvSpPr>
          <p:spPr bwMode="auto">
            <a:xfrm>
              <a:off x="4551790" y="4297166"/>
              <a:ext cx="85956" cy="106884"/>
            </a:xfrm>
            <a:prstGeom prst="ellipse">
              <a:avLst/>
            </a:prstGeom>
            <a:solidFill>
              <a:schemeClr val="accent2">
                <a:lumMod val="40000"/>
                <a:lumOff val="60000"/>
              </a:schemeClr>
            </a:solidFill>
            <a:ln w="6350" cap="flat" cmpd="sng" algn="ctr">
              <a:solidFill>
                <a:schemeClr val="bg2"/>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nchor="ctr"/>
            <a:lstStyle/>
            <a:p>
              <a:pPr defTabSz="514350" fontAlgn="auto">
                <a:spcBef>
                  <a:spcPts val="0"/>
                </a:spcBef>
                <a:spcAft>
                  <a:spcPts val="0"/>
                </a:spcAft>
                <a:defRPr/>
              </a:pPr>
              <a:endParaRPr lang="en-GB" sz="900" b="1">
                <a:solidFill>
                  <a:srgbClr val="000000"/>
                </a:solidFill>
                <a:effectLst>
                  <a:outerShdw blurRad="38100" dist="38100" dir="2700000" algn="tl">
                    <a:srgbClr val="FFFFFF">
                      <a:alpha val="43000"/>
                    </a:srgbClr>
                  </a:outerShdw>
                </a:effectLst>
                <a:latin typeface="Calibri" panose="020F0502020204030204"/>
                <a:ea typeface="ＭＳ Ｐゴシック" pitchFamily="-111" charset="-128"/>
                <a:cs typeface="Arial"/>
              </a:endParaRPr>
            </a:p>
          </p:txBody>
        </p:sp>
      </p:grpSp>
      <p:sp>
        <p:nvSpPr>
          <p:cNvPr id="60" name="TextBox 59">
            <a:extLst>
              <a:ext uri="{FF2B5EF4-FFF2-40B4-BE49-F238E27FC236}">
                <a16:creationId xmlns:a16="http://schemas.microsoft.com/office/drawing/2014/main" id="{FA1F4182-D7EF-4748-9EC3-86A9FBD8BCFD}"/>
              </a:ext>
            </a:extLst>
          </p:cNvPr>
          <p:cNvSpPr txBox="1"/>
          <p:nvPr/>
        </p:nvSpPr>
        <p:spPr>
          <a:xfrm>
            <a:off x="0" y="6576707"/>
            <a:ext cx="8783391" cy="2819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405000" bIns="50625" anchor="b">
            <a:spAutoFit/>
          </a:bodyPr>
          <a:lstStyle>
            <a:defPPr>
              <a:defRPr lang="en-US"/>
            </a:defPPr>
            <a:lvl1pPr algn="r">
              <a:defRPr sz="900">
                <a:solidFill>
                  <a:schemeClr val="bg1"/>
                </a:solidFil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pPr algn="l" defTabSz="514350" fontAlgn="auto">
              <a:spcAft>
                <a:spcPts val="0"/>
              </a:spcAft>
              <a:defRPr/>
            </a:pPr>
            <a:r>
              <a:rPr lang="en-GB" sz="1200" dirty="0" err="1">
                <a:solidFill>
                  <a:srgbClr val="414141"/>
                </a:solidFill>
                <a:latin typeface="Calibri" charset="0"/>
              </a:rPr>
              <a:t>Bouguen</a:t>
            </a:r>
            <a:r>
              <a:rPr lang="en-GB" sz="1200" dirty="0">
                <a:solidFill>
                  <a:srgbClr val="414141"/>
                </a:solidFill>
                <a:latin typeface="Calibri" charset="0"/>
              </a:rPr>
              <a:t> G, et al. </a:t>
            </a:r>
            <a:r>
              <a:rPr lang="pt-BR" sz="1200" i="1" dirty="0">
                <a:solidFill>
                  <a:srgbClr val="414141"/>
                </a:solidFill>
                <a:latin typeface="Calibri" charset="0"/>
              </a:rPr>
              <a:t>Clin Gastroenterol Hepatol</a:t>
            </a:r>
            <a:r>
              <a:rPr lang="pt-BR" sz="1200" dirty="0">
                <a:solidFill>
                  <a:srgbClr val="414141"/>
                </a:solidFill>
                <a:latin typeface="Calibri" charset="0"/>
              </a:rPr>
              <a:t>.</a:t>
            </a:r>
            <a:r>
              <a:rPr lang="pt-BR" sz="1200" i="1" dirty="0">
                <a:solidFill>
                  <a:srgbClr val="414141"/>
                </a:solidFill>
                <a:latin typeface="Calibri" charset="0"/>
              </a:rPr>
              <a:t> </a:t>
            </a:r>
            <a:r>
              <a:rPr lang="pt-BR" sz="1200" dirty="0">
                <a:solidFill>
                  <a:srgbClr val="414141"/>
                </a:solidFill>
                <a:latin typeface="Calibri" charset="0"/>
              </a:rPr>
              <a:t>2015;13(6):1042-1050; Colombel JF, et al. </a:t>
            </a:r>
            <a:r>
              <a:rPr lang="pt-BR" sz="1200" i="1" dirty="0">
                <a:solidFill>
                  <a:srgbClr val="414141"/>
                </a:solidFill>
                <a:latin typeface="Calibri" charset="0"/>
              </a:rPr>
              <a:t>Gastroenterology</a:t>
            </a:r>
            <a:r>
              <a:rPr lang="pt-BR" sz="1200" dirty="0">
                <a:solidFill>
                  <a:srgbClr val="414141"/>
                </a:solidFill>
                <a:latin typeface="Calibri" charset="0"/>
              </a:rPr>
              <a:t>. 2017;152(2):351-361.</a:t>
            </a:r>
          </a:p>
        </p:txBody>
      </p:sp>
    </p:spTree>
    <p:extLst>
      <p:ext uri="{BB962C8B-B14F-4D97-AF65-F5344CB8AC3E}">
        <p14:creationId xmlns:p14="http://schemas.microsoft.com/office/powerpoint/2010/main" val="33757164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28799" y="2000250"/>
            <a:ext cx="5543550" cy="400050"/>
          </a:xfrm>
          <a:custGeom>
            <a:avLst/>
            <a:gdLst/>
            <a:ahLst/>
            <a:cxnLst/>
            <a:rect l="l" t="t" r="r" b="b"/>
            <a:pathLst>
              <a:path w="7391400" h="533400">
                <a:moveTo>
                  <a:pt x="0" y="88901"/>
                </a:moveTo>
                <a:lnTo>
                  <a:pt x="6986" y="54297"/>
                </a:lnTo>
                <a:lnTo>
                  <a:pt x="26038" y="26038"/>
                </a:lnTo>
                <a:lnTo>
                  <a:pt x="54297" y="6986"/>
                </a:lnTo>
                <a:lnTo>
                  <a:pt x="88901" y="0"/>
                </a:lnTo>
                <a:lnTo>
                  <a:pt x="7302496" y="0"/>
                </a:lnTo>
                <a:lnTo>
                  <a:pt x="7337100" y="6986"/>
                </a:lnTo>
                <a:lnTo>
                  <a:pt x="7365358" y="26038"/>
                </a:lnTo>
                <a:lnTo>
                  <a:pt x="7384411" y="54297"/>
                </a:lnTo>
                <a:lnTo>
                  <a:pt x="7391398" y="88901"/>
                </a:lnTo>
                <a:lnTo>
                  <a:pt x="7391398" y="444498"/>
                </a:lnTo>
                <a:lnTo>
                  <a:pt x="7384411" y="479102"/>
                </a:lnTo>
                <a:lnTo>
                  <a:pt x="7365358" y="507361"/>
                </a:lnTo>
                <a:lnTo>
                  <a:pt x="7337100" y="526413"/>
                </a:lnTo>
                <a:lnTo>
                  <a:pt x="7302496" y="533399"/>
                </a:lnTo>
                <a:lnTo>
                  <a:pt x="88901" y="533399"/>
                </a:lnTo>
                <a:lnTo>
                  <a:pt x="54297" y="526413"/>
                </a:lnTo>
                <a:lnTo>
                  <a:pt x="26038" y="507361"/>
                </a:lnTo>
                <a:lnTo>
                  <a:pt x="6986" y="479102"/>
                </a:lnTo>
                <a:lnTo>
                  <a:pt x="0" y="444498"/>
                </a:lnTo>
                <a:lnTo>
                  <a:pt x="0" y="88901"/>
                </a:lnTo>
                <a:close/>
              </a:path>
            </a:pathLst>
          </a:custGeom>
          <a:ln w="38099">
            <a:solidFill>
              <a:srgbClr val="00BCF2"/>
            </a:solidFill>
          </a:ln>
        </p:spPr>
        <p:txBody>
          <a:bodyPr wrap="square" lIns="0" tIns="0" rIns="0" bIns="0" rtlCol="0"/>
          <a:lstStyle/>
          <a:p>
            <a:endParaRPr>
              <a:latin typeface="+mj-lt"/>
            </a:endParaRPr>
          </a:p>
        </p:txBody>
      </p:sp>
      <p:sp>
        <p:nvSpPr>
          <p:cNvPr id="4" name="object 4"/>
          <p:cNvSpPr txBox="1"/>
          <p:nvPr/>
        </p:nvSpPr>
        <p:spPr>
          <a:xfrm>
            <a:off x="3661313" y="2076450"/>
            <a:ext cx="1882140" cy="240450"/>
          </a:xfrm>
          <a:prstGeom prst="rect">
            <a:avLst/>
          </a:prstGeom>
        </p:spPr>
        <p:txBody>
          <a:bodyPr vert="horz" wrap="square" lIns="0" tIns="9525" rIns="0" bIns="0" rtlCol="0">
            <a:spAutoFit/>
          </a:bodyPr>
          <a:lstStyle/>
          <a:p>
            <a:pPr marL="9525">
              <a:spcBef>
                <a:spcPts val="75"/>
              </a:spcBef>
            </a:pPr>
            <a:r>
              <a:rPr sz="1500" b="1" spc="-4" dirty="0">
                <a:latin typeface="+mj-lt"/>
                <a:cs typeface="Century Gothic"/>
              </a:rPr>
              <a:t>Composite</a:t>
            </a:r>
            <a:r>
              <a:rPr sz="1500" b="1" spc="-34" dirty="0">
                <a:latin typeface="+mj-lt"/>
                <a:cs typeface="Century Gothic"/>
              </a:rPr>
              <a:t> </a:t>
            </a:r>
            <a:r>
              <a:rPr sz="1500" b="1" spc="-4" dirty="0">
                <a:latin typeface="+mj-lt"/>
                <a:cs typeface="Century Gothic"/>
              </a:rPr>
              <a:t>Endpoint</a:t>
            </a:r>
            <a:endParaRPr sz="1500" dirty="0">
              <a:latin typeface="+mj-lt"/>
              <a:cs typeface="Century Gothic"/>
            </a:endParaRPr>
          </a:p>
        </p:txBody>
      </p:sp>
      <p:sp>
        <p:nvSpPr>
          <p:cNvPr id="5" name="object 5"/>
          <p:cNvSpPr/>
          <p:nvPr/>
        </p:nvSpPr>
        <p:spPr>
          <a:xfrm>
            <a:off x="1828799" y="2457450"/>
            <a:ext cx="2743200" cy="1943100"/>
          </a:xfrm>
          <a:custGeom>
            <a:avLst/>
            <a:gdLst/>
            <a:ahLst/>
            <a:cxnLst/>
            <a:rect l="l" t="t" r="r" b="b"/>
            <a:pathLst>
              <a:path w="3657600" h="2590800">
                <a:moveTo>
                  <a:pt x="0" y="431808"/>
                </a:moveTo>
                <a:lnTo>
                  <a:pt x="2533" y="384758"/>
                </a:lnTo>
                <a:lnTo>
                  <a:pt x="9959" y="339175"/>
                </a:lnTo>
                <a:lnTo>
                  <a:pt x="22013" y="295323"/>
                </a:lnTo>
                <a:lnTo>
                  <a:pt x="38433" y="253466"/>
                </a:lnTo>
                <a:lnTo>
                  <a:pt x="58954" y="213866"/>
                </a:lnTo>
                <a:lnTo>
                  <a:pt x="83314" y="176788"/>
                </a:lnTo>
                <a:lnTo>
                  <a:pt x="111248" y="142494"/>
                </a:lnTo>
                <a:lnTo>
                  <a:pt x="142494" y="111248"/>
                </a:lnTo>
                <a:lnTo>
                  <a:pt x="176788" y="83314"/>
                </a:lnTo>
                <a:lnTo>
                  <a:pt x="213866" y="58954"/>
                </a:lnTo>
                <a:lnTo>
                  <a:pt x="253466" y="38433"/>
                </a:lnTo>
                <a:lnTo>
                  <a:pt x="295323" y="22013"/>
                </a:lnTo>
                <a:lnTo>
                  <a:pt x="339175" y="9959"/>
                </a:lnTo>
                <a:lnTo>
                  <a:pt x="384758" y="2533"/>
                </a:lnTo>
                <a:lnTo>
                  <a:pt x="431808" y="0"/>
                </a:lnTo>
                <a:lnTo>
                  <a:pt x="3225790" y="0"/>
                </a:lnTo>
                <a:lnTo>
                  <a:pt x="3272840" y="2533"/>
                </a:lnTo>
                <a:lnTo>
                  <a:pt x="3318423" y="9959"/>
                </a:lnTo>
                <a:lnTo>
                  <a:pt x="3362274" y="22013"/>
                </a:lnTo>
                <a:lnTo>
                  <a:pt x="3404132" y="38433"/>
                </a:lnTo>
                <a:lnTo>
                  <a:pt x="3443732" y="58954"/>
                </a:lnTo>
                <a:lnTo>
                  <a:pt x="3480810" y="83314"/>
                </a:lnTo>
                <a:lnTo>
                  <a:pt x="3515104" y="111248"/>
                </a:lnTo>
                <a:lnTo>
                  <a:pt x="3546350" y="142494"/>
                </a:lnTo>
                <a:lnTo>
                  <a:pt x="3574284" y="176788"/>
                </a:lnTo>
                <a:lnTo>
                  <a:pt x="3598644" y="213866"/>
                </a:lnTo>
                <a:lnTo>
                  <a:pt x="3619165" y="253466"/>
                </a:lnTo>
                <a:lnTo>
                  <a:pt x="3635585" y="295323"/>
                </a:lnTo>
                <a:lnTo>
                  <a:pt x="3647639" y="339175"/>
                </a:lnTo>
                <a:lnTo>
                  <a:pt x="3655065" y="384758"/>
                </a:lnTo>
                <a:lnTo>
                  <a:pt x="3657599" y="431808"/>
                </a:lnTo>
                <a:lnTo>
                  <a:pt x="3657599" y="2158990"/>
                </a:lnTo>
                <a:lnTo>
                  <a:pt x="3655065" y="2206040"/>
                </a:lnTo>
                <a:lnTo>
                  <a:pt x="3647639" y="2251623"/>
                </a:lnTo>
                <a:lnTo>
                  <a:pt x="3635585" y="2295475"/>
                </a:lnTo>
                <a:lnTo>
                  <a:pt x="3619165" y="2337332"/>
                </a:lnTo>
                <a:lnTo>
                  <a:pt x="3598644" y="2376932"/>
                </a:lnTo>
                <a:lnTo>
                  <a:pt x="3574284" y="2414010"/>
                </a:lnTo>
                <a:lnTo>
                  <a:pt x="3546350" y="2448304"/>
                </a:lnTo>
                <a:lnTo>
                  <a:pt x="3515104" y="2479550"/>
                </a:lnTo>
                <a:lnTo>
                  <a:pt x="3480810" y="2507484"/>
                </a:lnTo>
                <a:lnTo>
                  <a:pt x="3443732" y="2531844"/>
                </a:lnTo>
                <a:lnTo>
                  <a:pt x="3404132" y="2552365"/>
                </a:lnTo>
                <a:lnTo>
                  <a:pt x="3362274" y="2568785"/>
                </a:lnTo>
                <a:lnTo>
                  <a:pt x="3318423" y="2580839"/>
                </a:lnTo>
                <a:lnTo>
                  <a:pt x="3272840" y="2588265"/>
                </a:lnTo>
                <a:lnTo>
                  <a:pt x="3225790" y="2590799"/>
                </a:lnTo>
                <a:lnTo>
                  <a:pt x="431808" y="2590799"/>
                </a:lnTo>
                <a:lnTo>
                  <a:pt x="384758" y="2588265"/>
                </a:lnTo>
                <a:lnTo>
                  <a:pt x="339175" y="2580839"/>
                </a:lnTo>
                <a:lnTo>
                  <a:pt x="295323" y="2568785"/>
                </a:lnTo>
                <a:lnTo>
                  <a:pt x="253466" y="2552365"/>
                </a:lnTo>
                <a:lnTo>
                  <a:pt x="213866" y="2531844"/>
                </a:lnTo>
                <a:lnTo>
                  <a:pt x="176788" y="2507484"/>
                </a:lnTo>
                <a:lnTo>
                  <a:pt x="142494" y="2479550"/>
                </a:lnTo>
                <a:lnTo>
                  <a:pt x="111248" y="2448304"/>
                </a:lnTo>
                <a:lnTo>
                  <a:pt x="83314" y="2414010"/>
                </a:lnTo>
                <a:lnTo>
                  <a:pt x="58954" y="2376932"/>
                </a:lnTo>
                <a:lnTo>
                  <a:pt x="38433" y="2337332"/>
                </a:lnTo>
                <a:lnTo>
                  <a:pt x="22013" y="2295475"/>
                </a:lnTo>
                <a:lnTo>
                  <a:pt x="9959" y="2251623"/>
                </a:lnTo>
                <a:lnTo>
                  <a:pt x="2533" y="2206040"/>
                </a:lnTo>
                <a:lnTo>
                  <a:pt x="0" y="2158990"/>
                </a:lnTo>
                <a:lnTo>
                  <a:pt x="0" y="431808"/>
                </a:lnTo>
                <a:close/>
              </a:path>
            </a:pathLst>
          </a:custGeom>
          <a:ln w="38099">
            <a:solidFill>
              <a:srgbClr val="006A8A"/>
            </a:solidFill>
          </a:ln>
        </p:spPr>
        <p:txBody>
          <a:bodyPr wrap="square" lIns="0" tIns="0" rIns="0" bIns="0" rtlCol="0"/>
          <a:lstStyle/>
          <a:p>
            <a:endParaRPr>
              <a:latin typeface="+mj-lt"/>
            </a:endParaRPr>
          </a:p>
        </p:txBody>
      </p:sp>
      <p:sp>
        <p:nvSpPr>
          <p:cNvPr id="6" name="object 6"/>
          <p:cNvSpPr txBox="1"/>
          <p:nvPr/>
        </p:nvSpPr>
        <p:spPr>
          <a:xfrm>
            <a:off x="1982708" y="2986644"/>
            <a:ext cx="1961198" cy="1019478"/>
          </a:xfrm>
          <a:prstGeom prst="rect">
            <a:avLst/>
          </a:prstGeom>
        </p:spPr>
        <p:txBody>
          <a:bodyPr vert="horz" wrap="square" lIns="0" tIns="11906" rIns="0" bIns="0" rtlCol="0">
            <a:spAutoFit/>
          </a:bodyPr>
          <a:lstStyle/>
          <a:p>
            <a:pPr marL="9525" marR="3810">
              <a:lnSpc>
                <a:spcPct val="98800"/>
              </a:lnSpc>
              <a:spcBef>
                <a:spcPts val="94"/>
              </a:spcBef>
            </a:pPr>
            <a:r>
              <a:rPr sz="1350" spc="-4" dirty="0">
                <a:latin typeface="+mj-lt"/>
                <a:cs typeface="Century Gothic"/>
              </a:rPr>
              <a:t>Defined </a:t>
            </a:r>
            <a:r>
              <a:rPr sz="1350" dirty="0">
                <a:latin typeface="+mj-lt"/>
                <a:cs typeface="Century Gothic"/>
              </a:rPr>
              <a:t>as </a:t>
            </a:r>
            <a:r>
              <a:rPr sz="1350" spc="-4" dirty="0">
                <a:latin typeface="+mj-lt"/>
                <a:cs typeface="Century Gothic"/>
              </a:rPr>
              <a:t>resolution</a:t>
            </a:r>
            <a:r>
              <a:rPr sz="1350" spc="-23" dirty="0">
                <a:latin typeface="+mj-lt"/>
                <a:cs typeface="Century Gothic"/>
              </a:rPr>
              <a:t> </a:t>
            </a:r>
            <a:r>
              <a:rPr sz="1350" dirty="0">
                <a:latin typeface="+mj-lt"/>
                <a:cs typeface="Century Gothic"/>
              </a:rPr>
              <a:t>of  </a:t>
            </a:r>
            <a:r>
              <a:rPr sz="1350" spc="-4" dirty="0">
                <a:latin typeface="+mj-lt"/>
                <a:cs typeface="Century Gothic"/>
              </a:rPr>
              <a:t>abdominal pain </a:t>
            </a:r>
            <a:r>
              <a:rPr sz="1350" dirty="0">
                <a:latin typeface="+mj-lt"/>
                <a:cs typeface="Century Gothic"/>
              </a:rPr>
              <a:t>and  normalization of </a:t>
            </a:r>
            <a:r>
              <a:rPr sz="1350" spc="-4" dirty="0">
                <a:latin typeface="+mj-lt"/>
                <a:cs typeface="Century Gothic"/>
              </a:rPr>
              <a:t>bowel  </a:t>
            </a:r>
            <a:r>
              <a:rPr sz="1350" dirty="0">
                <a:latin typeface="+mj-lt"/>
                <a:cs typeface="Century Gothic"/>
              </a:rPr>
              <a:t>habits</a:t>
            </a:r>
          </a:p>
          <a:p>
            <a:pPr marL="266700" indent="-257175">
              <a:spcBef>
                <a:spcPts val="30"/>
              </a:spcBef>
              <a:buFont typeface="Arial"/>
              <a:buChar char="•"/>
              <a:tabLst>
                <a:tab pos="266224" algn="l"/>
                <a:tab pos="266700" algn="l"/>
              </a:tabLst>
            </a:pPr>
            <a:r>
              <a:rPr sz="1200" spc="-4" dirty="0">
                <a:latin typeface="+mj-lt"/>
                <a:cs typeface="Century Gothic"/>
              </a:rPr>
              <a:t>Assess </a:t>
            </a:r>
            <a:r>
              <a:rPr sz="1200" dirty="0">
                <a:latin typeface="+mj-lt"/>
                <a:cs typeface="Century Gothic"/>
              </a:rPr>
              <a:t>every 3</a:t>
            </a:r>
            <a:r>
              <a:rPr sz="1200" spc="-19" dirty="0">
                <a:latin typeface="+mj-lt"/>
                <a:cs typeface="Century Gothic"/>
              </a:rPr>
              <a:t> </a:t>
            </a:r>
            <a:r>
              <a:rPr sz="1200" spc="-4" dirty="0">
                <a:latin typeface="+mj-lt"/>
                <a:cs typeface="Century Gothic"/>
              </a:rPr>
              <a:t>months</a:t>
            </a:r>
            <a:endParaRPr sz="1200" dirty="0">
              <a:latin typeface="+mj-lt"/>
              <a:cs typeface="Century Gothic"/>
            </a:endParaRPr>
          </a:p>
        </p:txBody>
      </p:sp>
      <p:sp>
        <p:nvSpPr>
          <p:cNvPr id="7" name="object 7"/>
          <p:cNvSpPr/>
          <p:nvPr/>
        </p:nvSpPr>
        <p:spPr>
          <a:xfrm>
            <a:off x="4629150" y="2457450"/>
            <a:ext cx="2743200" cy="1943100"/>
          </a:xfrm>
          <a:custGeom>
            <a:avLst/>
            <a:gdLst/>
            <a:ahLst/>
            <a:cxnLst/>
            <a:rect l="l" t="t" r="r" b="b"/>
            <a:pathLst>
              <a:path w="3657600" h="2590800">
                <a:moveTo>
                  <a:pt x="0" y="431808"/>
                </a:moveTo>
                <a:lnTo>
                  <a:pt x="2533" y="384758"/>
                </a:lnTo>
                <a:lnTo>
                  <a:pt x="9959" y="339175"/>
                </a:lnTo>
                <a:lnTo>
                  <a:pt x="22013" y="295323"/>
                </a:lnTo>
                <a:lnTo>
                  <a:pt x="38433" y="253466"/>
                </a:lnTo>
                <a:lnTo>
                  <a:pt x="58954" y="213866"/>
                </a:lnTo>
                <a:lnTo>
                  <a:pt x="83314" y="176788"/>
                </a:lnTo>
                <a:lnTo>
                  <a:pt x="111248" y="142494"/>
                </a:lnTo>
                <a:lnTo>
                  <a:pt x="142494" y="111248"/>
                </a:lnTo>
                <a:lnTo>
                  <a:pt x="176788" y="83314"/>
                </a:lnTo>
                <a:lnTo>
                  <a:pt x="213866" y="58954"/>
                </a:lnTo>
                <a:lnTo>
                  <a:pt x="253466" y="38433"/>
                </a:lnTo>
                <a:lnTo>
                  <a:pt x="295323" y="22013"/>
                </a:lnTo>
                <a:lnTo>
                  <a:pt x="339175" y="9959"/>
                </a:lnTo>
                <a:lnTo>
                  <a:pt x="384758" y="2533"/>
                </a:lnTo>
                <a:lnTo>
                  <a:pt x="431808" y="0"/>
                </a:lnTo>
                <a:lnTo>
                  <a:pt x="3225790" y="0"/>
                </a:lnTo>
                <a:lnTo>
                  <a:pt x="3272840" y="2533"/>
                </a:lnTo>
                <a:lnTo>
                  <a:pt x="3318423" y="9959"/>
                </a:lnTo>
                <a:lnTo>
                  <a:pt x="3362275" y="22013"/>
                </a:lnTo>
                <a:lnTo>
                  <a:pt x="3404132" y="38433"/>
                </a:lnTo>
                <a:lnTo>
                  <a:pt x="3443732" y="58954"/>
                </a:lnTo>
                <a:lnTo>
                  <a:pt x="3480810" y="83314"/>
                </a:lnTo>
                <a:lnTo>
                  <a:pt x="3515104" y="111248"/>
                </a:lnTo>
                <a:lnTo>
                  <a:pt x="3546350" y="142494"/>
                </a:lnTo>
                <a:lnTo>
                  <a:pt x="3574284" y="176788"/>
                </a:lnTo>
                <a:lnTo>
                  <a:pt x="3598644" y="213866"/>
                </a:lnTo>
                <a:lnTo>
                  <a:pt x="3619165" y="253466"/>
                </a:lnTo>
                <a:lnTo>
                  <a:pt x="3635585" y="295323"/>
                </a:lnTo>
                <a:lnTo>
                  <a:pt x="3647639" y="339175"/>
                </a:lnTo>
                <a:lnTo>
                  <a:pt x="3655065" y="384758"/>
                </a:lnTo>
                <a:lnTo>
                  <a:pt x="3657599" y="431808"/>
                </a:lnTo>
                <a:lnTo>
                  <a:pt x="3657599" y="2158990"/>
                </a:lnTo>
                <a:lnTo>
                  <a:pt x="3655065" y="2206040"/>
                </a:lnTo>
                <a:lnTo>
                  <a:pt x="3647639" y="2251623"/>
                </a:lnTo>
                <a:lnTo>
                  <a:pt x="3635585" y="2295475"/>
                </a:lnTo>
                <a:lnTo>
                  <a:pt x="3619165" y="2337332"/>
                </a:lnTo>
                <a:lnTo>
                  <a:pt x="3598644" y="2376932"/>
                </a:lnTo>
                <a:lnTo>
                  <a:pt x="3574284" y="2414010"/>
                </a:lnTo>
                <a:lnTo>
                  <a:pt x="3546350" y="2448304"/>
                </a:lnTo>
                <a:lnTo>
                  <a:pt x="3515104" y="2479550"/>
                </a:lnTo>
                <a:lnTo>
                  <a:pt x="3480810" y="2507484"/>
                </a:lnTo>
                <a:lnTo>
                  <a:pt x="3443732" y="2531844"/>
                </a:lnTo>
                <a:lnTo>
                  <a:pt x="3404132" y="2552365"/>
                </a:lnTo>
                <a:lnTo>
                  <a:pt x="3362275" y="2568785"/>
                </a:lnTo>
                <a:lnTo>
                  <a:pt x="3318423" y="2580839"/>
                </a:lnTo>
                <a:lnTo>
                  <a:pt x="3272840" y="2588265"/>
                </a:lnTo>
                <a:lnTo>
                  <a:pt x="3225790" y="2590799"/>
                </a:lnTo>
                <a:lnTo>
                  <a:pt x="431808" y="2590799"/>
                </a:lnTo>
                <a:lnTo>
                  <a:pt x="384758" y="2588265"/>
                </a:lnTo>
                <a:lnTo>
                  <a:pt x="339175" y="2580839"/>
                </a:lnTo>
                <a:lnTo>
                  <a:pt x="295323" y="2568785"/>
                </a:lnTo>
                <a:lnTo>
                  <a:pt x="253466" y="2552365"/>
                </a:lnTo>
                <a:lnTo>
                  <a:pt x="213866" y="2531844"/>
                </a:lnTo>
                <a:lnTo>
                  <a:pt x="176788" y="2507484"/>
                </a:lnTo>
                <a:lnTo>
                  <a:pt x="142494" y="2479550"/>
                </a:lnTo>
                <a:lnTo>
                  <a:pt x="111248" y="2448304"/>
                </a:lnTo>
                <a:lnTo>
                  <a:pt x="83314" y="2414010"/>
                </a:lnTo>
                <a:lnTo>
                  <a:pt x="58954" y="2376932"/>
                </a:lnTo>
                <a:lnTo>
                  <a:pt x="38433" y="2337332"/>
                </a:lnTo>
                <a:lnTo>
                  <a:pt x="22013" y="2295475"/>
                </a:lnTo>
                <a:lnTo>
                  <a:pt x="9959" y="2251623"/>
                </a:lnTo>
                <a:lnTo>
                  <a:pt x="2533" y="2206040"/>
                </a:lnTo>
                <a:lnTo>
                  <a:pt x="0" y="2158990"/>
                </a:lnTo>
                <a:lnTo>
                  <a:pt x="0" y="431808"/>
                </a:lnTo>
                <a:close/>
              </a:path>
            </a:pathLst>
          </a:custGeom>
          <a:ln w="38099">
            <a:solidFill>
              <a:srgbClr val="006A8A"/>
            </a:solidFill>
          </a:ln>
        </p:spPr>
        <p:txBody>
          <a:bodyPr wrap="square" lIns="0" tIns="0" rIns="0" bIns="0" rtlCol="0"/>
          <a:lstStyle/>
          <a:p>
            <a:endParaRPr>
              <a:latin typeface="+mj-lt"/>
            </a:endParaRPr>
          </a:p>
        </p:txBody>
      </p:sp>
      <p:sp>
        <p:nvSpPr>
          <p:cNvPr id="8" name="object 8"/>
          <p:cNvSpPr txBox="1"/>
          <p:nvPr/>
        </p:nvSpPr>
        <p:spPr>
          <a:xfrm>
            <a:off x="2279013" y="2577069"/>
            <a:ext cx="4617244" cy="217367"/>
          </a:xfrm>
          <a:prstGeom prst="rect">
            <a:avLst/>
          </a:prstGeom>
        </p:spPr>
        <p:txBody>
          <a:bodyPr vert="horz" wrap="square" lIns="0" tIns="9525" rIns="0" bIns="0" rtlCol="0">
            <a:spAutoFit/>
          </a:bodyPr>
          <a:lstStyle/>
          <a:p>
            <a:pPr marL="9525">
              <a:spcBef>
                <a:spcPts val="75"/>
              </a:spcBef>
              <a:tabLst>
                <a:tab pos="2839878" algn="l"/>
              </a:tabLst>
            </a:pPr>
            <a:r>
              <a:rPr sz="1350" spc="-4" dirty="0">
                <a:latin typeface="+mj-lt"/>
                <a:cs typeface="Century Gothic"/>
              </a:rPr>
              <a:t>Clinical/PRO</a:t>
            </a:r>
            <a:r>
              <a:rPr sz="1350" spc="11" dirty="0">
                <a:latin typeface="+mj-lt"/>
                <a:cs typeface="Century Gothic"/>
              </a:rPr>
              <a:t> </a:t>
            </a:r>
            <a:r>
              <a:rPr sz="1350" spc="-4" dirty="0">
                <a:latin typeface="+mj-lt"/>
                <a:cs typeface="Century Gothic"/>
              </a:rPr>
              <a:t>remission	Endoscopic</a:t>
            </a:r>
            <a:r>
              <a:rPr sz="1350" spc="-19" dirty="0">
                <a:latin typeface="+mj-lt"/>
                <a:cs typeface="Century Gothic"/>
              </a:rPr>
              <a:t> </a:t>
            </a:r>
            <a:r>
              <a:rPr sz="1350" spc="-4" dirty="0">
                <a:latin typeface="+mj-lt"/>
                <a:cs typeface="Century Gothic"/>
              </a:rPr>
              <a:t>remission</a:t>
            </a:r>
            <a:endParaRPr sz="1350" dirty="0">
              <a:latin typeface="+mj-lt"/>
              <a:cs typeface="Century Gothic"/>
            </a:endParaRPr>
          </a:p>
        </p:txBody>
      </p:sp>
      <p:sp>
        <p:nvSpPr>
          <p:cNvPr id="9" name="object 9"/>
          <p:cNvSpPr txBox="1"/>
          <p:nvPr/>
        </p:nvSpPr>
        <p:spPr>
          <a:xfrm>
            <a:off x="4783059" y="2986644"/>
            <a:ext cx="2062639" cy="834812"/>
          </a:xfrm>
          <a:prstGeom prst="rect">
            <a:avLst/>
          </a:prstGeom>
        </p:spPr>
        <p:txBody>
          <a:bodyPr vert="horz" wrap="square" lIns="0" tIns="11906" rIns="0" bIns="0" rtlCol="0">
            <a:spAutoFit/>
          </a:bodyPr>
          <a:lstStyle/>
          <a:p>
            <a:pPr marL="9525" marR="3810">
              <a:lnSpc>
                <a:spcPct val="98800"/>
              </a:lnSpc>
              <a:spcBef>
                <a:spcPts val="94"/>
              </a:spcBef>
            </a:pPr>
            <a:r>
              <a:rPr sz="1350" spc="-4" dirty="0">
                <a:latin typeface="+mj-lt"/>
                <a:cs typeface="Century Gothic"/>
              </a:rPr>
              <a:t>Defined </a:t>
            </a:r>
            <a:r>
              <a:rPr sz="1350" dirty="0">
                <a:latin typeface="+mj-lt"/>
                <a:cs typeface="Century Gothic"/>
              </a:rPr>
              <a:t>as </a:t>
            </a:r>
            <a:r>
              <a:rPr sz="1350" spc="-4" dirty="0">
                <a:latin typeface="+mj-lt"/>
                <a:cs typeface="Century Gothic"/>
              </a:rPr>
              <a:t>resolution </a:t>
            </a:r>
            <a:r>
              <a:rPr sz="1350" dirty="0">
                <a:latin typeface="+mj-lt"/>
                <a:cs typeface="Century Gothic"/>
              </a:rPr>
              <a:t>of  </a:t>
            </a:r>
            <a:r>
              <a:rPr sz="1350" spc="-4" dirty="0">
                <a:latin typeface="+mj-lt"/>
                <a:cs typeface="Century Gothic"/>
              </a:rPr>
              <a:t>ulceration </a:t>
            </a:r>
            <a:r>
              <a:rPr sz="1350" dirty="0">
                <a:latin typeface="+mj-lt"/>
                <a:cs typeface="Century Gothic"/>
              </a:rPr>
              <a:t>on  </a:t>
            </a:r>
            <a:r>
              <a:rPr sz="1350" spc="-4" dirty="0">
                <a:latin typeface="+mj-lt"/>
                <a:cs typeface="Century Gothic"/>
              </a:rPr>
              <a:t>ileocolonoscopy </a:t>
            </a:r>
            <a:r>
              <a:rPr sz="1350" dirty="0">
                <a:latin typeface="+mj-lt"/>
                <a:cs typeface="Century Gothic"/>
              </a:rPr>
              <a:t>or</a:t>
            </a:r>
            <a:r>
              <a:rPr sz="1350" spc="-15" dirty="0">
                <a:latin typeface="+mj-lt"/>
                <a:cs typeface="Century Gothic"/>
              </a:rPr>
              <a:t> </a:t>
            </a:r>
            <a:r>
              <a:rPr sz="1350" spc="-4" dirty="0">
                <a:latin typeface="+mj-lt"/>
                <a:cs typeface="Century Gothic"/>
              </a:rPr>
              <a:t>cross  sectional </a:t>
            </a:r>
            <a:r>
              <a:rPr sz="1350" dirty="0">
                <a:latin typeface="+mj-lt"/>
                <a:cs typeface="Century Gothic"/>
              </a:rPr>
              <a:t>imaging</a:t>
            </a:r>
          </a:p>
        </p:txBody>
      </p:sp>
      <p:sp>
        <p:nvSpPr>
          <p:cNvPr id="10" name="object 10"/>
          <p:cNvSpPr txBox="1"/>
          <p:nvPr/>
        </p:nvSpPr>
        <p:spPr>
          <a:xfrm>
            <a:off x="4783060" y="3805793"/>
            <a:ext cx="1958816" cy="376385"/>
          </a:xfrm>
          <a:prstGeom prst="rect">
            <a:avLst/>
          </a:prstGeom>
        </p:spPr>
        <p:txBody>
          <a:bodyPr vert="horz" wrap="square" lIns="0" tIns="17145" rIns="0" bIns="0" rtlCol="0">
            <a:spAutoFit/>
          </a:bodyPr>
          <a:lstStyle/>
          <a:p>
            <a:pPr marL="266700" marR="3810" indent="-257175">
              <a:lnSpc>
                <a:spcPts val="1425"/>
              </a:lnSpc>
              <a:spcBef>
                <a:spcPts val="135"/>
              </a:spcBef>
              <a:buFont typeface="Arial"/>
              <a:buChar char="•"/>
              <a:tabLst>
                <a:tab pos="266224" algn="l"/>
                <a:tab pos="266700" algn="l"/>
              </a:tabLst>
            </a:pPr>
            <a:r>
              <a:rPr sz="1200" spc="-4" dirty="0">
                <a:latin typeface="+mj-lt"/>
                <a:cs typeface="Century Gothic"/>
              </a:rPr>
              <a:t>Assess 6-9 months after  treatment</a:t>
            </a:r>
            <a:endParaRPr sz="1200">
              <a:latin typeface="+mj-lt"/>
              <a:cs typeface="Century Gothic"/>
            </a:endParaRPr>
          </a:p>
        </p:txBody>
      </p:sp>
      <p:sp>
        <p:nvSpPr>
          <p:cNvPr id="11" name="object 11"/>
          <p:cNvSpPr/>
          <p:nvPr/>
        </p:nvSpPr>
        <p:spPr>
          <a:xfrm>
            <a:off x="4247804" y="2665267"/>
            <a:ext cx="648392" cy="361604"/>
          </a:xfrm>
          <a:prstGeom prst="rect">
            <a:avLst/>
          </a:prstGeom>
          <a:blipFill>
            <a:blip r:embed="rId2" cstate="print"/>
            <a:stretch>
              <a:fillRect/>
            </a:stretch>
          </a:blipFill>
        </p:spPr>
        <p:txBody>
          <a:bodyPr wrap="square" lIns="0" tIns="0" rIns="0" bIns="0" rtlCol="0"/>
          <a:lstStyle/>
          <a:p>
            <a:endParaRPr>
              <a:latin typeface="+mj-lt"/>
            </a:endParaRPr>
          </a:p>
        </p:txBody>
      </p:sp>
      <p:sp>
        <p:nvSpPr>
          <p:cNvPr id="12" name="object 12"/>
          <p:cNvSpPr/>
          <p:nvPr/>
        </p:nvSpPr>
        <p:spPr>
          <a:xfrm>
            <a:off x="4325735" y="2690206"/>
            <a:ext cx="486294" cy="314844"/>
          </a:xfrm>
          <a:prstGeom prst="rect">
            <a:avLst/>
          </a:prstGeom>
          <a:blipFill>
            <a:blip r:embed="rId3" cstate="print"/>
            <a:stretch>
              <a:fillRect/>
            </a:stretch>
          </a:blipFill>
        </p:spPr>
        <p:txBody>
          <a:bodyPr wrap="square" lIns="0" tIns="0" rIns="0" bIns="0" rtlCol="0"/>
          <a:lstStyle/>
          <a:p>
            <a:endParaRPr>
              <a:latin typeface="+mj-lt"/>
            </a:endParaRPr>
          </a:p>
        </p:txBody>
      </p:sp>
      <p:sp>
        <p:nvSpPr>
          <p:cNvPr id="13" name="object 13"/>
          <p:cNvSpPr/>
          <p:nvPr/>
        </p:nvSpPr>
        <p:spPr>
          <a:xfrm>
            <a:off x="4286249" y="2686050"/>
            <a:ext cx="571500" cy="285750"/>
          </a:xfrm>
          <a:prstGeom prst="rect">
            <a:avLst/>
          </a:prstGeom>
          <a:blipFill>
            <a:blip r:embed="rId4" cstate="print"/>
            <a:stretch>
              <a:fillRect/>
            </a:stretch>
          </a:blipFill>
        </p:spPr>
        <p:txBody>
          <a:bodyPr wrap="square" lIns="0" tIns="0" rIns="0" bIns="0" rtlCol="0"/>
          <a:lstStyle/>
          <a:p>
            <a:endParaRPr>
              <a:latin typeface="+mj-lt"/>
            </a:endParaRPr>
          </a:p>
        </p:txBody>
      </p:sp>
      <p:sp>
        <p:nvSpPr>
          <p:cNvPr id="14" name="object 14"/>
          <p:cNvSpPr/>
          <p:nvPr/>
        </p:nvSpPr>
        <p:spPr>
          <a:xfrm>
            <a:off x="4286249" y="2686050"/>
            <a:ext cx="571500" cy="285750"/>
          </a:xfrm>
          <a:custGeom>
            <a:avLst/>
            <a:gdLst/>
            <a:ahLst/>
            <a:cxnLst/>
            <a:rect l="l" t="t" r="r" b="b"/>
            <a:pathLst>
              <a:path w="762000" h="381000">
                <a:moveTo>
                  <a:pt x="0" y="63501"/>
                </a:moveTo>
                <a:lnTo>
                  <a:pt x="4990" y="38783"/>
                </a:lnTo>
                <a:lnTo>
                  <a:pt x="18599" y="18599"/>
                </a:lnTo>
                <a:lnTo>
                  <a:pt x="38783" y="4990"/>
                </a:lnTo>
                <a:lnTo>
                  <a:pt x="63501" y="0"/>
                </a:lnTo>
                <a:lnTo>
                  <a:pt x="698498" y="0"/>
                </a:lnTo>
                <a:lnTo>
                  <a:pt x="723216" y="4990"/>
                </a:lnTo>
                <a:lnTo>
                  <a:pt x="743400" y="18599"/>
                </a:lnTo>
                <a:lnTo>
                  <a:pt x="757009" y="38783"/>
                </a:lnTo>
                <a:lnTo>
                  <a:pt x="761999" y="63501"/>
                </a:lnTo>
                <a:lnTo>
                  <a:pt x="761999" y="317498"/>
                </a:lnTo>
                <a:lnTo>
                  <a:pt x="757009" y="342216"/>
                </a:lnTo>
                <a:lnTo>
                  <a:pt x="743400" y="362400"/>
                </a:lnTo>
                <a:lnTo>
                  <a:pt x="723216" y="376009"/>
                </a:lnTo>
                <a:lnTo>
                  <a:pt x="698498" y="380999"/>
                </a:lnTo>
                <a:lnTo>
                  <a:pt x="63501" y="380999"/>
                </a:lnTo>
                <a:lnTo>
                  <a:pt x="38783" y="376009"/>
                </a:lnTo>
                <a:lnTo>
                  <a:pt x="18599" y="362400"/>
                </a:lnTo>
                <a:lnTo>
                  <a:pt x="4990" y="342216"/>
                </a:lnTo>
                <a:lnTo>
                  <a:pt x="0" y="317498"/>
                </a:lnTo>
                <a:lnTo>
                  <a:pt x="0" y="63501"/>
                </a:lnTo>
                <a:close/>
              </a:path>
            </a:pathLst>
          </a:custGeom>
          <a:ln w="9524">
            <a:solidFill>
              <a:srgbClr val="00BCF2"/>
            </a:solidFill>
          </a:ln>
        </p:spPr>
        <p:txBody>
          <a:bodyPr wrap="square" lIns="0" tIns="0" rIns="0" bIns="0" rtlCol="0"/>
          <a:lstStyle/>
          <a:p>
            <a:endParaRPr>
              <a:latin typeface="+mj-lt"/>
            </a:endParaRPr>
          </a:p>
        </p:txBody>
      </p:sp>
      <p:sp>
        <p:nvSpPr>
          <p:cNvPr id="15" name="object 15"/>
          <p:cNvSpPr txBox="1"/>
          <p:nvPr/>
        </p:nvSpPr>
        <p:spPr>
          <a:xfrm>
            <a:off x="4374016" y="2716530"/>
            <a:ext cx="400526"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mj-lt"/>
                <a:cs typeface="Century Gothic"/>
              </a:rPr>
              <a:t>AND</a:t>
            </a:r>
            <a:endParaRPr sz="1350">
              <a:latin typeface="+mj-lt"/>
              <a:cs typeface="Century Gothic"/>
            </a:endParaRPr>
          </a:p>
        </p:txBody>
      </p:sp>
      <p:sp>
        <p:nvSpPr>
          <p:cNvPr id="16" name="object 16"/>
          <p:cNvSpPr/>
          <p:nvPr/>
        </p:nvSpPr>
        <p:spPr>
          <a:xfrm>
            <a:off x="1828800" y="4572000"/>
            <a:ext cx="5543550" cy="400050"/>
          </a:xfrm>
          <a:custGeom>
            <a:avLst/>
            <a:gdLst/>
            <a:ahLst/>
            <a:cxnLst/>
            <a:rect l="l" t="t" r="r" b="b"/>
            <a:pathLst>
              <a:path w="7391400" h="533400">
                <a:moveTo>
                  <a:pt x="0" y="88901"/>
                </a:moveTo>
                <a:lnTo>
                  <a:pt x="6986" y="54297"/>
                </a:lnTo>
                <a:lnTo>
                  <a:pt x="26038" y="26038"/>
                </a:lnTo>
                <a:lnTo>
                  <a:pt x="54297" y="6986"/>
                </a:lnTo>
                <a:lnTo>
                  <a:pt x="88901" y="0"/>
                </a:lnTo>
                <a:lnTo>
                  <a:pt x="7302496" y="0"/>
                </a:lnTo>
                <a:lnTo>
                  <a:pt x="7337101" y="6986"/>
                </a:lnTo>
                <a:lnTo>
                  <a:pt x="7365359" y="26038"/>
                </a:lnTo>
                <a:lnTo>
                  <a:pt x="7384411" y="54297"/>
                </a:lnTo>
                <a:lnTo>
                  <a:pt x="7391398" y="88901"/>
                </a:lnTo>
                <a:lnTo>
                  <a:pt x="7391398" y="444497"/>
                </a:lnTo>
                <a:lnTo>
                  <a:pt x="7384411" y="479102"/>
                </a:lnTo>
                <a:lnTo>
                  <a:pt x="7365359" y="507361"/>
                </a:lnTo>
                <a:lnTo>
                  <a:pt x="7337101" y="526413"/>
                </a:lnTo>
                <a:lnTo>
                  <a:pt x="7302496" y="533399"/>
                </a:lnTo>
                <a:lnTo>
                  <a:pt x="88901" y="533399"/>
                </a:lnTo>
                <a:lnTo>
                  <a:pt x="54297" y="526413"/>
                </a:lnTo>
                <a:lnTo>
                  <a:pt x="26038" y="507361"/>
                </a:lnTo>
                <a:lnTo>
                  <a:pt x="6986" y="479102"/>
                </a:lnTo>
                <a:lnTo>
                  <a:pt x="0" y="444497"/>
                </a:lnTo>
                <a:lnTo>
                  <a:pt x="0" y="88901"/>
                </a:lnTo>
                <a:close/>
              </a:path>
            </a:pathLst>
          </a:custGeom>
          <a:ln w="38099">
            <a:solidFill>
              <a:srgbClr val="00BCF2"/>
            </a:solidFill>
          </a:ln>
        </p:spPr>
        <p:txBody>
          <a:bodyPr wrap="square" lIns="0" tIns="0" rIns="0" bIns="0" rtlCol="0"/>
          <a:lstStyle/>
          <a:p>
            <a:endParaRPr>
              <a:latin typeface="+mj-lt"/>
            </a:endParaRPr>
          </a:p>
        </p:txBody>
      </p:sp>
      <p:sp>
        <p:nvSpPr>
          <p:cNvPr id="17" name="object 17"/>
          <p:cNvSpPr/>
          <p:nvPr/>
        </p:nvSpPr>
        <p:spPr>
          <a:xfrm>
            <a:off x="1828799" y="5029200"/>
            <a:ext cx="2743200" cy="378143"/>
          </a:xfrm>
          <a:custGeom>
            <a:avLst/>
            <a:gdLst/>
            <a:ahLst/>
            <a:cxnLst/>
            <a:rect l="l" t="t" r="r" b="b"/>
            <a:pathLst>
              <a:path w="3657600" h="504189">
                <a:moveTo>
                  <a:pt x="0" y="83968"/>
                </a:moveTo>
                <a:lnTo>
                  <a:pt x="6598" y="51284"/>
                </a:lnTo>
                <a:lnTo>
                  <a:pt x="24593" y="24593"/>
                </a:lnTo>
                <a:lnTo>
                  <a:pt x="51284" y="6598"/>
                </a:lnTo>
                <a:lnTo>
                  <a:pt x="83968" y="0"/>
                </a:lnTo>
                <a:lnTo>
                  <a:pt x="3573630" y="0"/>
                </a:lnTo>
                <a:lnTo>
                  <a:pt x="3606314" y="6598"/>
                </a:lnTo>
                <a:lnTo>
                  <a:pt x="3633005" y="24593"/>
                </a:lnTo>
                <a:lnTo>
                  <a:pt x="3651000" y="51284"/>
                </a:lnTo>
                <a:lnTo>
                  <a:pt x="3657599" y="83968"/>
                </a:lnTo>
                <a:lnTo>
                  <a:pt x="3657599" y="419832"/>
                </a:lnTo>
                <a:lnTo>
                  <a:pt x="3651000" y="452517"/>
                </a:lnTo>
                <a:lnTo>
                  <a:pt x="3633005" y="479207"/>
                </a:lnTo>
                <a:lnTo>
                  <a:pt x="3606314" y="497203"/>
                </a:lnTo>
                <a:lnTo>
                  <a:pt x="3573630" y="503801"/>
                </a:lnTo>
                <a:lnTo>
                  <a:pt x="83968" y="503801"/>
                </a:lnTo>
                <a:lnTo>
                  <a:pt x="51284" y="497203"/>
                </a:lnTo>
                <a:lnTo>
                  <a:pt x="24593" y="479207"/>
                </a:lnTo>
                <a:lnTo>
                  <a:pt x="6598" y="452517"/>
                </a:lnTo>
                <a:lnTo>
                  <a:pt x="0" y="419832"/>
                </a:lnTo>
                <a:lnTo>
                  <a:pt x="0" y="83968"/>
                </a:lnTo>
                <a:close/>
              </a:path>
            </a:pathLst>
          </a:custGeom>
          <a:ln w="38099">
            <a:solidFill>
              <a:srgbClr val="006A8A"/>
            </a:solidFill>
          </a:ln>
        </p:spPr>
        <p:txBody>
          <a:bodyPr wrap="square" lIns="0" tIns="0" rIns="0" bIns="0" rtlCol="0"/>
          <a:lstStyle/>
          <a:p>
            <a:endParaRPr>
              <a:latin typeface="+mj-lt"/>
            </a:endParaRPr>
          </a:p>
        </p:txBody>
      </p:sp>
      <p:sp>
        <p:nvSpPr>
          <p:cNvPr id="18" name="object 18"/>
          <p:cNvSpPr/>
          <p:nvPr/>
        </p:nvSpPr>
        <p:spPr>
          <a:xfrm>
            <a:off x="4629150" y="5029200"/>
            <a:ext cx="2743200" cy="378143"/>
          </a:xfrm>
          <a:custGeom>
            <a:avLst/>
            <a:gdLst/>
            <a:ahLst/>
            <a:cxnLst/>
            <a:rect l="l" t="t" r="r" b="b"/>
            <a:pathLst>
              <a:path w="3657600" h="504189">
                <a:moveTo>
                  <a:pt x="0" y="83968"/>
                </a:moveTo>
                <a:lnTo>
                  <a:pt x="6598" y="51284"/>
                </a:lnTo>
                <a:lnTo>
                  <a:pt x="24593" y="24593"/>
                </a:lnTo>
                <a:lnTo>
                  <a:pt x="51284" y="6598"/>
                </a:lnTo>
                <a:lnTo>
                  <a:pt x="83968" y="0"/>
                </a:lnTo>
                <a:lnTo>
                  <a:pt x="3573630" y="0"/>
                </a:lnTo>
                <a:lnTo>
                  <a:pt x="3606314" y="6598"/>
                </a:lnTo>
                <a:lnTo>
                  <a:pt x="3633005" y="24593"/>
                </a:lnTo>
                <a:lnTo>
                  <a:pt x="3651000" y="51284"/>
                </a:lnTo>
                <a:lnTo>
                  <a:pt x="3657599" y="83968"/>
                </a:lnTo>
                <a:lnTo>
                  <a:pt x="3657599" y="419832"/>
                </a:lnTo>
                <a:lnTo>
                  <a:pt x="3651000" y="452517"/>
                </a:lnTo>
                <a:lnTo>
                  <a:pt x="3633005" y="479207"/>
                </a:lnTo>
                <a:lnTo>
                  <a:pt x="3606314" y="497203"/>
                </a:lnTo>
                <a:lnTo>
                  <a:pt x="3573630" y="503801"/>
                </a:lnTo>
                <a:lnTo>
                  <a:pt x="83968" y="503801"/>
                </a:lnTo>
                <a:lnTo>
                  <a:pt x="51284" y="497203"/>
                </a:lnTo>
                <a:lnTo>
                  <a:pt x="24593" y="479207"/>
                </a:lnTo>
                <a:lnTo>
                  <a:pt x="6598" y="452517"/>
                </a:lnTo>
                <a:lnTo>
                  <a:pt x="0" y="419832"/>
                </a:lnTo>
                <a:lnTo>
                  <a:pt x="0" y="83968"/>
                </a:lnTo>
                <a:close/>
              </a:path>
            </a:pathLst>
          </a:custGeom>
          <a:ln w="38099">
            <a:solidFill>
              <a:srgbClr val="006A8A"/>
            </a:solidFill>
          </a:ln>
        </p:spPr>
        <p:txBody>
          <a:bodyPr wrap="square" lIns="0" tIns="0" rIns="0" bIns="0" rtlCol="0"/>
          <a:lstStyle/>
          <a:p>
            <a:endParaRPr>
              <a:latin typeface="+mj-lt"/>
            </a:endParaRPr>
          </a:p>
        </p:txBody>
      </p:sp>
      <p:sp>
        <p:nvSpPr>
          <p:cNvPr id="20" name="object 20"/>
          <p:cNvSpPr txBox="1"/>
          <p:nvPr/>
        </p:nvSpPr>
        <p:spPr>
          <a:xfrm>
            <a:off x="7530841" y="5712446"/>
            <a:ext cx="81915" cy="188513"/>
          </a:xfrm>
          <a:prstGeom prst="rect">
            <a:avLst/>
          </a:prstGeom>
        </p:spPr>
        <p:txBody>
          <a:bodyPr vert="horz" wrap="square" lIns="0" tIns="3810" rIns="0" bIns="0" rtlCol="0">
            <a:spAutoFit/>
          </a:bodyPr>
          <a:lstStyle/>
          <a:p>
            <a:pPr marL="19050">
              <a:spcBef>
                <a:spcPts val="30"/>
              </a:spcBef>
            </a:pPr>
            <a:fld id="{81D60167-4931-47E6-BA6A-407CBD079E47}" type="slidenum">
              <a:rPr sz="600" spc="4" dirty="0">
                <a:solidFill>
                  <a:srgbClr val="898989"/>
                </a:solidFill>
                <a:latin typeface="+mj-lt"/>
                <a:cs typeface="Arial"/>
              </a:rPr>
              <a:pPr marL="19050">
                <a:spcBef>
                  <a:spcPts val="30"/>
                </a:spcBef>
              </a:pPr>
              <a:t>8</a:t>
            </a:fld>
            <a:endParaRPr sz="600">
              <a:latin typeface="+mj-lt"/>
              <a:cs typeface="Arial"/>
            </a:endParaRPr>
          </a:p>
        </p:txBody>
      </p:sp>
      <p:sp>
        <p:nvSpPr>
          <p:cNvPr id="21" name="object 21"/>
          <p:cNvSpPr txBox="1"/>
          <p:nvPr/>
        </p:nvSpPr>
        <p:spPr>
          <a:xfrm>
            <a:off x="40944" y="6217337"/>
            <a:ext cx="5492973" cy="620522"/>
          </a:xfrm>
          <a:prstGeom prst="rect">
            <a:avLst/>
          </a:prstGeom>
        </p:spPr>
        <p:txBody>
          <a:bodyPr vert="horz" wrap="square" lIns="0" tIns="10001" rIns="0" bIns="0" rtlCol="0">
            <a:spAutoFit/>
          </a:bodyPr>
          <a:lstStyle/>
          <a:p>
            <a:pPr marL="9525" algn="l">
              <a:spcBef>
                <a:spcPts val="79"/>
              </a:spcBef>
            </a:pPr>
            <a:r>
              <a:rPr lang="en-US" sz="1400" spc="-4" dirty="0">
                <a:latin typeface="+mj-lt"/>
                <a:cs typeface="Century Gothic"/>
              </a:rPr>
              <a:t>PRO, patient reported outcome.</a:t>
            </a:r>
          </a:p>
          <a:p>
            <a:pPr marL="9525" algn="l">
              <a:spcBef>
                <a:spcPts val="79"/>
              </a:spcBef>
            </a:pPr>
            <a:endParaRPr lang="en-US" sz="1200" spc="-4" dirty="0">
              <a:latin typeface="+mj-lt"/>
              <a:cs typeface="Century Gothic"/>
            </a:endParaRPr>
          </a:p>
          <a:p>
            <a:pPr marL="9525" algn="l">
              <a:spcBef>
                <a:spcPts val="79"/>
              </a:spcBef>
            </a:pPr>
            <a:r>
              <a:rPr sz="1200" spc="-4" dirty="0" err="1">
                <a:latin typeface="+mj-lt"/>
                <a:cs typeface="Century Gothic"/>
              </a:rPr>
              <a:t>Peyrin-Biroulet</a:t>
            </a:r>
            <a:r>
              <a:rPr lang="en-US" sz="1200" spc="-4" dirty="0">
                <a:latin typeface="+mj-lt"/>
                <a:cs typeface="Century Gothic"/>
              </a:rPr>
              <a:t> L,</a:t>
            </a:r>
            <a:r>
              <a:rPr sz="1200" spc="-4" dirty="0">
                <a:latin typeface="+mj-lt"/>
                <a:cs typeface="Century Gothic"/>
              </a:rPr>
              <a:t> </a:t>
            </a:r>
            <a:r>
              <a:rPr sz="1200" dirty="0">
                <a:latin typeface="+mj-lt"/>
                <a:cs typeface="Century Gothic"/>
              </a:rPr>
              <a:t>et al. </a:t>
            </a:r>
            <a:r>
              <a:rPr sz="1200" i="1" spc="-4" dirty="0">
                <a:latin typeface="+mj-lt"/>
                <a:cs typeface="Century Gothic"/>
              </a:rPr>
              <a:t>Am </a:t>
            </a:r>
            <a:r>
              <a:rPr sz="1200" i="1" dirty="0">
                <a:latin typeface="+mj-lt"/>
                <a:cs typeface="Century Gothic"/>
              </a:rPr>
              <a:t>J </a:t>
            </a:r>
            <a:r>
              <a:rPr sz="1200" i="1" spc="-4" dirty="0" err="1">
                <a:latin typeface="+mj-lt"/>
                <a:cs typeface="Century Gothic"/>
              </a:rPr>
              <a:t>Gastroenterol</a:t>
            </a:r>
            <a:r>
              <a:rPr lang="en-US" sz="1200" i="1" spc="-4" dirty="0">
                <a:latin typeface="+mj-lt"/>
                <a:cs typeface="Century Gothic"/>
              </a:rPr>
              <a:t>.</a:t>
            </a:r>
            <a:r>
              <a:rPr sz="1200" i="1" dirty="0">
                <a:latin typeface="+mj-lt"/>
                <a:cs typeface="Century Gothic"/>
              </a:rPr>
              <a:t> </a:t>
            </a:r>
            <a:r>
              <a:rPr sz="1200" spc="-4" dirty="0">
                <a:latin typeface="+mj-lt"/>
                <a:cs typeface="Century Gothic"/>
              </a:rPr>
              <a:t>2015</a:t>
            </a:r>
            <a:r>
              <a:rPr lang="en-US" sz="1200" spc="-4" dirty="0">
                <a:latin typeface="+mj-lt"/>
                <a:cs typeface="Century Gothic"/>
              </a:rPr>
              <a:t>;110(9):1324-38.</a:t>
            </a:r>
            <a:endParaRPr sz="1200" dirty="0">
              <a:latin typeface="+mj-lt"/>
              <a:cs typeface="Century Gothic"/>
            </a:endParaRPr>
          </a:p>
        </p:txBody>
      </p:sp>
      <p:sp>
        <p:nvSpPr>
          <p:cNvPr id="23" name="Title 22"/>
          <p:cNvSpPr>
            <a:spLocks noGrp="1"/>
          </p:cNvSpPr>
          <p:nvPr>
            <p:ph type="title"/>
          </p:nvPr>
        </p:nvSpPr>
        <p:spPr/>
        <p:txBody>
          <a:bodyPr>
            <a:normAutofit/>
          </a:bodyPr>
          <a:lstStyle/>
          <a:p>
            <a:r>
              <a:rPr lang="en-US" sz="3600" dirty="0"/>
              <a:t>Treat-to-Target in CD: STRIDE Guidelines</a:t>
            </a:r>
          </a:p>
        </p:txBody>
      </p:sp>
      <p:sp>
        <p:nvSpPr>
          <p:cNvPr id="24" name="TextBox 23"/>
          <p:cNvSpPr txBox="1"/>
          <p:nvPr/>
        </p:nvSpPr>
        <p:spPr>
          <a:xfrm>
            <a:off x="3641681" y="4639505"/>
            <a:ext cx="1860638" cy="323165"/>
          </a:xfrm>
          <a:prstGeom prst="rect">
            <a:avLst/>
          </a:prstGeom>
          <a:noFill/>
        </p:spPr>
        <p:txBody>
          <a:bodyPr wrap="none" rtlCol="0">
            <a:spAutoFit/>
          </a:bodyPr>
          <a:lstStyle/>
          <a:p>
            <a:r>
              <a:rPr lang="en-US" sz="1500" b="1" dirty="0">
                <a:latin typeface="+mj-lt"/>
              </a:rPr>
              <a:t>Adjunctive Measures</a:t>
            </a:r>
          </a:p>
        </p:txBody>
      </p:sp>
      <p:sp>
        <p:nvSpPr>
          <p:cNvPr id="25" name="TextBox 24"/>
          <p:cNvSpPr txBox="1"/>
          <p:nvPr/>
        </p:nvSpPr>
        <p:spPr>
          <a:xfrm>
            <a:off x="2399909" y="5070197"/>
            <a:ext cx="1733551" cy="300082"/>
          </a:xfrm>
          <a:prstGeom prst="rect">
            <a:avLst/>
          </a:prstGeom>
          <a:noFill/>
        </p:spPr>
        <p:txBody>
          <a:bodyPr wrap="none" rtlCol="0">
            <a:spAutoFit/>
          </a:bodyPr>
          <a:lstStyle/>
          <a:p>
            <a:r>
              <a:rPr lang="en-US" sz="1350" dirty="0">
                <a:latin typeface="+mj-lt"/>
              </a:rPr>
              <a:t>CRP, fecal calprotectin</a:t>
            </a:r>
          </a:p>
        </p:txBody>
      </p:sp>
      <p:sp>
        <p:nvSpPr>
          <p:cNvPr id="26" name="TextBox 25"/>
          <p:cNvSpPr txBox="1"/>
          <p:nvPr/>
        </p:nvSpPr>
        <p:spPr>
          <a:xfrm>
            <a:off x="5378088" y="5063573"/>
            <a:ext cx="1250279" cy="300082"/>
          </a:xfrm>
          <a:prstGeom prst="rect">
            <a:avLst/>
          </a:prstGeom>
          <a:noFill/>
        </p:spPr>
        <p:txBody>
          <a:bodyPr wrap="none" rtlCol="0">
            <a:spAutoFit/>
          </a:bodyPr>
          <a:lstStyle/>
          <a:p>
            <a:r>
              <a:rPr lang="en-US" sz="1350" dirty="0">
                <a:latin typeface="+mj-lt"/>
              </a:rPr>
              <a:t>Histopathology</a:t>
            </a:r>
          </a:p>
        </p:txBody>
      </p:sp>
    </p:spTree>
    <p:extLst>
      <p:ext uri="{BB962C8B-B14F-4D97-AF65-F5344CB8AC3E}">
        <p14:creationId xmlns:p14="http://schemas.microsoft.com/office/powerpoint/2010/main" val="189429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799" y="2000250"/>
            <a:ext cx="5543550" cy="400050"/>
          </a:xfrm>
          <a:custGeom>
            <a:avLst/>
            <a:gdLst/>
            <a:ahLst/>
            <a:cxnLst/>
            <a:rect l="l" t="t" r="r" b="b"/>
            <a:pathLst>
              <a:path w="7391400" h="533400">
                <a:moveTo>
                  <a:pt x="0" y="88901"/>
                </a:moveTo>
                <a:lnTo>
                  <a:pt x="6986" y="54297"/>
                </a:lnTo>
                <a:lnTo>
                  <a:pt x="26038" y="26038"/>
                </a:lnTo>
                <a:lnTo>
                  <a:pt x="54297" y="6986"/>
                </a:lnTo>
                <a:lnTo>
                  <a:pt x="88901" y="0"/>
                </a:lnTo>
                <a:lnTo>
                  <a:pt x="7302496" y="0"/>
                </a:lnTo>
                <a:lnTo>
                  <a:pt x="7337100" y="6986"/>
                </a:lnTo>
                <a:lnTo>
                  <a:pt x="7365358" y="26038"/>
                </a:lnTo>
                <a:lnTo>
                  <a:pt x="7384411" y="54297"/>
                </a:lnTo>
                <a:lnTo>
                  <a:pt x="7391398" y="88901"/>
                </a:lnTo>
                <a:lnTo>
                  <a:pt x="7391398" y="444498"/>
                </a:lnTo>
                <a:lnTo>
                  <a:pt x="7384411" y="479102"/>
                </a:lnTo>
                <a:lnTo>
                  <a:pt x="7365358" y="507361"/>
                </a:lnTo>
                <a:lnTo>
                  <a:pt x="7337100" y="526413"/>
                </a:lnTo>
                <a:lnTo>
                  <a:pt x="7302496" y="533399"/>
                </a:lnTo>
                <a:lnTo>
                  <a:pt x="88901" y="533399"/>
                </a:lnTo>
                <a:lnTo>
                  <a:pt x="54297" y="526413"/>
                </a:lnTo>
                <a:lnTo>
                  <a:pt x="26038" y="507361"/>
                </a:lnTo>
                <a:lnTo>
                  <a:pt x="6986" y="479102"/>
                </a:lnTo>
                <a:lnTo>
                  <a:pt x="0" y="444498"/>
                </a:lnTo>
                <a:lnTo>
                  <a:pt x="0" y="88901"/>
                </a:lnTo>
                <a:close/>
              </a:path>
            </a:pathLst>
          </a:custGeom>
          <a:ln w="38099">
            <a:solidFill>
              <a:srgbClr val="00BCF2"/>
            </a:solidFill>
          </a:ln>
        </p:spPr>
        <p:txBody>
          <a:bodyPr wrap="square" lIns="0" tIns="0" rIns="0" bIns="0" rtlCol="0"/>
          <a:lstStyle/>
          <a:p>
            <a:endParaRPr>
              <a:latin typeface="+mj-lt"/>
            </a:endParaRPr>
          </a:p>
        </p:txBody>
      </p:sp>
      <p:sp>
        <p:nvSpPr>
          <p:cNvPr id="3" name="object 3"/>
          <p:cNvSpPr txBox="1"/>
          <p:nvPr/>
        </p:nvSpPr>
        <p:spPr>
          <a:xfrm>
            <a:off x="3661313" y="2076450"/>
            <a:ext cx="1882140" cy="240450"/>
          </a:xfrm>
          <a:prstGeom prst="rect">
            <a:avLst/>
          </a:prstGeom>
        </p:spPr>
        <p:txBody>
          <a:bodyPr vert="horz" wrap="square" lIns="0" tIns="9525" rIns="0" bIns="0" rtlCol="0">
            <a:spAutoFit/>
          </a:bodyPr>
          <a:lstStyle/>
          <a:p>
            <a:pPr marL="9525">
              <a:spcBef>
                <a:spcPts val="75"/>
              </a:spcBef>
            </a:pPr>
            <a:r>
              <a:rPr sz="1500" b="1" spc="-4" dirty="0">
                <a:latin typeface="+mj-lt"/>
                <a:cs typeface="Century Gothic"/>
              </a:rPr>
              <a:t>Composite</a:t>
            </a:r>
            <a:r>
              <a:rPr sz="1500" b="1" spc="-34" dirty="0">
                <a:latin typeface="+mj-lt"/>
                <a:cs typeface="Century Gothic"/>
              </a:rPr>
              <a:t> </a:t>
            </a:r>
            <a:r>
              <a:rPr sz="1500" b="1" spc="-4" dirty="0">
                <a:latin typeface="+mj-lt"/>
                <a:cs typeface="Century Gothic"/>
              </a:rPr>
              <a:t>Endpoint</a:t>
            </a:r>
            <a:endParaRPr sz="1500">
              <a:latin typeface="+mj-lt"/>
              <a:cs typeface="Century Gothic"/>
            </a:endParaRPr>
          </a:p>
        </p:txBody>
      </p:sp>
      <p:sp>
        <p:nvSpPr>
          <p:cNvPr id="4" name="object 4"/>
          <p:cNvSpPr/>
          <p:nvPr/>
        </p:nvSpPr>
        <p:spPr>
          <a:xfrm>
            <a:off x="1828799" y="2457450"/>
            <a:ext cx="2743200" cy="1943100"/>
          </a:xfrm>
          <a:custGeom>
            <a:avLst/>
            <a:gdLst/>
            <a:ahLst/>
            <a:cxnLst/>
            <a:rect l="l" t="t" r="r" b="b"/>
            <a:pathLst>
              <a:path w="3657600" h="2590800">
                <a:moveTo>
                  <a:pt x="0" y="431808"/>
                </a:moveTo>
                <a:lnTo>
                  <a:pt x="2533" y="384758"/>
                </a:lnTo>
                <a:lnTo>
                  <a:pt x="9959" y="339175"/>
                </a:lnTo>
                <a:lnTo>
                  <a:pt x="22013" y="295323"/>
                </a:lnTo>
                <a:lnTo>
                  <a:pt x="38433" y="253466"/>
                </a:lnTo>
                <a:lnTo>
                  <a:pt x="58954" y="213866"/>
                </a:lnTo>
                <a:lnTo>
                  <a:pt x="83314" y="176788"/>
                </a:lnTo>
                <a:lnTo>
                  <a:pt x="111248" y="142494"/>
                </a:lnTo>
                <a:lnTo>
                  <a:pt x="142494" y="111248"/>
                </a:lnTo>
                <a:lnTo>
                  <a:pt x="176788" y="83314"/>
                </a:lnTo>
                <a:lnTo>
                  <a:pt x="213866" y="58954"/>
                </a:lnTo>
                <a:lnTo>
                  <a:pt x="253466" y="38433"/>
                </a:lnTo>
                <a:lnTo>
                  <a:pt x="295323" y="22013"/>
                </a:lnTo>
                <a:lnTo>
                  <a:pt x="339175" y="9959"/>
                </a:lnTo>
                <a:lnTo>
                  <a:pt x="384758" y="2533"/>
                </a:lnTo>
                <a:lnTo>
                  <a:pt x="431808" y="0"/>
                </a:lnTo>
                <a:lnTo>
                  <a:pt x="3225790" y="0"/>
                </a:lnTo>
                <a:lnTo>
                  <a:pt x="3272840" y="2533"/>
                </a:lnTo>
                <a:lnTo>
                  <a:pt x="3318423" y="9959"/>
                </a:lnTo>
                <a:lnTo>
                  <a:pt x="3362274" y="22013"/>
                </a:lnTo>
                <a:lnTo>
                  <a:pt x="3404132" y="38433"/>
                </a:lnTo>
                <a:lnTo>
                  <a:pt x="3443732" y="58954"/>
                </a:lnTo>
                <a:lnTo>
                  <a:pt x="3480810" y="83314"/>
                </a:lnTo>
                <a:lnTo>
                  <a:pt x="3515104" y="111248"/>
                </a:lnTo>
                <a:lnTo>
                  <a:pt x="3546350" y="142494"/>
                </a:lnTo>
                <a:lnTo>
                  <a:pt x="3574284" y="176788"/>
                </a:lnTo>
                <a:lnTo>
                  <a:pt x="3598644" y="213866"/>
                </a:lnTo>
                <a:lnTo>
                  <a:pt x="3619165" y="253466"/>
                </a:lnTo>
                <a:lnTo>
                  <a:pt x="3635585" y="295323"/>
                </a:lnTo>
                <a:lnTo>
                  <a:pt x="3647639" y="339175"/>
                </a:lnTo>
                <a:lnTo>
                  <a:pt x="3655065" y="384758"/>
                </a:lnTo>
                <a:lnTo>
                  <a:pt x="3657599" y="431808"/>
                </a:lnTo>
                <a:lnTo>
                  <a:pt x="3657599" y="2158990"/>
                </a:lnTo>
                <a:lnTo>
                  <a:pt x="3655065" y="2206040"/>
                </a:lnTo>
                <a:lnTo>
                  <a:pt x="3647639" y="2251623"/>
                </a:lnTo>
                <a:lnTo>
                  <a:pt x="3635585" y="2295475"/>
                </a:lnTo>
                <a:lnTo>
                  <a:pt x="3619165" y="2337332"/>
                </a:lnTo>
                <a:lnTo>
                  <a:pt x="3598644" y="2376932"/>
                </a:lnTo>
                <a:lnTo>
                  <a:pt x="3574284" y="2414010"/>
                </a:lnTo>
                <a:lnTo>
                  <a:pt x="3546350" y="2448304"/>
                </a:lnTo>
                <a:lnTo>
                  <a:pt x="3515104" y="2479550"/>
                </a:lnTo>
                <a:lnTo>
                  <a:pt x="3480810" y="2507484"/>
                </a:lnTo>
                <a:lnTo>
                  <a:pt x="3443732" y="2531844"/>
                </a:lnTo>
                <a:lnTo>
                  <a:pt x="3404132" y="2552365"/>
                </a:lnTo>
                <a:lnTo>
                  <a:pt x="3362274" y="2568785"/>
                </a:lnTo>
                <a:lnTo>
                  <a:pt x="3318423" y="2580839"/>
                </a:lnTo>
                <a:lnTo>
                  <a:pt x="3272840" y="2588265"/>
                </a:lnTo>
                <a:lnTo>
                  <a:pt x="3225790" y="2590799"/>
                </a:lnTo>
                <a:lnTo>
                  <a:pt x="431808" y="2590799"/>
                </a:lnTo>
                <a:lnTo>
                  <a:pt x="384758" y="2588265"/>
                </a:lnTo>
                <a:lnTo>
                  <a:pt x="339175" y="2580839"/>
                </a:lnTo>
                <a:lnTo>
                  <a:pt x="295323" y="2568785"/>
                </a:lnTo>
                <a:lnTo>
                  <a:pt x="253466" y="2552365"/>
                </a:lnTo>
                <a:lnTo>
                  <a:pt x="213866" y="2531844"/>
                </a:lnTo>
                <a:lnTo>
                  <a:pt x="176788" y="2507484"/>
                </a:lnTo>
                <a:lnTo>
                  <a:pt x="142494" y="2479550"/>
                </a:lnTo>
                <a:lnTo>
                  <a:pt x="111248" y="2448304"/>
                </a:lnTo>
                <a:lnTo>
                  <a:pt x="83314" y="2414010"/>
                </a:lnTo>
                <a:lnTo>
                  <a:pt x="58954" y="2376932"/>
                </a:lnTo>
                <a:lnTo>
                  <a:pt x="38433" y="2337332"/>
                </a:lnTo>
                <a:lnTo>
                  <a:pt x="22013" y="2295475"/>
                </a:lnTo>
                <a:lnTo>
                  <a:pt x="9959" y="2251623"/>
                </a:lnTo>
                <a:lnTo>
                  <a:pt x="2533" y="2206040"/>
                </a:lnTo>
                <a:lnTo>
                  <a:pt x="0" y="2158990"/>
                </a:lnTo>
                <a:lnTo>
                  <a:pt x="0" y="431808"/>
                </a:lnTo>
                <a:close/>
              </a:path>
            </a:pathLst>
          </a:custGeom>
          <a:ln w="38099">
            <a:solidFill>
              <a:srgbClr val="006A8A"/>
            </a:solidFill>
          </a:ln>
        </p:spPr>
        <p:txBody>
          <a:bodyPr wrap="square" lIns="0" tIns="0" rIns="0" bIns="0" rtlCol="0"/>
          <a:lstStyle/>
          <a:p>
            <a:endParaRPr>
              <a:latin typeface="+mj-lt"/>
            </a:endParaRPr>
          </a:p>
        </p:txBody>
      </p:sp>
      <p:sp>
        <p:nvSpPr>
          <p:cNvPr id="5" name="object 5"/>
          <p:cNvSpPr txBox="1"/>
          <p:nvPr/>
        </p:nvSpPr>
        <p:spPr>
          <a:xfrm>
            <a:off x="1982708" y="2986644"/>
            <a:ext cx="2391308" cy="813780"/>
          </a:xfrm>
          <a:prstGeom prst="rect">
            <a:avLst/>
          </a:prstGeom>
        </p:spPr>
        <p:txBody>
          <a:bodyPr vert="horz" wrap="square" lIns="0" tIns="11906" rIns="0" bIns="0" rtlCol="0">
            <a:spAutoFit/>
          </a:bodyPr>
          <a:lstStyle/>
          <a:p>
            <a:pPr marL="9525" marR="3810">
              <a:lnSpc>
                <a:spcPct val="98800"/>
              </a:lnSpc>
              <a:spcBef>
                <a:spcPts val="94"/>
              </a:spcBef>
            </a:pPr>
            <a:r>
              <a:rPr sz="1350" spc="-4" dirty="0">
                <a:latin typeface="+mj-lt"/>
                <a:cs typeface="Century Gothic"/>
              </a:rPr>
              <a:t>Defined </a:t>
            </a:r>
            <a:r>
              <a:rPr sz="1350" dirty="0">
                <a:latin typeface="+mj-lt"/>
                <a:cs typeface="Century Gothic"/>
              </a:rPr>
              <a:t>as </a:t>
            </a:r>
            <a:r>
              <a:rPr sz="1350" spc="-4" dirty="0">
                <a:latin typeface="+mj-lt"/>
                <a:cs typeface="Century Gothic"/>
              </a:rPr>
              <a:t>resolution</a:t>
            </a:r>
            <a:r>
              <a:rPr sz="1350" spc="-23" dirty="0">
                <a:latin typeface="+mj-lt"/>
                <a:cs typeface="Century Gothic"/>
              </a:rPr>
              <a:t> </a:t>
            </a:r>
            <a:r>
              <a:rPr sz="1350" dirty="0">
                <a:latin typeface="+mj-lt"/>
                <a:cs typeface="Century Gothic"/>
              </a:rPr>
              <a:t>of  </a:t>
            </a:r>
            <a:r>
              <a:rPr sz="1350" spc="-4" dirty="0">
                <a:latin typeface="+mj-lt"/>
                <a:cs typeface="Century Gothic"/>
              </a:rPr>
              <a:t>rectal bleeding </a:t>
            </a:r>
            <a:r>
              <a:rPr sz="1350" dirty="0">
                <a:latin typeface="+mj-lt"/>
                <a:cs typeface="Century Gothic"/>
              </a:rPr>
              <a:t>and  normalization of </a:t>
            </a:r>
            <a:r>
              <a:rPr sz="1350" spc="-4" dirty="0">
                <a:latin typeface="+mj-lt"/>
                <a:cs typeface="Century Gothic"/>
              </a:rPr>
              <a:t>bowel  </a:t>
            </a:r>
            <a:r>
              <a:rPr sz="1350" dirty="0">
                <a:latin typeface="+mj-lt"/>
                <a:cs typeface="Century Gothic"/>
              </a:rPr>
              <a:t>habits</a:t>
            </a:r>
          </a:p>
          <a:p>
            <a:pPr marL="266700" indent="-257175">
              <a:spcBef>
                <a:spcPts val="30"/>
              </a:spcBef>
              <a:buFont typeface="Arial"/>
              <a:buChar char="•"/>
              <a:tabLst>
                <a:tab pos="266224" algn="l"/>
                <a:tab pos="266700" algn="l"/>
              </a:tabLst>
            </a:pPr>
            <a:r>
              <a:rPr sz="1200" spc="-4" dirty="0">
                <a:latin typeface="+mj-lt"/>
                <a:cs typeface="Century Gothic"/>
              </a:rPr>
              <a:t>Assess </a:t>
            </a:r>
            <a:r>
              <a:rPr sz="1200" dirty="0">
                <a:latin typeface="+mj-lt"/>
                <a:cs typeface="Century Gothic"/>
              </a:rPr>
              <a:t>every 3</a:t>
            </a:r>
            <a:r>
              <a:rPr sz="1200" spc="-19" dirty="0">
                <a:latin typeface="+mj-lt"/>
                <a:cs typeface="Century Gothic"/>
              </a:rPr>
              <a:t> </a:t>
            </a:r>
            <a:r>
              <a:rPr sz="1200" spc="-4" dirty="0">
                <a:latin typeface="+mj-lt"/>
                <a:cs typeface="Century Gothic"/>
              </a:rPr>
              <a:t>months</a:t>
            </a:r>
            <a:endParaRPr sz="1200" dirty="0">
              <a:latin typeface="+mj-lt"/>
              <a:cs typeface="Century Gothic"/>
            </a:endParaRPr>
          </a:p>
        </p:txBody>
      </p:sp>
      <p:sp>
        <p:nvSpPr>
          <p:cNvPr id="6" name="object 6"/>
          <p:cNvSpPr/>
          <p:nvPr/>
        </p:nvSpPr>
        <p:spPr>
          <a:xfrm>
            <a:off x="4629150" y="2457450"/>
            <a:ext cx="2743200" cy="1943100"/>
          </a:xfrm>
          <a:custGeom>
            <a:avLst/>
            <a:gdLst/>
            <a:ahLst/>
            <a:cxnLst/>
            <a:rect l="l" t="t" r="r" b="b"/>
            <a:pathLst>
              <a:path w="3657600" h="2590800">
                <a:moveTo>
                  <a:pt x="0" y="431808"/>
                </a:moveTo>
                <a:lnTo>
                  <a:pt x="2533" y="384758"/>
                </a:lnTo>
                <a:lnTo>
                  <a:pt x="9959" y="339175"/>
                </a:lnTo>
                <a:lnTo>
                  <a:pt x="22013" y="295323"/>
                </a:lnTo>
                <a:lnTo>
                  <a:pt x="38433" y="253466"/>
                </a:lnTo>
                <a:lnTo>
                  <a:pt x="58954" y="213866"/>
                </a:lnTo>
                <a:lnTo>
                  <a:pt x="83314" y="176788"/>
                </a:lnTo>
                <a:lnTo>
                  <a:pt x="111248" y="142494"/>
                </a:lnTo>
                <a:lnTo>
                  <a:pt x="142494" y="111248"/>
                </a:lnTo>
                <a:lnTo>
                  <a:pt x="176788" y="83314"/>
                </a:lnTo>
                <a:lnTo>
                  <a:pt x="213866" y="58954"/>
                </a:lnTo>
                <a:lnTo>
                  <a:pt x="253466" y="38433"/>
                </a:lnTo>
                <a:lnTo>
                  <a:pt x="295323" y="22013"/>
                </a:lnTo>
                <a:lnTo>
                  <a:pt x="339175" y="9959"/>
                </a:lnTo>
                <a:lnTo>
                  <a:pt x="384758" y="2533"/>
                </a:lnTo>
                <a:lnTo>
                  <a:pt x="431808" y="0"/>
                </a:lnTo>
                <a:lnTo>
                  <a:pt x="3225790" y="0"/>
                </a:lnTo>
                <a:lnTo>
                  <a:pt x="3272840" y="2533"/>
                </a:lnTo>
                <a:lnTo>
                  <a:pt x="3318423" y="9959"/>
                </a:lnTo>
                <a:lnTo>
                  <a:pt x="3362275" y="22013"/>
                </a:lnTo>
                <a:lnTo>
                  <a:pt x="3404132" y="38433"/>
                </a:lnTo>
                <a:lnTo>
                  <a:pt x="3443732" y="58954"/>
                </a:lnTo>
                <a:lnTo>
                  <a:pt x="3480810" y="83314"/>
                </a:lnTo>
                <a:lnTo>
                  <a:pt x="3515104" y="111248"/>
                </a:lnTo>
                <a:lnTo>
                  <a:pt x="3546350" y="142494"/>
                </a:lnTo>
                <a:lnTo>
                  <a:pt x="3574284" y="176788"/>
                </a:lnTo>
                <a:lnTo>
                  <a:pt x="3598644" y="213866"/>
                </a:lnTo>
                <a:lnTo>
                  <a:pt x="3619165" y="253466"/>
                </a:lnTo>
                <a:lnTo>
                  <a:pt x="3635585" y="295323"/>
                </a:lnTo>
                <a:lnTo>
                  <a:pt x="3647639" y="339175"/>
                </a:lnTo>
                <a:lnTo>
                  <a:pt x="3655065" y="384758"/>
                </a:lnTo>
                <a:lnTo>
                  <a:pt x="3657599" y="431808"/>
                </a:lnTo>
                <a:lnTo>
                  <a:pt x="3657599" y="2158990"/>
                </a:lnTo>
                <a:lnTo>
                  <a:pt x="3655065" y="2206040"/>
                </a:lnTo>
                <a:lnTo>
                  <a:pt x="3647639" y="2251623"/>
                </a:lnTo>
                <a:lnTo>
                  <a:pt x="3635585" y="2295475"/>
                </a:lnTo>
                <a:lnTo>
                  <a:pt x="3619165" y="2337332"/>
                </a:lnTo>
                <a:lnTo>
                  <a:pt x="3598644" y="2376932"/>
                </a:lnTo>
                <a:lnTo>
                  <a:pt x="3574284" y="2414010"/>
                </a:lnTo>
                <a:lnTo>
                  <a:pt x="3546350" y="2448304"/>
                </a:lnTo>
                <a:lnTo>
                  <a:pt x="3515104" y="2479550"/>
                </a:lnTo>
                <a:lnTo>
                  <a:pt x="3480810" y="2507484"/>
                </a:lnTo>
                <a:lnTo>
                  <a:pt x="3443732" y="2531844"/>
                </a:lnTo>
                <a:lnTo>
                  <a:pt x="3404132" y="2552365"/>
                </a:lnTo>
                <a:lnTo>
                  <a:pt x="3362275" y="2568785"/>
                </a:lnTo>
                <a:lnTo>
                  <a:pt x="3318423" y="2580839"/>
                </a:lnTo>
                <a:lnTo>
                  <a:pt x="3272840" y="2588265"/>
                </a:lnTo>
                <a:lnTo>
                  <a:pt x="3225790" y="2590799"/>
                </a:lnTo>
                <a:lnTo>
                  <a:pt x="431808" y="2590799"/>
                </a:lnTo>
                <a:lnTo>
                  <a:pt x="384758" y="2588265"/>
                </a:lnTo>
                <a:lnTo>
                  <a:pt x="339175" y="2580839"/>
                </a:lnTo>
                <a:lnTo>
                  <a:pt x="295323" y="2568785"/>
                </a:lnTo>
                <a:lnTo>
                  <a:pt x="253466" y="2552365"/>
                </a:lnTo>
                <a:lnTo>
                  <a:pt x="213866" y="2531844"/>
                </a:lnTo>
                <a:lnTo>
                  <a:pt x="176788" y="2507484"/>
                </a:lnTo>
                <a:lnTo>
                  <a:pt x="142494" y="2479550"/>
                </a:lnTo>
                <a:lnTo>
                  <a:pt x="111248" y="2448304"/>
                </a:lnTo>
                <a:lnTo>
                  <a:pt x="83314" y="2414010"/>
                </a:lnTo>
                <a:lnTo>
                  <a:pt x="58954" y="2376932"/>
                </a:lnTo>
                <a:lnTo>
                  <a:pt x="38433" y="2337332"/>
                </a:lnTo>
                <a:lnTo>
                  <a:pt x="22013" y="2295475"/>
                </a:lnTo>
                <a:lnTo>
                  <a:pt x="9959" y="2251623"/>
                </a:lnTo>
                <a:lnTo>
                  <a:pt x="2533" y="2206040"/>
                </a:lnTo>
                <a:lnTo>
                  <a:pt x="0" y="2158990"/>
                </a:lnTo>
                <a:lnTo>
                  <a:pt x="0" y="431808"/>
                </a:lnTo>
                <a:close/>
              </a:path>
            </a:pathLst>
          </a:custGeom>
          <a:ln w="38099">
            <a:solidFill>
              <a:srgbClr val="006A8A"/>
            </a:solidFill>
          </a:ln>
        </p:spPr>
        <p:txBody>
          <a:bodyPr wrap="square" lIns="0" tIns="0" rIns="0" bIns="0" rtlCol="0"/>
          <a:lstStyle/>
          <a:p>
            <a:endParaRPr>
              <a:latin typeface="+mj-lt"/>
            </a:endParaRPr>
          </a:p>
        </p:txBody>
      </p:sp>
      <p:sp>
        <p:nvSpPr>
          <p:cNvPr id="7" name="object 7"/>
          <p:cNvSpPr txBox="1"/>
          <p:nvPr/>
        </p:nvSpPr>
        <p:spPr>
          <a:xfrm>
            <a:off x="2279013" y="2577069"/>
            <a:ext cx="4617244" cy="217367"/>
          </a:xfrm>
          <a:prstGeom prst="rect">
            <a:avLst/>
          </a:prstGeom>
        </p:spPr>
        <p:txBody>
          <a:bodyPr vert="horz" wrap="square" lIns="0" tIns="9525" rIns="0" bIns="0" rtlCol="0">
            <a:spAutoFit/>
          </a:bodyPr>
          <a:lstStyle/>
          <a:p>
            <a:pPr marL="9525">
              <a:spcBef>
                <a:spcPts val="75"/>
              </a:spcBef>
              <a:tabLst>
                <a:tab pos="2839878" algn="l"/>
              </a:tabLst>
            </a:pPr>
            <a:r>
              <a:rPr sz="1350" spc="-4" dirty="0">
                <a:latin typeface="+mj-lt"/>
                <a:cs typeface="Century Gothic"/>
              </a:rPr>
              <a:t>Clinical/PRO</a:t>
            </a:r>
            <a:r>
              <a:rPr sz="1350" spc="11" dirty="0">
                <a:latin typeface="+mj-lt"/>
                <a:cs typeface="Century Gothic"/>
              </a:rPr>
              <a:t> </a:t>
            </a:r>
            <a:r>
              <a:rPr sz="1350" spc="-4" dirty="0">
                <a:latin typeface="+mj-lt"/>
                <a:cs typeface="Century Gothic"/>
              </a:rPr>
              <a:t>remission	Endoscopic</a:t>
            </a:r>
            <a:r>
              <a:rPr sz="1350" spc="-19" dirty="0">
                <a:latin typeface="+mj-lt"/>
                <a:cs typeface="Century Gothic"/>
              </a:rPr>
              <a:t> </a:t>
            </a:r>
            <a:r>
              <a:rPr sz="1350" spc="-4" dirty="0">
                <a:latin typeface="+mj-lt"/>
                <a:cs typeface="Century Gothic"/>
              </a:rPr>
              <a:t>remission</a:t>
            </a:r>
            <a:endParaRPr sz="1350">
              <a:latin typeface="+mj-lt"/>
              <a:cs typeface="Century Gothic"/>
            </a:endParaRPr>
          </a:p>
        </p:txBody>
      </p:sp>
      <p:sp>
        <p:nvSpPr>
          <p:cNvPr id="8" name="object 8"/>
          <p:cNvSpPr txBox="1"/>
          <p:nvPr/>
        </p:nvSpPr>
        <p:spPr>
          <a:xfrm>
            <a:off x="4783058" y="2986644"/>
            <a:ext cx="2183130" cy="629114"/>
          </a:xfrm>
          <a:prstGeom prst="rect">
            <a:avLst/>
          </a:prstGeom>
        </p:spPr>
        <p:txBody>
          <a:bodyPr vert="horz" wrap="square" lIns="0" tIns="11906" rIns="0" bIns="0" rtlCol="0">
            <a:spAutoFit/>
          </a:bodyPr>
          <a:lstStyle/>
          <a:p>
            <a:pPr marL="9525" marR="3810">
              <a:lnSpc>
                <a:spcPct val="98800"/>
              </a:lnSpc>
              <a:spcBef>
                <a:spcPts val="94"/>
              </a:spcBef>
            </a:pPr>
            <a:r>
              <a:rPr sz="1350" spc="-4" dirty="0">
                <a:latin typeface="+mj-lt"/>
                <a:cs typeface="Century Gothic"/>
              </a:rPr>
              <a:t>Defined </a:t>
            </a:r>
            <a:r>
              <a:rPr sz="1350" dirty="0">
                <a:latin typeface="+mj-lt"/>
                <a:cs typeface="Century Gothic"/>
              </a:rPr>
              <a:t>as </a:t>
            </a:r>
            <a:r>
              <a:rPr sz="1350" spc="-4" dirty="0">
                <a:latin typeface="+mj-lt"/>
                <a:cs typeface="Century Gothic"/>
              </a:rPr>
              <a:t>resolution </a:t>
            </a:r>
            <a:r>
              <a:rPr sz="1350" dirty="0">
                <a:latin typeface="+mj-lt"/>
                <a:cs typeface="Century Gothic"/>
              </a:rPr>
              <a:t>of  </a:t>
            </a:r>
            <a:r>
              <a:rPr sz="1350" spc="-4" dirty="0">
                <a:latin typeface="+mj-lt"/>
                <a:cs typeface="Century Gothic"/>
              </a:rPr>
              <a:t>friability </a:t>
            </a:r>
            <a:r>
              <a:rPr sz="1350" dirty="0">
                <a:latin typeface="+mj-lt"/>
                <a:cs typeface="Century Gothic"/>
              </a:rPr>
              <a:t>and </a:t>
            </a:r>
            <a:r>
              <a:rPr sz="1350" spc="-4" dirty="0">
                <a:latin typeface="+mj-lt"/>
                <a:cs typeface="Century Gothic"/>
              </a:rPr>
              <a:t>ulceration </a:t>
            </a:r>
            <a:r>
              <a:rPr sz="1350" dirty="0">
                <a:latin typeface="+mj-lt"/>
                <a:cs typeface="Century Gothic"/>
              </a:rPr>
              <a:t>on  flex sig or </a:t>
            </a:r>
            <a:r>
              <a:rPr sz="1350" spc="-4" dirty="0">
                <a:latin typeface="+mj-lt"/>
                <a:cs typeface="Century Gothic"/>
              </a:rPr>
              <a:t>colonoscopy  (Mayo 0-1)</a:t>
            </a:r>
            <a:endParaRPr sz="1350">
              <a:latin typeface="+mj-lt"/>
              <a:cs typeface="Century Gothic"/>
            </a:endParaRPr>
          </a:p>
        </p:txBody>
      </p:sp>
      <p:sp>
        <p:nvSpPr>
          <p:cNvPr id="9" name="object 9"/>
          <p:cNvSpPr txBox="1"/>
          <p:nvPr/>
        </p:nvSpPr>
        <p:spPr>
          <a:xfrm>
            <a:off x="4783060" y="3805793"/>
            <a:ext cx="2412870" cy="196849"/>
          </a:xfrm>
          <a:prstGeom prst="rect">
            <a:avLst/>
          </a:prstGeom>
        </p:spPr>
        <p:txBody>
          <a:bodyPr vert="horz" wrap="square" lIns="0" tIns="17145" rIns="0" bIns="0" rtlCol="0">
            <a:spAutoFit/>
          </a:bodyPr>
          <a:lstStyle/>
          <a:p>
            <a:pPr marL="266700" marR="3810" indent="-257175">
              <a:lnSpc>
                <a:spcPts val="1425"/>
              </a:lnSpc>
              <a:spcBef>
                <a:spcPts val="135"/>
              </a:spcBef>
              <a:buFont typeface="Arial"/>
              <a:buChar char="•"/>
              <a:tabLst>
                <a:tab pos="266224" algn="l"/>
                <a:tab pos="266700" algn="l"/>
              </a:tabLst>
            </a:pPr>
            <a:r>
              <a:rPr sz="1200" spc="-4" dirty="0">
                <a:latin typeface="+mj-lt"/>
                <a:cs typeface="Century Gothic"/>
              </a:rPr>
              <a:t>Assess 3-6 months after treatment</a:t>
            </a:r>
            <a:endParaRPr sz="1200" dirty="0">
              <a:latin typeface="+mj-lt"/>
              <a:cs typeface="Century Gothic"/>
            </a:endParaRPr>
          </a:p>
        </p:txBody>
      </p:sp>
      <p:sp>
        <p:nvSpPr>
          <p:cNvPr id="10" name="object 10"/>
          <p:cNvSpPr/>
          <p:nvPr/>
        </p:nvSpPr>
        <p:spPr>
          <a:xfrm>
            <a:off x="4247804" y="2665267"/>
            <a:ext cx="648392" cy="361604"/>
          </a:xfrm>
          <a:prstGeom prst="rect">
            <a:avLst/>
          </a:prstGeom>
          <a:blipFill>
            <a:blip r:embed="rId2" cstate="print"/>
            <a:stretch>
              <a:fillRect/>
            </a:stretch>
          </a:blipFill>
        </p:spPr>
        <p:txBody>
          <a:bodyPr wrap="square" lIns="0" tIns="0" rIns="0" bIns="0" rtlCol="0"/>
          <a:lstStyle/>
          <a:p>
            <a:endParaRPr>
              <a:latin typeface="+mj-lt"/>
            </a:endParaRPr>
          </a:p>
        </p:txBody>
      </p:sp>
      <p:sp>
        <p:nvSpPr>
          <p:cNvPr id="11" name="object 11"/>
          <p:cNvSpPr/>
          <p:nvPr/>
        </p:nvSpPr>
        <p:spPr>
          <a:xfrm>
            <a:off x="4325735" y="2690206"/>
            <a:ext cx="486294" cy="314844"/>
          </a:xfrm>
          <a:prstGeom prst="rect">
            <a:avLst/>
          </a:prstGeom>
          <a:blipFill>
            <a:blip r:embed="rId3" cstate="print"/>
            <a:stretch>
              <a:fillRect/>
            </a:stretch>
          </a:blipFill>
        </p:spPr>
        <p:txBody>
          <a:bodyPr wrap="square" lIns="0" tIns="0" rIns="0" bIns="0" rtlCol="0"/>
          <a:lstStyle/>
          <a:p>
            <a:endParaRPr>
              <a:latin typeface="+mj-lt"/>
            </a:endParaRPr>
          </a:p>
        </p:txBody>
      </p:sp>
      <p:sp>
        <p:nvSpPr>
          <p:cNvPr id="12" name="object 12"/>
          <p:cNvSpPr/>
          <p:nvPr/>
        </p:nvSpPr>
        <p:spPr>
          <a:xfrm>
            <a:off x="4286249" y="2686050"/>
            <a:ext cx="571500" cy="285750"/>
          </a:xfrm>
          <a:prstGeom prst="rect">
            <a:avLst/>
          </a:prstGeom>
          <a:blipFill>
            <a:blip r:embed="rId4" cstate="print"/>
            <a:stretch>
              <a:fillRect/>
            </a:stretch>
          </a:blipFill>
        </p:spPr>
        <p:txBody>
          <a:bodyPr wrap="square" lIns="0" tIns="0" rIns="0" bIns="0" rtlCol="0"/>
          <a:lstStyle/>
          <a:p>
            <a:endParaRPr>
              <a:latin typeface="+mj-lt"/>
            </a:endParaRPr>
          </a:p>
        </p:txBody>
      </p:sp>
      <p:sp>
        <p:nvSpPr>
          <p:cNvPr id="13" name="object 13"/>
          <p:cNvSpPr/>
          <p:nvPr/>
        </p:nvSpPr>
        <p:spPr>
          <a:xfrm>
            <a:off x="4286249" y="2686050"/>
            <a:ext cx="571500" cy="285750"/>
          </a:xfrm>
          <a:custGeom>
            <a:avLst/>
            <a:gdLst/>
            <a:ahLst/>
            <a:cxnLst/>
            <a:rect l="l" t="t" r="r" b="b"/>
            <a:pathLst>
              <a:path w="762000" h="381000">
                <a:moveTo>
                  <a:pt x="0" y="63501"/>
                </a:moveTo>
                <a:lnTo>
                  <a:pt x="4990" y="38783"/>
                </a:lnTo>
                <a:lnTo>
                  <a:pt x="18599" y="18599"/>
                </a:lnTo>
                <a:lnTo>
                  <a:pt x="38783" y="4990"/>
                </a:lnTo>
                <a:lnTo>
                  <a:pt x="63501" y="0"/>
                </a:lnTo>
                <a:lnTo>
                  <a:pt x="698498" y="0"/>
                </a:lnTo>
                <a:lnTo>
                  <a:pt x="723216" y="4990"/>
                </a:lnTo>
                <a:lnTo>
                  <a:pt x="743400" y="18599"/>
                </a:lnTo>
                <a:lnTo>
                  <a:pt x="757009" y="38783"/>
                </a:lnTo>
                <a:lnTo>
                  <a:pt x="761999" y="63501"/>
                </a:lnTo>
                <a:lnTo>
                  <a:pt x="761999" y="317498"/>
                </a:lnTo>
                <a:lnTo>
                  <a:pt x="757009" y="342216"/>
                </a:lnTo>
                <a:lnTo>
                  <a:pt x="743400" y="362400"/>
                </a:lnTo>
                <a:lnTo>
                  <a:pt x="723216" y="376009"/>
                </a:lnTo>
                <a:lnTo>
                  <a:pt x="698498" y="380999"/>
                </a:lnTo>
                <a:lnTo>
                  <a:pt x="63501" y="380999"/>
                </a:lnTo>
                <a:lnTo>
                  <a:pt x="38783" y="376009"/>
                </a:lnTo>
                <a:lnTo>
                  <a:pt x="18599" y="362400"/>
                </a:lnTo>
                <a:lnTo>
                  <a:pt x="4990" y="342216"/>
                </a:lnTo>
                <a:lnTo>
                  <a:pt x="0" y="317498"/>
                </a:lnTo>
                <a:lnTo>
                  <a:pt x="0" y="63501"/>
                </a:lnTo>
                <a:close/>
              </a:path>
            </a:pathLst>
          </a:custGeom>
          <a:ln w="9524">
            <a:solidFill>
              <a:srgbClr val="00BCF2"/>
            </a:solidFill>
          </a:ln>
        </p:spPr>
        <p:txBody>
          <a:bodyPr wrap="square" lIns="0" tIns="0" rIns="0" bIns="0" rtlCol="0"/>
          <a:lstStyle/>
          <a:p>
            <a:endParaRPr>
              <a:latin typeface="+mj-lt"/>
            </a:endParaRPr>
          </a:p>
        </p:txBody>
      </p:sp>
      <p:sp>
        <p:nvSpPr>
          <p:cNvPr id="14" name="object 14"/>
          <p:cNvSpPr txBox="1"/>
          <p:nvPr/>
        </p:nvSpPr>
        <p:spPr>
          <a:xfrm>
            <a:off x="4374016" y="2716530"/>
            <a:ext cx="400526"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mj-lt"/>
                <a:cs typeface="Century Gothic"/>
              </a:rPr>
              <a:t>AND</a:t>
            </a:r>
            <a:endParaRPr sz="1350">
              <a:latin typeface="+mj-lt"/>
              <a:cs typeface="Century Gothic"/>
            </a:endParaRPr>
          </a:p>
        </p:txBody>
      </p:sp>
      <p:sp>
        <p:nvSpPr>
          <p:cNvPr id="15" name="object 15"/>
          <p:cNvSpPr/>
          <p:nvPr/>
        </p:nvSpPr>
        <p:spPr>
          <a:xfrm>
            <a:off x="1828800" y="4572000"/>
            <a:ext cx="5543550" cy="400050"/>
          </a:xfrm>
          <a:custGeom>
            <a:avLst/>
            <a:gdLst/>
            <a:ahLst/>
            <a:cxnLst/>
            <a:rect l="l" t="t" r="r" b="b"/>
            <a:pathLst>
              <a:path w="7391400" h="533400">
                <a:moveTo>
                  <a:pt x="0" y="88901"/>
                </a:moveTo>
                <a:lnTo>
                  <a:pt x="6986" y="54297"/>
                </a:lnTo>
                <a:lnTo>
                  <a:pt x="26038" y="26038"/>
                </a:lnTo>
                <a:lnTo>
                  <a:pt x="54297" y="6986"/>
                </a:lnTo>
                <a:lnTo>
                  <a:pt x="88901" y="0"/>
                </a:lnTo>
                <a:lnTo>
                  <a:pt x="7302496" y="0"/>
                </a:lnTo>
                <a:lnTo>
                  <a:pt x="7337101" y="6986"/>
                </a:lnTo>
                <a:lnTo>
                  <a:pt x="7365359" y="26038"/>
                </a:lnTo>
                <a:lnTo>
                  <a:pt x="7384411" y="54297"/>
                </a:lnTo>
                <a:lnTo>
                  <a:pt x="7391398" y="88901"/>
                </a:lnTo>
                <a:lnTo>
                  <a:pt x="7391398" y="444497"/>
                </a:lnTo>
                <a:lnTo>
                  <a:pt x="7384411" y="479102"/>
                </a:lnTo>
                <a:lnTo>
                  <a:pt x="7365359" y="507361"/>
                </a:lnTo>
                <a:lnTo>
                  <a:pt x="7337101" y="526413"/>
                </a:lnTo>
                <a:lnTo>
                  <a:pt x="7302496" y="533399"/>
                </a:lnTo>
                <a:lnTo>
                  <a:pt x="88901" y="533399"/>
                </a:lnTo>
                <a:lnTo>
                  <a:pt x="54297" y="526413"/>
                </a:lnTo>
                <a:lnTo>
                  <a:pt x="26038" y="507361"/>
                </a:lnTo>
                <a:lnTo>
                  <a:pt x="6986" y="479102"/>
                </a:lnTo>
                <a:lnTo>
                  <a:pt x="0" y="444497"/>
                </a:lnTo>
                <a:lnTo>
                  <a:pt x="0" y="88901"/>
                </a:lnTo>
                <a:close/>
              </a:path>
            </a:pathLst>
          </a:custGeom>
          <a:ln w="38099">
            <a:solidFill>
              <a:srgbClr val="00BCF2"/>
            </a:solidFill>
          </a:ln>
        </p:spPr>
        <p:txBody>
          <a:bodyPr wrap="square" lIns="0" tIns="0" rIns="0" bIns="0" rtlCol="0"/>
          <a:lstStyle/>
          <a:p>
            <a:endParaRPr>
              <a:latin typeface="+mj-lt"/>
            </a:endParaRPr>
          </a:p>
        </p:txBody>
      </p:sp>
      <p:sp>
        <p:nvSpPr>
          <p:cNvPr id="17" name="object 17"/>
          <p:cNvSpPr/>
          <p:nvPr/>
        </p:nvSpPr>
        <p:spPr>
          <a:xfrm>
            <a:off x="1828799" y="5029200"/>
            <a:ext cx="2743200" cy="378143"/>
          </a:xfrm>
          <a:custGeom>
            <a:avLst/>
            <a:gdLst/>
            <a:ahLst/>
            <a:cxnLst/>
            <a:rect l="l" t="t" r="r" b="b"/>
            <a:pathLst>
              <a:path w="3657600" h="504189">
                <a:moveTo>
                  <a:pt x="0" y="83968"/>
                </a:moveTo>
                <a:lnTo>
                  <a:pt x="6598" y="51284"/>
                </a:lnTo>
                <a:lnTo>
                  <a:pt x="24593" y="24593"/>
                </a:lnTo>
                <a:lnTo>
                  <a:pt x="51284" y="6598"/>
                </a:lnTo>
                <a:lnTo>
                  <a:pt x="83968" y="0"/>
                </a:lnTo>
                <a:lnTo>
                  <a:pt x="3573630" y="0"/>
                </a:lnTo>
                <a:lnTo>
                  <a:pt x="3606314" y="6598"/>
                </a:lnTo>
                <a:lnTo>
                  <a:pt x="3633005" y="24593"/>
                </a:lnTo>
                <a:lnTo>
                  <a:pt x="3651000" y="51284"/>
                </a:lnTo>
                <a:lnTo>
                  <a:pt x="3657599" y="83968"/>
                </a:lnTo>
                <a:lnTo>
                  <a:pt x="3657599" y="419832"/>
                </a:lnTo>
                <a:lnTo>
                  <a:pt x="3651000" y="452517"/>
                </a:lnTo>
                <a:lnTo>
                  <a:pt x="3633005" y="479207"/>
                </a:lnTo>
                <a:lnTo>
                  <a:pt x="3606314" y="497203"/>
                </a:lnTo>
                <a:lnTo>
                  <a:pt x="3573630" y="503801"/>
                </a:lnTo>
                <a:lnTo>
                  <a:pt x="83968" y="503801"/>
                </a:lnTo>
                <a:lnTo>
                  <a:pt x="51284" y="497203"/>
                </a:lnTo>
                <a:lnTo>
                  <a:pt x="24593" y="479207"/>
                </a:lnTo>
                <a:lnTo>
                  <a:pt x="6598" y="452517"/>
                </a:lnTo>
                <a:lnTo>
                  <a:pt x="0" y="419832"/>
                </a:lnTo>
                <a:lnTo>
                  <a:pt x="0" y="83968"/>
                </a:lnTo>
                <a:close/>
              </a:path>
            </a:pathLst>
          </a:custGeom>
          <a:ln w="38099">
            <a:solidFill>
              <a:srgbClr val="006A8A"/>
            </a:solidFill>
          </a:ln>
        </p:spPr>
        <p:txBody>
          <a:bodyPr wrap="square" lIns="0" tIns="0" rIns="0" bIns="0" rtlCol="0"/>
          <a:lstStyle/>
          <a:p>
            <a:endParaRPr>
              <a:latin typeface="+mj-lt"/>
            </a:endParaRPr>
          </a:p>
        </p:txBody>
      </p:sp>
      <p:sp>
        <p:nvSpPr>
          <p:cNvPr id="18" name="object 18"/>
          <p:cNvSpPr/>
          <p:nvPr/>
        </p:nvSpPr>
        <p:spPr>
          <a:xfrm>
            <a:off x="4629150" y="5029200"/>
            <a:ext cx="2743200" cy="378143"/>
          </a:xfrm>
          <a:custGeom>
            <a:avLst/>
            <a:gdLst/>
            <a:ahLst/>
            <a:cxnLst/>
            <a:rect l="l" t="t" r="r" b="b"/>
            <a:pathLst>
              <a:path w="3657600" h="504189">
                <a:moveTo>
                  <a:pt x="0" y="83968"/>
                </a:moveTo>
                <a:lnTo>
                  <a:pt x="6598" y="51284"/>
                </a:lnTo>
                <a:lnTo>
                  <a:pt x="24593" y="24593"/>
                </a:lnTo>
                <a:lnTo>
                  <a:pt x="51284" y="6598"/>
                </a:lnTo>
                <a:lnTo>
                  <a:pt x="83968" y="0"/>
                </a:lnTo>
                <a:lnTo>
                  <a:pt x="3573630" y="0"/>
                </a:lnTo>
                <a:lnTo>
                  <a:pt x="3606314" y="6598"/>
                </a:lnTo>
                <a:lnTo>
                  <a:pt x="3633005" y="24593"/>
                </a:lnTo>
                <a:lnTo>
                  <a:pt x="3651000" y="51284"/>
                </a:lnTo>
                <a:lnTo>
                  <a:pt x="3657599" y="83968"/>
                </a:lnTo>
                <a:lnTo>
                  <a:pt x="3657599" y="419832"/>
                </a:lnTo>
                <a:lnTo>
                  <a:pt x="3651000" y="452517"/>
                </a:lnTo>
                <a:lnTo>
                  <a:pt x="3633005" y="479207"/>
                </a:lnTo>
                <a:lnTo>
                  <a:pt x="3606314" y="497203"/>
                </a:lnTo>
                <a:lnTo>
                  <a:pt x="3573630" y="503801"/>
                </a:lnTo>
                <a:lnTo>
                  <a:pt x="83968" y="503801"/>
                </a:lnTo>
                <a:lnTo>
                  <a:pt x="51284" y="497203"/>
                </a:lnTo>
                <a:lnTo>
                  <a:pt x="24593" y="479207"/>
                </a:lnTo>
                <a:lnTo>
                  <a:pt x="6598" y="452517"/>
                </a:lnTo>
                <a:lnTo>
                  <a:pt x="0" y="419832"/>
                </a:lnTo>
                <a:lnTo>
                  <a:pt x="0" y="83968"/>
                </a:lnTo>
                <a:close/>
              </a:path>
            </a:pathLst>
          </a:custGeom>
          <a:ln w="38099">
            <a:solidFill>
              <a:srgbClr val="006A8A"/>
            </a:solidFill>
          </a:ln>
        </p:spPr>
        <p:txBody>
          <a:bodyPr wrap="square" lIns="0" tIns="0" rIns="0" bIns="0" rtlCol="0"/>
          <a:lstStyle/>
          <a:p>
            <a:endParaRPr>
              <a:latin typeface="+mj-lt"/>
            </a:endParaRPr>
          </a:p>
        </p:txBody>
      </p:sp>
      <p:sp>
        <p:nvSpPr>
          <p:cNvPr id="20" name="object 20"/>
          <p:cNvSpPr txBox="1"/>
          <p:nvPr/>
        </p:nvSpPr>
        <p:spPr>
          <a:xfrm>
            <a:off x="7530841" y="5712446"/>
            <a:ext cx="81915" cy="188513"/>
          </a:xfrm>
          <a:prstGeom prst="rect">
            <a:avLst/>
          </a:prstGeom>
        </p:spPr>
        <p:txBody>
          <a:bodyPr vert="horz" wrap="square" lIns="0" tIns="3810" rIns="0" bIns="0" rtlCol="0">
            <a:spAutoFit/>
          </a:bodyPr>
          <a:lstStyle/>
          <a:p>
            <a:pPr marL="19050">
              <a:spcBef>
                <a:spcPts val="30"/>
              </a:spcBef>
            </a:pPr>
            <a:fld id="{81D60167-4931-47E6-BA6A-407CBD079E47}" type="slidenum">
              <a:rPr sz="600" spc="4" dirty="0">
                <a:solidFill>
                  <a:srgbClr val="898989"/>
                </a:solidFill>
                <a:latin typeface="+mj-lt"/>
                <a:cs typeface="Arial"/>
              </a:rPr>
              <a:pPr marL="19050">
                <a:spcBef>
                  <a:spcPts val="30"/>
                </a:spcBef>
              </a:pPr>
              <a:t>9</a:t>
            </a:fld>
            <a:endParaRPr sz="600">
              <a:latin typeface="+mj-lt"/>
              <a:cs typeface="Arial"/>
            </a:endParaRPr>
          </a:p>
        </p:txBody>
      </p:sp>
      <p:sp>
        <p:nvSpPr>
          <p:cNvPr id="21" name="object 21"/>
          <p:cNvSpPr txBox="1"/>
          <p:nvPr/>
        </p:nvSpPr>
        <p:spPr>
          <a:xfrm>
            <a:off x="40944" y="6631579"/>
            <a:ext cx="5762468" cy="194765"/>
          </a:xfrm>
          <a:prstGeom prst="rect">
            <a:avLst/>
          </a:prstGeom>
        </p:spPr>
        <p:txBody>
          <a:bodyPr vert="horz" wrap="square" lIns="0" tIns="10001" rIns="0" bIns="0" rtlCol="0">
            <a:spAutoFit/>
          </a:bodyPr>
          <a:lstStyle/>
          <a:p>
            <a:pPr marL="9525" algn="l">
              <a:spcBef>
                <a:spcPts val="79"/>
              </a:spcBef>
            </a:pPr>
            <a:r>
              <a:rPr lang="en-US" sz="1200" spc="-4" dirty="0" err="1">
                <a:latin typeface="+mj-lt"/>
                <a:cs typeface="Century Gothic"/>
              </a:rPr>
              <a:t>Peyrin-Biroulet</a:t>
            </a:r>
            <a:r>
              <a:rPr lang="en-US" sz="1200" spc="-4" dirty="0">
                <a:latin typeface="+mj-lt"/>
                <a:cs typeface="Century Gothic"/>
              </a:rPr>
              <a:t> L, </a:t>
            </a:r>
            <a:r>
              <a:rPr lang="en-US" sz="1200" dirty="0">
                <a:latin typeface="+mj-lt"/>
                <a:cs typeface="Century Gothic"/>
              </a:rPr>
              <a:t>et al. </a:t>
            </a:r>
            <a:r>
              <a:rPr lang="en-US" sz="1200" i="1" spc="-4" dirty="0">
                <a:latin typeface="+mj-lt"/>
                <a:cs typeface="Century Gothic"/>
              </a:rPr>
              <a:t>Am </a:t>
            </a:r>
            <a:r>
              <a:rPr lang="en-US" sz="1200" i="1" dirty="0">
                <a:latin typeface="+mj-lt"/>
                <a:cs typeface="Century Gothic"/>
              </a:rPr>
              <a:t>J </a:t>
            </a:r>
            <a:r>
              <a:rPr lang="en-US" sz="1200" i="1" spc="-4" dirty="0" err="1">
                <a:latin typeface="+mj-lt"/>
                <a:cs typeface="Century Gothic"/>
              </a:rPr>
              <a:t>Gastroenterol</a:t>
            </a:r>
            <a:r>
              <a:rPr lang="en-US" sz="1200" i="1" spc="-4" dirty="0">
                <a:latin typeface="+mj-lt"/>
                <a:cs typeface="Century Gothic"/>
              </a:rPr>
              <a:t>.</a:t>
            </a:r>
            <a:r>
              <a:rPr lang="en-US" sz="1200" i="1" dirty="0">
                <a:latin typeface="+mj-lt"/>
                <a:cs typeface="Century Gothic"/>
              </a:rPr>
              <a:t> </a:t>
            </a:r>
            <a:r>
              <a:rPr lang="en-US" sz="1200" spc="-4" dirty="0">
                <a:latin typeface="+mj-lt"/>
                <a:cs typeface="Century Gothic"/>
              </a:rPr>
              <a:t>2015;110(9):1324-38.</a:t>
            </a:r>
            <a:endParaRPr lang="en-US" sz="1200" dirty="0">
              <a:latin typeface="+mj-lt"/>
              <a:cs typeface="Century Gothic"/>
            </a:endParaRPr>
          </a:p>
        </p:txBody>
      </p:sp>
      <p:sp>
        <p:nvSpPr>
          <p:cNvPr id="22" name="Title 21"/>
          <p:cNvSpPr>
            <a:spLocks noGrp="1"/>
          </p:cNvSpPr>
          <p:nvPr>
            <p:ph type="title"/>
          </p:nvPr>
        </p:nvSpPr>
        <p:spPr/>
        <p:txBody>
          <a:bodyPr>
            <a:normAutofit/>
          </a:bodyPr>
          <a:lstStyle/>
          <a:p>
            <a:r>
              <a:rPr lang="en-US" sz="3600" dirty="0"/>
              <a:t>Treat-to-Target in UC: STRIDE Guidelines</a:t>
            </a:r>
          </a:p>
        </p:txBody>
      </p:sp>
      <p:sp>
        <p:nvSpPr>
          <p:cNvPr id="23" name="TextBox 22"/>
          <p:cNvSpPr txBox="1"/>
          <p:nvPr/>
        </p:nvSpPr>
        <p:spPr>
          <a:xfrm>
            <a:off x="3641681" y="4639505"/>
            <a:ext cx="1860638" cy="323165"/>
          </a:xfrm>
          <a:prstGeom prst="rect">
            <a:avLst/>
          </a:prstGeom>
          <a:noFill/>
        </p:spPr>
        <p:txBody>
          <a:bodyPr wrap="none" rtlCol="0">
            <a:spAutoFit/>
          </a:bodyPr>
          <a:lstStyle/>
          <a:p>
            <a:r>
              <a:rPr lang="en-US" sz="1500" b="1" dirty="0">
                <a:latin typeface="+mj-lt"/>
              </a:rPr>
              <a:t>Adjunctive Measures</a:t>
            </a:r>
          </a:p>
        </p:txBody>
      </p:sp>
      <p:sp>
        <p:nvSpPr>
          <p:cNvPr id="24" name="TextBox 23"/>
          <p:cNvSpPr txBox="1"/>
          <p:nvPr/>
        </p:nvSpPr>
        <p:spPr>
          <a:xfrm>
            <a:off x="2399909" y="5070197"/>
            <a:ext cx="1733551" cy="300082"/>
          </a:xfrm>
          <a:prstGeom prst="rect">
            <a:avLst/>
          </a:prstGeom>
          <a:noFill/>
        </p:spPr>
        <p:txBody>
          <a:bodyPr wrap="none" rtlCol="0">
            <a:spAutoFit/>
          </a:bodyPr>
          <a:lstStyle/>
          <a:p>
            <a:r>
              <a:rPr lang="en-US" sz="1350" dirty="0">
                <a:latin typeface="+mj-lt"/>
              </a:rPr>
              <a:t>CRP, fecal calprotectin</a:t>
            </a:r>
          </a:p>
        </p:txBody>
      </p:sp>
      <p:sp>
        <p:nvSpPr>
          <p:cNvPr id="25" name="TextBox 24"/>
          <p:cNvSpPr txBox="1"/>
          <p:nvPr/>
        </p:nvSpPr>
        <p:spPr>
          <a:xfrm>
            <a:off x="5378088" y="5063573"/>
            <a:ext cx="1250279" cy="300082"/>
          </a:xfrm>
          <a:prstGeom prst="rect">
            <a:avLst/>
          </a:prstGeom>
          <a:noFill/>
        </p:spPr>
        <p:txBody>
          <a:bodyPr wrap="none" rtlCol="0">
            <a:spAutoFit/>
          </a:bodyPr>
          <a:lstStyle/>
          <a:p>
            <a:r>
              <a:rPr lang="en-US" sz="1350" dirty="0">
                <a:latin typeface="+mj-lt"/>
              </a:rPr>
              <a:t>Histopathology</a:t>
            </a:r>
          </a:p>
        </p:txBody>
      </p:sp>
    </p:spTree>
    <p:extLst>
      <p:ext uri="{BB962C8B-B14F-4D97-AF65-F5344CB8AC3E}">
        <p14:creationId xmlns:p14="http://schemas.microsoft.com/office/powerpoint/2010/main" val="4057054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SAVECSVWITHSESSION"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False"/>
  <p:tag name="REALTIMEBACKUPPATH" val="(None)"/>
  <p:tag name="ADVANCEDSETTINGSVIEW" val="True"/>
  <p:tag name="FIBDISPLAYKEYWORDS" val="True"/>
  <p:tag name="PRRESPONSE4" val="7"/>
  <p:tag name="PRRESPONSE8" val="3"/>
  <p:tag name="ALWAYSOPENPOLL" val="False"/>
  <p:tag name="SHOWBARVISIBLE" val="True"/>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TPOS" val="2"/>
  <p:tag name="CSVFORMAT" val="0"/>
  <p:tag name="COUNTDOWNSECONDS" val="10"/>
  <p:tag name="CHARTVALUEFORMAT" val="0%"/>
  <p:tag name="RACERSMAXDISPLAYED" val="5"/>
  <p:tag name="BUBBLEVALUEFORMAT" val="0.0"/>
  <p:tag name="CUSTOMCELLBACKCOLOR3" val="-268652"/>
  <p:tag name="GRIDOPACITY" val="90"/>
  <p:tag name="RESETCHARTS" val="True"/>
  <p:tag name="INCORRECTPOINTVALUE" val="0"/>
  <p:tag name="FIBDISPLAYRESULTS" val="True"/>
  <p:tag name="PRRESPONSE5" val="6"/>
  <p:tag name="SHOWFLASHWARNING" val="True"/>
  <p:tag name="USESECONDARYMONITOR" val="True"/>
  <p:tag name="INPUTSOURCE" val="1"/>
  <p:tag name="AUTOUPDATEALIASES" val="True"/>
  <p:tag name="MAXRESPONDERS" val="5"/>
  <p:tag name="CUSTOMCELLBACKCOLOR4" val="-8355712"/>
  <p:tag name="GRIDPOSITION" val="1"/>
  <p:tag name="CORRECTPOINTVALUE" val="100"/>
  <p:tag name="FIBINCLUDEOTHER" val="True"/>
  <p:tag name="PRRESPONSE7" val="4"/>
  <p:tag name="EXPANDSHOWBAR" val="True"/>
  <p:tag name="NUMRESPONSES" val="1"/>
  <p:tag name="PARTICIPANTSINLEADERBOARD" val="5"/>
  <p:tag name="CUSTOMCELLBACKCOLOR1" val="-657956"/>
  <p:tag name="CHARTCOLORS" val="0"/>
  <p:tag name="AUTOADJUSTPARTRANGE" val="True"/>
  <p:tag name="PRRESPONSE6" val="5"/>
  <p:tag name="ANSWERNOWSTYLE" val="-1"/>
  <p:tag name="REVIEWONLY" val="False"/>
  <p:tag name="CUSTOMGRIDBACKCOLOR" val="-4144960"/>
  <p:tag name="MULTIRESPDIVISOR" val="1"/>
  <p:tag name="PRRESPONSE1" val="10"/>
  <p:tag name="TPVERSION" val="2008"/>
  <p:tag name="RACEENDPOINTS" val="100"/>
  <p:tag name="DISPLAYDEVICEID" val="True"/>
  <p:tag name="CHARTSCALE" val="True"/>
  <p:tag name="COUNTDOWNSTYLE" val="-1"/>
  <p:tag name="BUBBLEGROUPING" val="3"/>
  <p:tag name="REALTIMEBACKUP" val="False"/>
  <p:tag name="RESPCOUNTERSTYLE" val="-1"/>
  <p:tag name="GRIDSIZE" val="{Width=800, Height=600}"/>
  <p:tag name="PARTLISTDEFAULT" val="0"/>
  <p:tag name="TEAMSINLEADERBOARD" val="5"/>
  <p:tag name="BACKUPMAINTENANCE" val="7"/>
  <p:tag name="DISPLAYDEVICENUMBER" val="True"/>
  <p:tag name="PRRESPONSE10" val="1"/>
  <p:tag name="PRRESPONSE2" val="9"/>
  <p:tag name="DELIMITERS" val="3.1"/>
  <p:tag name="TPFULLVERSION" val="4.2.3.225"/>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heme1">
  <a:themeElements>
    <a:clrScheme name="Custom 6">
      <a:dk1>
        <a:srgbClr val="414141"/>
      </a:dk1>
      <a:lt1>
        <a:sysClr val="window" lastClr="FFFFFF"/>
      </a:lt1>
      <a:dk2>
        <a:srgbClr val="24537D"/>
      </a:dk2>
      <a:lt2>
        <a:srgbClr val="EEECE1"/>
      </a:lt2>
      <a:accent1>
        <a:srgbClr val="4878BD"/>
      </a:accent1>
      <a:accent2>
        <a:srgbClr val="79AD38"/>
      </a:accent2>
      <a:accent3>
        <a:srgbClr val="C80000"/>
      </a:accent3>
      <a:accent4>
        <a:srgbClr val="6F0000"/>
      </a:accent4>
      <a:accent5>
        <a:srgbClr val="4BACC6"/>
      </a:accent5>
      <a:accent6>
        <a:srgbClr val="F79646"/>
      </a:accent6>
      <a:hlink>
        <a:srgbClr val="3963A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Custom 6">
      <a:dk1>
        <a:srgbClr val="414141"/>
      </a:dk1>
      <a:lt1>
        <a:sysClr val="window" lastClr="FFFFFF"/>
      </a:lt1>
      <a:dk2>
        <a:srgbClr val="24537D"/>
      </a:dk2>
      <a:lt2>
        <a:srgbClr val="EEECE1"/>
      </a:lt2>
      <a:accent1>
        <a:srgbClr val="4878BD"/>
      </a:accent1>
      <a:accent2>
        <a:srgbClr val="79AD38"/>
      </a:accent2>
      <a:accent3>
        <a:srgbClr val="C80000"/>
      </a:accent3>
      <a:accent4>
        <a:srgbClr val="6F0000"/>
      </a:accent4>
      <a:accent5>
        <a:srgbClr val="4BACC6"/>
      </a:accent5>
      <a:accent6>
        <a:srgbClr val="F79646"/>
      </a:accent6>
      <a:hlink>
        <a:srgbClr val="3963A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RNERSTONES HEALTH 2016 COLOR SCHEME">
    <a:dk1>
      <a:srgbClr val="000000"/>
    </a:dk1>
    <a:lt1>
      <a:srgbClr val="FFFFFF"/>
    </a:lt1>
    <a:dk2>
      <a:srgbClr val="112E41"/>
    </a:dk2>
    <a:lt2>
      <a:srgbClr val="92C1E1"/>
    </a:lt2>
    <a:accent1>
      <a:srgbClr val="235C83"/>
    </a:accent1>
    <a:accent2>
      <a:srgbClr val="FF5E4E"/>
    </a:accent2>
    <a:accent3>
      <a:srgbClr val="60C6CA"/>
    </a:accent3>
    <a:accent4>
      <a:srgbClr val="404040"/>
    </a:accent4>
    <a:accent5>
      <a:srgbClr val="FF9900"/>
    </a:accent5>
    <a:accent6>
      <a:srgbClr val="C60062"/>
    </a:accent6>
    <a:hlink>
      <a:srgbClr val="7030A0"/>
    </a:hlink>
    <a:folHlink>
      <a:srgbClr val="00B050"/>
    </a:folHlink>
  </a:clrScheme>
  <a:fontScheme name="Standard Blue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RNERSTONES HEALTH 2016 COLOR SCHEME">
    <a:dk1>
      <a:srgbClr val="000000"/>
    </a:dk1>
    <a:lt1>
      <a:srgbClr val="FFFFFF"/>
    </a:lt1>
    <a:dk2>
      <a:srgbClr val="112E41"/>
    </a:dk2>
    <a:lt2>
      <a:srgbClr val="92C1E1"/>
    </a:lt2>
    <a:accent1>
      <a:srgbClr val="235C83"/>
    </a:accent1>
    <a:accent2>
      <a:srgbClr val="FF5E4E"/>
    </a:accent2>
    <a:accent3>
      <a:srgbClr val="60C6CA"/>
    </a:accent3>
    <a:accent4>
      <a:srgbClr val="404040"/>
    </a:accent4>
    <a:accent5>
      <a:srgbClr val="FF9900"/>
    </a:accent5>
    <a:accent6>
      <a:srgbClr val="C60062"/>
    </a:accent6>
    <a:hlink>
      <a:srgbClr val="7030A0"/>
    </a:hlink>
    <a:folHlink>
      <a:srgbClr val="00B050"/>
    </a:folHlink>
  </a:clrScheme>
  <a:fontScheme name="Standard Blue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77097</TotalTime>
  <Words>6756</Words>
  <Application>Microsoft Office PowerPoint</Application>
  <PresentationFormat>On-screen Show (4:3)</PresentationFormat>
  <Paragraphs>1202</Paragraphs>
  <Slides>58</Slides>
  <Notes>32</Notes>
  <HiddenSlides>7</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1" baseType="lpstr">
      <vt:lpstr>MS PGothic</vt:lpstr>
      <vt:lpstr>MS PGothic</vt:lpstr>
      <vt:lpstr>Arial</vt:lpstr>
      <vt:lpstr>Calibri</vt:lpstr>
      <vt:lpstr>Century Gothic</vt:lpstr>
      <vt:lpstr>Monotype Sorts</vt:lpstr>
      <vt:lpstr>Symbol</vt:lpstr>
      <vt:lpstr>Times</vt:lpstr>
      <vt:lpstr>Times New Roman</vt:lpstr>
      <vt:lpstr>Wingdings</vt:lpstr>
      <vt:lpstr>Theme1</vt:lpstr>
      <vt:lpstr>1_Theme1</vt:lpstr>
      <vt:lpstr>Worksheet</vt:lpstr>
      <vt:lpstr>Treat-to-Target Approaches in IBD:  Opportunities for Improving Response and  Long-term Management </vt:lpstr>
      <vt:lpstr>IBD Management in 2018: What Are Currently the Most Important Clinical Questions?</vt:lpstr>
      <vt:lpstr>Risk Stratification: Do We Have the Tools to Risk Stratify Our Patients?</vt:lpstr>
      <vt:lpstr>AGA Clinical Care Pathway: Risk Stratification in Patients with Crohn’s Disease (CD)</vt:lpstr>
      <vt:lpstr>AGA Clinical Care Pathway: Risk Stratification in Patients with Ulcerative Colitis (UC)</vt:lpstr>
      <vt:lpstr>Treat-to-Target:  Should We Be Treating to Achieve Mucosal Healing? </vt:lpstr>
      <vt:lpstr>Treat-to-Target Concept in IBD</vt:lpstr>
      <vt:lpstr>Treat-to-Target in CD: STRIDE Guidelines</vt:lpstr>
      <vt:lpstr>Treat-to-Target in UC: STRIDE Guidelines</vt:lpstr>
      <vt:lpstr>Should We be Treating to Achieve Mucosal Healing?</vt:lpstr>
      <vt:lpstr>Effect of Tight Control Management on CD</vt:lpstr>
      <vt:lpstr>Mucosal Healing Predicts Sustained Clinical Remission in Early CD</vt:lpstr>
      <vt:lpstr>Sequencing of Therapies:  What Happens When Anti-TNF Therapy Fails?</vt:lpstr>
      <vt:lpstr>Primary Nonresponse to Anti-TNF Therapy in CD and UC</vt:lpstr>
      <vt:lpstr>Secondary Loss of Response to Anti-TNF Therapy at 12 Months in CD</vt:lpstr>
      <vt:lpstr>Loss of Response to Infliximab in CD</vt:lpstr>
      <vt:lpstr>Loss of Response to Infliximab in CD</vt:lpstr>
      <vt:lpstr>Vedolizumab (VDZ) for TNF-naïve and TNF Failures in UC</vt:lpstr>
      <vt:lpstr>Vedolizumab for TNF-Naïve and TNF Failures in CD</vt:lpstr>
      <vt:lpstr>Ustekinumab (UST) Induces Clinical Response (CR-100) Through Week 8 in CD</vt:lpstr>
      <vt:lpstr>Ustekinumab Induces Clinical Remission Through Week 8 in CD</vt:lpstr>
      <vt:lpstr>Monotherapy vs Combination Therapy:  Are Thiopurines Necessary and Safe?</vt:lpstr>
      <vt:lpstr>Selection of Candidates for Combined Therapy</vt:lpstr>
      <vt:lpstr>Impact of Combination Therapy on Response and Remission in IMM-experienced Patients with IBD</vt:lpstr>
      <vt:lpstr>SONIC (Crohn’s disease)</vt:lpstr>
      <vt:lpstr>Combination Therapy Benefit Primarily Due to Improved IFX Levels: SONIC Post-Hoc</vt:lpstr>
      <vt:lpstr>PowerPoint Presentation</vt:lpstr>
      <vt:lpstr>COMMIT: MTX+IFX in CD</vt:lpstr>
      <vt:lpstr>Impact of Combined IMM+ADA Therapy on Remission in IMM-experienced Patients with CD</vt:lpstr>
      <vt:lpstr>Lymphoproliferative Disorders (LD) in Patients Undergoing Thiopurine Treatment for IBD: CESAME</vt:lpstr>
      <vt:lpstr>Lymphoma Risk in Patients with UC Treated with Thiopurines</vt:lpstr>
      <vt:lpstr>Non-melanoma Skin Cancer (NMSC) Risk and Thiopurines</vt:lpstr>
      <vt:lpstr>Therapeutic Drug Monitoring: Should We Be Monitoring Proactively or Reactively?</vt:lpstr>
      <vt:lpstr>The TAXIT Trial: The Optimization Phase</vt:lpstr>
      <vt:lpstr>Mucosal Healing and Long-term Outcomes Following TAXIT</vt:lpstr>
      <vt:lpstr>Treatment Failure Associated with Proactive vs Reactive IFX Monitoring in CD and UC</vt:lpstr>
      <vt:lpstr>Proactive vs Reactive Therapeutic Drug Monitoring Reduces Treatment Failure and IBD Hospitalizations </vt:lpstr>
      <vt:lpstr>De-escalation of Therapy: When Can Patients Stop Therapy?</vt:lpstr>
      <vt:lpstr>De-escalation of Therapy</vt:lpstr>
      <vt:lpstr>Time-to-relapse Following Discontinuation of IFX in Patients with CD</vt:lpstr>
      <vt:lpstr>Long-term Outcomes in CD After IFX Withdrawal: Retrospective Analysis of STORI  </vt:lpstr>
      <vt:lpstr>Emerging Therapies: What Comes Next?</vt:lpstr>
      <vt:lpstr>New &amp; Emerging Therapies for the Treatment of IBD</vt:lpstr>
      <vt:lpstr>Induction and Maintenance Therapy with the JAK 1/3 Inhibitor Tofacitinib (TOF) for UC</vt:lpstr>
      <vt:lpstr>Induction Therapy with the IL-23 Inhibitor Risankizumab in Moderate-to-Severe CD</vt:lpstr>
      <vt:lpstr>Treatment with the JAK1 Inhibitor Filgotinib for  Moderate-to-Severe CD with Mucosal Ulceration</vt:lpstr>
      <vt:lpstr>Efficacy of the JAK1 Inhibitor Upadacitinib in Moderate-to-Severe CD </vt:lpstr>
      <vt:lpstr>Efficacy of the JAK1 Inhibitor Upadacitinib in Moderate-to-severe CD </vt:lpstr>
      <vt:lpstr>Etrolizumab: Clinical Remission in All Comers &amp; by Anti-TNF status: Primary endpoint at Week 10 </vt:lpstr>
      <vt:lpstr>Induction Therapy with the Anti-S1P1 Ozanimod: TOUCHSTONE UC Trial</vt:lpstr>
      <vt:lpstr>TOUCHSTONE Open-label Extension</vt:lpstr>
      <vt:lpstr>Ozanimod Treatment for  Moderate-to-Severe CD: STEPSTONE Study</vt:lpstr>
      <vt:lpstr>Anti-MAdCAM-1 Induction Therapy in Patients with Moderate-to-Severe UC</vt:lpstr>
      <vt:lpstr>Summary</vt:lpstr>
      <vt:lpstr>Thank You!</vt:lpstr>
      <vt:lpstr>TREAT Registry: Serious Infections</vt:lpstr>
      <vt:lpstr>Fecal Calprotectin in Assessing Endoscopic and Histological Remission in UC</vt:lpstr>
      <vt:lpstr>ADA Adult Data: Monotherapy vs Combination Therapy</vt:lpstr>
    </vt:vector>
  </TitlesOfParts>
  <Company>Integrity 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IBD Grand Rounds 2018</dc:title>
  <dc:creator>Sean M. Gregory, MS PhD</dc:creator>
  <cp:lastModifiedBy>Larissa Cardozo</cp:lastModifiedBy>
  <cp:revision>3677</cp:revision>
  <cp:lastPrinted>2018-05-01T15:47:53Z</cp:lastPrinted>
  <dcterms:created xsi:type="dcterms:W3CDTF">2007-08-14T15:47:59Z</dcterms:created>
  <dcterms:modified xsi:type="dcterms:W3CDTF">2018-11-13T18:21:58Z</dcterms:modified>
</cp:coreProperties>
</file>