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0.xml" ContentType="application/vnd.openxmlformats-officedocument.presentationml.notesSlide+xml"/>
  <Override PartName="/ppt/tags/tag47.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4" r:id="rId3"/>
    <p:sldMasterId id="2147483686" r:id="rId4"/>
    <p:sldMasterId id="2147483742" r:id="rId5"/>
    <p:sldMasterId id="2147483753" r:id="rId6"/>
    <p:sldMasterId id="2147483768" r:id="rId7"/>
  </p:sldMasterIdLst>
  <p:notesMasterIdLst>
    <p:notesMasterId r:id="rId87"/>
  </p:notesMasterIdLst>
  <p:handoutMasterIdLst>
    <p:handoutMasterId r:id="rId88"/>
  </p:handoutMasterIdLst>
  <p:sldIdLst>
    <p:sldId id="607" r:id="rId8"/>
    <p:sldId id="762" r:id="rId9"/>
    <p:sldId id="763" r:id="rId10"/>
    <p:sldId id="764" r:id="rId11"/>
    <p:sldId id="765" r:id="rId12"/>
    <p:sldId id="688" r:id="rId13"/>
    <p:sldId id="689" r:id="rId14"/>
    <p:sldId id="597" r:id="rId15"/>
    <p:sldId id="635" r:id="rId16"/>
    <p:sldId id="730" r:id="rId17"/>
    <p:sldId id="756" r:id="rId18"/>
    <p:sldId id="759" r:id="rId19"/>
    <p:sldId id="712" r:id="rId20"/>
    <p:sldId id="697" r:id="rId21"/>
    <p:sldId id="773" r:id="rId22"/>
    <p:sldId id="710" r:id="rId23"/>
    <p:sldId id="430" r:id="rId24"/>
    <p:sldId id="729" r:id="rId25"/>
    <p:sldId id="435" r:id="rId26"/>
    <p:sldId id="771" r:id="rId27"/>
    <p:sldId id="772" r:id="rId28"/>
    <p:sldId id="716" r:id="rId29"/>
    <p:sldId id="742" r:id="rId30"/>
    <p:sldId id="469" r:id="rId31"/>
    <p:sldId id="721" r:id="rId32"/>
    <p:sldId id="709" r:id="rId33"/>
    <p:sldId id="471" r:id="rId34"/>
    <p:sldId id="718" r:id="rId35"/>
    <p:sldId id="775" r:id="rId36"/>
    <p:sldId id="704" r:id="rId37"/>
    <p:sldId id="715" r:id="rId38"/>
    <p:sldId id="723" r:id="rId39"/>
    <p:sldId id="719" r:id="rId40"/>
    <p:sldId id="755" r:id="rId41"/>
    <p:sldId id="757" r:id="rId42"/>
    <p:sldId id="702" r:id="rId43"/>
    <p:sldId id="758" r:id="rId44"/>
    <p:sldId id="760" r:id="rId45"/>
    <p:sldId id="735" r:id="rId46"/>
    <p:sldId id="737" r:id="rId47"/>
    <p:sldId id="738" r:id="rId48"/>
    <p:sldId id="744" r:id="rId49"/>
    <p:sldId id="731" r:id="rId50"/>
    <p:sldId id="734" r:id="rId51"/>
    <p:sldId id="733" r:id="rId52"/>
    <p:sldId id="664" r:id="rId53"/>
    <p:sldId id="713" r:id="rId54"/>
    <p:sldId id="745" r:id="rId55"/>
    <p:sldId id="724" r:id="rId56"/>
    <p:sldId id="708" r:id="rId57"/>
    <p:sldId id="749" r:id="rId58"/>
    <p:sldId id="750" r:id="rId59"/>
    <p:sldId id="751" r:id="rId60"/>
    <p:sldId id="364" r:id="rId61"/>
    <p:sldId id="528" r:id="rId62"/>
    <p:sldId id="529" r:id="rId63"/>
    <p:sldId id="692" r:id="rId64"/>
    <p:sldId id="776" r:id="rId65"/>
    <p:sldId id="538" r:id="rId66"/>
    <p:sldId id="696" r:id="rId67"/>
    <p:sldId id="694" r:id="rId68"/>
    <p:sldId id="500" r:id="rId69"/>
    <p:sldId id="761" r:id="rId70"/>
    <p:sldId id="766" r:id="rId71"/>
    <p:sldId id="767" r:id="rId72"/>
    <p:sldId id="768" r:id="rId73"/>
    <p:sldId id="769" r:id="rId74"/>
    <p:sldId id="378" r:id="rId75"/>
    <p:sldId id="770" r:id="rId76"/>
    <p:sldId id="714" r:id="rId77"/>
    <p:sldId id="741" r:id="rId78"/>
    <p:sldId id="608" r:id="rId79"/>
    <p:sldId id="743" r:id="rId80"/>
    <p:sldId id="774" r:id="rId81"/>
    <p:sldId id="722" r:id="rId82"/>
    <p:sldId id="725" r:id="rId83"/>
    <p:sldId id="703" r:id="rId84"/>
    <p:sldId id="752" r:id="rId85"/>
    <p:sldId id="753" r:id="rId86"/>
  </p:sldIdLst>
  <p:sldSz cx="9144000" cy="5143500" type="screen16x9"/>
  <p:notesSz cx="7023100" cy="930910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032F54-4076-4651-B47E-1D190E485EF9}">
          <p14:sldIdLst>
            <p14:sldId id="607"/>
            <p14:sldId id="762"/>
            <p14:sldId id="763"/>
            <p14:sldId id="764"/>
            <p14:sldId id="765"/>
            <p14:sldId id="688"/>
            <p14:sldId id="689"/>
            <p14:sldId id="597"/>
            <p14:sldId id="635"/>
            <p14:sldId id="730"/>
            <p14:sldId id="756"/>
            <p14:sldId id="759"/>
            <p14:sldId id="712"/>
            <p14:sldId id="697"/>
            <p14:sldId id="773"/>
            <p14:sldId id="710"/>
            <p14:sldId id="430"/>
            <p14:sldId id="729"/>
            <p14:sldId id="435"/>
            <p14:sldId id="771"/>
            <p14:sldId id="772"/>
            <p14:sldId id="716"/>
            <p14:sldId id="742"/>
            <p14:sldId id="469"/>
            <p14:sldId id="721"/>
            <p14:sldId id="709"/>
            <p14:sldId id="471"/>
            <p14:sldId id="718"/>
            <p14:sldId id="775"/>
            <p14:sldId id="704"/>
            <p14:sldId id="715"/>
            <p14:sldId id="723"/>
            <p14:sldId id="719"/>
            <p14:sldId id="755"/>
            <p14:sldId id="757"/>
            <p14:sldId id="702"/>
            <p14:sldId id="758"/>
            <p14:sldId id="760"/>
            <p14:sldId id="735"/>
            <p14:sldId id="737"/>
            <p14:sldId id="738"/>
            <p14:sldId id="744"/>
            <p14:sldId id="731"/>
            <p14:sldId id="734"/>
            <p14:sldId id="733"/>
            <p14:sldId id="664"/>
            <p14:sldId id="713"/>
            <p14:sldId id="745"/>
            <p14:sldId id="724"/>
            <p14:sldId id="708"/>
            <p14:sldId id="749"/>
            <p14:sldId id="750"/>
            <p14:sldId id="751"/>
            <p14:sldId id="364"/>
            <p14:sldId id="528"/>
            <p14:sldId id="529"/>
            <p14:sldId id="692"/>
            <p14:sldId id="776"/>
            <p14:sldId id="538"/>
            <p14:sldId id="696"/>
            <p14:sldId id="694"/>
            <p14:sldId id="500"/>
            <p14:sldId id="761"/>
            <p14:sldId id="766"/>
            <p14:sldId id="767"/>
            <p14:sldId id="768"/>
            <p14:sldId id="769"/>
            <p14:sldId id="378"/>
            <p14:sldId id="770"/>
          </p14:sldIdLst>
        </p14:section>
        <p14:section name="Back-up Library" id="{17ABF812-8B93-4202-A4D2-298BB1A33CD5}">
          <p14:sldIdLst>
            <p14:sldId id="714"/>
            <p14:sldId id="741"/>
            <p14:sldId id="608"/>
            <p14:sldId id="743"/>
            <p14:sldId id="774"/>
            <p14:sldId id="722"/>
            <p14:sldId id="725"/>
            <p14:sldId id="703"/>
            <p14:sldId id="752"/>
            <p14:sldId id="753"/>
          </p14:sldIdLst>
        </p14:section>
      </p14:sectionLst>
    </p:ext>
    <p:ext uri="{EFAFB233-063F-42B5-8137-9DF3F51BA10A}">
      <p15:sldGuideLst xmlns:p15="http://schemas.microsoft.com/office/powerpoint/2012/main">
        <p15:guide id="1" orient="horz" pos="1589">
          <p15:clr>
            <a:srgbClr val="A4A3A4"/>
          </p15:clr>
        </p15:guide>
        <p15:guide id="2" orient="horz" pos="999">
          <p15:clr>
            <a:srgbClr val="A4A3A4"/>
          </p15:clr>
        </p15:guide>
        <p15:guide id="3" orient="horz" pos="3186">
          <p15:clr>
            <a:srgbClr val="A4A3A4"/>
          </p15:clr>
        </p15:guide>
        <p15:guide id="4" orient="horz" pos="570">
          <p15:clr>
            <a:srgbClr val="A4A3A4"/>
          </p15:clr>
        </p15:guide>
        <p15:guide id="5" pos="2882">
          <p15:clr>
            <a:srgbClr val="A4A3A4"/>
          </p15:clr>
        </p15:guide>
        <p15:guide id="6" pos="5496" userDrawn="1">
          <p15:clr>
            <a:srgbClr val="A4A3A4"/>
          </p15:clr>
        </p15:guide>
        <p15:guide id="7" pos="81">
          <p15:clr>
            <a:srgbClr val="A4A3A4"/>
          </p15:clr>
        </p15:guide>
        <p15:guide id="8" pos="384" userDrawn="1">
          <p15:clr>
            <a:srgbClr val="A4A3A4"/>
          </p15:clr>
        </p15:guide>
        <p15:guide id="9" orient="horz" pos="3205">
          <p15:clr>
            <a:srgbClr val="A4A3A4"/>
          </p15:clr>
        </p15:guide>
        <p15:guide id="10" orient="horz" pos="991">
          <p15:clr>
            <a:srgbClr val="A4A3A4"/>
          </p15:clr>
        </p15:guide>
        <p15:guide id="11" pos="5515">
          <p15:clr>
            <a:srgbClr val="A4A3A4"/>
          </p15:clr>
        </p15:guide>
        <p15:guide id="12" pos="59">
          <p15:clr>
            <a:srgbClr val="A4A3A4"/>
          </p15:clr>
        </p15:guide>
        <p15:guide id="13" pos="222">
          <p15:clr>
            <a:srgbClr val="A4A3A4"/>
          </p15:clr>
        </p15:guide>
        <p15:guide id="14" pos="351">
          <p15:clr>
            <a:srgbClr val="A4A3A4"/>
          </p15:clr>
        </p15:guide>
        <p15:guide id="15" pos="2871">
          <p15:clr>
            <a:srgbClr val="A4A3A4"/>
          </p15:clr>
        </p15:guide>
        <p15:guide id="16" orient="horz" pos="3178">
          <p15:clr>
            <a:srgbClr val="A4A3A4"/>
          </p15:clr>
        </p15:guide>
        <p15:guide id="17" orient="horz" pos="980">
          <p15:clr>
            <a:srgbClr val="A4A3A4"/>
          </p15:clr>
        </p15:guide>
        <p15:guide id="18" pos="58">
          <p15:clr>
            <a:srgbClr val="A4A3A4"/>
          </p15:clr>
        </p15:guide>
        <p15:guide id="19" pos="5624">
          <p15:clr>
            <a:srgbClr val="A4A3A4"/>
          </p15:clr>
        </p15:guide>
        <p15:guide id="20" pos="354">
          <p15:clr>
            <a:srgbClr val="A4A3A4"/>
          </p15:clr>
        </p15:guide>
        <p15:guide id="21" pos="2876">
          <p15:clr>
            <a:srgbClr val="A4A3A4"/>
          </p15:clr>
        </p15:guide>
        <p15:guide id="22" orient="horz" pos="3194">
          <p15:clr>
            <a:srgbClr val="A4A3A4"/>
          </p15:clr>
        </p15:guide>
        <p15:guide id="23" pos="65">
          <p15:clr>
            <a:srgbClr val="A4A3A4"/>
          </p15:clr>
        </p15:guide>
        <p15:guide id="24" pos="352">
          <p15:clr>
            <a:srgbClr val="A4A3A4"/>
          </p15:clr>
        </p15:guide>
        <p15:guide id="25" pos="35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Griffith" initials="JG" lastIdx="2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0"/>
    <a:srgbClr val="CCE1DF"/>
    <a:srgbClr val="0000FF"/>
    <a:srgbClr val="C36976"/>
    <a:srgbClr val="0066FF"/>
    <a:srgbClr val="CC00FF"/>
    <a:srgbClr val="6600FF"/>
    <a:srgbClr val="9999FF"/>
    <a:srgbClr val="33CC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3" autoAdjust="0"/>
    <p:restoredTop sz="91220" autoAdjust="0"/>
  </p:normalViewPr>
  <p:slideViewPr>
    <p:cSldViewPr snapToGrid="0" showGuides="1">
      <p:cViewPr varScale="1">
        <p:scale>
          <a:sx n="105" d="100"/>
          <a:sy n="105" d="100"/>
        </p:scale>
        <p:origin x="874" y="62"/>
      </p:cViewPr>
      <p:guideLst>
        <p:guide orient="horz" pos="1589"/>
        <p:guide orient="horz" pos="999"/>
        <p:guide orient="horz" pos="3186"/>
        <p:guide orient="horz" pos="570"/>
        <p:guide pos="2882"/>
        <p:guide pos="5496"/>
        <p:guide pos="81"/>
        <p:guide pos="384"/>
        <p:guide orient="horz" pos="3205"/>
        <p:guide orient="horz" pos="991"/>
        <p:guide pos="5515"/>
        <p:guide pos="59"/>
        <p:guide pos="222"/>
        <p:guide pos="351"/>
        <p:guide pos="2871"/>
        <p:guide orient="horz" pos="3178"/>
        <p:guide orient="horz" pos="980"/>
        <p:guide pos="58"/>
        <p:guide pos="5624"/>
        <p:guide pos="354"/>
        <p:guide pos="2876"/>
        <p:guide orient="horz" pos="3194"/>
        <p:guide pos="65"/>
        <p:guide pos="352"/>
        <p:guide pos="358"/>
      </p:guideLst>
    </p:cSldViewPr>
  </p:slideViewPr>
  <p:outlineViewPr>
    <p:cViewPr>
      <p:scale>
        <a:sx n="33" d="100"/>
        <a:sy n="33" d="100"/>
      </p:scale>
      <p:origin x="0" y="64548"/>
    </p:cViewPr>
  </p:outlineViewPr>
  <p:notesTextViewPr>
    <p:cViewPr>
      <p:scale>
        <a:sx n="3" d="2"/>
        <a:sy n="3" d="2"/>
      </p:scale>
      <p:origin x="0" y="0"/>
    </p:cViewPr>
  </p:notesTextViewPr>
  <p:sorterViewPr>
    <p:cViewPr>
      <p:scale>
        <a:sx n="33" d="100"/>
        <a:sy n="33" d="100"/>
      </p:scale>
      <p:origin x="0" y="-226"/>
    </p:cViewPr>
  </p:sorterViewPr>
  <p:notesViewPr>
    <p:cSldViewPr snapToGrid="0">
      <p:cViewPr varScale="1">
        <p:scale>
          <a:sx n="65" d="100"/>
          <a:sy n="65" d="100"/>
        </p:scale>
        <p:origin x="3120" y="3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0094663100089"/>
          <c:y val="5.6333168830977512E-2"/>
          <c:w val="0.85184727244215119"/>
          <c:h val="0.70892098730876596"/>
        </c:manualLayout>
      </c:layout>
      <c:barChart>
        <c:barDir val="col"/>
        <c:grouping val="clustered"/>
        <c:varyColors val="0"/>
        <c:ser>
          <c:idx val="0"/>
          <c:order val="0"/>
          <c:tx>
            <c:strRef>
              <c:f>Sheet1!$B$1</c:f>
              <c:strCache>
                <c:ptCount val="1"/>
                <c:pt idx="0">
                  <c:v>Column1</c:v>
                </c:pt>
              </c:strCache>
            </c:strRef>
          </c:tx>
          <c:spPr>
            <a:scene3d>
              <a:camera prst="orthographicFront"/>
              <a:lightRig rig="threePt" dir="t"/>
            </a:scene3d>
            <a:sp3d>
              <a:bevelT w="50800" h="50800"/>
            </a:sp3d>
          </c:spPr>
          <c:invertIfNegative val="0"/>
          <c:cat>
            <c:strRef>
              <c:f>Sheet1!$A$2:$A$5</c:f>
              <c:strCache>
                <c:ptCount val="4"/>
                <c:pt idx="0">
                  <c:v>Culture Day</c:v>
                </c:pt>
                <c:pt idx="1">
                  <c:v>Day 1</c:v>
                </c:pt>
                <c:pt idx="2">
                  <c:v>Day 2</c:v>
                </c:pt>
                <c:pt idx="3">
                  <c:v>Day ≥3</c:v>
                </c:pt>
              </c:strCache>
            </c:strRef>
          </c:cat>
          <c:val>
            <c:numRef>
              <c:f>Sheet1!$B$2:$B$5</c:f>
              <c:numCache>
                <c:formatCode>General</c:formatCode>
                <c:ptCount val="4"/>
                <c:pt idx="0">
                  <c:v>15.5</c:v>
                </c:pt>
                <c:pt idx="1">
                  <c:v>24</c:v>
                </c:pt>
                <c:pt idx="2">
                  <c:v>36.5</c:v>
                </c:pt>
                <c:pt idx="3">
                  <c:v>41.5</c:v>
                </c:pt>
              </c:numCache>
            </c:numRef>
          </c:val>
          <c:extLst>
            <c:ext xmlns:c16="http://schemas.microsoft.com/office/drawing/2014/chart" uri="{C3380CC4-5D6E-409C-BE32-E72D297353CC}">
              <c16:uniqueId val="{00000000-C6BF-483A-A8BD-9E283E517130}"/>
            </c:ext>
          </c:extLst>
        </c:ser>
        <c:dLbls>
          <c:showLegendKey val="0"/>
          <c:showVal val="0"/>
          <c:showCatName val="0"/>
          <c:showSerName val="0"/>
          <c:showPercent val="0"/>
          <c:showBubbleSize val="0"/>
        </c:dLbls>
        <c:gapWidth val="150"/>
        <c:axId val="74261632"/>
        <c:axId val="74263552"/>
      </c:barChart>
      <c:catAx>
        <c:axId val="74261632"/>
        <c:scaling>
          <c:orientation val="minMax"/>
        </c:scaling>
        <c:delete val="0"/>
        <c:axPos val="b"/>
        <c:title>
          <c:tx>
            <c:rich>
              <a:bodyPr/>
              <a:lstStyle/>
              <a:p>
                <a:pPr>
                  <a:defRPr/>
                </a:pPr>
                <a:r>
                  <a:rPr lang="en-US" dirty="0"/>
                  <a:t>Days to Start of Fluconazole</a:t>
                </a:r>
              </a:p>
            </c:rich>
          </c:tx>
          <c:layout>
            <c:manualLayout>
              <c:xMode val="edge"/>
              <c:yMode val="edge"/>
              <c:x val="0.36723987249583079"/>
              <c:y val="0.89280496158747225"/>
            </c:manualLayout>
          </c:layout>
          <c:overlay val="0"/>
        </c:title>
        <c:numFmt formatCode="General" sourceLinked="0"/>
        <c:majorTickMark val="out"/>
        <c:minorTickMark val="none"/>
        <c:tickLblPos val="nextTo"/>
        <c:spPr>
          <a:ln w="19050"/>
        </c:spPr>
        <c:txPr>
          <a:bodyPr/>
          <a:lstStyle/>
          <a:p>
            <a:pPr>
              <a:defRPr sz="1600" b="1"/>
            </a:pPr>
            <a:endParaRPr lang="en-US"/>
          </a:p>
        </c:txPr>
        <c:crossAx val="74263552"/>
        <c:crosses val="autoZero"/>
        <c:auto val="1"/>
        <c:lblAlgn val="ctr"/>
        <c:lblOffset val="0"/>
        <c:noMultiLvlLbl val="0"/>
      </c:catAx>
      <c:valAx>
        <c:axId val="74263552"/>
        <c:scaling>
          <c:orientation val="minMax"/>
        </c:scaling>
        <c:delete val="0"/>
        <c:axPos val="l"/>
        <c:title>
          <c:tx>
            <c:rich>
              <a:bodyPr rot="-5400000" vert="horz"/>
              <a:lstStyle/>
              <a:p>
                <a:pPr>
                  <a:defRPr/>
                </a:pPr>
                <a:r>
                  <a:rPr lang="en-US" dirty="0"/>
                  <a:t>Mortality (%)</a:t>
                </a:r>
              </a:p>
            </c:rich>
          </c:tx>
          <c:layout>
            <c:manualLayout>
              <c:xMode val="edge"/>
              <c:yMode val="edge"/>
              <c:x val="6.1279203370356184E-3"/>
              <c:y val="0.19376825792005187"/>
            </c:manualLayout>
          </c:layout>
          <c:overlay val="0"/>
        </c:title>
        <c:numFmt formatCode="General" sourceLinked="1"/>
        <c:majorTickMark val="out"/>
        <c:minorTickMark val="none"/>
        <c:tickLblPos val="nextTo"/>
        <c:spPr>
          <a:ln w="19050"/>
        </c:spPr>
        <c:txPr>
          <a:bodyPr/>
          <a:lstStyle/>
          <a:p>
            <a:pPr>
              <a:defRPr sz="1600" b="1"/>
            </a:pPr>
            <a:endParaRPr lang="en-US"/>
          </a:p>
        </c:txPr>
        <c:crossAx val="74261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0094663100089"/>
          <c:y val="2.9260991580916745E-2"/>
          <c:w val="0.85184727244215119"/>
          <c:h val="0.68647009862775576"/>
        </c:manualLayout>
      </c:layout>
      <c:barChart>
        <c:barDir val="col"/>
        <c:grouping val="clustered"/>
        <c:varyColors val="0"/>
        <c:ser>
          <c:idx val="0"/>
          <c:order val="0"/>
          <c:tx>
            <c:strRef>
              <c:f>Sheet1!$B$1</c:f>
              <c:strCache>
                <c:ptCount val="1"/>
                <c:pt idx="0">
                  <c:v>Fluconazole</c:v>
                </c:pt>
              </c:strCache>
            </c:strRef>
          </c:tx>
          <c:spPr>
            <a:scene3d>
              <a:camera prst="orthographicFront"/>
              <a:lightRig rig="threePt" dir="t"/>
            </a:scene3d>
            <a:sp3d>
              <a:bevelT w="50800" h="50800"/>
            </a:sp3d>
          </c:spPr>
          <c:invertIfNegative val="0"/>
          <c:cat>
            <c:strRef>
              <c:f>Sheet1!$A$2:$A$6</c:f>
              <c:strCache>
                <c:ptCount val="5"/>
                <c:pt idx="0">
                  <c:v>2008-2009</c:v>
                </c:pt>
                <c:pt idx="1">
                  <c:v>2009-2010</c:v>
                </c:pt>
                <c:pt idx="2">
                  <c:v>2010-2011</c:v>
                </c:pt>
                <c:pt idx="3">
                  <c:v>2011-2012</c:v>
                </c:pt>
                <c:pt idx="4">
                  <c:v>2012-2013</c:v>
                </c:pt>
              </c:strCache>
            </c:strRef>
          </c:cat>
          <c:val>
            <c:numRef>
              <c:f>Sheet1!$B$2:$B$6</c:f>
              <c:numCache>
                <c:formatCode>General</c:formatCode>
                <c:ptCount val="5"/>
                <c:pt idx="0">
                  <c:v>7.2</c:v>
                </c:pt>
                <c:pt idx="1">
                  <c:v>8.8000000000000007</c:v>
                </c:pt>
                <c:pt idx="2">
                  <c:v>5.2</c:v>
                </c:pt>
                <c:pt idx="3">
                  <c:v>5.85</c:v>
                </c:pt>
                <c:pt idx="4">
                  <c:v>6</c:v>
                </c:pt>
              </c:numCache>
            </c:numRef>
          </c:val>
          <c:extLst>
            <c:ext xmlns:c16="http://schemas.microsoft.com/office/drawing/2014/chart" uri="{C3380CC4-5D6E-409C-BE32-E72D297353CC}">
              <c16:uniqueId val="{00000000-B73E-444A-B048-C6A00B3345E0}"/>
            </c:ext>
          </c:extLst>
        </c:ser>
        <c:ser>
          <c:idx val="1"/>
          <c:order val="1"/>
          <c:tx>
            <c:strRef>
              <c:f>Sheet1!$C$1</c:f>
              <c:strCache>
                <c:ptCount val="1"/>
                <c:pt idx="0">
                  <c:v>Echinocandins</c:v>
                </c:pt>
              </c:strCache>
            </c:strRef>
          </c:tx>
          <c:spPr>
            <a:solidFill>
              <a:schemeClr val="accent3"/>
            </a:solidFill>
            <a:scene3d>
              <a:camera prst="orthographicFront"/>
              <a:lightRig rig="threePt" dir="t"/>
            </a:scene3d>
            <a:sp3d>
              <a:bevelT w="50800" h="50800"/>
            </a:sp3d>
          </c:spPr>
          <c:invertIfNegative val="0"/>
          <c:cat>
            <c:strRef>
              <c:f>Sheet1!$A$2:$A$6</c:f>
              <c:strCache>
                <c:ptCount val="5"/>
                <c:pt idx="0">
                  <c:v>2008-2009</c:v>
                </c:pt>
                <c:pt idx="1">
                  <c:v>2009-2010</c:v>
                </c:pt>
                <c:pt idx="2">
                  <c:v>2010-2011</c:v>
                </c:pt>
                <c:pt idx="3">
                  <c:v>2011-2012</c:v>
                </c:pt>
                <c:pt idx="4">
                  <c:v>2012-2013</c:v>
                </c:pt>
              </c:strCache>
            </c:strRef>
          </c:cat>
          <c:val>
            <c:numRef>
              <c:f>Sheet1!$C$2:$C$6</c:f>
              <c:numCache>
                <c:formatCode>General</c:formatCode>
                <c:ptCount val="5"/>
                <c:pt idx="0">
                  <c:v>1.6</c:v>
                </c:pt>
                <c:pt idx="1">
                  <c:v>1</c:v>
                </c:pt>
                <c:pt idx="2">
                  <c:v>1.6</c:v>
                </c:pt>
                <c:pt idx="3">
                  <c:v>1.7</c:v>
                </c:pt>
                <c:pt idx="4">
                  <c:v>3.15</c:v>
                </c:pt>
              </c:numCache>
            </c:numRef>
          </c:val>
          <c:extLst>
            <c:ext xmlns:c16="http://schemas.microsoft.com/office/drawing/2014/chart" uri="{C3380CC4-5D6E-409C-BE32-E72D297353CC}">
              <c16:uniqueId val="{00000001-B73E-444A-B048-C6A00B3345E0}"/>
            </c:ext>
          </c:extLst>
        </c:ser>
        <c:ser>
          <c:idx val="2"/>
          <c:order val="2"/>
          <c:tx>
            <c:strRef>
              <c:f>Sheet1!$D$1</c:f>
              <c:strCache>
                <c:ptCount val="1"/>
                <c:pt idx="0">
                  <c:v>Multi-drug</c:v>
                </c:pt>
              </c:strCache>
            </c:strRef>
          </c:tx>
          <c:spPr>
            <a:solidFill>
              <a:srgbClr val="00B0F0"/>
            </a:solidFill>
            <a:scene3d>
              <a:camera prst="orthographicFront"/>
              <a:lightRig rig="threePt" dir="t"/>
            </a:scene3d>
            <a:sp3d>
              <a:bevelT w="50800" h="50800"/>
            </a:sp3d>
          </c:spPr>
          <c:invertIfNegative val="0"/>
          <c:cat>
            <c:strRef>
              <c:f>Sheet1!$A$2:$A$6</c:f>
              <c:strCache>
                <c:ptCount val="5"/>
                <c:pt idx="0">
                  <c:v>2008-2009</c:v>
                </c:pt>
                <c:pt idx="1">
                  <c:v>2009-2010</c:v>
                </c:pt>
                <c:pt idx="2">
                  <c:v>2010-2011</c:v>
                </c:pt>
                <c:pt idx="3">
                  <c:v>2011-2012</c:v>
                </c:pt>
                <c:pt idx="4">
                  <c:v>2012-2013</c:v>
                </c:pt>
              </c:strCache>
            </c:strRef>
          </c:cat>
          <c:val>
            <c:numRef>
              <c:f>Sheet1!$D$2:$D$6</c:f>
              <c:numCache>
                <c:formatCode>General</c:formatCode>
                <c:ptCount val="5"/>
                <c:pt idx="0">
                  <c:v>0.6</c:v>
                </c:pt>
                <c:pt idx="1">
                  <c:v>0.25</c:v>
                </c:pt>
                <c:pt idx="2">
                  <c:v>0.35</c:v>
                </c:pt>
                <c:pt idx="3">
                  <c:v>0.5</c:v>
                </c:pt>
                <c:pt idx="4">
                  <c:v>0.9</c:v>
                </c:pt>
              </c:numCache>
            </c:numRef>
          </c:val>
          <c:extLst>
            <c:ext xmlns:c16="http://schemas.microsoft.com/office/drawing/2014/chart" uri="{C3380CC4-5D6E-409C-BE32-E72D297353CC}">
              <c16:uniqueId val="{00000002-B73E-444A-B048-C6A00B3345E0}"/>
            </c:ext>
          </c:extLst>
        </c:ser>
        <c:dLbls>
          <c:showLegendKey val="0"/>
          <c:showVal val="0"/>
          <c:showCatName val="0"/>
          <c:showSerName val="0"/>
          <c:showPercent val="0"/>
          <c:showBubbleSize val="0"/>
        </c:dLbls>
        <c:gapWidth val="89"/>
        <c:axId val="165668352"/>
        <c:axId val="165670272"/>
      </c:barChart>
      <c:catAx>
        <c:axId val="165668352"/>
        <c:scaling>
          <c:orientation val="minMax"/>
        </c:scaling>
        <c:delete val="0"/>
        <c:axPos val="b"/>
        <c:title>
          <c:tx>
            <c:rich>
              <a:bodyPr/>
              <a:lstStyle/>
              <a:p>
                <a:pPr>
                  <a:defRPr/>
                </a:pPr>
                <a:r>
                  <a:rPr lang="en-US" dirty="0"/>
                  <a:t>Years of Surveillance</a:t>
                </a:r>
              </a:p>
            </c:rich>
          </c:tx>
          <c:layout>
            <c:manualLayout>
              <c:xMode val="edge"/>
              <c:yMode val="edge"/>
              <c:x val="0.42725538918290951"/>
              <c:y val="0.79773310843160505"/>
            </c:manualLayout>
          </c:layout>
          <c:overlay val="0"/>
        </c:title>
        <c:numFmt formatCode="General" sourceLinked="0"/>
        <c:majorTickMark val="out"/>
        <c:minorTickMark val="none"/>
        <c:tickLblPos val="nextTo"/>
        <c:spPr>
          <a:ln w="19050"/>
        </c:spPr>
        <c:txPr>
          <a:bodyPr/>
          <a:lstStyle/>
          <a:p>
            <a:pPr>
              <a:defRPr sz="1200"/>
            </a:pPr>
            <a:endParaRPr lang="en-US"/>
          </a:p>
        </c:txPr>
        <c:crossAx val="165670272"/>
        <c:crosses val="autoZero"/>
        <c:auto val="1"/>
        <c:lblAlgn val="ctr"/>
        <c:lblOffset val="0"/>
        <c:noMultiLvlLbl val="0"/>
      </c:catAx>
      <c:valAx>
        <c:axId val="165670272"/>
        <c:scaling>
          <c:orientation val="minMax"/>
        </c:scaling>
        <c:delete val="0"/>
        <c:axPos val="l"/>
        <c:title>
          <c:tx>
            <c:rich>
              <a:bodyPr rot="-5400000" vert="horz"/>
              <a:lstStyle/>
              <a:p>
                <a:pPr>
                  <a:defRPr/>
                </a:pPr>
                <a:r>
                  <a:rPr lang="en-US" dirty="0"/>
                  <a:t>Resistant Isolates (%)</a:t>
                </a:r>
              </a:p>
            </c:rich>
          </c:tx>
          <c:layout>
            <c:manualLayout>
              <c:xMode val="edge"/>
              <c:yMode val="edge"/>
              <c:x val="1.2275371781816051E-2"/>
              <c:y val="0.12214368780787502"/>
            </c:manualLayout>
          </c:layout>
          <c:overlay val="0"/>
        </c:title>
        <c:numFmt formatCode="General\%" sourceLinked="0"/>
        <c:majorTickMark val="out"/>
        <c:minorTickMark val="none"/>
        <c:tickLblPos val="nextTo"/>
        <c:spPr>
          <a:ln w="19050"/>
        </c:spPr>
        <c:txPr>
          <a:bodyPr/>
          <a:lstStyle/>
          <a:p>
            <a:pPr>
              <a:defRPr sz="1200"/>
            </a:pPr>
            <a:endParaRPr lang="en-US"/>
          </a:p>
        </c:txPr>
        <c:crossAx val="165668352"/>
        <c:crosses val="autoZero"/>
        <c:crossBetween val="between"/>
      </c:valAx>
    </c:plotArea>
    <c:legend>
      <c:legendPos val="b"/>
      <c:layout>
        <c:manualLayout>
          <c:xMode val="edge"/>
          <c:yMode val="edge"/>
          <c:x val="0.37275483561118988"/>
          <c:y val="3.3559611186079842E-2"/>
          <c:w val="0.60986556418868643"/>
          <c:h val="6.714390722882313E-2"/>
        </c:manualLayout>
      </c:layout>
      <c:overlay val="0"/>
      <c:txPr>
        <a:bodyPr/>
        <a:lstStyle/>
        <a:p>
          <a:pPr>
            <a:defRPr sz="1400"/>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97667358670492E-2"/>
          <c:y val="2.9260991580916745E-2"/>
          <c:w val="0.88905048492945182"/>
          <c:h val="0.80307319057442539"/>
        </c:manualLayout>
      </c:layout>
      <c:barChart>
        <c:barDir val="col"/>
        <c:grouping val="clustered"/>
        <c:varyColors val="0"/>
        <c:ser>
          <c:idx val="0"/>
          <c:order val="0"/>
          <c:tx>
            <c:strRef>
              <c:f>Sheet1!$B$1</c:f>
              <c:strCache>
                <c:ptCount val="1"/>
                <c:pt idx="0">
                  <c:v>Column1</c:v>
                </c:pt>
              </c:strCache>
            </c:strRef>
          </c:tx>
          <c:spPr>
            <a:scene3d>
              <a:camera prst="orthographicFront"/>
              <a:lightRig rig="threePt" dir="t"/>
            </a:scene3d>
            <a:sp3d>
              <a:bevelT w="50800" h="50800"/>
            </a:sp3d>
          </c:spPr>
          <c:invertIfNegative val="0"/>
          <c:cat>
            <c:numRef>
              <c:f>Sheet1!$A$2:$A$19</c:f>
              <c:numCache>
                <c:formatCode>General</c:formatCode>
                <c:ptCount val="18"/>
                <c:pt idx="0">
                  <c:v>0.05</c:v>
                </c:pt>
                <c:pt idx="1">
                  <c:v>9.4E-2</c:v>
                </c:pt>
                <c:pt idx="2">
                  <c:v>0.1</c:v>
                </c:pt>
                <c:pt idx="3">
                  <c:v>0.12</c:v>
                </c:pt>
                <c:pt idx="4">
                  <c:v>0.125</c:v>
                </c:pt>
                <c:pt idx="5">
                  <c:v>0.19</c:v>
                </c:pt>
                <c:pt idx="6">
                  <c:v>0.25</c:v>
                </c:pt>
                <c:pt idx="7">
                  <c:v>0.38</c:v>
                </c:pt>
                <c:pt idx="8">
                  <c:v>0.5</c:v>
                </c:pt>
                <c:pt idx="9">
                  <c:v>0.75</c:v>
                </c:pt>
                <c:pt idx="10">
                  <c:v>1</c:v>
                </c:pt>
                <c:pt idx="11">
                  <c:v>1.5</c:v>
                </c:pt>
                <c:pt idx="12">
                  <c:v>2</c:v>
                </c:pt>
                <c:pt idx="13">
                  <c:v>3</c:v>
                </c:pt>
                <c:pt idx="14">
                  <c:v>4</c:v>
                </c:pt>
                <c:pt idx="15">
                  <c:v>6</c:v>
                </c:pt>
                <c:pt idx="16">
                  <c:v>16</c:v>
                </c:pt>
                <c:pt idx="17">
                  <c:v>32</c:v>
                </c:pt>
              </c:numCache>
            </c:numRef>
          </c:cat>
          <c:val>
            <c:numRef>
              <c:f>Sheet1!$B$2:$B$19</c:f>
              <c:numCache>
                <c:formatCode>General</c:formatCode>
                <c:ptCount val="18"/>
                <c:pt idx="0">
                  <c:v>5</c:v>
                </c:pt>
                <c:pt idx="1">
                  <c:v>5</c:v>
                </c:pt>
                <c:pt idx="2">
                  <c:v>5</c:v>
                </c:pt>
                <c:pt idx="3">
                  <c:v>5</c:v>
                </c:pt>
                <c:pt idx="4">
                  <c:v>12</c:v>
                </c:pt>
                <c:pt idx="5">
                  <c:v>18</c:v>
                </c:pt>
                <c:pt idx="6">
                  <c:v>89</c:v>
                </c:pt>
                <c:pt idx="7">
                  <c:v>210</c:v>
                </c:pt>
                <c:pt idx="8">
                  <c:v>290</c:v>
                </c:pt>
                <c:pt idx="9">
                  <c:v>245</c:v>
                </c:pt>
                <c:pt idx="10">
                  <c:v>112</c:v>
                </c:pt>
                <c:pt idx="11">
                  <c:v>33</c:v>
                </c:pt>
                <c:pt idx="12">
                  <c:v>13</c:v>
                </c:pt>
                <c:pt idx="13">
                  <c:v>8</c:v>
                </c:pt>
                <c:pt idx="14">
                  <c:v>7</c:v>
                </c:pt>
                <c:pt idx="15">
                  <c:v>5</c:v>
                </c:pt>
                <c:pt idx="16">
                  <c:v>5</c:v>
                </c:pt>
                <c:pt idx="17">
                  <c:v>5</c:v>
                </c:pt>
              </c:numCache>
            </c:numRef>
          </c:val>
          <c:extLst>
            <c:ext xmlns:c16="http://schemas.microsoft.com/office/drawing/2014/chart" uri="{C3380CC4-5D6E-409C-BE32-E72D297353CC}">
              <c16:uniqueId val="{00000000-1172-4465-A52F-BC935B30D095}"/>
            </c:ext>
          </c:extLst>
        </c:ser>
        <c:dLbls>
          <c:showLegendKey val="0"/>
          <c:showVal val="0"/>
          <c:showCatName val="0"/>
          <c:showSerName val="0"/>
          <c:showPercent val="0"/>
          <c:showBubbleSize val="0"/>
        </c:dLbls>
        <c:gapWidth val="89"/>
        <c:axId val="171314176"/>
        <c:axId val="171320448"/>
      </c:barChart>
      <c:catAx>
        <c:axId val="171314176"/>
        <c:scaling>
          <c:orientation val="minMax"/>
        </c:scaling>
        <c:delete val="0"/>
        <c:axPos val="b"/>
        <c:title>
          <c:tx>
            <c:rich>
              <a:bodyPr/>
              <a:lstStyle/>
              <a:p>
                <a:pPr>
                  <a:defRPr sz="1200"/>
                </a:pPr>
                <a:r>
                  <a:rPr lang="en-US" sz="1200" dirty="0"/>
                  <a:t>MIC</a:t>
                </a:r>
                <a:r>
                  <a:rPr lang="en-US" sz="1200" baseline="0" dirty="0"/>
                  <a:t> (</a:t>
                </a:r>
                <a:r>
                  <a:rPr lang="en-US" sz="1200" dirty="0"/>
                  <a:t>µg/mL)</a:t>
                </a:r>
              </a:p>
            </c:rich>
          </c:tx>
          <c:layout>
            <c:manualLayout>
              <c:xMode val="edge"/>
              <c:yMode val="edge"/>
              <c:x val="0.43312953525249404"/>
              <c:y val="0.89057326321294705"/>
            </c:manualLayout>
          </c:layout>
          <c:overlay val="0"/>
        </c:title>
        <c:numFmt formatCode="General" sourceLinked="1"/>
        <c:majorTickMark val="out"/>
        <c:minorTickMark val="none"/>
        <c:tickLblPos val="nextTo"/>
        <c:spPr>
          <a:ln w="19050"/>
        </c:spPr>
        <c:txPr>
          <a:bodyPr/>
          <a:lstStyle/>
          <a:p>
            <a:pPr>
              <a:defRPr sz="900"/>
            </a:pPr>
            <a:endParaRPr lang="en-US"/>
          </a:p>
        </c:txPr>
        <c:crossAx val="171320448"/>
        <c:crosses val="autoZero"/>
        <c:auto val="1"/>
        <c:lblAlgn val="ctr"/>
        <c:lblOffset val="0"/>
        <c:noMultiLvlLbl val="0"/>
      </c:catAx>
      <c:valAx>
        <c:axId val="171320448"/>
        <c:scaling>
          <c:orientation val="minMax"/>
        </c:scaling>
        <c:delete val="0"/>
        <c:axPos val="l"/>
        <c:title>
          <c:tx>
            <c:rich>
              <a:bodyPr rot="-5400000" vert="horz"/>
              <a:lstStyle/>
              <a:p>
                <a:pPr>
                  <a:defRPr sz="1200"/>
                </a:pPr>
                <a:r>
                  <a:rPr lang="en-US" sz="1200" dirty="0"/>
                  <a:t>Number</a:t>
                </a:r>
                <a:r>
                  <a:rPr lang="en-US" sz="1200" baseline="0" dirty="0"/>
                  <a:t> of </a:t>
                </a:r>
                <a:r>
                  <a:rPr lang="en-US" sz="1200" dirty="0"/>
                  <a:t>Isolates</a:t>
                </a:r>
              </a:p>
            </c:rich>
          </c:tx>
          <c:layout>
            <c:manualLayout>
              <c:xMode val="edge"/>
              <c:yMode val="edge"/>
              <c:x val="2.4850466273871625E-3"/>
              <c:y val="0.24754275965726444"/>
            </c:manualLayout>
          </c:layout>
          <c:overlay val="0"/>
        </c:title>
        <c:numFmt formatCode="General" sourceLinked="0"/>
        <c:majorTickMark val="out"/>
        <c:minorTickMark val="none"/>
        <c:tickLblPos val="nextTo"/>
        <c:spPr>
          <a:ln w="19050"/>
        </c:spPr>
        <c:txPr>
          <a:bodyPr/>
          <a:lstStyle/>
          <a:p>
            <a:pPr>
              <a:defRPr sz="900"/>
            </a:pPr>
            <a:endParaRPr lang="en-US"/>
          </a:p>
        </c:txPr>
        <c:crossAx val="171314176"/>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9C8C8C7-3B47-4D53-ADDC-0B2EAC5D8F89}" type="datetimeFigureOut">
              <a:rPr lang="en-US" smtClean="0"/>
              <a:t>4/13/2018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431D017-2550-4CAD-9E1B-DC269516E395}" type="slidenum">
              <a:rPr lang="en-US" smtClean="0"/>
              <a:t>‹#›</a:t>
            </a:fld>
            <a:endParaRPr lang="en-US"/>
          </a:p>
        </p:txBody>
      </p:sp>
    </p:spTree>
    <p:extLst>
      <p:ext uri="{BB962C8B-B14F-4D97-AF65-F5344CB8AC3E}">
        <p14:creationId xmlns:p14="http://schemas.microsoft.com/office/powerpoint/2010/main" val="210523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Arial" panose="020B0604020202020204" pitchFamily="34" charset="0"/>
              </a:defRPr>
            </a:lvl1pPr>
          </a:lstStyle>
          <a:p>
            <a:fld id="{A956338C-37F9-45DC-A347-53FA24E41221}" type="datetimeFigureOut">
              <a:rPr lang="en-US" smtClean="0"/>
              <a:pPr/>
              <a:t>4/13/2018</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Arial" panose="020B0604020202020204" pitchFamily="34" charset="0"/>
              </a:defRPr>
            </a:lvl1pPr>
          </a:lstStyle>
          <a:p>
            <a:fld id="{3B2F7601-C626-4B12-A258-47D70A865465}" type="slidenum">
              <a:rPr lang="en-US" smtClean="0"/>
              <a:pPr/>
              <a:t>‹#›</a:t>
            </a:fld>
            <a:endParaRPr lang="en-US" dirty="0"/>
          </a:p>
        </p:txBody>
      </p:sp>
    </p:spTree>
    <p:extLst>
      <p:ext uri="{BB962C8B-B14F-4D97-AF65-F5344CB8AC3E}">
        <p14:creationId xmlns:p14="http://schemas.microsoft.com/office/powerpoint/2010/main" val="361110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3217" eaLnBrk="0" hangingPunct="0">
              <a:defRPr>
                <a:solidFill>
                  <a:schemeClr val="tx1"/>
                </a:solidFill>
                <a:latin typeface="Arial" charset="0"/>
              </a:defRPr>
            </a:lvl1pPr>
            <a:lvl2pPr marL="744029" indent="-286166" defTabSz="933217" eaLnBrk="0" hangingPunct="0">
              <a:defRPr>
                <a:solidFill>
                  <a:schemeClr val="tx1"/>
                </a:solidFill>
                <a:latin typeface="Arial" charset="0"/>
              </a:defRPr>
            </a:lvl2pPr>
            <a:lvl3pPr marL="1144660" indent="-228932" defTabSz="933217" eaLnBrk="0" hangingPunct="0">
              <a:defRPr>
                <a:solidFill>
                  <a:schemeClr val="tx1"/>
                </a:solidFill>
                <a:latin typeface="Arial" charset="0"/>
              </a:defRPr>
            </a:lvl3pPr>
            <a:lvl4pPr marL="1602525" indent="-228932" defTabSz="933217" eaLnBrk="0" hangingPunct="0">
              <a:defRPr>
                <a:solidFill>
                  <a:schemeClr val="tx1"/>
                </a:solidFill>
                <a:latin typeface="Arial" charset="0"/>
              </a:defRPr>
            </a:lvl4pPr>
            <a:lvl5pPr marL="2060389" indent="-228932" defTabSz="933217" eaLnBrk="0" hangingPunct="0">
              <a:defRPr>
                <a:solidFill>
                  <a:schemeClr val="tx1"/>
                </a:solidFill>
                <a:latin typeface="Arial" charset="0"/>
              </a:defRPr>
            </a:lvl5pPr>
            <a:lvl6pPr marL="2518252" indent="-228932" algn="ctr" defTabSz="933217" eaLnBrk="0" fontAlgn="base" hangingPunct="0">
              <a:spcBef>
                <a:spcPct val="0"/>
              </a:spcBef>
              <a:spcAft>
                <a:spcPct val="0"/>
              </a:spcAft>
              <a:defRPr>
                <a:solidFill>
                  <a:schemeClr val="tx1"/>
                </a:solidFill>
                <a:latin typeface="Arial" charset="0"/>
              </a:defRPr>
            </a:lvl6pPr>
            <a:lvl7pPr marL="2976118" indent="-228932" algn="ctr" defTabSz="933217" eaLnBrk="0" fontAlgn="base" hangingPunct="0">
              <a:spcBef>
                <a:spcPct val="0"/>
              </a:spcBef>
              <a:spcAft>
                <a:spcPct val="0"/>
              </a:spcAft>
              <a:defRPr>
                <a:solidFill>
                  <a:schemeClr val="tx1"/>
                </a:solidFill>
                <a:latin typeface="Arial" charset="0"/>
              </a:defRPr>
            </a:lvl7pPr>
            <a:lvl8pPr marL="3433980" indent="-228932" algn="ctr" defTabSz="933217" eaLnBrk="0" fontAlgn="base" hangingPunct="0">
              <a:spcBef>
                <a:spcPct val="0"/>
              </a:spcBef>
              <a:spcAft>
                <a:spcPct val="0"/>
              </a:spcAft>
              <a:defRPr>
                <a:solidFill>
                  <a:schemeClr val="tx1"/>
                </a:solidFill>
                <a:latin typeface="Arial" charset="0"/>
              </a:defRPr>
            </a:lvl8pPr>
            <a:lvl9pPr marL="3891845" indent="-228932" algn="ctr" defTabSz="933217" eaLnBrk="0" fontAlgn="base" hangingPunct="0">
              <a:spcBef>
                <a:spcPct val="0"/>
              </a:spcBef>
              <a:spcAft>
                <a:spcPct val="0"/>
              </a:spcAft>
              <a:defRPr>
                <a:solidFill>
                  <a:schemeClr val="tx1"/>
                </a:solidFill>
                <a:latin typeface="Arial" charset="0"/>
              </a:defRPr>
            </a:lvl9pPr>
          </a:lstStyle>
          <a:p>
            <a:pPr eaLnBrk="1" hangingPunct="1"/>
            <a:fld id="{62FED9F9-6A1E-425A-B36F-46D8C249BBC0}" type="slidenum">
              <a:rPr lang="en-US" smtClean="0">
                <a:solidFill>
                  <a:prstClr val="black"/>
                </a:solidFill>
                <a:latin typeface="Arial" panose="020B0604020202020204" pitchFamily="34" charset="0"/>
              </a:rPr>
              <a:pPr eaLnBrk="1" hangingPunct="1"/>
              <a:t>1</a:t>
            </a:fld>
            <a:endParaRPr lang="en-US" dirty="0">
              <a:solidFill>
                <a:prstClr val="black"/>
              </a:solidFill>
              <a:latin typeface="Arial" panose="020B0604020202020204" pitchFamily="34" charset="0"/>
            </a:endParaRPr>
          </a:p>
        </p:txBody>
      </p:sp>
      <p:sp>
        <p:nvSpPr>
          <p:cNvPr id="102403" name="Rectangle 2"/>
          <p:cNvSpPr>
            <a:spLocks noGrp="1" noRot="1" noChangeAspect="1" noChangeArrowheads="1" noTextEdit="1"/>
          </p:cNvSpPr>
          <p:nvPr>
            <p:ph type="sldImg"/>
          </p:nvPr>
        </p:nvSpPr>
        <p:spPr>
          <a:xfrm>
            <a:off x="407988" y="698500"/>
            <a:ext cx="6207125" cy="3490913"/>
          </a:xfrm>
          <a:ln/>
        </p:spPr>
      </p:sp>
      <p:sp>
        <p:nvSpPr>
          <p:cNvPr id="102404" name="Rectangle 3"/>
          <p:cNvSpPr>
            <a:spLocks noGrp="1" noChangeArrowheads="1"/>
          </p:cNvSpPr>
          <p:nvPr>
            <p:ph type="body" idx="1"/>
          </p:nvPr>
        </p:nvSpPr>
        <p:spPr>
          <a:noFill/>
        </p:spPr>
        <p:txBody>
          <a:bodyPr/>
          <a:lstStyle/>
          <a:p>
            <a:pPr eaLnBrk="1" hangingPunct="1"/>
            <a:endParaRPr lang="en-US" dirty="0">
              <a:latin typeface="Arial" panose="020B0604020202020204"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0C33C6E-D770-4826-B6BB-483AA248B8B6}" type="slidenum">
              <a:rPr lang="en-US" altLang="en-US"/>
              <a:pPr fontAlgn="base">
                <a:spcBef>
                  <a:spcPct val="0"/>
                </a:spcBef>
                <a:spcAft>
                  <a:spcPct val="0"/>
                </a:spcAft>
              </a:pPr>
              <a:t>14</a:t>
            </a:fld>
            <a:endParaRPr lang="en-US" altLang="en-US" dirty="0"/>
          </a:p>
        </p:txBody>
      </p:sp>
    </p:spTree>
    <p:extLst>
      <p:ext uri="{BB962C8B-B14F-4D97-AF65-F5344CB8AC3E}">
        <p14:creationId xmlns:p14="http://schemas.microsoft.com/office/powerpoint/2010/main" val="1397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Table 2. Excess mortality, lengths of stay, and costs for transplant patients with and without IFIs, overall and by type of transplant</a:t>
            </a:r>
          </a:p>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15</a:t>
            </a:fld>
            <a:endParaRPr lang="en-US" dirty="0"/>
          </a:p>
        </p:txBody>
      </p:sp>
    </p:spTree>
    <p:extLst>
      <p:ext uri="{BB962C8B-B14F-4D97-AF65-F5344CB8AC3E}">
        <p14:creationId xmlns:p14="http://schemas.microsoft.com/office/powerpoint/2010/main" val="274309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16</a:t>
            </a:fld>
            <a:endParaRPr lang="en-US" dirty="0"/>
          </a:p>
        </p:txBody>
      </p:sp>
    </p:spTree>
    <p:extLst>
      <p:ext uri="{BB962C8B-B14F-4D97-AF65-F5344CB8AC3E}">
        <p14:creationId xmlns:p14="http://schemas.microsoft.com/office/powerpoint/2010/main" val="127494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17</a:t>
            </a:fld>
            <a:endParaRPr lang="en-US" dirty="0"/>
          </a:p>
        </p:txBody>
      </p:sp>
    </p:spTree>
    <p:extLst>
      <p:ext uri="{BB962C8B-B14F-4D97-AF65-F5344CB8AC3E}">
        <p14:creationId xmlns:p14="http://schemas.microsoft.com/office/powerpoint/2010/main" val="289425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dirty="0"/>
              <a:t>Culture and histopathology</a:t>
            </a:r>
            <a:endParaRPr lang="en-US" dirty="0"/>
          </a:p>
          <a:p>
            <a:r>
              <a:rPr lang="en-US" dirty="0"/>
              <a:t> </a:t>
            </a:r>
          </a:p>
          <a:p>
            <a:r>
              <a:rPr lang="en-US" dirty="0"/>
              <a:t>At present, the use of culture and histopathology remains the cornerstone in the diagnosis of fungal infections. Although considered to be a rapid and cost effective strategy, direct microscopy is subject to a high rate of false negatives and positives and demonstrates lower sensitivity relative to culture. Specimens for culture are obtained from either the blood or respiratory tract. The use of blood culture has the advantage of being safe for use with patients who are particularly fragile, as is frequently the case for those most at risk for IFIs. A significant shortcoming, however, is related to its level of sensitivity; blood culture demonstrates a sensitivity that is on the order of 50% </a:t>
            </a:r>
            <a:r>
              <a:rPr lang="en-US"/>
              <a:t>for candidemia and </a:t>
            </a:r>
            <a:r>
              <a:rPr lang="en-US" dirty="0"/>
              <a:t>even lower for Aspergillus. In the presence of positive results, histopathologic examination of tissues can help to define the diagnostic significance of culture findings by detecting fungal invasion of tissues and vessels and host reaction to a fungus.</a:t>
            </a:r>
            <a:r>
              <a:rPr lang="en-US" baseline="30000" dirty="0">
                <a:hlinkClick r:id="rId3" action="ppaction://hlinkfile" tooltip="Guarner, 2011 #5"/>
              </a:rPr>
              <a:t>11</a:t>
            </a:r>
            <a:r>
              <a:rPr lang="en-US" dirty="0"/>
              <a:t> In some cases, a discrepancy may be detected between culture and histopathological results. These may be the result of either the characteristic morphology of the fungus being altered due to use of antifungal medications or host responses, or dual infection and only one fungus being detected by culture</a:t>
            </a:r>
            <a:endParaRPr lang="en-US" altLang="en-US" dirty="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CC9758-D991-4A4B-BEA4-083CA5350CFB}" type="slidenum">
              <a:rPr lang="en-US" altLang="en-US"/>
              <a:pPr fontAlgn="base">
                <a:spcBef>
                  <a:spcPct val="0"/>
                </a:spcBef>
                <a:spcAft>
                  <a:spcPct val="0"/>
                </a:spcAft>
              </a:pPr>
              <a:t>19</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MALDI-TOF?</a:t>
            </a:r>
          </a:p>
        </p:txBody>
      </p:sp>
      <p:sp>
        <p:nvSpPr>
          <p:cNvPr id="4" name="Slide Number Placeholder 3"/>
          <p:cNvSpPr>
            <a:spLocks noGrp="1"/>
          </p:cNvSpPr>
          <p:nvPr>
            <p:ph type="sldNum" sz="quarter" idx="10"/>
          </p:nvPr>
        </p:nvSpPr>
        <p:spPr/>
        <p:txBody>
          <a:bodyPr/>
          <a:lstStyle/>
          <a:p>
            <a:fld id="{3B2F7601-C626-4B12-A258-47D70A865465}" type="slidenum">
              <a:rPr lang="en-US" smtClean="0"/>
              <a:pPr/>
              <a:t>20</a:t>
            </a:fld>
            <a:endParaRPr lang="en-US" dirty="0"/>
          </a:p>
        </p:txBody>
      </p:sp>
    </p:spTree>
    <p:extLst>
      <p:ext uri="{BB962C8B-B14F-4D97-AF65-F5344CB8AC3E}">
        <p14:creationId xmlns:p14="http://schemas.microsoft.com/office/powerpoint/2010/main" val="69486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MALDI-TOF?</a:t>
            </a:r>
          </a:p>
        </p:txBody>
      </p:sp>
      <p:sp>
        <p:nvSpPr>
          <p:cNvPr id="4" name="Slide Number Placeholder 3"/>
          <p:cNvSpPr>
            <a:spLocks noGrp="1"/>
          </p:cNvSpPr>
          <p:nvPr>
            <p:ph type="sldNum" sz="quarter" idx="10"/>
          </p:nvPr>
        </p:nvSpPr>
        <p:spPr/>
        <p:txBody>
          <a:bodyPr/>
          <a:lstStyle/>
          <a:p>
            <a:fld id="{3B2F7601-C626-4B12-A258-47D70A865465}" type="slidenum">
              <a:rPr lang="en-US" smtClean="0"/>
              <a:pPr/>
              <a:t>21</a:t>
            </a:fld>
            <a:endParaRPr lang="en-US" dirty="0"/>
          </a:p>
        </p:txBody>
      </p:sp>
    </p:spTree>
    <p:extLst>
      <p:ext uri="{BB962C8B-B14F-4D97-AF65-F5344CB8AC3E}">
        <p14:creationId xmlns:p14="http://schemas.microsoft.com/office/powerpoint/2010/main" val="312046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MALDI-TOF?</a:t>
            </a:r>
          </a:p>
        </p:txBody>
      </p:sp>
      <p:sp>
        <p:nvSpPr>
          <p:cNvPr id="4" name="Slide Number Placeholder 3"/>
          <p:cNvSpPr>
            <a:spLocks noGrp="1"/>
          </p:cNvSpPr>
          <p:nvPr>
            <p:ph type="sldNum" sz="quarter" idx="10"/>
          </p:nvPr>
        </p:nvSpPr>
        <p:spPr/>
        <p:txBody>
          <a:bodyPr/>
          <a:lstStyle/>
          <a:p>
            <a:fld id="{3B2F7601-C626-4B12-A258-47D70A865465}" type="slidenum">
              <a:rPr lang="en-US" smtClean="0"/>
              <a:pPr/>
              <a:t>22</a:t>
            </a:fld>
            <a:endParaRPr lang="en-US" dirty="0"/>
          </a:p>
        </p:txBody>
      </p:sp>
    </p:spTree>
    <p:extLst>
      <p:ext uri="{BB962C8B-B14F-4D97-AF65-F5344CB8AC3E}">
        <p14:creationId xmlns:p14="http://schemas.microsoft.com/office/powerpoint/2010/main" val="276145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23</a:t>
            </a:fld>
            <a:endParaRPr lang="en-US" dirty="0"/>
          </a:p>
        </p:txBody>
      </p:sp>
    </p:spTree>
    <p:extLst>
      <p:ext uri="{BB962C8B-B14F-4D97-AF65-F5344CB8AC3E}">
        <p14:creationId xmlns:p14="http://schemas.microsoft.com/office/powerpoint/2010/main" val="258957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25</a:t>
            </a:fld>
            <a:endParaRPr lang="en-US" dirty="0"/>
          </a:p>
        </p:txBody>
      </p:sp>
    </p:spTree>
    <p:extLst>
      <p:ext uri="{BB962C8B-B14F-4D97-AF65-F5344CB8AC3E}">
        <p14:creationId xmlns:p14="http://schemas.microsoft.com/office/powerpoint/2010/main" val="425169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3B2F7601-C626-4B12-A258-47D70A865465}" type="slidenum">
              <a:rPr lang="en-US">
                <a:solidFill>
                  <a:prstClr val="black"/>
                </a:solidFill>
              </a:rPr>
              <a:pPr defTabSz="933237">
                <a:defRPr/>
              </a:pPr>
              <a:t>5</a:t>
            </a:fld>
            <a:endParaRPr lang="en-US" dirty="0">
              <a:solidFill>
                <a:prstClr val="black"/>
              </a:solidFill>
            </a:endParaRPr>
          </a:p>
        </p:txBody>
      </p:sp>
    </p:spTree>
    <p:extLst>
      <p:ext uri="{BB962C8B-B14F-4D97-AF65-F5344CB8AC3E}">
        <p14:creationId xmlns:p14="http://schemas.microsoft.com/office/powerpoint/2010/main" val="417184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26</a:t>
            </a:fld>
            <a:endParaRPr lang="en-US" dirty="0"/>
          </a:p>
        </p:txBody>
      </p:sp>
    </p:spTree>
    <p:extLst>
      <p:ext uri="{BB962C8B-B14F-4D97-AF65-F5344CB8AC3E}">
        <p14:creationId xmlns:p14="http://schemas.microsoft.com/office/powerpoint/2010/main" val="4036427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A3B4F5-B14A-4C9E-8206-D84B2A213293}" type="slidenum">
              <a:rPr lang="en-US" altLang="en-US"/>
              <a:pPr fontAlgn="base">
                <a:spcBef>
                  <a:spcPct val="0"/>
                </a:spcBef>
                <a:spcAft>
                  <a:spcPct val="0"/>
                </a:spcAft>
              </a:pPr>
              <a:t>27</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 on recording</a:t>
            </a:r>
          </a:p>
        </p:txBody>
      </p:sp>
      <p:sp>
        <p:nvSpPr>
          <p:cNvPr id="4" name="Slide Number Placeholder 3"/>
          <p:cNvSpPr>
            <a:spLocks noGrp="1"/>
          </p:cNvSpPr>
          <p:nvPr>
            <p:ph type="sldNum" sz="quarter" idx="10"/>
          </p:nvPr>
        </p:nvSpPr>
        <p:spPr/>
        <p:txBody>
          <a:bodyPr/>
          <a:lstStyle/>
          <a:p>
            <a:fld id="{3B2F7601-C626-4B12-A258-47D70A865465}" type="slidenum">
              <a:rPr lang="en-US" smtClean="0"/>
              <a:pPr/>
              <a:t>28</a:t>
            </a:fld>
            <a:endParaRPr lang="en-US" dirty="0"/>
          </a:p>
        </p:txBody>
      </p:sp>
    </p:spTree>
    <p:extLst>
      <p:ext uri="{BB962C8B-B14F-4D97-AF65-F5344CB8AC3E}">
        <p14:creationId xmlns:p14="http://schemas.microsoft.com/office/powerpoint/2010/main" val="376914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29</a:t>
            </a:fld>
            <a:endParaRPr lang="en-US" dirty="0"/>
          </a:p>
        </p:txBody>
      </p:sp>
    </p:spTree>
    <p:extLst>
      <p:ext uri="{BB962C8B-B14F-4D97-AF65-F5344CB8AC3E}">
        <p14:creationId xmlns:p14="http://schemas.microsoft.com/office/powerpoint/2010/main" val="136511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30</a:t>
            </a:fld>
            <a:endParaRPr lang="en-US" dirty="0"/>
          </a:p>
        </p:txBody>
      </p:sp>
    </p:spTree>
    <p:extLst>
      <p:ext uri="{BB962C8B-B14F-4D97-AF65-F5344CB8AC3E}">
        <p14:creationId xmlns:p14="http://schemas.microsoft.com/office/powerpoint/2010/main" val="983079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31</a:t>
            </a:fld>
            <a:endParaRPr lang="en-US" dirty="0"/>
          </a:p>
        </p:txBody>
      </p:sp>
    </p:spTree>
    <p:extLst>
      <p:ext uri="{BB962C8B-B14F-4D97-AF65-F5344CB8AC3E}">
        <p14:creationId xmlns:p14="http://schemas.microsoft.com/office/powerpoint/2010/main" val="1451976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randomized, controlled trial, overall mortality was the same in patients treated with the combination of </a:t>
            </a:r>
            <a:r>
              <a:rPr lang="en-US" dirty="0" err="1"/>
              <a:t>voriconazole</a:t>
            </a:r>
            <a:r>
              <a:rPr lang="en-US" dirty="0"/>
              <a:t> and anidulafungin versus those treated with </a:t>
            </a:r>
            <a:r>
              <a:rPr lang="en-US" dirty="0" err="1"/>
              <a:t>voriconazole</a:t>
            </a:r>
            <a:r>
              <a:rPr lang="en-US" dirty="0"/>
              <a:t> alone. Mortality was lower with combination therapy in a subgroup of patients whose IA diagnosis was established by radiographic findings and galactomannan positivity. Safety seemed similar with either approach.</a:t>
            </a:r>
          </a:p>
        </p:txBody>
      </p:sp>
      <p:sp>
        <p:nvSpPr>
          <p:cNvPr id="4" name="Slide Number Placeholder 3"/>
          <p:cNvSpPr>
            <a:spLocks noGrp="1"/>
          </p:cNvSpPr>
          <p:nvPr>
            <p:ph type="sldNum" sz="quarter" idx="10"/>
          </p:nvPr>
        </p:nvSpPr>
        <p:spPr/>
        <p:txBody>
          <a:bodyPr/>
          <a:lstStyle/>
          <a:p>
            <a:fld id="{3B2F7601-C626-4B12-A258-47D70A865465}" type="slidenum">
              <a:rPr lang="en-US" smtClean="0"/>
              <a:pPr/>
              <a:t>32</a:t>
            </a:fld>
            <a:endParaRPr lang="en-US" dirty="0"/>
          </a:p>
        </p:txBody>
      </p:sp>
    </p:spTree>
    <p:extLst>
      <p:ext uri="{BB962C8B-B14F-4D97-AF65-F5344CB8AC3E}">
        <p14:creationId xmlns:p14="http://schemas.microsoft.com/office/powerpoint/2010/main" val="1135568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33</a:t>
            </a:fld>
            <a:endParaRPr lang="en-US" dirty="0"/>
          </a:p>
        </p:txBody>
      </p:sp>
    </p:spTree>
    <p:extLst>
      <p:ext uri="{BB962C8B-B14F-4D97-AF65-F5344CB8AC3E}">
        <p14:creationId xmlns:p14="http://schemas.microsoft.com/office/powerpoint/2010/main" val="72443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34</a:t>
            </a:fld>
            <a:endParaRPr lang="en-US" dirty="0"/>
          </a:p>
        </p:txBody>
      </p:sp>
    </p:spTree>
    <p:extLst>
      <p:ext uri="{BB962C8B-B14F-4D97-AF65-F5344CB8AC3E}">
        <p14:creationId xmlns:p14="http://schemas.microsoft.com/office/powerpoint/2010/main" val="2494011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37</a:t>
            </a:fld>
            <a:endParaRPr lang="en-US" dirty="0"/>
          </a:p>
        </p:txBody>
      </p:sp>
    </p:spTree>
    <p:extLst>
      <p:ext uri="{BB962C8B-B14F-4D97-AF65-F5344CB8AC3E}">
        <p14:creationId xmlns:p14="http://schemas.microsoft.com/office/powerpoint/2010/main" val="378286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6</a:t>
            </a:fld>
            <a:endParaRPr lang="en-US" dirty="0"/>
          </a:p>
        </p:txBody>
      </p:sp>
    </p:spTree>
    <p:extLst>
      <p:ext uri="{BB962C8B-B14F-4D97-AF65-F5344CB8AC3E}">
        <p14:creationId xmlns:p14="http://schemas.microsoft.com/office/powerpoint/2010/main" val="2824284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38</a:t>
            </a:fld>
            <a:endParaRPr lang="en-US" dirty="0"/>
          </a:p>
        </p:txBody>
      </p:sp>
    </p:spTree>
    <p:extLst>
      <p:ext uri="{BB962C8B-B14F-4D97-AF65-F5344CB8AC3E}">
        <p14:creationId xmlns:p14="http://schemas.microsoft.com/office/powerpoint/2010/main" val="151168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39</a:t>
            </a:fld>
            <a:endParaRPr lang="en-US" dirty="0"/>
          </a:p>
        </p:txBody>
      </p:sp>
    </p:spTree>
    <p:extLst>
      <p:ext uri="{BB962C8B-B14F-4D97-AF65-F5344CB8AC3E}">
        <p14:creationId xmlns:p14="http://schemas.microsoft.com/office/powerpoint/2010/main" val="2257144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41</a:t>
            </a:fld>
            <a:endParaRPr lang="en-US" dirty="0"/>
          </a:p>
        </p:txBody>
      </p:sp>
    </p:spTree>
    <p:extLst>
      <p:ext uri="{BB962C8B-B14F-4D97-AF65-F5344CB8AC3E}">
        <p14:creationId xmlns:p14="http://schemas.microsoft.com/office/powerpoint/2010/main" val="37857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42</a:t>
            </a:fld>
            <a:endParaRPr lang="en-US" dirty="0"/>
          </a:p>
        </p:txBody>
      </p:sp>
    </p:spTree>
    <p:extLst>
      <p:ext uri="{BB962C8B-B14F-4D97-AF65-F5344CB8AC3E}">
        <p14:creationId xmlns:p14="http://schemas.microsoft.com/office/powerpoint/2010/main" val="555297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defTabSz="933237" fontAlgn="base">
              <a:spcBef>
                <a:spcPct val="0"/>
              </a:spcBef>
              <a:spcAft>
                <a:spcPct val="0"/>
              </a:spcAft>
              <a:defRPr/>
            </a:pPr>
            <a:fld id="{40C33C6E-D770-4826-B6BB-483AA248B8B6}" type="slidenum">
              <a:rPr lang="en-US" altLang="en-US">
                <a:solidFill>
                  <a:prstClr val="black"/>
                </a:solidFill>
              </a:rPr>
              <a:pPr defTabSz="933237" fontAlgn="base">
                <a:spcBef>
                  <a:spcPct val="0"/>
                </a:spcBef>
                <a:spcAft>
                  <a:spcPct val="0"/>
                </a:spcAft>
                <a:defRPr/>
              </a:pPr>
              <a:t>43</a:t>
            </a:fld>
            <a:endParaRPr lang="en-US" altLang="en-US" dirty="0">
              <a:solidFill>
                <a:prstClr val="black"/>
              </a:solidFill>
            </a:endParaRPr>
          </a:p>
        </p:txBody>
      </p:sp>
    </p:spTree>
    <p:extLst>
      <p:ext uri="{BB962C8B-B14F-4D97-AF65-F5344CB8AC3E}">
        <p14:creationId xmlns:p14="http://schemas.microsoft.com/office/powerpoint/2010/main" val="2419374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defTabSz="933237" fontAlgn="base">
              <a:spcBef>
                <a:spcPct val="0"/>
              </a:spcBef>
              <a:spcAft>
                <a:spcPct val="0"/>
              </a:spcAft>
              <a:defRPr/>
            </a:pPr>
            <a:fld id="{40C33C6E-D770-4826-B6BB-483AA248B8B6}" type="slidenum">
              <a:rPr lang="en-US" altLang="en-US">
                <a:solidFill>
                  <a:prstClr val="black"/>
                </a:solidFill>
              </a:rPr>
              <a:pPr defTabSz="933237" fontAlgn="base">
                <a:spcBef>
                  <a:spcPct val="0"/>
                </a:spcBef>
                <a:spcAft>
                  <a:spcPct val="0"/>
                </a:spcAft>
                <a:defRPr/>
              </a:pPr>
              <a:t>44</a:t>
            </a:fld>
            <a:endParaRPr lang="en-US" altLang="en-US" dirty="0">
              <a:solidFill>
                <a:prstClr val="black"/>
              </a:solidFill>
            </a:endParaRPr>
          </a:p>
        </p:txBody>
      </p:sp>
    </p:spTree>
    <p:extLst>
      <p:ext uri="{BB962C8B-B14F-4D97-AF65-F5344CB8AC3E}">
        <p14:creationId xmlns:p14="http://schemas.microsoft.com/office/powerpoint/2010/main" val="1546355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defTabSz="933237" fontAlgn="base">
              <a:spcBef>
                <a:spcPct val="0"/>
              </a:spcBef>
              <a:spcAft>
                <a:spcPct val="0"/>
              </a:spcAft>
              <a:defRPr/>
            </a:pPr>
            <a:fld id="{40C33C6E-D770-4826-B6BB-483AA248B8B6}" type="slidenum">
              <a:rPr lang="en-US" altLang="en-US">
                <a:solidFill>
                  <a:prstClr val="black"/>
                </a:solidFill>
              </a:rPr>
              <a:pPr defTabSz="933237" fontAlgn="base">
                <a:spcBef>
                  <a:spcPct val="0"/>
                </a:spcBef>
                <a:spcAft>
                  <a:spcPct val="0"/>
                </a:spcAft>
                <a:defRPr/>
              </a:pPr>
              <a:t>45</a:t>
            </a:fld>
            <a:endParaRPr lang="en-US" altLang="en-US" dirty="0">
              <a:solidFill>
                <a:prstClr val="black"/>
              </a:solidFill>
            </a:endParaRPr>
          </a:p>
        </p:txBody>
      </p:sp>
    </p:spTree>
    <p:extLst>
      <p:ext uri="{BB962C8B-B14F-4D97-AF65-F5344CB8AC3E}">
        <p14:creationId xmlns:p14="http://schemas.microsoft.com/office/powerpoint/2010/main" val="1603740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88153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47</a:t>
            </a:fld>
            <a:endParaRPr lang="en-US" dirty="0"/>
          </a:p>
        </p:txBody>
      </p:sp>
    </p:spTree>
    <p:extLst>
      <p:ext uri="{BB962C8B-B14F-4D97-AF65-F5344CB8AC3E}">
        <p14:creationId xmlns:p14="http://schemas.microsoft.com/office/powerpoint/2010/main" val="1886153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t>
            </a:r>
            <a:r>
              <a:rPr lang="en-US" i="1" dirty="0"/>
              <a:t>A. fumigatus</a:t>
            </a:r>
            <a:r>
              <a:rPr lang="en-US" dirty="0"/>
              <a:t> isolates were susceptible to itraconazole.</a:t>
            </a:r>
          </a:p>
        </p:txBody>
      </p:sp>
      <p:sp>
        <p:nvSpPr>
          <p:cNvPr id="4" name="Slide Number Placeholder 3"/>
          <p:cNvSpPr>
            <a:spLocks noGrp="1"/>
          </p:cNvSpPr>
          <p:nvPr>
            <p:ph type="sldNum" sz="quarter" idx="10"/>
          </p:nvPr>
        </p:nvSpPr>
        <p:spPr/>
        <p:txBody>
          <a:bodyPr/>
          <a:lstStyle/>
          <a:p>
            <a:fld id="{3B2F7601-C626-4B12-A258-47D70A865465}" type="slidenum">
              <a:rPr lang="en-US" smtClean="0"/>
              <a:pPr/>
              <a:t>48</a:t>
            </a:fld>
            <a:endParaRPr lang="en-US" dirty="0"/>
          </a:p>
        </p:txBody>
      </p:sp>
    </p:spTree>
    <p:extLst>
      <p:ext uri="{BB962C8B-B14F-4D97-AF65-F5344CB8AC3E}">
        <p14:creationId xmlns:p14="http://schemas.microsoft.com/office/powerpoint/2010/main" val="38660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A5CAC75-67BD-4A5F-A931-55EB2FFBEB92}" type="slidenum">
              <a:rPr lang="en-US" altLang="en-US"/>
              <a:pPr fontAlgn="base">
                <a:spcBef>
                  <a:spcPct val="0"/>
                </a:spcBef>
                <a:spcAft>
                  <a:spcPct val="0"/>
                </a:spcAft>
              </a:pPr>
              <a:t>7</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50</a:t>
            </a:fld>
            <a:endParaRPr lang="en-US" dirty="0"/>
          </a:p>
        </p:txBody>
      </p:sp>
    </p:spTree>
    <p:extLst>
      <p:ext uri="{BB962C8B-B14F-4D97-AF65-F5344CB8AC3E}">
        <p14:creationId xmlns:p14="http://schemas.microsoft.com/office/powerpoint/2010/main" val="3495496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B1CB0E9-ED1E-4CA9-B154-1F9816C5D887}"/>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FEBFFCAE-D147-4DF0-B2EC-501C6F5797EB}"/>
              </a:ext>
            </a:extLst>
          </p:cNvPr>
          <p:cNvSpPr>
            <a:spLocks noGrp="1"/>
          </p:cNvSpPr>
          <p:nvPr>
            <p:ph type="body" idx="1"/>
          </p:nvPr>
        </p:nvSpPr>
        <p:spPr>
          <a:ln/>
        </p:spPr>
        <p:txBody>
          <a:bodyPr/>
          <a:lstStyle/>
          <a:p>
            <a:r>
              <a:rPr lang="en-US" dirty="0"/>
              <a:t>Antifungal stewardship requires the integration of patient risk factors and interpretation of conventional tests, biomarkers, molecular diagnostics, and imaging, followed by optimal choice of antifungal therapy. The complexity of the patient population at risk of developing IFD necessitates a multidisciplinary team to develop and implement AFS </a:t>
            </a:r>
            <a:r>
              <a:rPr lang="en-US" dirty="0" err="1"/>
              <a:t>programmes</a:t>
            </a:r>
            <a:r>
              <a:rPr lang="en-US" dirty="0"/>
              <a:t> within hospitals. The members of the multidisciplinary team complement each other with respect to specific expertise in the management of IFD.</a:t>
            </a:r>
            <a:endParaRPr lang="en-US" altLang="en-US" dirty="0">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5180274D-0E3F-47F0-B952-D2E719A3AC25}"/>
              </a:ext>
            </a:extLst>
          </p:cNvPr>
          <p:cNvSpPr txBox="1">
            <a:spLocks noGrp="1"/>
          </p:cNvSpPr>
          <p:nvPr/>
        </p:nvSpPr>
        <p:spPr bwMode="auto">
          <a:xfrm>
            <a:off x="3978132" y="8842029"/>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B3D7EF8-FE87-4C73-A4A4-8AFD2CD26E37}" type="slidenum">
              <a:rPr lang="en-US" altLang="en-US" sz="1200"/>
              <a:pPr algn="r" eaLnBrk="1" hangingPunct="1"/>
              <a:t>51</a:t>
            </a:fld>
            <a:endParaRPr lang="en-US" altLang="en-US" sz="1200"/>
          </a:p>
        </p:txBody>
      </p:sp>
    </p:spTree>
    <p:extLst>
      <p:ext uri="{BB962C8B-B14F-4D97-AF65-F5344CB8AC3E}">
        <p14:creationId xmlns:p14="http://schemas.microsoft.com/office/powerpoint/2010/main" val="4130489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B1CB0E9-ED1E-4CA9-B154-1F9816C5D887}"/>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FEBFFCAE-D147-4DF0-B2EC-501C6F5797EB}"/>
              </a:ext>
            </a:extLst>
          </p:cNvPr>
          <p:cNvSpPr>
            <a:spLocks noGrp="1"/>
          </p:cNvSpPr>
          <p:nvPr>
            <p:ph type="body" idx="1"/>
          </p:nvPr>
        </p:nvSpPr>
        <p:spPr>
          <a:ln/>
        </p:spPr>
        <p:txBody>
          <a:bodyPr/>
          <a:lstStyle/>
          <a:p>
            <a:r>
              <a:rPr lang="en-US" dirty="0"/>
              <a:t>Antifungal stewardship requires the integration of patient risk factors and interpretation of conventional tests, biomarkers, molecular diagnostics, and imaging, followed by optimal choice of antifungal therapy. The complexity of the patient population at risk of developing IFD necessitates a multidisciplinary team to develop and implement AFS </a:t>
            </a:r>
            <a:r>
              <a:rPr lang="en-US" dirty="0" err="1"/>
              <a:t>programmes</a:t>
            </a:r>
            <a:r>
              <a:rPr lang="en-US" dirty="0"/>
              <a:t> within hospitals. The members of the multidisciplinary team complement each other with respect to specific expertise in the management of IFD.</a:t>
            </a:r>
            <a:endParaRPr lang="en-US" altLang="en-US" dirty="0">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5180274D-0E3F-47F0-B952-D2E719A3AC25}"/>
              </a:ext>
            </a:extLst>
          </p:cNvPr>
          <p:cNvSpPr txBox="1">
            <a:spLocks noGrp="1"/>
          </p:cNvSpPr>
          <p:nvPr/>
        </p:nvSpPr>
        <p:spPr bwMode="auto">
          <a:xfrm>
            <a:off x="3978132" y="8842029"/>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B3D7EF8-FE87-4C73-A4A4-8AFD2CD26E37}" type="slidenum">
              <a:rPr lang="en-US" altLang="en-US" sz="1200"/>
              <a:pPr algn="r" eaLnBrk="1" hangingPunct="1"/>
              <a:t>52</a:t>
            </a:fld>
            <a:endParaRPr lang="en-US" altLang="en-US" sz="1200"/>
          </a:p>
        </p:txBody>
      </p:sp>
    </p:spTree>
    <p:extLst>
      <p:ext uri="{BB962C8B-B14F-4D97-AF65-F5344CB8AC3E}">
        <p14:creationId xmlns:p14="http://schemas.microsoft.com/office/powerpoint/2010/main" val="2038976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B1CB0E9-ED1E-4CA9-B154-1F9816C5D887}"/>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FEBFFCAE-D147-4DF0-B2EC-501C6F5797EB}"/>
              </a:ext>
            </a:extLst>
          </p:cNvPr>
          <p:cNvSpPr>
            <a:spLocks noGrp="1"/>
          </p:cNvSpPr>
          <p:nvPr>
            <p:ph type="body" idx="1"/>
          </p:nvPr>
        </p:nvSpPr>
        <p:spPr>
          <a:ln/>
        </p:spPr>
        <p:txBody>
          <a:bodyPr/>
          <a:lstStyle/>
          <a:p>
            <a:r>
              <a:rPr lang="en-US" dirty="0"/>
              <a:t>Antifungal stewardship requires the integration of patient risk factors and interpretation of conventional tests, biomarkers, molecular diagnostics, and imaging, followed by optimal choice of antifungal therapy. The complexity of the patient population at risk of developing IFD necessitates a multidisciplinary team to develop and implement AFS </a:t>
            </a:r>
            <a:r>
              <a:rPr lang="en-US" dirty="0" err="1"/>
              <a:t>programmes</a:t>
            </a:r>
            <a:r>
              <a:rPr lang="en-US" dirty="0"/>
              <a:t> within hospitals. The members of the multidisciplinary team complement each other with respect to specific expertise in the management of IFD.</a:t>
            </a:r>
            <a:endParaRPr lang="en-US" altLang="en-US" dirty="0">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5180274D-0E3F-47F0-B952-D2E719A3AC25}"/>
              </a:ext>
            </a:extLst>
          </p:cNvPr>
          <p:cNvSpPr txBox="1">
            <a:spLocks noGrp="1"/>
          </p:cNvSpPr>
          <p:nvPr/>
        </p:nvSpPr>
        <p:spPr bwMode="auto">
          <a:xfrm>
            <a:off x="3978132" y="8842029"/>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B3D7EF8-FE87-4C73-A4A4-8AFD2CD26E37}" type="slidenum">
              <a:rPr lang="en-US" altLang="en-US" sz="1200"/>
              <a:pPr algn="r" eaLnBrk="1" hangingPunct="1"/>
              <a:t>53</a:t>
            </a:fld>
            <a:endParaRPr lang="en-US" altLang="en-US" sz="1200"/>
          </a:p>
        </p:txBody>
      </p:sp>
    </p:spTree>
    <p:extLst>
      <p:ext uri="{BB962C8B-B14F-4D97-AF65-F5344CB8AC3E}">
        <p14:creationId xmlns:p14="http://schemas.microsoft.com/office/powerpoint/2010/main" val="2197761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55</a:t>
            </a:fld>
            <a:endParaRPr lang="en-US" dirty="0"/>
          </a:p>
        </p:txBody>
      </p:sp>
    </p:spTree>
    <p:extLst>
      <p:ext uri="{BB962C8B-B14F-4D97-AF65-F5344CB8AC3E}">
        <p14:creationId xmlns:p14="http://schemas.microsoft.com/office/powerpoint/2010/main" val="2603370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56</a:t>
            </a:fld>
            <a:endParaRPr lang="en-US" dirty="0"/>
          </a:p>
        </p:txBody>
      </p:sp>
    </p:spTree>
    <p:extLst>
      <p:ext uri="{BB962C8B-B14F-4D97-AF65-F5344CB8AC3E}">
        <p14:creationId xmlns:p14="http://schemas.microsoft.com/office/powerpoint/2010/main" val="3475295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59</a:t>
            </a:fld>
            <a:endParaRPr lang="en-US" dirty="0"/>
          </a:p>
        </p:txBody>
      </p:sp>
    </p:spTree>
    <p:extLst>
      <p:ext uri="{BB962C8B-B14F-4D97-AF65-F5344CB8AC3E}">
        <p14:creationId xmlns:p14="http://schemas.microsoft.com/office/powerpoint/2010/main" val="1118766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60</a:t>
            </a:fld>
            <a:endParaRPr lang="en-US" dirty="0"/>
          </a:p>
        </p:txBody>
      </p:sp>
    </p:spTree>
    <p:extLst>
      <p:ext uri="{BB962C8B-B14F-4D97-AF65-F5344CB8AC3E}">
        <p14:creationId xmlns:p14="http://schemas.microsoft.com/office/powerpoint/2010/main" val="3230946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61</a:t>
            </a:fld>
            <a:endParaRPr lang="en-US" dirty="0"/>
          </a:p>
        </p:txBody>
      </p:sp>
    </p:spTree>
    <p:extLst>
      <p:ext uri="{BB962C8B-B14F-4D97-AF65-F5344CB8AC3E}">
        <p14:creationId xmlns:p14="http://schemas.microsoft.com/office/powerpoint/2010/main" val="1592612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FE9FEE6-DD45-4D47-AE38-5D050F319B7A}" type="slidenum">
              <a:rPr lang="en-US" altLang="en-US">
                <a:latin typeface="Arial" charset="0"/>
              </a:rPr>
              <a:pPr fontAlgn="base">
                <a:spcBef>
                  <a:spcPct val="0"/>
                </a:spcBef>
                <a:spcAft>
                  <a:spcPct val="0"/>
                </a:spcAft>
              </a:pPr>
              <a:t>62</a:t>
            </a:fld>
            <a:endParaRPr lang="en-US" altLang="en-US">
              <a:latin typeface="Arial" charset="0"/>
            </a:endParaRPr>
          </a:p>
        </p:txBody>
      </p:sp>
      <p:sp>
        <p:nvSpPr>
          <p:cNvPr id="138242" name="Rectangle 2"/>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8</a:t>
            </a:fld>
            <a:endParaRPr lang="en-US" dirty="0"/>
          </a:p>
        </p:txBody>
      </p:sp>
    </p:spTree>
    <p:extLst>
      <p:ext uri="{BB962C8B-B14F-4D97-AF65-F5344CB8AC3E}">
        <p14:creationId xmlns:p14="http://schemas.microsoft.com/office/powerpoint/2010/main" val="1208029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3B2F7601-C626-4B12-A258-47D70A865465}" type="slidenum">
              <a:rPr lang="en-US">
                <a:solidFill>
                  <a:prstClr val="black"/>
                </a:solidFill>
              </a:rPr>
              <a:pPr defTabSz="933237">
                <a:defRPr/>
              </a:pPr>
              <a:t>67</a:t>
            </a:fld>
            <a:endParaRPr lang="en-US" dirty="0">
              <a:solidFill>
                <a:prstClr val="black"/>
              </a:solidFill>
            </a:endParaRPr>
          </a:p>
        </p:txBody>
      </p:sp>
    </p:spTree>
    <p:extLst>
      <p:ext uri="{BB962C8B-B14F-4D97-AF65-F5344CB8AC3E}">
        <p14:creationId xmlns:p14="http://schemas.microsoft.com/office/powerpoint/2010/main" val="1135530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Table 2. Excess mortality, lengths of stay, and costs for transplant patients with and without IFIs, overall and by type of transplant</a:t>
            </a:r>
          </a:p>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70</a:t>
            </a:fld>
            <a:endParaRPr lang="en-US" dirty="0"/>
          </a:p>
        </p:txBody>
      </p:sp>
    </p:spTree>
    <p:extLst>
      <p:ext uri="{BB962C8B-B14F-4D97-AF65-F5344CB8AC3E}">
        <p14:creationId xmlns:p14="http://schemas.microsoft.com/office/powerpoint/2010/main" val="3226618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BC7F729-4D6C-4D1C-9898-4CC3040F2C75}"/>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4CA5685C-C8D2-4BF5-89E0-1804A38F921A}"/>
              </a:ext>
            </a:extLst>
          </p:cNvPr>
          <p:cNvSpPr>
            <a:spLocks noGrp="1"/>
          </p:cNvSpPr>
          <p:nvPr>
            <p:ph type="body" idx="1"/>
          </p:nvPr>
        </p:nvSpPr>
        <p:spPr>
          <a:ln/>
        </p:spPr>
        <p:txBody>
          <a:bodyPr/>
          <a:lstStyle/>
          <a:p>
            <a:r>
              <a:rPr lang="en-US" sz="1100" dirty="0"/>
              <a:t>The </a:t>
            </a:r>
            <a:r>
              <a:rPr lang="en-US" sz="1100" dirty="0" err="1"/>
              <a:t>Glucatell</a:t>
            </a:r>
            <a:r>
              <a:rPr lang="en-US" sz="1100" dirty="0"/>
              <a:t> (1→3)-β- </a:t>
            </a:r>
            <a:r>
              <a:rPr lang="en-US" sz="1100" cap="all" dirty="0"/>
              <a:t>D</a:t>
            </a:r>
            <a:r>
              <a:rPr lang="en-US" sz="1100" dirty="0"/>
              <a:t> -Glucan (BG) detection assay (Associates of Cape Cod) was studied as a diagnostic adjunct for invasive fungal infections (IFIs). On the basis of findings from a preliminary study of 30 </a:t>
            </a:r>
            <a:r>
              <a:rPr lang="en-US" sz="1100" dirty="0" err="1"/>
              <a:t>candidemic</a:t>
            </a:r>
            <a:r>
              <a:rPr lang="en-US" sz="1100" dirty="0"/>
              <a:t> subjects and 30 healthy adults, a serum BG level of ⩾60 </a:t>
            </a:r>
            <a:r>
              <a:rPr lang="en-US" sz="1100" dirty="0" err="1"/>
              <a:t>pg</a:t>
            </a:r>
            <a:r>
              <a:rPr lang="en-US" sz="1100" dirty="0"/>
              <a:t>/mL was chosen as the cutoff. Testing was performed with serial serum samples obtained from 283 subjects with acute myeloid leukemia or myelodysplastic syndrome who were receiving antifungal prophylaxis. At least 1 serum sample was positive for BG at a median of 10 days before the clinical diagnosis in 100% of subjects with a proven or probable IFI. IFIs included candidiasis, </a:t>
            </a:r>
            <a:r>
              <a:rPr lang="en-US" sz="1100" dirty="0" err="1"/>
              <a:t>fusariosis</a:t>
            </a:r>
            <a:r>
              <a:rPr lang="en-US" sz="1100" dirty="0"/>
              <a:t>, </a:t>
            </a:r>
            <a:r>
              <a:rPr lang="en-US" sz="1100" dirty="0" err="1"/>
              <a:t>trichosporonosis</a:t>
            </a:r>
            <a:r>
              <a:rPr lang="en-US" sz="1100" dirty="0"/>
              <a:t>, and aspergillosis. Absence of a positive BG finding had a 100% negative predictive value, and the specificity of the test was 90% for a single positive test result and ⩾96% for ⩾2 sequential positive results. The </a:t>
            </a:r>
            <a:r>
              <a:rPr lang="en-US" sz="1100" dirty="0" err="1"/>
              <a:t>Glucatell</a:t>
            </a:r>
            <a:r>
              <a:rPr lang="en-US" sz="1100" dirty="0"/>
              <a:t> serum BG detection assay is highly sensitive and specific as a diagnostic adjunct for IFI.</a:t>
            </a:r>
            <a:endParaRPr lang="en-US" altLang="en-US" sz="1100" dirty="0">
              <a:cs typeface="Arial" panose="020B0604020202020204" pitchFamily="34" charset="0"/>
            </a:endParaRPr>
          </a:p>
        </p:txBody>
      </p:sp>
      <p:sp>
        <p:nvSpPr>
          <p:cNvPr id="17412" name="Slide Number Placeholder 3">
            <a:extLst>
              <a:ext uri="{FF2B5EF4-FFF2-40B4-BE49-F238E27FC236}">
                <a16:creationId xmlns:a16="http://schemas.microsoft.com/office/drawing/2014/main" id="{8D9E8535-0922-4A40-AF6F-31C4B2A03A6A}"/>
              </a:ext>
            </a:extLst>
          </p:cNvPr>
          <p:cNvSpPr txBox="1">
            <a:spLocks noGrp="1"/>
          </p:cNvSpPr>
          <p:nvPr/>
        </p:nvSpPr>
        <p:spPr bwMode="auto">
          <a:xfrm>
            <a:off x="3978132" y="8842029"/>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3B8E487-89F4-4A38-9901-1E3CD31DDFA7}" type="slidenum">
              <a:rPr lang="en-US" altLang="en-US" sz="1200"/>
              <a:pPr algn="r" eaLnBrk="1" hangingPunct="1"/>
              <a:t>71</a:t>
            </a:fld>
            <a:endParaRPr lang="en-US" altLang="en-US" sz="1200"/>
          </a:p>
        </p:txBody>
      </p:sp>
    </p:spTree>
    <p:extLst>
      <p:ext uri="{BB962C8B-B14F-4D97-AF65-F5344CB8AC3E}">
        <p14:creationId xmlns:p14="http://schemas.microsoft.com/office/powerpoint/2010/main" val="4194059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Study population: non-selected, non-immunocompromised patients</a:t>
            </a:r>
          </a:p>
          <a:p>
            <a:r>
              <a:rPr lang="en-US" dirty="0"/>
              <a:t>Internal transcribed spacer region</a:t>
            </a:r>
          </a:p>
        </p:txBody>
      </p:sp>
      <p:sp>
        <p:nvSpPr>
          <p:cNvPr id="4" name="Slide Number Placeholder 3"/>
          <p:cNvSpPr>
            <a:spLocks noGrp="1"/>
          </p:cNvSpPr>
          <p:nvPr>
            <p:ph type="sldNum" sz="quarter" idx="10"/>
          </p:nvPr>
        </p:nvSpPr>
        <p:spPr/>
        <p:txBody>
          <a:bodyPr/>
          <a:lstStyle/>
          <a:p>
            <a:fld id="{3B2F7601-C626-4B12-A258-47D70A865465}" type="slidenum">
              <a:rPr lang="en-US" smtClean="0"/>
              <a:pPr/>
              <a:t>72</a:t>
            </a:fld>
            <a:endParaRPr lang="en-US" dirty="0"/>
          </a:p>
        </p:txBody>
      </p:sp>
    </p:spTree>
    <p:extLst>
      <p:ext uri="{BB962C8B-B14F-4D97-AF65-F5344CB8AC3E}">
        <p14:creationId xmlns:p14="http://schemas.microsoft.com/office/powerpoint/2010/main" val="1837811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73</a:t>
            </a:fld>
            <a:endParaRPr lang="en-US" dirty="0"/>
          </a:p>
        </p:txBody>
      </p:sp>
    </p:spTree>
    <p:extLst>
      <p:ext uri="{BB962C8B-B14F-4D97-AF65-F5344CB8AC3E}">
        <p14:creationId xmlns:p14="http://schemas.microsoft.com/office/powerpoint/2010/main" val="369108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74</a:t>
            </a:fld>
            <a:endParaRPr lang="en-US" dirty="0"/>
          </a:p>
        </p:txBody>
      </p:sp>
    </p:spTree>
    <p:extLst>
      <p:ext uri="{BB962C8B-B14F-4D97-AF65-F5344CB8AC3E}">
        <p14:creationId xmlns:p14="http://schemas.microsoft.com/office/powerpoint/2010/main" val="655259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Combination therapy against candida.</a:t>
            </a:r>
          </a:p>
          <a:p>
            <a:endParaRPr lang="en-US" dirty="0"/>
          </a:p>
          <a:p>
            <a:r>
              <a:rPr lang="en-US" dirty="0"/>
              <a:t>Invasive Candida infections can usually be treated with azoles, echinocandins, or amphotericin B monotherapy. As with other infections, case reports using combination therapy have been published102-104, but there are no data to indicate that combination therapy is necessary for treatment of candidiasis</a:t>
            </a:r>
          </a:p>
          <a:p>
            <a:endParaRPr lang="en-US" dirty="0"/>
          </a:p>
          <a:p>
            <a:r>
              <a:rPr lang="en-US" dirty="0"/>
              <a:t>Combination therapy against aspergillus.</a:t>
            </a:r>
          </a:p>
          <a:p>
            <a:endParaRPr lang="en-US" dirty="0"/>
          </a:p>
          <a:p>
            <a:r>
              <a:rPr lang="en-US" dirty="0"/>
              <a:t>The clinical practice guidelines for the treatment of invasive aspergillosis recommend voriconazole over other antifungal drugs as a primary therapy, while amphotericin B, itraconazole, posaconazole, itraconazole, </a:t>
            </a:r>
            <a:r>
              <a:rPr lang="en-US" dirty="0" err="1"/>
              <a:t>caspofungin</a:t>
            </a:r>
            <a:r>
              <a:rPr lang="en-US" dirty="0"/>
              <a:t>, and micafungin serve as alternative therapies.105 If patients are refractory to primary therapy or are predicted to fail monotherapy, clinicians may opt for combination</a:t>
            </a:r>
          </a:p>
          <a:p>
            <a:r>
              <a:rPr lang="en-US" dirty="0"/>
              <a:t>therapy. In a recent large clinical study comparing </a:t>
            </a:r>
            <a:r>
              <a:rPr lang="en-US" dirty="0" err="1"/>
              <a:t>voriconazole</a:t>
            </a:r>
            <a:r>
              <a:rPr lang="en-US" dirty="0"/>
              <a:t> monotherapy versus combination therapy with </a:t>
            </a:r>
            <a:r>
              <a:rPr lang="en-US" dirty="0" err="1"/>
              <a:t>voriconazole</a:t>
            </a:r>
            <a:r>
              <a:rPr lang="en-US" dirty="0"/>
              <a:t> and anidulafungin, combination treatment did not significantly improve overall survival compare with monotherapy.106</a:t>
            </a:r>
          </a:p>
        </p:txBody>
      </p:sp>
      <p:sp>
        <p:nvSpPr>
          <p:cNvPr id="4" name="Slide Number Placeholder 3"/>
          <p:cNvSpPr>
            <a:spLocks noGrp="1"/>
          </p:cNvSpPr>
          <p:nvPr>
            <p:ph type="sldNum" sz="quarter" idx="10"/>
          </p:nvPr>
        </p:nvSpPr>
        <p:spPr/>
        <p:txBody>
          <a:bodyPr/>
          <a:lstStyle/>
          <a:p>
            <a:fld id="{3B2F7601-C626-4B12-A258-47D70A865465}" type="slidenum">
              <a:rPr lang="en-US" smtClean="0"/>
              <a:pPr/>
              <a:t>75</a:t>
            </a:fld>
            <a:endParaRPr lang="en-US" dirty="0"/>
          </a:p>
        </p:txBody>
      </p:sp>
    </p:spTree>
    <p:extLst>
      <p:ext uri="{BB962C8B-B14F-4D97-AF65-F5344CB8AC3E}">
        <p14:creationId xmlns:p14="http://schemas.microsoft.com/office/powerpoint/2010/main" val="708597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76</a:t>
            </a:fld>
            <a:endParaRPr lang="en-US" dirty="0"/>
          </a:p>
        </p:txBody>
      </p:sp>
    </p:spTree>
    <p:extLst>
      <p:ext uri="{BB962C8B-B14F-4D97-AF65-F5344CB8AC3E}">
        <p14:creationId xmlns:p14="http://schemas.microsoft.com/office/powerpoint/2010/main" val="1736986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Exposure to azole drugs triggers fungal stress responses that promote fungal adaptation and drug tolerance and, ultimately, emergence of stable genetic alterations that confer drug resistance. The HSP90 protein chaperone and its client, protein phosphatase calcineurin, are key stress signal transduction molecules that both upregulate pathways leading to drug tolerance and promote genome instability, increasing the likelihood of generating drug-resistant strains. Fungal biofilms, which readily form in vivo, are intrinsically resistant to azoles due to drug sequestration within the extracellular matrix and expression of drug efflux transporters </a:t>
            </a:r>
          </a:p>
        </p:txBody>
      </p:sp>
      <p:sp>
        <p:nvSpPr>
          <p:cNvPr id="4" name="Slide Number Placeholder 3"/>
          <p:cNvSpPr>
            <a:spLocks noGrp="1"/>
          </p:cNvSpPr>
          <p:nvPr>
            <p:ph type="sldNum" sz="quarter" idx="10"/>
          </p:nvPr>
        </p:nvSpPr>
        <p:spPr/>
        <p:txBody>
          <a:bodyPr/>
          <a:lstStyle/>
          <a:p>
            <a:fld id="{3B2F7601-C626-4B12-A258-47D70A865465}" type="slidenum">
              <a:rPr lang="en-US" smtClean="0"/>
              <a:pPr/>
              <a:t>77</a:t>
            </a:fld>
            <a:endParaRPr lang="en-US" dirty="0"/>
          </a:p>
        </p:txBody>
      </p:sp>
    </p:spTree>
    <p:extLst>
      <p:ext uri="{BB962C8B-B14F-4D97-AF65-F5344CB8AC3E}">
        <p14:creationId xmlns:p14="http://schemas.microsoft.com/office/powerpoint/2010/main" val="274046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10</a:t>
            </a:fld>
            <a:endParaRPr lang="en-US" dirty="0"/>
          </a:p>
        </p:txBody>
      </p:sp>
    </p:spTree>
    <p:extLst>
      <p:ext uri="{BB962C8B-B14F-4D97-AF65-F5344CB8AC3E}">
        <p14:creationId xmlns:p14="http://schemas.microsoft.com/office/powerpoint/2010/main" val="340398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10"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7" indent="-233302">
              <a:defRPr>
                <a:solidFill>
                  <a:schemeClr val="tx1"/>
                </a:solidFill>
                <a:latin typeface="Calibri" pitchFamily="34" charset="0"/>
              </a:defRPr>
            </a:lvl5pPr>
            <a:lvl6pPr marL="2566321"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9" indent="-233302" fontAlgn="base">
              <a:spcBef>
                <a:spcPct val="0"/>
              </a:spcBef>
              <a:spcAft>
                <a:spcPct val="0"/>
              </a:spcAft>
              <a:defRPr>
                <a:solidFill>
                  <a:schemeClr val="tx1"/>
                </a:solidFill>
                <a:latin typeface="Calibri" pitchFamily="34" charset="0"/>
              </a:defRPr>
            </a:lvl8pPr>
            <a:lvl9pPr marL="3966132"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779C69-9286-42D4-A6DE-D7DA5554FBD4}" type="slidenum">
              <a:rPr lang="en-US" altLang="en-US">
                <a:latin typeface="Arial" charset="0"/>
              </a:rPr>
              <a:pPr fontAlgn="base">
                <a:spcBef>
                  <a:spcPct val="0"/>
                </a:spcBef>
                <a:spcAft>
                  <a:spcPct val="0"/>
                </a:spcAft>
              </a:pPr>
              <a:t>11</a:t>
            </a:fld>
            <a:endParaRPr lang="en-US" altLang="en-US" dirty="0">
              <a:latin typeface="Arial" charset="0"/>
            </a:endParaRPr>
          </a:p>
        </p:txBody>
      </p:sp>
      <p:sp>
        <p:nvSpPr>
          <p:cNvPr id="27650" name="Rectangle 2"/>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Arial" charset="0"/>
                <a:cs typeface="Arial" charset="0"/>
              </a:rPr>
              <a:t>Added </a:t>
            </a:r>
          </a:p>
        </p:txBody>
      </p:sp>
    </p:spTree>
    <p:extLst>
      <p:ext uri="{BB962C8B-B14F-4D97-AF65-F5344CB8AC3E}">
        <p14:creationId xmlns:p14="http://schemas.microsoft.com/office/powerpoint/2010/main" val="69161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7601-C626-4B12-A258-47D70A865465}" type="slidenum">
              <a:rPr lang="en-US" smtClean="0"/>
              <a:pPr/>
              <a:t>12</a:t>
            </a:fld>
            <a:endParaRPr lang="en-US" dirty="0"/>
          </a:p>
        </p:txBody>
      </p:sp>
    </p:spTree>
    <p:extLst>
      <p:ext uri="{BB962C8B-B14F-4D97-AF65-F5344CB8AC3E}">
        <p14:creationId xmlns:p14="http://schemas.microsoft.com/office/powerpoint/2010/main" val="278117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have Dr. Pappas verify with pdf.</a:t>
            </a:r>
          </a:p>
        </p:txBody>
      </p:sp>
      <p:sp>
        <p:nvSpPr>
          <p:cNvPr id="4" name="Slide Number Placeholder 3"/>
          <p:cNvSpPr>
            <a:spLocks noGrp="1"/>
          </p:cNvSpPr>
          <p:nvPr>
            <p:ph type="sldNum" sz="quarter" idx="10"/>
          </p:nvPr>
        </p:nvSpPr>
        <p:spPr/>
        <p:txBody>
          <a:bodyPr/>
          <a:lstStyle/>
          <a:p>
            <a:fld id="{3B2F7601-C626-4B12-A258-47D70A865465}" type="slidenum">
              <a:rPr lang="en-US" smtClean="0"/>
              <a:pPr/>
              <a:t>13</a:t>
            </a:fld>
            <a:endParaRPr lang="en-US" dirty="0"/>
          </a:p>
        </p:txBody>
      </p:sp>
    </p:spTree>
    <p:extLst>
      <p:ext uri="{BB962C8B-B14F-4D97-AF65-F5344CB8AC3E}">
        <p14:creationId xmlns:p14="http://schemas.microsoft.com/office/powerpoint/2010/main" val="138957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7.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93" t="-21149" r="893" b="15888"/>
          <a:stretch/>
        </p:blipFill>
        <p:spPr>
          <a:xfrm>
            <a:off x="-578" y="-369097"/>
            <a:ext cx="9144001" cy="5512597"/>
          </a:xfrm>
          <a:prstGeom prst="rect">
            <a:avLst/>
          </a:prstGeom>
          <a:ln>
            <a:noFill/>
          </a:ln>
        </p:spPr>
      </p:pic>
      <p:sp>
        <p:nvSpPr>
          <p:cNvPr id="11" name="Rectangle 10"/>
          <p:cNvSpPr/>
          <p:nvPr userDrawn="1"/>
        </p:nvSpPr>
        <p:spPr>
          <a:xfrm>
            <a:off x="0" y="738484"/>
            <a:ext cx="9144000" cy="4405016"/>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1825832"/>
            <a:ext cx="7772400" cy="1104405"/>
          </a:xfrm>
          <a:prstGeom prst="rect">
            <a:avLst/>
          </a:prstGeom>
        </p:spPr>
        <p:txBody>
          <a:bodyPr anchor="b" anchorCtr="0">
            <a:normAutofit/>
          </a:bodyPr>
          <a:lstStyle>
            <a:lvl1pPr algn="ctr">
              <a:lnSpc>
                <a:spcPts val="2900"/>
              </a:lnSpc>
              <a:defRPr sz="28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a:prstGeom prst="rect">
            <a:avLst/>
          </a:prstGeom>
        </p:spPr>
        <p:txBody>
          <a:bodyPr anchor="t" anchorCtr="0">
            <a:normAutofit/>
          </a:bodyPr>
          <a:lstStyle>
            <a:lvl1pPr marL="0" indent="0" algn="ctr">
              <a:buNone/>
              <a:defRPr sz="2400" b="0">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50000"/>
          <a:stretch/>
        </p:blipFill>
        <p:spPr>
          <a:xfrm>
            <a:off x="486769" y="3995272"/>
            <a:ext cx="763094" cy="397241"/>
          </a:xfrm>
          <a:prstGeom prst="rect">
            <a:avLst/>
          </a:prstGeom>
        </p:spPr>
      </p:pic>
      <p:sp>
        <p:nvSpPr>
          <p:cNvPr id="14" name="TextBox 13"/>
          <p:cNvSpPr txBox="1"/>
          <p:nvPr userDrawn="1"/>
        </p:nvSpPr>
        <p:spPr>
          <a:xfrm>
            <a:off x="359787" y="4495910"/>
            <a:ext cx="8395974" cy="507831"/>
          </a:xfrm>
          <a:prstGeom prst="rect">
            <a:avLst/>
          </a:prstGeom>
          <a:noFill/>
        </p:spPr>
        <p:txBody>
          <a:bodyPr wrap="square" rtlCol="0">
            <a:spAutoFit/>
          </a:bodyPr>
          <a:lstStyle/>
          <a:p>
            <a:pPr>
              <a:lnSpc>
                <a:spcPct val="90000"/>
              </a:lnSpc>
            </a:pPr>
            <a:r>
              <a:rPr lang="en-US" sz="750" b="0" baseline="0" dirty="0">
                <a:solidFill>
                  <a:schemeClr val="tx2"/>
                </a:solidFill>
                <a:latin typeface="Arial" panose="020B0604020202020204" pitchFamily="34" charset="0"/>
                <a:cs typeface="Arial" panose="020B0604020202020204" pitchFamily="34" charset="0"/>
              </a:rPr>
              <a:t>This CME activity is provided by Integrity Continuing Education.</a:t>
            </a:r>
          </a:p>
          <a:p>
            <a:pPr>
              <a:lnSpc>
                <a:spcPct val="90000"/>
              </a:lnSpc>
            </a:pPr>
            <a:r>
              <a:rPr lang="en-US" sz="750" b="0" baseline="0" dirty="0">
                <a:solidFill>
                  <a:schemeClr val="tx2"/>
                </a:solidFill>
                <a:latin typeface="Arial" panose="020B0604020202020204" pitchFamily="34" charset="0"/>
                <a:cs typeface="Arial" panose="020B0604020202020204" pitchFamily="34" charset="0"/>
              </a:rPr>
              <a:t>This CEU/CNE activity is jointly provided by Global Education Group and Integrity Continuing Education.</a:t>
            </a:r>
          </a:p>
          <a:p>
            <a:pPr>
              <a:lnSpc>
                <a:spcPct val="90000"/>
              </a:lnSpc>
            </a:pPr>
            <a:r>
              <a:rPr lang="en-US" sz="750" b="0" baseline="0" dirty="0">
                <a:solidFill>
                  <a:schemeClr val="tx2"/>
                </a:solidFill>
                <a:latin typeface="Arial" panose="020B0604020202020204" pitchFamily="34" charset="0"/>
                <a:cs typeface="Arial" panose="020B0604020202020204" pitchFamily="34" charset="0"/>
              </a:rPr>
              <a:t> </a:t>
            </a:r>
          </a:p>
          <a:p>
            <a:pPr>
              <a:lnSpc>
                <a:spcPct val="90000"/>
              </a:lnSpc>
            </a:pPr>
            <a:r>
              <a:rPr lang="en-US" sz="750" b="0" baseline="0" dirty="0">
                <a:solidFill>
                  <a:schemeClr val="tx2"/>
                </a:solidFill>
                <a:latin typeface="Arial" panose="020B0604020202020204" pitchFamily="34" charset="0"/>
                <a:cs typeface="Arial" panose="020B0604020202020204" pitchFamily="34" charset="0"/>
              </a:rPr>
              <a:t>Supported by educational grants from  </a:t>
            </a:r>
          </a:p>
        </p:txBody>
      </p:sp>
      <p:sp>
        <p:nvSpPr>
          <p:cNvPr id="16" name="Rectangle 15"/>
          <p:cNvSpPr/>
          <p:nvPr userDrawn="1"/>
        </p:nvSpPr>
        <p:spPr>
          <a:xfrm>
            <a:off x="1220355" y="342900"/>
            <a:ext cx="6702552"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5148" r="577" b="15538"/>
          <a:stretch/>
        </p:blipFill>
        <p:spPr>
          <a:xfrm>
            <a:off x="1271537" y="350877"/>
            <a:ext cx="6600926" cy="1045516"/>
          </a:xfrm>
          <a:prstGeom prst="rect">
            <a:avLst/>
          </a:prstGeom>
        </p:spPr>
      </p:pic>
      <p:pic>
        <p:nvPicPr>
          <p:cNvPr id="4" name="Picture 3" descr="Global Logo - 4 Color (CMYK).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25892" y="4206507"/>
            <a:ext cx="1011849" cy="208756"/>
          </a:xfrm>
          <a:prstGeom prst="rect">
            <a:avLst/>
          </a:prstGeom>
        </p:spPr>
      </p:pic>
    </p:spTree>
    <p:extLst>
      <p:ext uri="{BB962C8B-B14F-4D97-AF65-F5344CB8AC3E}">
        <p14:creationId xmlns:p14="http://schemas.microsoft.com/office/powerpoint/2010/main" val="28158477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73" t="92" r="2293" b="27285"/>
          <a:stretch/>
        </p:blipFill>
        <p:spPr>
          <a:xfrm>
            <a:off x="0" y="1"/>
            <a:ext cx="9144000" cy="5143500"/>
          </a:xfrm>
          <a:prstGeom prst="rect">
            <a:avLst/>
          </a:prstGeom>
          <a:ln>
            <a:noFill/>
          </a:ln>
        </p:spPr>
      </p:pic>
      <p:sp>
        <p:nvSpPr>
          <p:cNvPr id="21" name="Rectangle 20"/>
          <p:cNvSpPr/>
          <p:nvPr userDrawn="1"/>
        </p:nvSpPr>
        <p:spPr>
          <a:xfrm>
            <a:off x="0" y="8"/>
            <a:ext cx="9144000" cy="5143501"/>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entury Gothic" panose="020B0502020202020204" pitchFamily="34" charset="0"/>
            </a:endParaRPr>
          </a:p>
        </p:txBody>
      </p:sp>
      <p:sp>
        <p:nvSpPr>
          <p:cNvPr id="2" name="Title 1"/>
          <p:cNvSpPr>
            <a:spLocks noGrp="1"/>
          </p:cNvSpPr>
          <p:nvPr>
            <p:ph type="ctrTitle"/>
          </p:nvPr>
        </p:nvSpPr>
        <p:spPr>
          <a:xfrm>
            <a:off x="685800" y="1825832"/>
            <a:ext cx="7772400" cy="1104405"/>
          </a:xfrm>
          <a:prstGeom prst="rect">
            <a:avLst/>
          </a:prstGeom>
        </p:spPr>
        <p:txBody>
          <a:bodyPr anchor="b" anchorCtr="0">
            <a:normAutofit/>
          </a:bodyPr>
          <a:lstStyle>
            <a:lvl1pPr algn="ctr">
              <a:lnSpc>
                <a:spcPts val="2900"/>
              </a:lnSpc>
              <a:defRPr sz="28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a:prstGeom prst="rect">
            <a:avLst/>
          </a:prstGeom>
        </p:spPr>
        <p:txBody>
          <a:bodyPr anchor="t" anchorCtr="0">
            <a:normAutofit/>
          </a:bodyPr>
          <a:lstStyle>
            <a:lvl1pPr marL="0" indent="0" algn="ctr">
              <a:buNone/>
              <a:defRPr sz="2400" b="0">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srgbClr val="262262"/>
                </a:solidFill>
              </a:rPr>
              <a:pPr/>
              <a:t>‹#›</a:t>
            </a:fld>
            <a:endParaRPr lang="en-US">
              <a:solidFill>
                <a:srgbClr val="262262"/>
              </a:solidFill>
            </a:endParaRPr>
          </a:p>
        </p:txBody>
      </p:sp>
      <p:sp>
        <p:nvSpPr>
          <p:cNvPr id="14" name="TextBox 13"/>
          <p:cNvSpPr txBox="1"/>
          <p:nvPr userDrawn="1"/>
        </p:nvSpPr>
        <p:spPr>
          <a:xfrm>
            <a:off x="359787" y="4495910"/>
            <a:ext cx="8395974" cy="300082"/>
          </a:xfrm>
          <a:prstGeom prst="rect">
            <a:avLst/>
          </a:prstGeom>
          <a:noFill/>
        </p:spPr>
        <p:txBody>
          <a:bodyPr wrap="square" rtlCol="0">
            <a:spAutoFit/>
          </a:bodyPr>
          <a:lstStyle/>
          <a:p>
            <a:pPr>
              <a:lnSpc>
                <a:spcPct val="90000"/>
              </a:lnSpc>
            </a:pPr>
            <a:r>
              <a:rPr lang="en-US" sz="750" dirty="0">
                <a:solidFill>
                  <a:srgbClr val="000000"/>
                </a:solidFill>
                <a:latin typeface="Arial"/>
                <a:cs typeface="Arial"/>
              </a:rPr>
              <a:t>This CME activity is provided by Integrity Continuing Education.</a:t>
            </a:r>
          </a:p>
          <a:p>
            <a:pPr>
              <a:lnSpc>
                <a:spcPct val="90000"/>
              </a:lnSpc>
            </a:pPr>
            <a:r>
              <a:rPr lang="en-US" sz="750" dirty="0">
                <a:solidFill>
                  <a:srgbClr val="000000"/>
                </a:solidFill>
                <a:latin typeface="Arial"/>
                <a:cs typeface="Arial"/>
              </a:rPr>
              <a:t> </a:t>
            </a:r>
          </a:p>
        </p:txBody>
      </p:sp>
      <p:sp>
        <p:nvSpPr>
          <p:cNvPr id="16" name="Rectangle 15"/>
          <p:cNvSpPr/>
          <p:nvPr userDrawn="1"/>
        </p:nvSpPr>
        <p:spPr>
          <a:xfrm>
            <a:off x="1448955" y="376778"/>
            <a:ext cx="6230312" cy="1293989"/>
          </a:xfrm>
          <a:prstGeom prst="rect">
            <a:avLst/>
          </a:prstGeom>
          <a:solidFill>
            <a:srgbClr val="1D1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5148" r="577" b="15538"/>
          <a:stretch/>
        </p:blipFill>
        <p:spPr>
          <a:xfrm>
            <a:off x="1486043" y="345657"/>
            <a:ext cx="6136795" cy="1296005"/>
          </a:xfrm>
          <a:prstGeom prst="rect">
            <a:avLst/>
          </a:prstGeom>
        </p:spPr>
      </p:pic>
      <p:sp>
        <p:nvSpPr>
          <p:cNvPr id="5" name="TextBox 4"/>
          <p:cNvSpPr txBox="1"/>
          <p:nvPr userDrawn="1"/>
        </p:nvSpPr>
        <p:spPr>
          <a:xfrm>
            <a:off x="10363202" y="1608667"/>
            <a:ext cx="184731" cy="369332"/>
          </a:xfrm>
          <a:prstGeom prst="rect">
            <a:avLst/>
          </a:prstGeom>
          <a:noFill/>
        </p:spPr>
        <p:txBody>
          <a:bodyPr wrap="none" rtlCol="0">
            <a:spAutoFit/>
          </a:bodyPr>
          <a:lstStyle/>
          <a:p>
            <a:endParaRPr lang="en-US" dirty="0">
              <a:solidFill>
                <a:srgbClr val="262262"/>
              </a:solidFill>
            </a:endParaRPr>
          </a:p>
        </p:txBody>
      </p:sp>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000"/>
          <a:stretch/>
        </p:blipFill>
        <p:spPr>
          <a:xfrm>
            <a:off x="452902" y="3925779"/>
            <a:ext cx="763094" cy="529654"/>
          </a:xfrm>
          <a:prstGeom prst="rect">
            <a:avLst/>
          </a:prstGeom>
        </p:spPr>
      </p:pic>
    </p:spTree>
    <p:extLst>
      <p:ext uri="{BB962C8B-B14F-4D97-AF65-F5344CB8AC3E}">
        <p14:creationId xmlns:p14="http://schemas.microsoft.com/office/powerpoint/2010/main" val="15067588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89924"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36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89924"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52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35324"/>
            <a:ext cx="7772400" cy="1021556"/>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1510186"/>
            <a:ext cx="7772400" cy="1125140"/>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248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5738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370410"/>
            <a:ext cx="4040188"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0231"/>
            <a:ext cx="4040188"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370410"/>
            <a:ext cx="4041775"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50231"/>
            <a:ext cx="4041775"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040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8523514" y="4874139"/>
            <a:ext cx="448286" cy="273844"/>
          </a:xfrm>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7204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27025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4874139"/>
            <a:ext cx="437400" cy="273844"/>
          </a:xfrm>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8900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estion slide">
    <p:spTree>
      <p:nvGrpSpPr>
        <p:cNvPr id="1" name=""/>
        <p:cNvGrpSpPr/>
        <p:nvPr/>
      </p:nvGrpSpPr>
      <p:grpSpPr>
        <a:xfrm>
          <a:off x="0" y="0"/>
          <a:ext cx="0" cy="0"/>
          <a:chOff x="0" y="0"/>
          <a:chExt cx="0" cy="0"/>
        </a:xfrm>
      </p:grpSpPr>
      <p:sp>
        <p:nvSpPr>
          <p:cNvPr id="2" name="Title 1"/>
          <p:cNvSpPr>
            <a:spLocks noGrp="1"/>
          </p:cNvSpPr>
          <p:nvPr>
            <p:ph type="title"/>
          </p:nvPr>
        </p:nvSpPr>
        <p:spPr>
          <a:xfrm>
            <a:off x="1230087" y="153551"/>
            <a:ext cx="7345292" cy="857250"/>
          </a:xfrm>
          <a:prstGeom prst="rect">
            <a:avLst/>
          </a:prstGeom>
        </p:spPr>
        <p:txBody>
          <a:bodyPr anchor="b"/>
          <a:lstStyle/>
          <a:p>
            <a:r>
              <a:rPr lang="en-US" dirty="0"/>
              <a:t>Click to edit Master title style</a:t>
            </a:r>
          </a:p>
        </p:txBody>
      </p:sp>
      <p:sp>
        <p:nvSpPr>
          <p:cNvPr id="4" name="Slide Number Placeholder 3"/>
          <p:cNvSpPr>
            <a:spLocks noGrp="1"/>
          </p:cNvSpPr>
          <p:nvPr>
            <p:ph type="sldNum" sz="quarter" idx="10"/>
          </p:nvPr>
        </p:nvSpPr>
        <p:spPr/>
        <p:txBody>
          <a:bodyPr/>
          <a:lstStyle/>
          <a:p>
            <a:fld id="{F4F37E10-BB36-47A4-BC95-F479C5EA9F5E}" type="slidenum">
              <a:rPr lang="en-US" smtClean="0">
                <a:solidFill>
                  <a:prstClr val="white"/>
                </a:solidFill>
              </a:rPr>
              <a:pPr/>
              <a:t>‹#›</a:t>
            </a:fld>
            <a:endParaRPr lang="en-US">
              <a:solidFill>
                <a:prstClr val="white"/>
              </a:solidFill>
            </a:endParaRPr>
          </a:p>
        </p:txBody>
      </p:sp>
      <p:sp>
        <p:nvSpPr>
          <p:cNvPr id="5" name="Rectangle 4"/>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1" y="1200151"/>
            <a:ext cx="8289924"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17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4" y="1200151"/>
            <a:ext cx="8280399"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2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93" t="-21149" r="893" b="15888"/>
          <a:stretch/>
        </p:blipFill>
        <p:spPr>
          <a:xfrm>
            <a:off x="-578" y="-369097"/>
            <a:ext cx="9144001" cy="5512597"/>
          </a:xfrm>
          <a:prstGeom prst="rect">
            <a:avLst/>
          </a:prstGeom>
          <a:ln>
            <a:noFill/>
          </a:ln>
        </p:spPr>
      </p:pic>
      <p:sp>
        <p:nvSpPr>
          <p:cNvPr id="11" name="Rectangle 10"/>
          <p:cNvSpPr/>
          <p:nvPr userDrawn="1"/>
        </p:nvSpPr>
        <p:spPr>
          <a:xfrm>
            <a:off x="0" y="738484"/>
            <a:ext cx="9144000" cy="4405016"/>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entury Gothic" panose="020B0502020202020204" pitchFamily="34" charset="0"/>
            </a:endParaRPr>
          </a:p>
        </p:txBody>
      </p:sp>
      <p:sp>
        <p:nvSpPr>
          <p:cNvPr id="2" name="Title 1"/>
          <p:cNvSpPr>
            <a:spLocks noGrp="1"/>
          </p:cNvSpPr>
          <p:nvPr>
            <p:ph type="ctrTitle"/>
          </p:nvPr>
        </p:nvSpPr>
        <p:spPr>
          <a:xfrm>
            <a:off x="685800" y="1825832"/>
            <a:ext cx="7772400" cy="1104405"/>
          </a:xfrm>
        </p:spPr>
        <p:txBody>
          <a:bodyPr anchor="b" anchorCtr="0">
            <a:normAutofit/>
          </a:bodyPr>
          <a:lstStyle>
            <a:lvl1pPr algn="ctr">
              <a:lnSpc>
                <a:spcPts val="2900"/>
              </a:lnSpc>
              <a:defRPr sz="2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p:spPr>
        <p:txBody>
          <a:bodyPr anchor="t" anchorCtr="0">
            <a:normAutofit/>
          </a:bodyPr>
          <a:lstStyle>
            <a:lvl1pPr marL="0" indent="0" algn="ctr">
              <a:buNone/>
              <a:defRPr sz="24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3662" y="4374468"/>
            <a:ext cx="1537581" cy="34926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r="50000"/>
          <a:stretch/>
        </p:blipFill>
        <p:spPr>
          <a:xfrm>
            <a:off x="486769" y="4328647"/>
            <a:ext cx="763094" cy="397241"/>
          </a:xfrm>
          <a:prstGeom prst="rect">
            <a:avLst/>
          </a:prstGeom>
        </p:spPr>
      </p:pic>
      <p:sp>
        <p:nvSpPr>
          <p:cNvPr id="14" name="TextBox 13"/>
          <p:cNvSpPr txBox="1"/>
          <p:nvPr userDrawn="1"/>
        </p:nvSpPr>
        <p:spPr>
          <a:xfrm>
            <a:off x="359787" y="4814938"/>
            <a:ext cx="8395974" cy="338554"/>
          </a:xfrm>
          <a:prstGeom prst="rect">
            <a:avLst/>
          </a:prstGeom>
          <a:noFill/>
        </p:spPr>
        <p:txBody>
          <a:bodyPr wrap="square" rtlCol="0">
            <a:spAutoFit/>
          </a:bodyPr>
          <a:lstStyle/>
          <a:p>
            <a:r>
              <a:rPr lang="en-US" sz="800" dirty="0">
                <a:solidFill>
                  <a:srgbClr val="000000"/>
                </a:solidFill>
                <a:latin typeface="Century Gothic" panose="020B0502020202020204" pitchFamily="34" charset="0"/>
              </a:rPr>
              <a:t>Co-provided by Integrity Continuing Education and Postgraduate Institute for Medicine.</a:t>
            </a:r>
          </a:p>
          <a:p>
            <a:r>
              <a:rPr lang="en-US" sz="800" dirty="0">
                <a:solidFill>
                  <a:srgbClr val="000000"/>
                </a:solidFill>
                <a:latin typeface="Century Gothic" panose="020B0502020202020204" pitchFamily="34" charset="0"/>
              </a:rPr>
              <a:t>Supported by educational grants from </a:t>
            </a:r>
            <a:r>
              <a:rPr lang="en-US" sz="800" dirty="0" err="1">
                <a:solidFill>
                  <a:srgbClr val="000000"/>
                </a:solidFill>
                <a:latin typeface="Century Gothic" panose="020B0502020202020204" pitchFamily="34" charset="0"/>
              </a:rPr>
              <a:t>Boehringer</a:t>
            </a:r>
            <a:r>
              <a:rPr lang="en-US" sz="800" dirty="0">
                <a:solidFill>
                  <a:srgbClr val="000000"/>
                </a:solidFill>
                <a:latin typeface="Century Gothic" panose="020B0502020202020204" pitchFamily="34" charset="0"/>
              </a:rPr>
              <a:t> </a:t>
            </a:r>
            <a:r>
              <a:rPr lang="en-US" sz="800" dirty="0" err="1">
                <a:solidFill>
                  <a:srgbClr val="000000"/>
                </a:solidFill>
                <a:latin typeface="Century Gothic" panose="020B0502020202020204" pitchFamily="34" charset="0"/>
              </a:rPr>
              <a:t>Ingelheim</a:t>
            </a:r>
            <a:r>
              <a:rPr lang="en-US" sz="800" dirty="0">
                <a:solidFill>
                  <a:srgbClr val="000000"/>
                </a:solidFill>
                <a:latin typeface="Century Gothic" panose="020B0502020202020204" pitchFamily="34" charset="0"/>
              </a:rPr>
              <a:t>, </a:t>
            </a:r>
            <a:r>
              <a:rPr lang="en-US" sz="800" dirty="0" err="1">
                <a:solidFill>
                  <a:srgbClr val="000000"/>
                </a:solidFill>
                <a:latin typeface="Century Gothic" panose="020B0502020202020204" pitchFamily="34" charset="0"/>
              </a:rPr>
              <a:t>Daichi</a:t>
            </a:r>
            <a:r>
              <a:rPr lang="en-US" sz="800" dirty="0">
                <a:solidFill>
                  <a:srgbClr val="000000"/>
                </a:solidFill>
                <a:latin typeface="Century Gothic" panose="020B0502020202020204" pitchFamily="34" charset="0"/>
              </a:rPr>
              <a:t> Sankyo, Salix, and </a:t>
            </a:r>
            <a:r>
              <a:rPr lang="en-US" sz="800" dirty="0" err="1">
                <a:solidFill>
                  <a:srgbClr val="000000"/>
                </a:solidFill>
                <a:latin typeface="Century Gothic" panose="020B0502020202020204" pitchFamily="34" charset="0"/>
              </a:rPr>
              <a:t>Sunovion</a:t>
            </a:r>
            <a:r>
              <a:rPr lang="en-US" sz="800" dirty="0">
                <a:solidFill>
                  <a:srgbClr val="000000"/>
                </a:solidFill>
                <a:latin typeface="Century Gothic" panose="020B0502020202020204" pitchFamily="34" charset="0"/>
              </a:rPr>
              <a:t> Pharmaceuticals, Inc.</a:t>
            </a:r>
          </a:p>
        </p:txBody>
      </p:sp>
      <p:sp>
        <p:nvSpPr>
          <p:cNvPr id="16" name="Rectangle 15"/>
          <p:cNvSpPr/>
          <p:nvPr userDrawn="1"/>
        </p:nvSpPr>
        <p:spPr>
          <a:xfrm>
            <a:off x="1220355" y="342900"/>
            <a:ext cx="6702552"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t="-5148" r="577" b="15538"/>
          <a:stretch/>
        </p:blipFill>
        <p:spPr>
          <a:xfrm>
            <a:off x="1271537" y="350877"/>
            <a:ext cx="6600926" cy="1045516"/>
          </a:xfrm>
          <a:prstGeom prst="rect">
            <a:avLst/>
          </a:prstGeom>
        </p:spPr>
      </p:pic>
    </p:spTree>
    <p:extLst>
      <p:ext uri="{BB962C8B-B14F-4D97-AF65-F5344CB8AC3E}">
        <p14:creationId xmlns:p14="http://schemas.microsoft.com/office/powerpoint/2010/main" val="417933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87" y="1121846"/>
            <a:ext cx="8124825" cy="3472789"/>
          </a:xfrm>
        </p:spPr>
        <p:txBody>
          <a:bodyPr/>
          <a:lstStyle>
            <a:lvl1pPr marL="342900" indent="-342900">
              <a:spcBef>
                <a:spcPts val="0"/>
              </a:spcBef>
              <a:spcAft>
                <a:spcPts val="400"/>
              </a:spcAft>
              <a:buClr>
                <a:schemeClr val="accent1"/>
              </a:buClr>
              <a:buFont typeface="Wingdings" panose="05000000000000000000" pitchFamily="2" charset="2"/>
              <a:buChar char="§"/>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dirty="0">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57200" y="205979"/>
            <a:ext cx="8229600" cy="725355"/>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67637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076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7" name="Slide Number Placeholder 6"/>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21543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9" name="Slide Number Placeholder 8"/>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799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5" name="Slide Number Placeholder 4"/>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4908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2040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7" name="Slide Number Placeholder 6"/>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7790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7" name="Slide Number Placeholder 6"/>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7145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617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4" y="1200150"/>
            <a:ext cx="8280399" cy="2235994"/>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
        <p:nvSpPr>
          <p:cNvPr id="5" name="Title Placeholder 1"/>
          <p:cNvSpPr>
            <a:spLocks noGrp="1"/>
          </p:cNvSpPr>
          <p:nvPr>
            <p:ph type="title"/>
          </p:nvPr>
        </p:nvSpPr>
        <p:spPr>
          <a:xfrm>
            <a:off x="1247787" y="291704"/>
            <a:ext cx="7439025" cy="725355"/>
          </a:xfrm>
          <a:prstGeom prst="rect">
            <a:avLst/>
          </a:prstGeom>
        </p:spPr>
        <p:txBody>
          <a:bodyPr vert="horz" lIns="91440" tIns="45720" rIns="91440" bIns="45720" rtlCol="0" anchor="b" anchorCtr="0">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798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6420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93" t="-21149" r="893" b="15888"/>
          <a:stretch/>
        </p:blipFill>
        <p:spPr>
          <a:xfrm>
            <a:off x="-578" y="-369097"/>
            <a:ext cx="9144001" cy="5512597"/>
          </a:xfrm>
          <a:prstGeom prst="rect">
            <a:avLst/>
          </a:prstGeom>
          <a:ln>
            <a:noFill/>
          </a:ln>
        </p:spPr>
      </p:pic>
      <p:sp>
        <p:nvSpPr>
          <p:cNvPr id="11" name="Rectangle 10"/>
          <p:cNvSpPr/>
          <p:nvPr userDrawn="1"/>
        </p:nvSpPr>
        <p:spPr>
          <a:xfrm>
            <a:off x="0" y="738484"/>
            <a:ext cx="9144000" cy="4405016"/>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1825832"/>
            <a:ext cx="7772400" cy="1104405"/>
          </a:xfrm>
          <a:prstGeom prst="rect">
            <a:avLst/>
          </a:prstGeom>
        </p:spPr>
        <p:txBody>
          <a:bodyPr anchor="b" anchorCtr="0">
            <a:normAutofit/>
          </a:bodyPr>
          <a:lstStyle>
            <a:lvl1pPr algn="ctr">
              <a:lnSpc>
                <a:spcPts val="2900"/>
              </a:lnSpc>
              <a:defRPr sz="28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a:prstGeom prst="rect">
            <a:avLst/>
          </a:prstGeom>
        </p:spPr>
        <p:txBody>
          <a:bodyPr anchor="t" anchorCtr="0">
            <a:normAutofit/>
          </a:bodyPr>
          <a:lstStyle>
            <a:lvl1pPr marL="0" indent="0" algn="ctr">
              <a:buNone/>
              <a:defRPr sz="2400" b="0">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srgbClr val="262262"/>
                </a:solidFill>
              </a:rPr>
              <a:pPr/>
              <a:t>‹#›</a:t>
            </a:fld>
            <a:endParaRPr lang="en-US">
              <a:solidFill>
                <a:srgbClr val="262262"/>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50000"/>
          <a:stretch/>
        </p:blipFill>
        <p:spPr>
          <a:xfrm>
            <a:off x="486769" y="3995272"/>
            <a:ext cx="763094" cy="397241"/>
          </a:xfrm>
          <a:prstGeom prst="rect">
            <a:avLst/>
          </a:prstGeom>
        </p:spPr>
      </p:pic>
      <p:sp>
        <p:nvSpPr>
          <p:cNvPr id="14" name="TextBox 13"/>
          <p:cNvSpPr txBox="1"/>
          <p:nvPr userDrawn="1"/>
        </p:nvSpPr>
        <p:spPr>
          <a:xfrm>
            <a:off x="359787" y="4495904"/>
            <a:ext cx="8395974" cy="611706"/>
          </a:xfrm>
          <a:prstGeom prst="rect">
            <a:avLst/>
          </a:prstGeom>
          <a:noFill/>
        </p:spPr>
        <p:txBody>
          <a:bodyPr wrap="square" rtlCol="0">
            <a:spAutoFit/>
          </a:bodyPr>
          <a:lstStyle/>
          <a:p>
            <a:pPr>
              <a:lnSpc>
                <a:spcPct val="90000"/>
              </a:lnSpc>
            </a:pPr>
            <a:r>
              <a:rPr lang="en-US" sz="750" dirty="0">
                <a:solidFill>
                  <a:srgbClr val="000000"/>
                </a:solidFill>
                <a:latin typeface="Arial" panose="020B0604020202020204" pitchFamily="34" charset="0"/>
                <a:cs typeface="Arial" panose="020B0604020202020204" pitchFamily="34" charset="0"/>
              </a:rPr>
              <a:t>This CME activity is provided by Integrity Continuing Education.</a:t>
            </a:r>
          </a:p>
          <a:p>
            <a:pPr>
              <a:lnSpc>
                <a:spcPct val="90000"/>
              </a:lnSpc>
            </a:pPr>
            <a:r>
              <a:rPr lang="en-US" sz="750" dirty="0">
                <a:solidFill>
                  <a:srgbClr val="000000"/>
                </a:solidFill>
                <a:latin typeface="Arial" panose="020B0604020202020204" pitchFamily="34" charset="0"/>
                <a:cs typeface="Arial" panose="020B0604020202020204" pitchFamily="34" charset="0"/>
              </a:rPr>
              <a:t>This CEU/CNE activity is jointly provided by Global Education Group and Integrity Continuing Education.</a:t>
            </a:r>
          </a:p>
          <a:p>
            <a:pPr>
              <a:lnSpc>
                <a:spcPct val="90000"/>
              </a:lnSpc>
            </a:pPr>
            <a:r>
              <a:rPr lang="en-US" sz="750" dirty="0">
                <a:solidFill>
                  <a:srgbClr val="000000"/>
                </a:solidFill>
                <a:latin typeface="Arial" panose="020B0604020202020204" pitchFamily="34" charset="0"/>
                <a:cs typeface="Arial" panose="020B0604020202020204" pitchFamily="34" charset="0"/>
              </a:rPr>
              <a:t> </a:t>
            </a:r>
          </a:p>
          <a:p>
            <a:pPr>
              <a:lnSpc>
                <a:spcPct val="90000"/>
              </a:lnSpc>
            </a:pPr>
            <a:r>
              <a:rPr lang="en-US" sz="750" dirty="0">
                <a:solidFill>
                  <a:srgbClr val="000000"/>
                </a:solidFill>
                <a:latin typeface="Arial" panose="020B0604020202020204" pitchFamily="34" charset="0"/>
                <a:cs typeface="Arial" panose="020B0604020202020204" pitchFamily="34" charset="0"/>
              </a:rPr>
              <a:t>Supported by educational grants from </a:t>
            </a:r>
            <a:r>
              <a:rPr lang="en-US" sz="750" dirty="0" err="1">
                <a:solidFill>
                  <a:srgbClr val="000000"/>
                </a:solidFill>
                <a:latin typeface="Arial" panose="020B0604020202020204" pitchFamily="34" charset="0"/>
                <a:cs typeface="Arial" panose="020B0604020202020204" pitchFamily="34" charset="0"/>
              </a:rPr>
              <a:t>Boehringer</a:t>
            </a:r>
            <a:r>
              <a:rPr lang="en-US" sz="750" dirty="0">
                <a:solidFill>
                  <a:srgbClr val="000000"/>
                </a:solidFill>
                <a:latin typeface="Arial" panose="020B0604020202020204" pitchFamily="34" charset="0"/>
                <a:cs typeface="Arial" panose="020B0604020202020204" pitchFamily="34" charset="0"/>
              </a:rPr>
              <a:t> </a:t>
            </a:r>
            <a:r>
              <a:rPr lang="en-US" sz="750" dirty="0" err="1">
                <a:solidFill>
                  <a:srgbClr val="000000"/>
                </a:solidFill>
                <a:latin typeface="Arial" panose="020B0604020202020204" pitchFamily="34" charset="0"/>
                <a:cs typeface="Arial" panose="020B0604020202020204" pitchFamily="34" charset="0"/>
              </a:rPr>
              <a:t>Ingelheim</a:t>
            </a:r>
            <a:r>
              <a:rPr lang="en-US" sz="750" dirty="0">
                <a:solidFill>
                  <a:srgbClr val="000000"/>
                </a:solidFill>
                <a:latin typeface="Arial" panose="020B0604020202020204" pitchFamily="34" charset="0"/>
                <a:cs typeface="Arial" panose="020B0604020202020204" pitchFamily="34" charset="0"/>
              </a:rPr>
              <a:t>, </a:t>
            </a:r>
            <a:r>
              <a:rPr lang="en-US" sz="750" dirty="0" err="1">
                <a:solidFill>
                  <a:srgbClr val="000000"/>
                </a:solidFill>
                <a:latin typeface="Arial" panose="020B0604020202020204" pitchFamily="34" charset="0"/>
                <a:cs typeface="Arial" panose="020B0604020202020204" pitchFamily="34" charset="0"/>
              </a:rPr>
              <a:t>Otsuka</a:t>
            </a:r>
            <a:r>
              <a:rPr lang="en-US" sz="750" dirty="0">
                <a:solidFill>
                  <a:srgbClr val="000000"/>
                </a:solidFill>
                <a:latin typeface="Arial" panose="020B0604020202020204" pitchFamily="34" charset="0"/>
                <a:cs typeface="Arial" panose="020B0604020202020204" pitchFamily="34" charset="0"/>
              </a:rPr>
              <a:t> America Pharmaceutical, Inc., Salix, a division of Valeant Pharmaceuticals North America LLC, </a:t>
            </a:r>
            <a:br>
              <a:rPr lang="en-US" sz="750" dirty="0">
                <a:solidFill>
                  <a:srgbClr val="000000"/>
                </a:solidFill>
                <a:latin typeface="Arial" panose="020B0604020202020204" pitchFamily="34" charset="0"/>
                <a:cs typeface="Arial" panose="020B0604020202020204" pitchFamily="34" charset="0"/>
              </a:rPr>
            </a:br>
            <a:r>
              <a:rPr lang="en-US" sz="750" dirty="0">
                <a:solidFill>
                  <a:srgbClr val="000000"/>
                </a:solidFill>
                <a:latin typeface="Arial" panose="020B0604020202020204" pitchFamily="34" charset="0"/>
                <a:cs typeface="Arial" panose="020B0604020202020204" pitchFamily="34" charset="0"/>
              </a:rPr>
              <a:t>and </a:t>
            </a:r>
            <a:r>
              <a:rPr lang="en-US" sz="750" dirty="0" err="1">
                <a:solidFill>
                  <a:srgbClr val="000000"/>
                </a:solidFill>
                <a:latin typeface="Arial" panose="020B0604020202020204" pitchFamily="34" charset="0"/>
                <a:cs typeface="Arial" panose="020B0604020202020204" pitchFamily="34" charset="0"/>
              </a:rPr>
              <a:t>Sunovion</a:t>
            </a:r>
            <a:r>
              <a:rPr lang="en-US" sz="750" dirty="0">
                <a:solidFill>
                  <a:srgbClr val="000000"/>
                </a:solidFill>
                <a:latin typeface="Arial" panose="020B0604020202020204" pitchFamily="34" charset="0"/>
                <a:cs typeface="Arial" panose="020B0604020202020204" pitchFamily="34" charset="0"/>
              </a:rPr>
              <a:t> Pharmaceuticals, Inc.</a:t>
            </a:r>
          </a:p>
        </p:txBody>
      </p:sp>
      <p:sp>
        <p:nvSpPr>
          <p:cNvPr id="16" name="Rectangle 15"/>
          <p:cNvSpPr/>
          <p:nvPr userDrawn="1"/>
        </p:nvSpPr>
        <p:spPr>
          <a:xfrm>
            <a:off x="1220355" y="342900"/>
            <a:ext cx="6702552"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5148" r="577" b="15538"/>
          <a:stretch/>
        </p:blipFill>
        <p:spPr>
          <a:xfrm>
            <a:off x="1271537" y="350877"/>
            <a:ext cx="6600926" cy="1045516"/>
          </a:xfrm>
          <a:prstGeom prst="rect">
            <a:avLst/>
          </a:prstGeom>
        </p:spPr>
      </p:pic>
      <p:pic>
        <p:nvPicPr>
          <p:cNvPr id="4" name="Picture 3" descr="Global Logo - 4 Color (CMYK).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25892" y="4206507"/>
            <a:ext cx="1011849" cy="208756"/>
          </a:xfrm>
          <a:prstGeom prst="rect">
            <a:avLst/>
          </a:prstGeom>
        </p:spPr>
      </p:pic>
    </p:spTree>
    <p:extLst>
      <p:ext uri="{BB962C8B-B14F-4D97-AF65-F5344CB8AC3E}">
        <p14:creationId xmlns:p14="http://schemas.microsoft.com/office/powerpoint/2010/main" val="25659525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4" y="1200151"/>
            <a:ext cx="8280399"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089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4" y="1200150"/>
            <a:ext cx="8280399" cy="2235994"/>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5" name="Title Placeholder 1"/>
          <p:cNvSpPr>
            <a:spLocks noGrp="1"/>
          </p:cNvSpPr>
          <p:nvPr>
            <p:ph type="title"/>
          </p:nvPr>
        </p:nvSpPr>
        <p:spPr>
          <a:xfrm>
            <a:off x="1247787" y="291704"/>
            <a:ext cx="7439025" cy="725355"/>
          </a:xfrm>
          <a:prstGeom prst="rect">
            <a:avLst/>
          </a:prstGeom>
        </p:spPr>
        <p:txBody>
          <a:bodyPr vert="horz" lIns="91440" tIns="45720" rIns="91440" bIns="45720" rtlCol="0" anchor="b" anchorCtr="0">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737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8" y="2635324"/>
            <a:ext cx="8015287" cy="1021556"/>
          </a:xfrm>
          <a:prstGeom prst="rect">
            <a:avLst/>
          </a:prstGeo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8" y="1510186"/>
            <a:ext cx="8015287" cy="1125140"/>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pic>
        <p:nvPicPr>
          <p:cNvPr id="7" name="Picture 2" descr="Z:\IntegrityCE\Hospital Medicine Summit\i664_Hospital Medicine Summit CHI_2016\Logo\hospitalMedicineSummitLogo.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4138" y="4696786"/>
            <a:ext cx="2122798" cy="3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14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900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341835"/>
            <a:ext cx="4040188"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656"/>
            <a:ext cx="4040188"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341835"/>
            <a:ext cx="4041775"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21656"/>
            <a:ext cx="4041775"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75787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8523514" y="4874139"/>
            <a:ext cx="448286" cy="273844"/>
          </a:xfrm>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8064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09393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4874139"/>
            <a:ext cx="437400" cy="273844"/>
          </a:xfrm>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8111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8" y="2635324"/>
            <a:ext cx="8015287" cy="1021556"/>
          </a:xfrm>
          <a:prstGeom prst="rect">
            <a:avLst/>
          </a:prstGeo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8" y="1510186"/>
            <a:ext cx="8015287" cy="1125140"/>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pic>
        <p:nvPicPr>
          <p:cNvPr id="7" name="Picture 2" descr="Z:\IntegrityCE\Hospital Medicine Summit\i664_Hospital Medicine Summit CHI_2016\Logo\hospitalMedicineSummitLogo.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4138" y="4696786"/>
            <a:ext cx="2122798" cy="3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307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58053" y="328612"/>
            <a:ext cx="8115300" cy="671306"/>
          </a:xfrm>
          <a:prstGeom prst="rect">
            <a:avLst/>
          </a:prstGeom>
        </p:spPr>
        <p:txBody>
          <a:bodyPr anchor="b"/>
          <a:lstStyle/>
          <a:p>
            <a:r>
              <a:rPr lang="en-US" dirty="0"/>
              <a:t>Click to edit Master title style</a:t>
            </a:r>
          </a:p>
        </p:txBody>
      </p:sp>
      <p:sp>
        <p:nvSpPr>
          <p:cNvPr id="3" name="Text Placeholder 2"/>
          <p:cNvSpPr>
            <a:spLocks noGrp="1"/>
          </p:cNvSpPr>
          <p:nvPr>
            <p:ph type="body" idx="1"/>
          </p:nvPr>
        </p:nvSpPr>
        <p:spPr>
          <a:xfrm>
            <a:off x="571500" y="1206140"/>
            <a:ext cx="8166100" cy="3302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4598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73" t="92" r="2293" b="27285"/>
          <a:stretch/>
        </p:blipFill>
        <p:spPr>
          <a:xfrm>
            <a:off x="0" y="1"/>
            <a:ext cx="9144000" cy="5143500"/>
          </a:xfrm>
          <a:prstGeom prst="rect">
            <a:avLst/>
          </a:prstGeom>
          <a:ln>
            <a:noFill/>
          </a:ln>
        </p:spPr>
      </p:pic>
      <p:sp>
        <p:nvSpPr>
          <p:cNvPr id="21" name="Rectangle 20"/>
          <p:cNvSpPr/>
          <p:nvPr userDrawn="1"/>
        </p:nvSpPr>
        <p:spPr>
          <a:xfrm>
            <a:off x="0" y="6"/>
            <a:ext cx="9144000" cy="5143501"/>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entury Gothic" panose="020B0502020202020204" pitchFamily="34" charset="0"/>
            </a:endParaRPr>
          </a:p>
        </p:txBody>
      </p:sp>
      <p:sp>
        <p:nvSpPr>
          <p:cNvPr id="2" name="Title 1"/>
          <p:cNvSpPr>
            <a:spLocks noGrp="1"/>
          </p:cNvSpPr>
          <p:nvPr>
            <p:ph type="ctrTitle"/>
          </p:nvPr>
        </p:nvSpPr>
        <p:spPr>
          <a:xfrm>
            <a:off x="685800" y="1825832"/>
            <a:ext cx="7772400" cy="1104405"/>
          </a:xfrm>
          <a:prstGeom prst="rect">
            <a:avLst/>
          </a:prstGeom>
        </p:spPr>
        <p:txBody>
          <a:bodyPr anchor="b" anchorCtr="0">
            <a:normAutofit/>
          </a:bodyPr>
          <a:lstStyle>
            <a:lvl1pPr algn="ctr">
              <a:lnSpc>
                <a:spcPts val="2900"/>
              </a:lnSpc>
              <a:defRPr sz="28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a:prstGeom prst="rect">
            <a:avLst/>
          </a:prstGeom>
        </p:spPr>
        <p:txBody>
          <a:bodyPr anchor="t" anchorCtr="0">
            <a:normAutofit/>
          </a:bodyPr>
          <a:lstStyle>
            <a:lvl1pPr marL="0" indent="0" algn="ctr">
              <a:buNone/>
              <a:defRPr sz="2400" b="0">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srgbClr val="262262"/>
                </a:solidFill>
              </a:rPr>
              <a:pPr/>
              <a:t>‹#›</a:t>
            </a:fld>
            <a:endParaRPr lang="en-US">
              <a:solidFill>
                <a:srgbClr val="262262"/>
              </a:solidFill>
            </a:endParaRPr>
          </a:p>
        </p:txBody>
      </p:sp>
      <p:sp>
        <p:nvSpPr>
          <p:cNvPr id="14" name="TextBox 13"/>
          <p:cNvSpPr txBox="1"/>
          <p:nvPr userDrawn="1"/>
        </p:nvSpPr>
        <p:spPr>
          <a:xfrm>
            <a:off x="359787" y="4495910"/>
            <a:ext cx="8395974" cy="611706"/>
          </a:xfrm>
          <a:prstGeom prst="rect">
            <a:avLst/>
          </a:prstGeom>
          <a:noFill/>
        </p:spPr>
        <p:txBody>
          <a:bodyPr wrap="square" rtlCol="0">
            <a:spAutoFit/>
          </a:bodyPr>
          <a:lstStyle/>
          <a:p>
            <a:pPr>
              <a:lnSpc>
                <a:spcPct val="90000"/>
              </a:lnSpc>
            </a:pPr>
            <a:r>
              <a:rPr lang="en-US" sz="750" dirty="0">
                <a:solidFill>
                  <a:srgbClr val="000000"/>
                </a:solidFill>
                <a:latin typeface="Arial"/>
                <a:cs typeface="Arial"/>
              </a:rPr>
              <a:t>This CME activity is provided by Integrity Continuing Education.</a:t>
            </a:r>
          </a:p>
          <a:p>
            <a:pPr>
              <a:lnSpc>
                <a:spcPct val="90000"/>
              </a:lnSpc>
            </a:pPr>
            <a:r>
              <a:rPr lang="en-US" sz="750" dirty="0">
                <a:solidFill>
                  <a:srgbClr val="000000"/>
                </a:solidFill>
                <a:latin typeface="Arial"/>
                <a:cs typeface="Arial"/>
              </a:rPr>
              <a:t>This CEU/CNE activity is co-provided by Postgraduate Institute for Medicine and Integrity Continuing Education.</a:t>
            </a:r>
          </a:p>
          <a:p>
            <a:pPr>
              <a:lnSpc>
                <a:spcPct val="90000"/>
              </a:lnSpc>
            </a:pPr>
            <a:endParaRPr lang="en-US" sz="750" dirty="0">
              <a:solidFill>
                <a:srgbClr val="000000"/>
              </a:solidFill>
              <a:latin typeface="Arial"/>
              <a:cs typeface="Arial"/>
            </a:endParaRPr>
          </a:p>
          <a:p>
            <a:pPr>
              <a:lnSpc>
                <a:spcPct val="90000"/>
              </a:lnSpc>
            </a:pPr>
            <a:r>
              <a:rPr lang="en-US" sz="750" dirty="0">
                <a:solidFill>
                  <a:srgbClr val="000000"/>
                </a:solidFill>
                <a:latin typeface="Arial"/>
                <a:cs typeface="Arial"/>
              </a:rPr>
              <a:t>Supported by an educational grant from Astellas Pharma US, Inc.</a:t>
            </a:r>
          </a:p>
          <a:p>
            <a:pPr>
              <a:lnSpc>
                <a:spcPct val="90000"/>
              </a:lnSpc>
            </a:pPr>
            <a:endParaRPr lang="en-US" sz="750" dirty="0">
              <a:solidFill>
                <a:srgbClr val="000000"/>
              </a:solidFill>
              <a:latin typeface="Arial"/>
              <a:cs typeface="Arial"/>
            </a:endParaRPr>
          </a:p>
        </p:txBody>
      </p:sp>
      <p:sp>
        <p:nvSpPr>
          <p:cNvPr id="5" name="TextBox 4"/>
          <p:cNvSpPr txBox="1"/>
          <p:nvPr userDrawn="1"/>
        </p:nvSpPr>
        <p:spPr>
          <a:xfrm>
            <a:off x="10363202" y="1608667"/>
            <a:ext cx="184731" cy="369332"/>
          </a:xfrm>
          <a:prstGeom prst="rect">
            <a:avLst/>
          </a:prstGeom>
          <a:noFill/>
        </p:spPr>
        <p:txBody>
          <a:bodyPr wrap="none" rtlCol="0">
            <a:spAutoFit/>
          </a:bodyPr>
          <a:lstStyle/>
          <a:p>
            <a:endParaRPr lang="en-US" dirty="0">
              <a:solidFill>
                <a:srgbClr val="262262"/>
              </a:solidFill>
            </a:endParaRPr>
          </a:p>
        </p:txBody>
      </p:sp>
      <p:pic>
        <p:nvPicPr>
          <p:cNvPr id="17" name="Picture 2" descr="Z:\IntegrityCE\Hospital Medicine Summit\i664_Hospital Medicine Summit CHI_2016\Logo\hospitalMedicineSummi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2196" y="397880"/>
            <a:ext cx="6479366" cy="11657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826" y="3890618"/>
            <a:ext cx="701135" cy="572594"/>
          </a:xfrm>
          <a:prstGeom prst="rect">
            <a:avLst/>
          </a:prstGeom>
        </p:spPr>
      </p:pic>
      <p:pic>
        <p:nvPicPr>
          <p:cNvPr id="7" name="Picture 6">
            <a:extLst>
              <a:ext uri="{FF2B5EF4-FFF2-40B4-BE49-F238E27FC236}">
                <a16:creationId xmlns:a16="http://schemas.microsoft.com/office/drawing/2014/main" id="{D03388EF-5FA7-4DB2-A5A4-72A9DA5C29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21637" y="3894982"/>
            <a:ext cx="1623362" cy="489760"/>
          </a:xfrm>
          <a:prstGeom prst="rect">
            <a:avLst/>
          </a:prstGeom>
        </p:spPr>
      </p:pic>
    </p:spTree>
    <p:extLst>
      <p:ext uri="{BB962C8B-B14F-4D97-AF65-F5344CB8AC3E}">
        <p14:creationId xmlns:p14="http://schemas.microsoft.com/office/powerpoint/2010/main" val="105496611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89924"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68"/>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94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8289924"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01755"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68"/>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364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35324"/>
            <a:ext cx="7772400" cy="1021556"/>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1510186"/>
            <a:ext cx="7772400" cy="1125140"/>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8501755"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20848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bwMode="invGray">
          <a:xfrm>
            <a:off x="0" y="1018568"/>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 name="Slide Number Placeholder 5"/>
          <p:cNvSpPr>
            <a:spLocks noGrp="1"/>
          </p:cNvSpPr>
          <p:nvPr>
            <p:ph type="sldNum" sz="quarter" idx="12"/>
          </p:nvPr>
        </p:nvSpPr>
        <p:spPr>
          <a:xfrm>
            <a:off x="8501755"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37677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370410"/>
            <a:ext cx="4040188"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0231"/>
            <a:ext cx="4040188"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370410"/>
            <a:ext cx="4041775"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50231"/>
            <a:ext cx="4041775"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invGray">
          <a:xfrm>
            <a:off x="0" y="1018568"/>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12"/>
          </p:nvPr>
        </p:nvSpPr>
        <p:spPr>
          <a:xfrm>
            <a:off x="8501755"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7689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8523514" y="4874139"/>
            <a:ext cx="448286" cy="273844"/>
          </a:xfrm>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700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bwMode="invGray">
          <a:xfrm>
            <a:off x="0" y="1018568"/>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501755"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50560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4874139"/>
            <a:ext cx="437400" cy="273844"/>
          </a:xfrm>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405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2605495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Question slide">
    <p:spTree>
      <p:nvGrpSpPr>
        <p:cNvPr id="1" name=""/>
        <p:cNvGrpSpPr/>
        <p:nvPr/>
      </p:nvGrpSpPr>
      <p:grpSpPr>
        <a:xfrm>
          <a:off x="0" y="0"/>
          <a:ext cx="0" cy="0"/>
          <a:chOff x="0" y="0"/>
          <a:chExt cx="0" cy="0"/>
        </a:xfrm>
      </p:grpSpPr>
      <p:sp>
        <p:nvSpPr>
          <p:cNvPr id="2" name="Title 1"/>
          <p:cNvSpPr>
            <a:spLocks noGrp="1"/>
          </p:cNvSpPr>
          <p:nvPr>
            <p:ph type="title"/>
          </p:nvPr>
        </p:nvSpPr>
        <p:spPr>
          <a:xfrm>
            <a:off x="1230087" y="153551"/>
            <a:ext cx="7345292" cy="857250"/>
          </a:xfrm>
          <a:prstGeom prst="rect">
            <a:avLst/>
          </a:prstGeom>
        </p:spPr>
        <p:txBody>
          <a:bodyPr anchor="b"/>
          <a:lstStyle/>
          <a:p>
            <a:r>
              <a:rPr lang="en-US" dirty="0"/>
              <a:t>Click to edit Master title style</a:t>
            </a:r>
          </a:p>
        </p:txBody>
      </p:sp>
      <p:sp>
        <p:nvSpPr>
          <p:cNvPr id="4" name="Slide Number Placeholder 3"/>
          <p:cNvSpPr>
            <a:spLocks noGrp="1"/>
          </p:cNvSpPr>
          <p:nvPr>
            <p:ph type="sldNum" sz="quarter" idx="10"/>
          </p:nvPr>
        </p:nvSpPr>
        <p:spPr/>
        <p:txBody>
          <a:bodyPr/>
          <a:lstStyle/>
          <a:p>
            <a:fld id="{F4F37E10-BB36-47A4-BC95-F479C5EA9F5E}" type="slidenum">
              <a:rPr lang="en-US" smtClean="0">
                <a:solidFill>
                  <a:prstClr val="white"/>
                </a:solidFill>
              </a:rPr>
              <a:pPr/>
              <a:t>‹#›</a:t>
            </a:fld>
            <a:endParaRPr lang="en-US">
              <a:solidFill>
                <a:prstClr val="white"/>
              </a:solidFill>
            </a:endParaRPr>
          </a:p>
        </p:txBody>
      </p:sp>
      <p:sp>
        <p:nvSpPr>
          <p:cNvPr id="5" name="Rectangle 4"/>
          <p:cNvSpPr/>
          <p:nvPr userDrawn="1"/>
        </p:nvSpPr>
        <p:spPr bwMode="invGray">
          <a:xfrm>
            <a:off x="0" y="1018568"/>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1" y="1200151"/>
            <a:ext cx="8289924" cy="3394472"/>
          </a:xfrm>
          <a:prstGeom prst="rect">
            <a:avLst/>
          </a:prstGeom>
        </p:spPr>
        <p:txBody>
          <a:bodyPr/>
          <a:lstStyle>
            <a:lvl1pPr marL="342900" indent="-342900">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6483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93" t="-21149" r="893" b="15888"/>
          <a:stretch/>
        </p:blipFill>
        <p:spPr>
          <a:xfrm>
            <a:off x="-577" y="-369097"/>
            <a:ext cx="9144001" cy="5512597"/>
          </a:xfrm>
          <a:prstGeom prst="rect">
            <a:avLst/>
          </a:prstGeom>
          <a:ln>
            <a:noFill/>
          </a:ln>
        </p:spPr>
      </p:pic>
      <p:sp>
        <p:nvSpPr>
          <p:cNvPr id="11" name="Rectangle 10"/>
          <p:cNvSpPr/>
          <p:nvPr userDrawn="1"/>
        </p:nvSpPr>
        <p:spPr>
          <a:xfrm>
            <a:off x="0" y="738484"/>
            <a:ext cx="9144000" cy="4405016"/>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1825832"/>
            <a:ext cx="7772400" cy="1104405"/>
          </a:xfrm>
          <a:prstGeom prst="rect">
            <a:avLst/>
          </a:prstGeom>
        </p:spPr>
        <p:txBody>
          <a:bodyPr anchor="b" anchorCtr="0">
            <a:normAutofit/>
          </a:bodyPr>
          <a:lstStyle>
            <a:lvl1pPr algn="ctr">
              <a:lnSpc>
                <a:spcPts val="2900"/>
              </a:lnSpc>
              <a:defRPr sz="28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a:prstGeom prst="rect">
            <a:avLst/>
          </a:prstGeom>
        </p:spPr>
        <p:txBody>
          <a:bodyPr anchor="t" anchorCtr="0">
            <a:normAutofit/>
          </a:bodyPr>
          <a:lstStyle>
            <a:lvl1pPr marL="0" indent="0" algn="ctr">
              <a:buNone/>
              <a:defRPr sz="2400" b="0">
                <a:solidFill>
                  <a:schemeClr val="accent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50000"/>
          <a:stretch/>
        </p:blipFill>
        <p:spPr>
          <a:xfrm>
            <a:off x="486769" y="3995261"/>
            <a:ext cx="763094" cy="397241"/>
          </a:xfrm>
          <a:prstGeom prst="rect">
            <a:avLst/>
          </a:prstGeom>
        </p:spPr>
      </p:pic>
      <p:sp>
        <p:nvSpPr>
          <p:cNvPr id="14" name="TextBox 13"/>
          <p:cNvSpPr txBox="1"/>
          <p:nvPr userDrawn="1"/>
        </p:nvSpPr>
        <p:spPr>
          <a:xfrm>
            <a:off x="359787" y="4495904"/>
            <a:ext cx="8395974" cy="611706"/>
          </a:xfrm>
          <a:prstGeom prst="rect">
            <a:avLst/>
          </a:prstGeom>
          <a:noFill/>
        </p:spPr>
        <p:txBody>
          <a:bodyPr wrap="square" rtlCol="0">
            <a:spAutoFit/>
          </a:bodyPr>
          <a:lstStyle/>
          <a:p>
            <a:pPr>
              <a:lnSpc>
                <a:spcPct val="90000"/>
              </a:lnSpc>
            </a:pPr>
            <a:r>
              <a:rPr lang="en-US" sz="750" b="0" baseline="0" dirty="0">
                <a:solidFill>
                  <a:schemeClr val="tx2"/>
                </a:solidFill>
                <a:latin typeface="Arial" panose="020B0604020202020204" pitchFamily="34" charset="0"/>
                <a:cs typeface="Arial" panose="020B0604020202020204" pitchFamily="34" charset="0"/>
              </a:rPr>
              <a:t>This CME activity is provided by Integrity Continuing Education.</a:t>
            </a:r>
          </a:p>
          <a:p>
            <a:pPr>
              <a:lnSpc>
                <a:spcPct val="90000"/>
              </a:lnSpc>
            </a:pPr>
            <a:r>
              <a:rPr lang="en-US" sz="750" b="0" baseline="0" dirty="0">
                <a:solidFill>
                  <a:schemeClr val="tx2"/>
                </a:solidFill>
                <a:latin typeface="Arial" panose="020B0604020202020204" pitchFamily="34" charset="0"/>
                <a:cs typeface="Arial" panose="020B0604020202020204" pitchFamily="34" charset="0"/>
              </a:rPr>
              <a:t>This CEU/CNE activity is jointly provided by Global Education Group and Integrity Continuing Education.</a:t>
            </a:r>
          </a:p>
          <a:p>
            <a:pPr>
              <a:lnSpc>
                <a:spcPct val="90000"/>
              </a:lnSpc>
            </a:pPr>
            <a:r>
              <a:rPr lang="en-US" sz="750" b="0" baseline="0" dirty="0">
                <a:solidFill>
                  <a:schemeClr val="tx2"/>
                </a:solidFill>
                <a:latin typeface="Arial" panose="020B0604020202020204" pitchFamily="34" charset="0"/>
                <a:cs typeface="Arial" panose="020B0604020202020204" pitchFamily="34" charset="0"/>
              </a:rPr>
              <a:t> </a:t>
            </a:r>
          </a:p>
          <a:p>
            <a:pPr>
              <a:lnSpc>
                <a:spcPct val="90000"/>
              </a:lnSpc>
            </a:pPr>
            <a:r>
              <a:rPr lang="en-US" sz="750" b="0" baseline="0" dirty="0">
                <a:solidFill>
                  <a:schemeClr val="tx2"/>
                </a:solidFill>
                <a:latin typeface="Arial" panose="020B0604020202020204" pitchFamily="34" charset="0"/>
                <a:cs typeface="Arial" panose="020B0604020202020204" pitchFamily="34" charset="0"/>
              </a:rPr>
              <a:t>Supported by educational grants from </a:t>
            </a:r>
            <a:r>
              <a:rPr lang="en-US" sz="750" b="0" baseline="0" dirty="0" err="1">
                <a:solidFill>
                  <a:schemeClr val="tx2"/>
                </a:solidFill>
                <a:latin typeface="Arial" panose="020B0604020202020204" pitchFamily="34" charset="0"/>
                <a:cs typeface="Arial" panose="020B0604020202020204" pitchFamily="34" charset="0"/>
              </a:rPr>
              <a:t>Boehringer</a:t>
            </a:r>
            <a:r>
              <a:rPr lang="en-US" sz="750" b="0" baseline="0" dirty="0">
                <a:solidFill>
                  <a:schemeClr val="tx2"/>
                </a:solidFill>
                <a:latin typeface="Arial" panose="020B0604020202020204" pitchFamily="34" charset="0"/>
                <a:cs typeface="Arial" panose="020B0604020202020204" pitchFamily="34" charset="0"/>
              </a:rPr>
              <a:t> </a:t>
            </a:r>
            <a:r>
              <a:rPr lang="en-US" sz="750" b="0" baseline="0" dirty="0" err="1">
                <a:solidFill>
                  <a:schemeClr val="tx2"/>
                </a:solidFill>
                <a:latin typeface="Arial" panose="020B0604020202020204" pitchFamily="34" charset="0"/>
                <a:cs typeface="Arial" panose="020B0604020202020204" pitchFamily="34" charset="0"/>
              </a:rPr>
              <a:t>Ingelheim</a:t>
            </a:r>
            <a:r>
              <a:rPr lang="en-US" sz="750" b="0" baseline="0" dirty="0">
                <a:solidFill>
                  <a:schemeClr val="tx2"/>
                </a:solidFill>
                <a:latin typeface="Arial" panose="020B0604020202020204" pitchFamily="34" charset="0"/>
                <a:cs typeface="Arial" panose="020B0604020202020204" pitchFamily="34" charset="0"/>
              </a:rPr>
              <a:t>, </a:t>
            </a:r>
            <a:r>
              <a:rPr lang="en-US" sz="750" b="0" baseline="0" dirty="0" err="1">
                <a:solidFill>
                  <a:schemeClr val="tx2"/>
                </a:solidFill>
                <a:latin typeface="Arial" panose="020B0604020202020204" pitchFamily="34" charset="0"/>
                <a:cs typeface="Arial" panose="020B0604020202020204" pitchFamily="34" charset="0"/>
              </a:rPr>
              <a:t>Otsuka</a:t>
            </a:r>
            <a:r>
              <a:rPr lang="en-US" sz="750" b="0" baseline="0" dirty="0">
                <a:solidFill>
                  <a:schemeClr val="tx2"/>
                </a:solidFill>
                <a:latin typeface="Arial" panose="020B0604020202020204" pitchFamily="34" charset="0"/>
                <a:cs typeface="Arial" panose="020B0604020202020204" pitchFamily="34" charset="0"/>
              </a:rPr>
              <a:t> America Pharmaceutical, Inc., Salix, a division of Valeant Pharmaceuticals North America LLC, </a:t>
            </a:r>
            <a:br>
              <a:rPr lang="en-US" sz="750" b="0" baseline="0" dirty="0">
                <a:solidFill>
                  <a:schemeClr val="tx2"/>
                </a:solidFill>
                <a:latin typeface="Arial" panose="020B0604020202020204" pitchFamily="34" charset="0"/>
                <a:cs typeface="Arial" panose="020B0604020202020204" pitchFamily="34" charset="0"/>
              </a:rPr>
            </a:br>
            <a:r>
              <a:rPr lang="en-US" sz="750" b="0" baseline="0" dirty="0">
                <a:solidFill>
                  <a:schemeClr val="tx2"/>
                </a:solidFill>
                <a:latin typeface="Arial" panose="020B0604020202020204" pitchFamily="34" charset="0"/>
                <a:cs typeface="Arial" panose="020B0604020202020204" pitchFamily="34" charset="0"/>
              </a:rPr>
              <a:t>and </a:t>
            </a:r>
            <a:r>
              <a:rPr lang="en-US" sz="750" b="0" baseline="0" dirty="0" err="1">
                <a:solidFill>
                  <a:schemeClr val="tx2"/>
                </a:solidFill>
                <a:latin typeface="Arial" panose="020B0604020202020204" pitchFamily="34" charset="0"/>
                <a:cs typeface="Arial" panose="020B0604020202020204" pitchFamily="34" charset="0"/>
              </a:rPr>
              <a:t>Sunovion</a:t>
            </a:r>
            <a:r>
              <a:rPr lang="en-US" sz="750" b="0" baseline="0" dirty="0">
                <a:solidFill>
                  <a:schemeClr val="tx2"/>
                </a:solidFill>
                <a:latin typeface="Arial" panose="020B0604020202020204" pitchFamily="34" charset="0"/>
                <a:cs typeface="Arial" panose="020B0604020202020204" pitchFamily="34" charset="0"/>
              </a:rPr>
              <a:t> Pharmaceuticals, Inc.</a:t>
            </a:r>
          </a:p>
        </p:txBody>
      </p:sp>
      <p:sp>
        <p:nvSpPr>
          <p:cNvPr id="16" name="Rectangle 15"/>
          <p:cNvSpPr/>
          <p:nvPr userDrawn="1"/>
        </p:nvSpPr>
        <p:spPr>
          <a:xfrm>
            <a:off x="1220355" y="342900"/>
            <a:ext cx="6702552"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5148" r="577" b="15538"/>
          <a:stretch/>
        </p:blipFill>
        <p:spPr>
          <a:xfrm>
            <a:off x="1271538" y="350876"/>
            <a:ext cx="6600926" cy="1045516"/>
          </a:xfrm>
          <a:prstGeom prst="rect">
            <a:avLst/>
          </a:prstGeom>
        </p:spPr>
      </p:pic>
      <p:pic>
        <p:nvPicPr>
          <p:cNvPr id="4" name="Picture 3" descr="Global Logo - 4 Color (CMYK).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25882" y="4206507"/>
            <a:ext cx="1011849" cy="208756"/>
          </a:xfrm>
          <a:prstGeom prst="rect">
            <a:avLst/>
          </a:prstGeom>
        </p:spPr>
      </p:pic>
    </p:spTree>
    <p:extLst>
      <p:ext uri="{BB962C8B-B14F-4D97-AF65-F5344CB8AC3E}">
        <p14:creationId xmlns:p14="http://schemas.microsoft.com/office/powerpoint/2010/main" val="218530541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00151"/>
            <a:ext cx="8280399" cy="3394472"/>
          </a:xfrm>
          <a:prstGeom prst="rect">
            <a:avLst/>
          </a:prstGeom>
        </p:spPr>
        <p:txBody>
          <a:bodyPr/>
          <a:lstStyle>
            <a:lvl1pPr marL="342892" indent="-342892">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
        <p:nvSpPr>
          <p:cNvPr id="5" name="Title Placeholder 1"/>
          <p:cNvSpPr>
            <a:spLocks noGrp="1"/>
          </p:cNvSpPr>
          <p:nvPr>
            <p:ph type="title"/>
          </p:nvPr>
        </p:nvSpPr>
        <p:spPr>
          <a:xfrm>
            <a:off x="457200" y="291704"/>
            <a:ext cx="8229600" cy="725355"/>
          </a:xfrm>
          <a:prstGeom prst="rect">
            <a:avLst/>
          </a:prstGeom>
        </p:spPr>
        <p:txBody>
          <a:bodyPr vert="horz" lIns="91440" tIns="45720" rIns="91440" bIns="45720" rtlCol="0" anchor="b" anchorCtr="0">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63"/>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942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00150"/>
            <a:ext cx="8280399" cy="2235994"/>
          </a:xfrm>
          <a:prstGeom prst="rect">
            <a:avLst/>
          </a:prstGeom>
        </p:spPr>
        <p:txBody>
          <a:bodyPr/>
          <a:lstStyle>
            <a:lvl1pPr marL="342892" indent="-342892">
              <a:spcBef>
                <a:spcPts val="600"/>
              </a:spcBef>
              <a:spcAft>
                <a:spcPts val="0"/>
              </a:spcAft>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1pPr>
            <a:lvl2pPr>
              <a:spcBef>
                <a:spcPts val="600"/>
              </a:spcBef>
              <a:spcAft>
                <a:spcPts val="0"/>
              </a:spcAft>
              <a:defRPr>
                <a:latin typeface="Arial" panose="020B0604020202020204" pitchFamily="34" charset="0"/>
                <a:cs typeface="Arial" panose="020B0604020202020204" pitchFamily="34" charset="0"/>
              </a:defRPr>
            </a:lvl2pPr>
            <a:lvl3pPr>
              <a:spcBef>
                <a:spcPts val="600"/>
              </a:spcBef>
              <a:spcAft>
                <a:spcPts val="0"/>
              </a:spcAft>
              <a:defRPr>
                <a:latin typeface="Arial" panose="020B0604020202020204" pitchFamily="34" charset="0"/>
                <a:cs typeface="Arial" panose="020B0604020202020204" pitchFamily="34" charset="0"/>
              </a:defRPr>
            </a:lvl3pPr>
            <a:lvl4pPr>
              <a:spcBef>
                <a:spcPts val="600"/>
              </a:spcBef>
              <a:spcAft>
                <a:spcPts val="0"/>
              </a:spcAft>
              <a:defRPr>
                <a:latin typeface="Arial" panose="020B0604020202020204" pitchFamily="34" charset="0"/>
                <a:cs typeface="Arial" panose="020B0604020202020204" pitchFamily="34" charset="0"/>
              </a:defRPr>
            </a:lvl4pPr>
            <a:lvl5pPr>
              <a:spcBef>
                <a:spcPts val="6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01744"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
        <p:nvSpPr>
          <p:cNvPr id="5" name="Title Placeholder 1"/>
          <p:cNvSpPr>
            <a:spLocks noGrp="1"/>
          </p:cNvSpPr>
          <p:nvPr>
            <p:ph type="title"/>
          </p:nvPr>
        </p:nvSpPr>
        <p:spPr>
          <a:xfrm>
            <a:off x="1247776" y="291704"/>
            <a:ext cx="7439025" cy="725355"/>
          </a:xfrm>
          <a:prstGeom prst="rect">
            <a:avLst/>
          </a:prstGeom>
        </p:spPr>
        <p:txBody>
          <a:bodyPr vert="horz" lIns="91440" tIns="45720" rIns="91440" bIns="45720" rtlCol="0" anchor="b" anchorCtr="0">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bwMode="invGray">
          <a:xfrm>
            <a:off x="0" y="1018563"/>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025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35324"/>
            <a:ext cx="8015287" cy="1021556"/>
          </a:xfrm>
          <a:prstGeom prst="rect">
            <a:avLst/>
          </a:prstGeo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1510185"/>
            <a:ext cx="8015287" cy="1125140"/>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8501744"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5148" r="577" b="15538"/>
          <a:stretch/>
        </p:blipFill>
        <p:spPr>
          <a:xfrm>
            <a:off x="42533" y="4768775"/>
            <a:ext cx="1565517" cy="330615"/>
          </a:xfrm>
          <a:prstGeom prst="rect">
            <a:avLst/>
          </a:prstGeom>
        </p:spPr>
      </p:pic>
    </p:spTree>
    <p:extLst>
      <p:ext uri="{BB962C8B-B14F-4D97-AF65-F5344CB8AC3E}">
        <p14:creationId xmlns:p14="http://schemas.microsoft.com/office/powerpoint/2010/main" val="3727628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bwMode="invGray">
          <a:xfrm>
            <a:off x="0" y="1018563"/>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8" name="Slide Number Placeholder 5"/>
          <p:cNvSpPr>
            <a:spLocks noGrp="1"/>
          </p:cNvSpPr>
          <p:nvPr>
            <p:ph type="sldNum" sz="quarter" idx="12"/>
          </p:nvPr>
        </p:nvSpPr>
        <p:spPr>
          <a:xfrm>
            <a:off x="8501744"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1323924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341835"/>
            <a:ext cx="4040188"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656"/>
            <a:ext cx="4040188"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341835"/>
            <a:ext cx="4041775"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21656"/>
            <a:ext cx="4041775"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invGray">
          <a:xfrm>
            <a:off x="0" y="1018563"/>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12"/>
          </p:nvPr>
        </p:nvSpPr>
        <p:spPr>
          <a:xfrm>
            <a:off x="8501744"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145252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8523514" y="4874139"/>
            <a:ext cx="448286" cy="273844"/>
          </a:xfrm>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2940324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bwMode="invGray">
          <a:xfrm>
            <a:off x="0" y="1018563"/>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501744"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3720180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4874139"/>
            <a:ext cx="437400" cy="273844"/>
          </a:xfrm>
        </p:spPr>
        <p:txBody>
          <a:bodyPr/>
          <a:lstStyle/>
          <a:p>
            <a:fld id="{F4F37E10-BB36-47A4-BC95-F479C5EA9F5E}" type="slidenum">
              <a:rPr lang="en-US" smtClean="0"/>
              <a:t>‹#›</a:t>
            </a:fld>
            <a:endParaRPr lang="en-US"/>
          </a:p>
        </p:txBody>
      </p:sp>
    </p:spTree>
    <p:extLst>
      <p:ext uri="{BB962C8B-B14F-4D97-AF65-F5344CB8AC3E}">
        <p14:creationId xmlns:p14="http://schemas.microsoft.com/office/powerpoint/2010/main" val="358639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341835"/>
            <a:ext cx="4040188"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656"/>
            <a:ext cx="4040188"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341835"/>
            <a:ext cx="4041775" cy="47982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21656"/>
            <a:ext cx="4041775" cy="296346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747998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58053" y="328612"/>
            <a:ext cx="8115300" cy="671306"/>
          </a:xfrm>
          <a:prstGeom prst="rect">
            <a:avLst/>
          </a:prstGeom>
        </p:spPr>
        <p:txBody>
          <a:bodyPr anchor="b"/>
          <a:lstStyle/>
          <a:p>
            <a:r>
              <a:rPr lang="en-US" dirty="0"/>
              <a:t>Click to edit Master title style</a:t>
            </a:r>
          </a:p>
        </p:txBody>
      </p:sp>
      <p:sp>
        <p:nvSpPr>
          <p:cNvPr id="3" name="Text Placeholder 2"/>
          <p:cNvSpPr>
            <a:spLocks noGrp="1"/>
          </p:cNvSpPr>
          <p:nvPr>
            <p:ph type="body" idx="1"/>
          </p:nvPr>
        </p:nvSpPr>
        <p:spPr>
          <a:xfrm>
            <a:off x="571500" y="1206132"/>
            <a:ext cx="8166100" cy="3302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F4F37E10-BB36-47A4-BC95-F479C5EA9F5E}" type="slidenum">
              <a:rPr lang="en-US" smtClean="0"/>
              <a:pPr/>
              <a:t>‹#›</a:t>
            </a:fld>
            <a:endParaRPr lang="en-US"/>
          </a:p>
        </p:txBody>
      </p:sp>
    </p:spTree>
    <p:extLst>
      <p:ext uri="{BB962C8B-B14F-4D97-AF65-F5344CB8AC3E}">
        <p14:creationId xmlns:p14="http://schemas.microsoft.com/office/powerpoint/2010/main" val="4044332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ody Regul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696201" y="4817269"/>
            <a:ext cx="1076325" cy="202406"/>
          </a:xfrm>
          <a:prstGeom prst="rect">
            <a:avLst/>
          </a:prstGeom>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1"/>
          </p:nvPr>
        </p:nvSpPr>
        <p:spPr>
          <a:xfrm>
            <a:off x="914400" y="1200150"/>
            <a:ext cx="7315200" cy="3257550"/>
          </a:xfrm>
          <a:prstGeom prst="rect">
            <a:avLst/>
          </a:prstGeom>
        </p:spPr>
        <p:txBody>
          <a:bodyPr/>
          <a:lstStyle>
            <a:lvl1pPr marL="0" indent="0">
              <a:buFontTx/>
              <a:buNone/>
              <a:defRPr/>
            </a:lvl1pPr>
            <a:lvl2pPr marL="119060" indent="119060">
              <a:buSzPct val="100000"/>
              <a:buFont typeface="Arial"/>
              <a:buChar char="•"/>
              <a:defRPr sz="1400"/>
            </a:lvl2pPr>
            <a:lvl3pPr marL="457189" indent="-119060">
              <a:buSzPct val="50000"/>
              <a:buFont typeface="Wingdings" charset="2"/>
              <a:buChar char=""/>
              <a:defRPr/>
            </a:lvl3pPr>
            <a:lvl4pPr marL="685783" indent="-119060">
              <a:buSzPct val="80000"/>
              <a:buFont typeface="Wingdings" charset="2"/>
              <a:buChar char="§"/>
              <a:defRPr/>
            </a:lvl4pPr>
            <a:lvl5pPr marL="914378" indent="-119060">
              <a:buSzPct val="65000"/>
              <a:buFont typeface="Courier New"/>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5"/>
          <p:cNvSpPr>
            <a:spLocks noGrp="1"/>
          </p:cNvSpPr>
          <p:nvPr>
            <p:ph type="title" hasCustomPrompt="1"/>
          </p:nvPr>
        </p:nvSpPr>
        <p:spPr>
          <a:xfrm>
            <a:off x="457200" y="86238"/>
            <a:ext cx="8229600" cy="857250"/>
          </a:xfrm>
          <a:prstGeom prst="rect">
            <a:avLst/>
          </a:prstGeom>
        </p:spPr>
        <p:txBody>
          <a:bodyPr/>
          <a:lstStyle/>
          <a:p>
            <a:r>
              <a:rPr lang="en-US" dirty="0"/>
              <a:t>Click to edit Master title style (Lucida Sans Regular, 20 pt.)</a:t>
            </a:r>
          </a:p>
        </p:txBody>
      </p:sp>
    </p:spTree>
    <p:extLst>
      <p:ext uri="{BB962C8B-B14F-4D97-AF65-F5344CB8AC3E}">
        <p14:creationId xmlns:p14="http://schemas.microsoft.com/office/powerpoint/2010/main" val="1855131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14302"/>
            <a:ext cx="8229600" cy="557213"/>
          </a:xfrm>
          <a:prstGeom prst="rect">
            <a:avLst/>
          </a:prstGeom>
        </p:spPr>
        <p:txBody>
          <a:bodyPr/>
          <a:lstStyle/>
          <a:p>
            <a:r>
              <a:rPr lang="en-US" dirty="0"/>
              <a:t>Click to edit Master title style (Lucida Sans Regular, 20 pt.)</a:t>
            </a:r>
          </a:p>
        </p:txBody>
      </p:sp>
      <p:sp>
        <p:nvSpPr>
          <p:cNvPr id="3" name="Slide Number Placeholder 2"/>
          <p:cNvSpPr>
            <a:spLocks noGrp="1"/>
          </p:cNvSpPr>
          <p:nvPr>
            <p:ph type="sldNum" sz="quarter" idx="10"/>
          </p:nvPr>
        </p:nvSpPr>
        <p:spPr>
          <a:xfrm>
            <a:off x="7696202" y="4817269"/>
            <a:ext cx="1076325" cy="202406"/>
          </a:xfrm>
          <a:prstGeom prst="rect">
            <a:avLst/>
          </a:prstGeom>
        </p:spPr>
        <p:txBody>
          <a:bodyPr/>
          <a:lstStyle/>
          <a:p>
            <a:pPr defTabSz="457189"/>
            <a:fld id="{A6A7DFC8-CC87-1C45-AE2C-C06DE0F5DDBD}" type="slidenum">
              <a:rPr lang="en-US" smtClean="0">
                <a:solidFill>
                  <a:prstClr val="black"/>
                </a:solidFill>
              </a:rPr>
              <a:pPr defTabSz="457189"/>
              <a:t>‹#›</a:t>
            </a:fld>
            <a:endParaRPr lang="en-US" dirty="0">
              <a:solidFill>
                <a:prstClr val="black"/>
              </a:solidFill>
            </a:endParaRPr>
          </a:p>
        </p:txBody>
      </p:sp>
      <p:sp>
        <p:nvSpPr>
          <p:cNvPr id="5" name="Picture Placeholder 4"/>
          <p:cNvSpPr>
            <a:spLocks noGrp="1"/>
          </p:cNvSpPr>
          <p:nvPr>
            <p:ph type="pic" sz="quarter" idx="11"/>
          </p:nvPr>
        </p:nvSpPr>
        <p:spPr>
          <a:xfrm>
            <a:off x="1335024" y="914400"/>
            <a:ext cx="6473952" cy="3641598"/>
          </a:xfrm>
          <a:prstGeom prst="rect">
            <a:avLst/>
          </a:prstGeom>
        </p:spPr>
        <p:txBody>
          <a:bodyPr/>
          <a:lstStyle/>
          <a:p>
            <a:endParaRPr lang="en-US"/>
          </a:p>
        </p:txBody>
      </p:sp>
    </p:spTree>
    <p:extLst>
      <p:ext uri="{BB962C8B-B14F-4D97-AF65-F5344CB8AC3E}">
        <p14:creationId xmlns:p14="http://schemas.microsoft.com/office/powerpoint/2010/main" val="1790781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96202" y="4817269"/>
            <a:ext cx="1076325" cy="202406"/>
          </a:xfrm>
          <a:prstGeom prst="rect">
            <a:avLst/>
          </a:prstGeom>
        </p:spPr>
        <p:txBody>
          <a:bodyPr/>
          <a:lstStyle/>
          <a:p>
            <a:pPr defTabSz="457189"/>
            <a:fld id="{A6A7DFC8-CC87-1C45-AE2C-C06DE0F5DDBD}" type="slidenum">
              <a:rPr lang="en-US" smtClean="0">
                <a:solidFill>
                  <a:prstClr val="black"/>
                </a:solidFill>
              </a:rPr>
              <a:pPr defTabSz="457189"/>
              <a:t>‹#›</a:t>
            </a:fld>
            <a:endParaRPr lang="en-US" dirty="0">
              <a:solidFill>
                <a:prstClr val="black"/>
              </a:solidFill>
            </a:endParaRPr>
          </a:p>
        </p:txBody>
      </p:sp>
      <p:sp>
        <p:nvSpPr>
          <p:cNvPr id="7" name="Title 6"/>
          <p:cNvSpPr>
            <a:spLocks noGrp="1"/>
          </p:cNvSpPr>
          <p:nvPr>
            <p:ph type="title" hasCustomPrompt="1"/>
          </p:nvPr>
        </p:nvSpPr>
        <p:spPr>
          <a:xfrm>
            <a:off x="368300" y="114302"/>
            <a:ext cx="8229600" cy="557213"/>
          </a:xfrm>
          <a:prstGeom prst="rect">
            <a:avLst/>
          </a:prstGeom>
        </p:spPr>
        <p:txBody>
          <a:bodyPr/>
          <a:lstStyle/>
          <a:p>
            <a:r>
              <a:rPr lang="en-US" dirty="0"/>
              <a:t>Click to edit Master title style (Lucida Sans Regular, 20 pt.)</a:t>
            </a:r>
          </a:p>
        </p:txBody>
      </p:sp>
      <p:sp>
        <p:nvSpPr>
          <p:cNvPr id="9" name="Text Placeholder 8"/>
          <p:cNvSpPr>
            <a:spLocks noGrp="1"/>
          </p:cNvSpPr>
          <p:nvPr>
            <p:ph type="body" sz="quarter" idx="13"/>
          </p:nvPr>
        </p:nvSpPr>
        <p:spPr>
          <a:xfrm>
            <a:off x="914400" y="1200150"/>
            <a:ext cx="7315200" cy="32004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7806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26221"/>
            <a:ext cx="9144000" cy="36433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928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893" t="-21149" r="893" b="15888"/>
          <a:stretch/>
        </p:blipFill>
        <p:spPr>
          <a:xfrm>
            <a:off x="-578" y="-369097"/>
            <a:ext cx="9144001" cy="5512597"/>
          </a:xfrm>
          <a:prstGeom prst="rect">
            <a:avLst/>
          </a:prstGeom>
          <a:ln>
            <a:noFill/>
          </a:ln>
        </p:spPr>
      </p:pic>
      <p:sp>
        <p:nvSpPr>
          <p:cNvPr id="11" name="Rectangle 10"/>
          <p:cNvSpPr/>
          <p:nvPr userDrawn="1"/>
        </p:nvSpPr>
        <p:spPr>
          <a:xfrm>
            <a:off x="0" y="738484"/>
            <a:ext cx="9144000" cy="4405016"/>
          </a:xfrm>
          <a:prstGeom prst="rect">
            <a:avLst/>
          </a:prstGeom>
          <a:gradFill>
            <a:gsLst>
              <a:gs pos="0">
                <a:schemeClr val="bg1"/>
              </a:gs>
              <a:gs pos="51000">
                <a:srgbClr val="FFFFFF">
                  <a:alpha val="51000"/>
                </a:srgbClr>
              </a:gs>
              <a:gs pos="100000">
                <a:schemeClr val="bg1">
                  <a:alpha val="3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entury Gothic" panose="020B0502020202020204" pitchFamily="34" charset="0"/>
            </a:endParaRPr>
          </a:p>
        </p:txBody>
      </p:sp>
      <p:sp>
        <p:nvSpPr>
          <p:cNvPr id="2" name="Title 1"/>
          <p:cNvSpPr>
            <a:spLocks noGrp="1"/>
          </p:cNvSpPr>
          <p:nvPr>
            <p:ph type="ctrTitle"/>
          </p:nvPr>
        </p:nvSpPr>
        <p:spPr>
          <a:xfrm>
            <a:off x="685800" y="1825832"/>
            <a:ext cx="7772400" cy="1104405"/>
          </a:xfrm>
        </p:spPr>
        <p:txBody>
          <a:bodyPr anchor="b" anchorCtr="0">
            <a:normAutofit/>
          </a:bodyPr>
          <a:lstStyle>
            <a:lvl1pPr algn="ctr">
              <a:lnSpc>
                <a:spcPts val="2900"/>
              </a:lnSpc>
              <a:defRPr sz="2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57374" y="3041405"/>
            <a:ext cx="6400800" cy="414477"/>
          </a:xfrm>
        </p:spPr>
        <p:txBody>
          <a:bodyPr anchor="t" anchorCtr="0">
            <a:normAutofit/>
          </a:bodyPr>
          <a:lstStyle>
            <a:lvl1pPr marL="0" indent="0" algn="ctr">
              <a:buNone/>
              <a:defRPr sz="2400" b="0">
                <a:solidFill>
                  <a:schemeClr val="accent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3643" y="4374457"/>
            <a:ext cx="1537581" cy="34926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r="50000"/>
          <a:stretch/>
        </p:blipFill>
        <p:spPr>
          <a:xfrm>
            <a:off x="486769" y="4328636"/>
            <a:ext cx="763094" cy="397241"/>
          </a:xfrm>
          <a:prstGeom prst="rect">
            <a:avLst/>
          </a:prstGeom>
        </p:spPr>
      </p:pic>
      <p:sp>
        <p:nvSpPr>
          <p:cNvPr id="14" name="TextBox 13"/>
          <p:cNvSpPr txBox="1"/>
          <p:nvPr userDrawn="1"/>
        </p:nvSpPr>
        <p:spPr>
          <a:xfrm>
            <a:off x="359787" y="4814938"/>
            <a:ext cx="8395974" cy="338554"/>
          </a:xfrm>
          <a:prstGeom prst="rect">
            <a:avLst/>
          </a:prstGeom>
          <a:noFill/>
        </p:spPr>
        <p:txBody>
          <a:bodyPr wrap="square" rtlCol="0">
            <a:spAutoFit/>
          </a:bodyPr>
          <a:lstStyle/>
          <a:p>
            <a:r>
              <a:rPr lang="en-US" sz="800" dirty="0">
                <a:solidFill>
                  <a:srgbClr val="000000"/>
                </a:solidFill>
                <a:latin typeface="Century Gothic" panose="020B0502020202020204" pitchFamily="34" charset="0"/>
              </a:rPr>
              <a:t>Co-provided by Integrity Continuing Education and Postgraduate Institute for Medicine.</a:t>
            </a:r>
          </a:p>
          <a:p>
            <a:r>
              <a:rPr lang="en-US" sz="800" dirty="0">
                <a:solidFill>
                  <a:srgbClr val="000000"/>
                </a:solidFill>
                <a:latin typeface="Century Gothic" panose="020B0502020202020204" pitchFamily="34" charset="0"/>
              </a:rPr>
              <a:t>Supported by educational grants from </a:t>
            </a:r>
            <a:r>
              <a:rPr lang="en-US" sz="800" dirty="0" err="1">
                <a:solidFill>
                  <a:srgbClr val="000000"/>
                </a:solidFill>
                <a:latin typeface="Century Gothic" panose="020B0502020202020204" pitchFamily="34" charset="0"/>
              </a:rPr>
              <a:t>Boehringer</a:t>
            </a:r>
            <a:r>
              <a:rPr lang="en-US" sz="800" dirty="0">
                <a:solidFill>
                  <a:srgbClr val="000000"/>
                </a:solidFill>
                <a:latin typeface="Century Gothic" panose="020B0502020202020204" pitchFamily="34" charset="0"/>
              </a:rPr>
              <a:t> </a:t>
            </a:r>
            <a:r>
              <a:rPr lang="en-US" sz="800" dirty="0" err="1">
                <a:solidFill>
                  <a:srgbClr val="000000"/>
                </a:solidFill>
                <a:latin typeface="Century Gothic" panose="020B0502020202020204" pitchFamily="34" charset="0"/>
              </a:rPr>
              <a:t>Ingelheim</a:t>
            </a:r>
            <a:r>
              <a:rPr lang="en-US" sz="800" dirty="0">
                <a:solidFill>
                  <a:srgbClr val="000000"/>
                </a:solidFill>
                <a:latin typeface="Century Gothic" panose="020B0502020202020204" pitchFamily="34" charset="0"/>
              </a:rPr>
              <a:t>, </a:t>
            </a:r>
            <a:r>
              <a:rPr lang="en-US" sz="800" dirty="0" err="1">
                <a:solidFill>
                  <a:srgbClr val="000000"/>
                </a:solidFill>
                <a:latin typeface="Century Gothic" panose="020B0502020202020204" pitchFamily="34" charset="0"/>
              </a:rPr>
              <a:t>Daichi</a:t>
            </a:r>
            <a:r>
              <a:rPr lang="en-US" sz="800" dirty="0">
                <a:solidFill>
                  <a:srgbClr val="000000"/>
                </a:solidFill>
                <a:latin typeface="Century Gothic" panose="020B0502020202020204" pitchFamily="34" charset="0"/>
              </a:rPr>
              <a:t> Sankyo, Salix, and </a:t>
            </a:r>
            <a:r>
              <a:rPr lang="en-US" sz="800" dirty="0" err="1">
                <a:solidFill>
                  <a:srgbClr val="000000"/>
                </a:solidFill>
                <a:latin typeface="Century Gothic" panose="020B0502020202020204" pitchFamily="34" charset="0"/>
              </a:rPr>
              <a:t>Sunovion</a:t>
            </a:r>
            <a:r>
              <a:rPr lang="en-US" sz="800" dirty="0">
                <a:solidFill>
                  <a:srgbClr val="000000"/>
                </a:solidFill>
                <a:latin typeface="Century Gothic" panose="020B0502020202020204" pitchFamily="34" charset="0"/>
              </a:rPr>
              <a:t> Pharmaceuticals, Inc.</a:t>
            </a:r>
          </a:p>
        </p:txBody>
      </p:sp>
      <p:sp>
        <p:nvSpPr>
          <p:cNvPr id="16" name="Rectangle 15"/>
          <p:cNvSpPr/>
          <p:nvPr userDrawn="1"/>
        </p:nvSpPr>
        <p:spPr>
          <a:xfrm>
            <a:off x="1220355" y="342900"/>
            <a:ext cx="6702552"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t="-5148" r="577" b="15538"/>
          <a:stretch/>
        </p:blipFill>
        <p:spPr>
          <a:xfrm>
            <a:off x="1271538" y="350876"/>
            <a:ext cx="6600926" cy="1045516"/>
          </a:xfrm>
          <a:prstGeom prst="rect">
            <a:avLst/>
          </a:prstGeom>
        </p:spPr>
      </p:pic>
    </p:spTree>
    <p:extLst>
      <p:ext uri="{BB962C8B-B14F-4D97-AF65-F5344CB8AC3E}">
        <p14:creationId xmlns:p14="http://schemas.microsoft.com/office/powerpoint/2010/main" val="657965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76" y="1121835"/>
            <a:ext cx="8124825" cy="3472789"/>
          </a:xfrm>
        </p:spPr>
        <p:txBody>
          <a:bodyPr/>
          <a:lstStyle>
            <a:lvl1pPr marL="342892" indent="-342892">
              <a:spcBef>
                <a:spcPts val="0"/>
              </a:spcBef>
              <a:spcAft>
                <a:spcPts val="400"/>
              </a:spcAft>
              <a:buClr>
                <a:schemeClr val="accent1"/>
              </a:buClr>
              <a:buFont typeface="Wingdings" panose="05000000000000000000" pitchFamily="2" charset="2"/>
              <a:buChar char="§"/>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57200" y="205979"/>
            <a:ext cx="8229600" cy="725355"/>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5273729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78613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7" name="Slide Number Placeholder 6"/>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772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9" name="Slide Number Placeholder 8"/>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0773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8523514" y="4874139"/>
            <a:ext cx="448286" cy="273844"/>
          </a:xfrm>
        </p:spPr>
        <p:txBody>
          <a:bodyPr/>
          <a:lstStyle>
            <a:lvl1pPr>
              <a:defRPr>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1482464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dirty="0">
              <a:solidFill>
                <a:srgbClr val="262262"/>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5" name="Slide Number Placeholder 4"/>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93394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1847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7" name="Slide Number Placeholder 6"/>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540657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7" name="Slide Number Placeholder 6"/>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720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4574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262262"/>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262262"/>
              </a:solidFill>
            </a:endParaRPr>
          </a:p>
        </p:txBody>
      </p:sp>
      <p:sp>
        <p:nvSpPr>
          <p:cNvPr id="6" name="Slide Number Placeholder 5"/>
          <p:cNvSpPr>
            <a:spLocks noGrp="1"/>
          </p:cNvSpPr>
          <p:nvPr>
            <p:ph type="sldNum" sz="quarter" idx="12"/>
          </p:nvPr>
        </p:nvSpPr>
        <p:spPr/>
        <p:txBody>
          <a:bodyPr/>
          <a:lstStyle/>
          <a:p>
            <a:fld id="{F4F37E10-BB36-47A4-BC95-F479C5EA9F5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469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04"/>
            <a:ext cx="8229600" cy="725355"/>
          </a:xfrm>
          <a:prstGeom prst="rect">
            <a:avLst/>
          </a:prstGeom>
        </p:spPr>
        <p:txBody>
          <a:bodyPr anchor="b">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bwMode="invGray">
          <a:xfrm>
            <a:off x="0" y="1018574"/>
            <a:ext cx="9144000" cy="42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501767" y="4874139"/>
            <a:ext cx="470057" cy="273844"/>
          </a:xfrm>
        </p:spPr>
        <p:txBody>
          <a:bodyPr/>
          <a:lstStyle>
            <a:lvl1pPr>
              <a:defRPr>
                <a:solidFill>
                  <a:schemeClr val="tx1"/>
                </a:solidFill>
                <a:latin typeface="Arial" panose="020B0604020202020204" pitchFamily="34" charset="0"/>
                <a:cs typeface="Arial" panose="020B0604020202020204" pitchFamily="34" charset="0"/>
              </a:defRPr>
            </a:lvl1pPr>
          </a:lstStyle>
          <a:p>
            <a:fld id="{F4F37E10-BB36-47A4-BC95-F479C5EA9F5E}" type="slidenum">
              <a:rPr lang="en-US" smtClean="0"/>
              <a:pPr/>
              <a:t>‹#›</a:t>
            </a:fld>
            <a:endParaRPr lang="en-US"/>
          </a:p>
        </p:txBody>
      </p:sp>
    </p:spTree>
    <p:extLst>
      <p:ext uri="{BB962C8B-B14F-4D97-AF65-F5344CB8AC3E}">
        <p14:creationId xmlns:p14="http://schemas.microsoft.com/office/powerpoint/2010/main" val="291397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4874139"/>
            <a:ext cx="437400" cy="273844"/>
          </a:xfrm>
        </p:spPr>
        <p:txBody>
          <a:bodyPr/>
          <a:lstStyle/>
          <a:p>
            <a:fld id="{F4F37E10-BB36-47A4-BC95-F479C5EA9F5E}" type="slidenum">
              <a:rPr lang="en-US" smtClean="0"/>
              <a:t>‹#›</a:t>
            </a:fld>
            <a:endParaRPr lang="en-US"/>
          </a:p>
        </p:txBody>
      </p:sp>
    </p:spTree>
    <p:extLst>
      <p:ext uri="{BB962C8B-B14F-4D97-AF65-F5344CB8AC3E}">
        <p14:creationId xmlns:p14="http://schemas.microsoft.com/office/powerpoint/2010/main" val="6851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8.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6.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5.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43900" y="4874139"/>
            <a:ext cx="627900" cy="27384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defRPr>
            </a:lvl1pPr>
          </a:lstStyle>
          <a:p>
            <a:fld id="{F4F37E10-BB36-47A4-BC95-F479C5EA9F5E}" type="slidenum">
              <a:rPr lang="en-US" smtClean="0"/>
              <a:pPr/>
              <a:t>‹#›</a:t>
            </a:fld>
            <a:endParaRPr lang="en-US" dirty="0"/>
          </a:p>
        </p:txBody>
      </p:sp>
    </p:spTree>
    <p:extLst>
      <p:ext uri="{BB962C8B-B14F-4D97-AF65-F5344CB8AC3E}">
        <p14:creationId xmlns:p14="http://schemas.microsoft.com/office/powerpoint/2010/main" val="25188238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60" r:id="rId6"/>
    <p:sldLayoutId id="2147483654" r:id="rId7"/>
    <p:sldLayoutId id="2147483661" r:id="rId8"/>
    <p:sldLayoutId id="2147483655" r:id="rId9"/>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43900" y="4874139"/>
            <a:ext cx="627900" cy="27384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defRPr>
            </a:lvl1pPr>
          </a:lstStyle>
          <a:p>
            <a:fld id="{F4F37E10-BB36-47A4-BC95-F479C5EA9F5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9457408"/>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784664"/>
            <a:ext cx="9144000" cy="3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1"/>
            <a:ext cx="9144000" cy="9419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entury Gothic" panose="020B0502020202020204" pitchFamily="34" charset="0"/>
            </a:endParaRPr>
          </a:p>
        </p:txBody>
      </p:sp>
      <p:sp>
        <p:nvSpPr>
          <p:cNvPr id="2" name="Title Placeholder 1"/>
          <p:cNvSpPr>
            <a:spLocks noGrp="1"/>
          </p:cNvSpPr>
          <p:nvPr>
            <p:ph type="title"/>
          </p:nvPr>
        </p:nvSpPr>
        <p:spPr>
          <a:xfrm>
            <a:off x="457200" y="205979"/>
            <a:ext cx="8229600" cy="72535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111251"/>
            <a:ext cx="8229600" cy="34833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8200" y="4874139"/>
            <a:ext cx="2133600" cy="273844"/>
          </a:xfrm>
          <a:prstGeom prst="rect">
            <a:avLst/>
          </a:prstGeom>
        </p:spPr>
        <p:txBody>
          <a:bodyPr vert="horz" lIns="91440" tIns="45720" rIns="91440" bIns="45720" rtlCol="0" anchor="ctr"/>
          <a:lstStyle>
            <a:lvl1pPr algn="r">
              <a:defRPr sz="900">
                <a:solidFill>
                  <a:schemeClr val="bg1"/>
                </a:solidFill>
                <a:latin typeface="Century Gothic" panose="020B0502020202020204" pitchFamily="34" charset="0"/>
              </a:defRPr>
            </a:lvl1pPr>
          </a:lstStyle>
          <a:p>
            <a:fld id="{F4F37E10-BB36-47A4-BC95-F479C5EA9F5E}"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t="-5148" r="577" b="15538"/>
          <a:stretch/>
        </p:blipFill>
        <p:spPr>
          <a:xfrm>
            <a:off x="163977" y="4848451"/>
            <a:ext cx="1197787" cy="189716"/>
          </a:xfrm>
          <a:prstGeom prst="rect">
            <a:avLst/>
          </a:prstGeom>
        </p:spPr>
      </p:pic>
      <p:sp>
        <p:nvSpPr>
          <p:cNvPr id="19" name="Rectangle 18"/>
          <p:cNvSpPr/>
          <p:nvPr/>
        </p:nvSpPr>
        <p:spPr>
          <a:xfrm>
            <a:off x="0" y="933907"/>
            <a:ext cx="9144000" cy="424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t="-5148" r="577" b="15538"/>
          <a:stretch/>
        </p:blipFill>
        <p:spPr>
          <a:xfrm>
            <a:off x="174004" y="4816562"/>
            <a:ext cx="1203660" cy="254197"/>
          </a:xfrm>
          <a:prstGeom prst="rect">
            <a:avLst/>
          </a:prstGeom>
        </p:spPr>
      </p:pic>
    </p:spTree>
    <p:extLst>
      <p:ext uri="{BB962C8B-B14F-4D97-AF65-F5344CB8AC3E}">
        <p14:creationId xmlns:p14="http://schemas.microsoft.com/office/powerpoint/2010/main" val="4134354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43900" y="4874139"/>
            <a:ext cx="627900" cy="27384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defRPr>
            </a:lvl1pPr>
          </a:lstStyle>
          <a:p>
            <a:fld id="{F4F37E10-BB36-47A4-BC95-F479C5EA9F5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4938641"/>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43900" y="4874139"/>
            <a:ext cx="627900" cy="27384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defRPr>
            </a:lvl1pPr>
          </a:lstStyle>
          <a:p>
            <a:fld id="{F4F37E10-BB36-47A4-BC95-F479C5EA9F5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6504397"/>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43900" y="4874139"/>
            <a:ext cx="627900" cy="27384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defRPr>
            </a:lvl1pPr>
          </a:lstStyle>
          <a:p>
            <a:fld id="{F4F37E10-BB36-47A4-BC95-F479C5EA9F5E}" type="slidenum">
              <a:rPr lang="en-US" smtClean="0"/>
              <a:pPr/>
              <a:t>‹#›</a:t>
            </a:fld>
            <a:endParaRPr lang="en-US" dirty="0"/>
          </a:p>
        </p:txBody>
      </p:sp>
    </p:spTree>
    <p:extLst>
      <p:ext uri="{BB962C8B-B14F-4D97-AF65-F5344CB8AC3E}">
        <p14:creationId xmlns:p14="http://schemas.microsoft.com/office/powerpoint/2010/main" val="62749122"/>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l" defTabSz="914378" rtl="0" eaLnBrk="1" latinLnBrk="0" hangingPunct="1">
        <a:spcBef>
          <a:spcPct val="0"/>
        </a:spcBef>
        <a:buNone/>
        <a:defRPr sz="3200" b="1" kern="1200">
          <a:solidFill>
            <a:schemeClr val="tx1"/>
          </a:solidFill>
          <a:latin typeface="Arial" panose="020B0604020202020204" pitchFamily="34" charset="0"/>
          <a:ea typeface="+mj-ea"/>
          <a:cs typeface="+mj-cs"/>
        </a:defRPr>
      </a:lvl1pPr>
    </p:titleStyle>
    <p:bodyStyle>
      <a:lvl1pPr marL="342892" indent="-342892" algn="l" defTabSz="914378" rtl="0" eaLnBrk="1" latinLnBrk="0" hangingPunct="1">
        <a:spcBef>
          <a:spcPts val="6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742931" indent="-285743" algn="l" defTabSz="914378"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1142972" indent="-228594" algn="l" defTabSz="914378"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160" indent="-228594" algn="l" defTabSz="914378"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2057348" indent="-228594" algn="l" defTabSz="914378" rtl="0" eaLnBrk="1" latinLnBrk="0" hangingPunct="1">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784653"/>
            <a:ext cx="9144000" cy="3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a:xfrm>
            <a:off x="0" y="1"/>
            <a:ext cx="9144000" cy="9419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entury Gothic" panose="020B0502020202020204" pitchFamily="34" charset="0"/>
            </a:endParaRPr>
          </a:p>
        </p:txBody>
      </p:sp>
      <p:sp>
        <p:nvSpPr>
          <p:cNvPr id="2" name="Title Placeholder 1"/>
          <p:cNvSpPr>
            <a:spLocks noGrp="1"/>
          </p:cNvSpPr>
          <p:nvPr>
            <p:ph type="title"/>
          </p:nvPr>
        </p:nvSpPr>
        <p:spPr>
          <a:xfrm>
            <a:off x="457200" y="205979"/>
            <a:ext cx="8229600" cy="72535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111251"/>
            <a:ext cx="8229600" cy="34833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8200" y="4874139"/>
            <a:ext cx="2133600" cy="273844"/>
          </a:xfrm>
          <a:prstGeom prst="rect">
            <a:avLst/>
          </a:prstGeom>
        </p:spPr>
        <p:txBody>
          <a:bodyPr vert="horz" lIns="91440" tIns="45720" rIns="91440" bIns="45720" rtlCol="0" anchor="ctr"/>
          <a:lstStyle>
            <a:lvl1pPr algn="r">
              <a:defRPr sz="900">
                <a:solidFill>
                  <a:schemeClr val="bg1"/>
                </a:solidFill>
                <a:latin typeface="Century Gothic" panose="020B0502020202020204" pitchFamily="34" charset="0"/>
              </a:defRPr>
            </a:lvl1pPr>
          </a:lstStyle>
          <a:p>
            <a:fld id="{F4F37E10-BB36-47A4-BC95-F479C5EA9F5E}" type="slidenum">
              <a:rPr lang="en-US" smtClean="0">
                <a:solidFill>
                  <a:prstClr val="white"/>
                </a:solidFill>
              </a:rPr>
              <a:pPr/>
              <a:t>‹#›</a:t>
            </a:fld>
            <a:endParaRPr lang="en-US">
              <a:solidFill>
                <a:prstClr val="white"/>
              </a:solidFill>
            </a:endParaRPr>
          </a:p>
        </p:txBody>
      </p:sp>
      <p:sp>
        <p:nvSpPr>
          <p:cNvPr id="19" name="Rectangle 18"/>
          <p:cNvSpPr/>
          <p:nvPr/>
        </p:nvSpPr>
        <p:spPr>
          <a:xfrm>
            <a:off x="0" y="933896"/>
            <a:ext cx="9144000" cy="424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4" name="Picture 2" descr="Z:\IntegrityCE\Hospital Medicine Summit\i664_Hospital Medicine Summit CHI_2016\Logo\hospitalMedicineSummitLogo.png"/>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8472" y="4776613"/>
            <a:ext cx="2122798" cy="3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849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378"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742931" indent="-285743" algn="l" defTabSz="914378"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2972" indent="-228594" algn="l" defTabSz="914378"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348" indent="-228594" algn="l" defTabSz="914378"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7.xml"/><Relationship Id="rId7" Type="http://schemas.openxmlformats.org/officeDocument/2006/relationships/notesSlide" Target="../notesSlides/notesSlide45.xml"/><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slideLayout" Target="../slideLayouts/slideLayout25.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16.emf"/></Relationships>
</file>

<file path=ppt/slides/_rels/slide5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1.xml"/><Relationship Id="rId7" Type="http://schemas.openxmlformats.org/officeDocument/2006/relationships/oleObject" Target="../embeddings/oleObject2.bin"/><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slideLayout" Target="../slideLayouts/slideLayout25.xml"/><Relationship Id="rId5" Type="http://schemas.openxmlformats.org/officeDocument/2006/relationships/tags" Target="../tags/tag23.xml"/><Relationship Id="rId4" Type="http://schemas.openxmlformats.org/officeDocument/2006/relationships/tags" Target="../tags/tag22.xml"/></Relationships>
</file>

<file path=ppt/slides/_rels/slide5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slideLayout" Target="../slideLayouts/slideLayout25.xml"/><Relationship Id="rId5" Type="http://schemas.openxmlformats.org/officeDocument/2006/relationships/tags" Target="../tags/tag27.xml"/><Relationship Id="rId4" Type="http://schemas.openxmlformats.org/officeDocument/2006/relationships/tags" Target="../tags/tag2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2.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1.xml"/><Relationship Id="rId7" Type="http://schemas.openxmlformats.org/officeDocument/2006/relationships/notesSlide" Target="../notesSlides/notesSlide47.xml"/><Relationship Id="rId2" Type="http://schemas.openxmlformats.org/officeDocument/2006/relationships/tags" Target="../tags/tag30.xml"/><Relationship Id="rId1" Type="http://schemas.openxmlformats.org/officeDocument/2006/relationships/vmlDrawing" Target="../drawings/vmlDrawing4.vml"/><Relationship Id="rId6" Type="http://schemas.openxmlformats.org/officeDocument/2006/relationships/slideLayout" Target="../slideLayouts/slideLayout25.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6.e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5.xml"/><Relationship Id="rId7" Type="http://schemas.openxmlformats.org/officeDocument/2006/relationships/notesSlide" Target="../notesSlides/notesSlide48.xml"/><Relationship Id="rId2" Type="http://schemas.openxmlformats.org/officeDocument/2006/relationships/tags" Target="../tags/tag34.xml"/><Relationship Id="rId1" Type="http://schemas.openxmlformats.org/officeDocument/2006/relationships/vmlDrawing" Target="../drawings/vmlDrawing5.vml"/><Relationship Id="rId6" Type="http://schemas.openxmlformats.org/officeDocument/2006/relationships/slideLayout" Target="../slideLayouts/slideLayout25.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6.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53.xml"/><Relationship Id="rId1" Type="http://schemas.openxmlformats.org/officeDocument/2006/relationships/tags" Target="../tags/tag3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0.xml"/><Relationship Id="rId1" Type="http://schemas.openxmlformats.org/officeDocument/2006/relationships/tags" Target="../tags/tag3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2.xml"/><Relationship Id="rId1" Type="http://schemas.openxmlformats.org/officeDocument/2006/relationships/tags" Target="../tags/tag4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4.xml"/><Relationship Id="rId1" Type="http://schemas.openxmlformats.org/officeDocument/2006/relationships/tags" Target="../tags/tag4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ctrTitle"/>
          </p:nvPr>
        </p:nvSpPr>
        <p:spPr>
          <a:xfrm>
            <a:off x="685800" y="1880264"/>
            <a:ext cx="7772400" cy="1104405"/>
          </a:xfrm>
        </p:spPr>
        <p:txBody>
          <a:bodyPr>
            <a:normAutofit fontScale="90000"/>
          </a:bodyPr>
          <a:lstStyle/>
          <a:p>
            <a:r>
              <a:rPr lang="en-US" dirty="0"/>
              <a:t>Addressing Challenges to Optimal Diagnosis and Treatment of Invasive Fungal Infections </a:t>
            </a:r>
          </a:p>
        </p:txBody>
      </p:sp>
      <p:sp>
        <p:nvSpPr>
          <p:cNvPr id="6146" name="Rectangle 6"/>
          <p:cNvSpPr>
            <a:spLocks noGrp="1" noChangeArrowheads="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D88D791-B163-4F7B-88C1-373826F425D5}" type="slidenum">
              <a:rPr lang="en-US" smtClean="0">
                <a:solidFill>
                  <a:srgbClr val="262262"/>
                </a:solidFill>
              </a:rPr>
              <a:pPr/>
              <a:t>1</a:t>
            </a:fld>
            <a:endParaRPr lang="en-US" dirty="0">
              <a:solidFill>
                <a:srgbClr val="262262"/>
              </a:solidFill>
            </a:endParaRPr>
          </a:p>
        </p:txBody>
      </p:sp>
    </p:spTree>
    <p:custDataLst>
      <p:tags r:id="rId1"/>
    </p:custDataLst>
    <p:extLst>
      <p:ext uri="{BB962C8B-B14F-4D97-AF65-F5344CB8AC3E}">
        <p14:creationId xmlns:p14="http://schemas.microsoft.com/office/powerpoint/2010/main" val="119265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1C9AF-DBE8-4792-AE2E-767B425AA7E3}"/>
              </a:ext>
            </a:extLst>
          </p:cNvPr>
          <p:cNvSpPr>
            <a:spLocks noGrp="1"/>
          </p:cNvSpPr>
          <p:nvPr>
            <p:ph idx="1"/>
          </p:nvPr>
        </p:nvSpPr>
        <p:spPr>
          <a:xfrm>
            <a:off x="194900" y="1060412"/>
            <a:ext cx="8561240" cy="3526828"/>
          </a:xfrm>
        </p:spPr>
        <p:txBody>
          <a:bodyPr/>
          <a:lstStyle/>
          <a:p>
            <a:pPr>
              <a:spcBef>
                <a:spcPts val="0"/>
              </a:spcBef>
              <a:spcAft>
                <a:spcPts val="900"/>
              </a:spcAft>
            </a:pPr>
            <a:r>
              <a:rPr lang="en-US" sz="1800" dirty="0"/>
              <a:t>IFIs are a significant cause of serious illness and mortality in immunocompromised patients</a:t>
            </a:r>
          </a:p>
          <a:p>
            <a:pPr>
              <a:spcBef>
                <a:spcPts val="0"/>
              </a:spcBef>
              <a:spcAft>
                <a:spcPts val="900"/>
              </a:spcAft>
            </a:pPr>
            <a:r>
              <a:rPr lang="en-US" sz="1800" dirty="0"/>
              <a:t>Estimated annual incidence in the US:</a:t>
            </a:r>
          </a:p>
          <a:p>
            <a:pPr marL="0" indent="0">
              <a:spcBef>
                <a:spcPts val="0"/>
              </a:spcBef>
              <a:spcAft>
                <a:spcPts val="900"/>
              </a:spcAft>
              <a:buNone/>
            </a:pPr>
            <a:endParaRPr lang="en-US" sz="1800" dirty="0"/>
          </a:p>
          <a:p>
            <a:pPr marL="0" indent="0">
              <a:spcBef>
                <a:spcPts val="0"/>
              </a:spcBef>
              <a:spcAft>
                <a:spcPts val="900"/>
              </a:spcAft>
              <a:buNone/>
            </a:pPr>
            <a:endParaRPr lang="en-US" sz="1800" dirty="0"/>
          </a:p>
          <a:p>
            <a:pPr marL="0" indent="0">
              <a:spcBef>
                <a:spcPts val="0"/>
              </a:spcBef>
              <a:spcAft>
                <a:spcPts val="900"/>
              </a:spcAft>
              <a:buNone/>
            </a:pPr>
            <a:endParaRPr lang="en-US" sz="1800" dirty="0"/>
          </a:p>
          <a:p>
            <a:pPr>
              <a:spcBef>
                <a:spcPts val="0"/>
              </a:spcBef>
              <a:spcAft>
                <a:spcPts val="900"/>
              </a:spcAft>
            </a:pPr>
            <a:r>
              <a:rPr lang="en-US" sz="1800" dirty="0"/>
              <a:t>Transplant and ICU patients, and patients with cancer undergoing chemotherapy, are at extremely high risk for IFIs</a:t>
            </a:r>
          </a:p>
          <a:p>
            <a:pPr>
              <a:spcBef>
                <a:spcPts val="0"/>
              </a:spcBef>
              <a:spcAft>
                <a:spcPts val="900"/>
              </a:spcAft>
            </a:pPr>
            <a:r>
              <a:rPr lang="en-US" sz="1800" u="sng" dirty="0"/>
              <a:t>Each day appropriate antifungal therapy is delayed is associated with a 50% increase in mortality and an additional $5000 in healthcare costs</a:t>
            </a:r>
          </a:p>
        </p:txBody>
      </p:sp>
      <p:sp>
        <p:nvSpPr>
          <p:cNvPr id="3" name="Slide Number Placeholder 2">
            <a:extLst>
              <a:ext uri="{FF2B5EF4-FFF2-40B4-BE49-F238E27FC236}">
                <a16:creationId xmlns:a16="http://schemas.microsoft.com/office/drawing/2014/main" id="{EB73878E-AE25-465A-8CD2-715EBDF13238}"/>
              </a:ext>
            </a:extLst>
          </p:cNvPr>
          <p:cNvSpPr>
            <a:spLocks noGrp="1"/>
          </p:cNvSpPr>
          <p:nvPr>
            <p:ph type="sldNum" sz="quarter" idx="12"/>
          </p:nvPr>
        </p:nvSpPr>
        <p:spPr/>
        <p:txBody>
          <a:bodyPr/>
          <a:lstStyle/>
          <a:p>
            <a:fld id="{F4F37E10-BB36-47A4-BC95-F479C5EA9F5E}" type="slidenum">
              <a:rPr lang="en-US" smtClean="0">
                <a:solidFill>
                  <a:prstClr val="white"/>
                </a:solidFill>
              </a:rPr>
              <a:pPr/>
              <a:t>10</a:t>
            </a:fld>
            <a:endParaRPr lang="en-US">
              <a:solidFill>
                <a:prstClr val="white"/>
              </a:solidFill>
            </a:endParaRPr>
          </a:p>
        </p:txBody>
      </p:sp>
      <p:sp>
        <p:nvSpPr>
          <p:cNvPr id="4" name="Title 3">
            <a:extLst>
              <a:ext uri="{FF2B5EF4-FFF2-40B4-BE49-F238E27FC236}">
                <a16:creationId xmlns:a16="http://schemas.microsoft.com/office/drawing/2014/main" id="{48CB30F1-51EF-49DC-926A-6C17DE31C83C}"/>
              </a:ext>
            </a:extLst>
          </p:cNvPr>
          <p:cNvSpPr>
            <a:spLocks noGrp="1"/>
          </p:cNvSpPr>
          <p:nvPr>
            <p:ph type="title"/>
          </p:nvPr>
        </p:nvSpPr>
        <p:spPr/>
        <p:txBody>
          <a:bodyPr/>
          <a:lstStyle/>
          <a:p>
            <a:r>
              <a:rPr lang="en-US" dirty="0"/>
              <a:t>Overview </a:t>
            </a:r>
          </a:p>
        </p:txBody>
      </p:sp>
      <p:sp>
        <p:nvSpPr>
          <p:cNvPr id="5" name="TextBox 4">
            <a:extLst>
              <a:ext uri="{FF2B5EF4-FFF2-40B4-BE49-F238E27FC236}">
                <a16:creationId xmlns:a16="http://schemas.microsoft.com/office/drawing/2014/main" id="{71606FBD-83C0-4C36-8D12-854200ADA788}"/>
              </a:ext>
            </a:extLst>
          </p:cNvPr>
          <p:cNvSpPr txBox="1"/>
          <p:nvPr/>
        </p:nvSpPr>
        <p:spPr>
          <a:xfrm>
            <a:off x="0" y="4620280"/>
            <a:ext cx="8343900" cy="523220"/>
          </a:xfrm>
          <a:prstGeom prst="rect">
            <a:avLst/>
          </a:prstGeom>
          <a:noFill/>
        </p:spPr>
        <p:txBody>
          <a:bodyPr wrap="square" rtlCol="0">
            <a:spAutoFit/>
          </a:bodyPr>
          <a:lstStyle/>
          <a:p>
            <a:r>
              <a:rPr lang="en-US" sz="1200" dirty="0"/>
              <a:t>ICU, intensive care unit.</a:t>
            </a:r>
          </a:p>
          <a:p>
            <a:endParaRPr lang="en-US" sz="400" dirty="0"/>
          </a:p>
          <a:p>
            <a:r>
              <a:rPr lang="en-US" sz="1100" dirty="0" err="1"/>
              <a:t>Pfaller</a:t>
            </a:r>
            <a:r>
              <a:rPr lang="en-US" sz="1100" dirty="0"/>
              <a:t> MA, et al. </a:t>
            </a:r>
            <a:r>
              <a:rPr lang="en-US" sz="1100" i="1" dirty="0"/>
              <a:t>Future </a:t>
            </a:r>
            <a:r>
              <a:rPr lang="en-US" sz="1100" i="1" dirty="0" err="1"/>
              <a:t>Microbiol</a:t>
            </a:r>
            <a:r>
              <a:rPr lang="en-US" sz="1100" dirty="0"/>
              <a:t>. 2015;11(1),103-117; </a:t>
            </a:r>
            <a:r>
              <a:rPr lang="en-US" sz="1100" dirty="0" err="1"/>
              <a:t>Pfaller</a:t>
            </a:r>
            <a:r>
              <a:rPr lang="en-US" sz="1100" dirty="0"/>
              <a:t> MA, et al. </a:t>
            </a:r>
            <a:r>
              <a:rPr lang="en-US" sz="1100" i="1" dirty="0" err="1"/>
              <a:t>Clin</a:t>
            </a:r>
            <a:r>
              <a:rPr lang="en-US" sz="1100" i="1" dirty="0"/>
              <a:t> Infect Dis. </a:t>
            </a:r>
            <a:r>
              <a:rPr lang="en-US" sz="1100" dirty="0"/>
              <a:t>2006;43(</a:t>
            </a:r>
            <a:r>
              <a:rPr lang="en-US" sz="1100" dirty="0" err="1"/>
              <a:t>suppl</a:t>
            </a:r>
            <a:r>
              <a:rPr lang="en-US" sz="1100" dirty="0"/>
              <a:t> 1):S3-S14. </a:t>
            </a:r>
          </a:p>
        </p:txBody>
      </p:sp>
      <p:graphicFrame>
        <p:nvGraphicFramePr>
          <p:cNvPr id="6" name="Table 5">
            <a:extLst>
              <a:ext uri="{FF2B5EF4-FFF2-40B4-BE49-F238E27FC236}">
                <a16:creationId xmlns:a16="http://schemas.microsoft.com/office/drawing/2014/main" id="{34E2E754-77C7-4FFB-937D-FE50248C5637}"/>
              </a:ext>
            </a:extLst>
          </p:cNvPr>
          <p:cNvGraphicFramePr>
            <a:graphicFrameLocks noGrp="1"/>
          </p:cNvGraphicFramePr>
          <p:nvPr>
            <p:extLst>
              <p:ext uri="{D42A27DB-BD31-4B8C-83A1-F6EECF244321}">
                <p14:modId xmlns:p14="http://schemas.microsoft.com/office/powerpoint/2010/main" val="2428349132"/>
              </p:ext>
            </p:extLst>
          </p:nvPr>
        </p:nvGraphicFramePr>
        <p:xfrm>
          <a:off x="1813560" y="2170430"/>
          <a:ext cx="5516880" cy="100584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394626186"/>
                    </a:ext>
                  </a:extLst>
                </a:gridCol>
                <a:gridCol w="4008120">
                  <a:extLst>
                    <a:ext uri="{9D8B030D-6E8A-4147-A177-3AD203B41FA5}">
                      <a16:colId xmlns:a16="http://schemas.microsoft.com/office/drawing/2014/main" val="3616807063"/>
                    </a:ext>
                  </a:extLst>
                </a:gridCol>
              </a:tblGrid>
              <a:tr h="274743">
                <a:tc>
                  <a:txBody>
                    <a:bodyPr/>
                    <a:lstStyle/>
                    <a:p>
                      <a:pPr algn="ctr"/>
                      <a:r>
                        <a:rPr lang="en-US" sz="1600" b="1" dirty="0"/>
                        <a:t>IFI</a:t>
                      </a:r>
                    </a:p>
                  </a:txBody>
                  <a:tcPr/>
                </a:tc>
                <a:tc>
                  <a:txBody>
                    <a:bodyPr/>
                    <a:lstStyle/>
                    <a:p>
                      <a:pPr algn="ctr"/>
                      <a:r>
                        <a:rPr lang="en-US" sz="1600" b="1" dirty="0"/>
                        <a:t>Infections per million population</a:t>
                      </a:r>
                    </a:p>
                  </a:txBody>
                  <a:tcPr/>
                </a:tc>
                <a:extLst>
                  <a:ext uri="{0D108BD9-81ED-4DB2-BD59-A6C34878D82A}">
                    <a16:rowId xmlns:a16="http://schemas.microsoft.com/office/drawing/2014/main" val="1190404678"/>
                  </a:ext>
                </a:extLst>
              </a:tr>
              <a:tr h="274743">
                <a:tc>
                  <a:txBody>
                    <a:bodyPr/>
                    <a:lstStyle/>
                    <a:p>
                      <a:pPr algn="ctr"/>
                      <a:r>
                        <a:rPr lang="en-US" sz="1600" b="1" dirty="0"/>
                        <a:t>Candidiasis </a:t>
                      </a:r>
                    </a:p>
                  </a:txBody>
                  <a:tcPr/>
                </a:tc>
                <a:tc>
                  <a:txBody>
                    <a:bodyPr/>
                    <a:lstStyle/>
                    <a:p>
                      <a:pPr algn="ctr"/>
                      <a:r>
                        <a:rPr lang="en-US" sz="1600" b="1" dirty="0"/>
                        <a:t>72 to 228</a:t>
                      </a:r>
                    </a:p>
                  </a:txBody>
                  <a:tcPr/>
                </a:tc>
                <a:extLst>
                  <a:ext uri="{0D108BD9-81ED-4DB2-BD59-A6C34878D82A}">
                    <a16:rowId xmlns:a16="http://schemas.microsoft.com/office/drawing/2014/main" val="3617873120"/>
                  </a:ext>
                </a:extLst>
              </a:tr>
              <a:tr h="274743">
                <a:tc>
                  <a:txBody>
                    <a:bodyPr/>
                    <a:lstStyle/>
                    <a:p>
                      <a:pPr algn="ctr"/>
                      <a:r>
                        <a:rPr lang="en-US" sz="1600" b="1" dirty="0"/>
                        <a:t>Aspergillosis </a:t>
                      </a:r>
                    </a:p>
                  </a:txBody>
                  <a:tcPr/>
                </a:tc>
                <a:tc>
                  <a:txBody>
                    <a:bodyPr/>
                    <a:lstStyle/>
                    <a:p>
                      <a:pPr algn="ctr"/>
                      <a:r>
                        <a:rPr lang="en-US" sz="1600" b="1" dirty="0"/>
                        <a:t>12 to 34</a:t>
                      </a:r>
                    </a:p>
                  </a:txBody>
                  <a:tcPr/>
                </a:tc>
                <a:extLst>
                  <a:ext uri="{0D108BD9-81ED-4DB2-BD59-A6C34878D82A}">
                    <a16:rowId xmlns:a16="http://schemas.microsoft.com/office/drawing/2014/main" val="1748410882"/>
                  </a:ext>
                </a:extLst>
              </a:tr>
            </a:tbl>
          </a:graphicData>
        </a:graphic>
      </p:graphicFrame>
    </p:spTree>
    <p:extLst>
      <p:ext uri="{BB962C8B-B14F-4D97-AF65-F5344CB8AC3E}">
        <p14:creationId xmlns:p14="http://schemas.microsoft.com/office/powerpoint/2010/main" val="31104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FC110-7D93-42BC-9F21-F0CFE06C49C3}"/>
              </a:ext>
            </a:extLst>
          </p:cNvPr>
          <p:cNvSpPr>
            <a:spLocks noGrp="1"/>
          </p:cNvSpPr>
          <p:nvPr>
            <p:ph idx="1"/>
          </p:nvPr>
        </p:nvSpPr>
        <p:spPr>
          <a:xfrm>
            <a:off x="691169" y="1265634"/>
            <a:ext cx="7761662" cy="3745427"/>
          </a:xfrm>
        </p:spPr>
        <p:txBody>
          <a:bodyPr numCol="2" spcCol="274320"/>
          <a:lstStyle/>
          <a:p>
            <a:r>
              <a:rPr lang="en-US" dirty="0"/>
              <a:t>Candida </a:t>
            </a:r>
          </a:p>
          <a:p>
            <a:pPr lvl="1">
              <a:spcAft>
                <a:spcPts val="600"/>
              </a:spcAft>
            </a:pPr>
            <a:r>
              <a:rPr lang="en-US" sz="1800" i="1" dirty="0"/>
              <a:t>C. </a:t>
            </a:r>
            <a:r>
              <a:rPr lang="en-US" sz="1800" i="1" dirty="0" err="1"/>
              <a:t>albicans</a:t>
            </a:r>
            <a:endParaRPr lang="en-US" sz="1800" i="1" dirty="0"/>
          </a:p>
          <a:p>
            <a:pPr lvl="1">
              <a:spcAft>
                <a:spcPts val="600"/>
              </a:spcAft>
            </a:pPr>
            <a:r>
              <a:rPr lang="en-US" sz="1800" i="1" dirty="0"/>
              <a:t>C. </a:t>
            </a:r>
            <a:r>
              <a:rPr lang="en-US" sz="1800" i="1" dirty="0" err="1"/>
              <a:t>glabrata</a:t>
            </a:r>
            <a:endParaRPr lang="en-US" sz="1800" i="1" dirty="0"/>
          </a:p>
          <a:p>
            <a:pPr lvl="1">
              <a:spcAft>
                <a:spcPts val="600"/>
              </a:spcAft>
            </a:pPr>
            <a:r>
              <a:rPr lang="en-US" sz="1800" i="1" dirty="0"/>
              <a:t>C. </a:t>
            </a:r>
            <a:r>
              <a:rPr lang="en-US" sz="1800" i="1" dirty="0" err="1"/>
              <a:t>tropicalis</a:t>
            </a:r>
            <a:endParaRPr lang="en-US" sz="1800" i="1" dirty="0"/>
          </a:p>
          <a:p>
            <a:pPr lvl="1">
              <a:spcAft>
                <a:spcPts val="600"/>
              </a:spcAft>
            </a:pPr>
            <a:r>
              <a:rPr lang="en-US" sz="1800" i="1" dirty="0"/>
              <a:t>C. </a:t>
            </a:r>
            <a:r>
              <a:rPr lang="en-US" sz="1800" i="1" dirty="0" err="1"/>
              <a:t>parapsilosis</a:t>
            </a:r>
            <a:endParaRPr lang="en-US" sz="1800" i="1" dirty="0"/>
          </a:p>
          <a:p>
            <a:pPr lvl="1">
              <a:spcAft>
                <a:spcPts val="600"/>
              </a:spcAft>
            </a:pPr>
            <a:r>
              <a:rPr lang="en-US" sz="1800" i="1" dirty="0"/>
              <a:t>C. </a:t>
            </a:r>
            <a:r>
              <a:rPr lang="en-US" sz="1800" i="1" dirty="0" err="1"/>
              <a:t>krusei</a:t>
            </a:r>
            <a:endParaRPr lang="en-US" sz="1800" i="1" dirty="0"/>
          </a:p>
          <a:p>
            <a:pPr>
              <a:spcAft>
                <a:spcPts val="600"/>
              </a:spcAft>
            </a:pPr>
            <a:r>
              <a:rPr lang="en-US" dirty="0"/>
              <a:t>Aspergillus</a:t>
            </a:r>
          </a:p>
          <a:p>
            <a:pPr lvl="1">
              <a:spcAft>
                <a:spcPts val="600"/>
              </a:spcAft>
            </a:pPr>
            <a:r>
              <a:rPr lang="en-US" sz="1800" i="1" dirty="0"/>
              <a:t>A. fumigatus</a:t>
            </a:r>
          </a:p>
          <a:p>
            <a:r>
              <a:rPr lang="en-US" dirty="0"/>
              <a:t>Mucorales </a:t>
            </a:r>
          </a:p>
          <a:p>
            <a:r>
              <a:rPr lang="en-US" dirty="0"/>
              <a:t>Cryptococcus </a:t>
            </a:r>
          </a:p>
          <a:p>
            <a:r>
              <a:rPr lang="en-US" dirty="0"/>
              <a:t>Histoplasma</a:t>
            </a:r>
          </a:p>
          <a:p>
            <a:r>
              <a:rPr lang="en-US" dirty="0"/>
              <a:t>Coccidioides</a:t>
            </a:r>
          </a:p>
          <a:p>
            <a:r>
              <a:rPr lang="en-US" dirty="0"/>
              <a:t>Blastomyces</a:t>
            </a:r>
          </a:p>
          <a:p>
            <a:r>
              <a:rPr lang="en-US" dirty="0" err="1">
                <a:ea typeface="Times New Roman" panose="02020603050405020304" pitchFamily="18" charset="0"/>
              </a:rPr>
              <a:t>Phaeohyphomycosis</a:t>
            </a:r>
            <a:endParaRPr lang="en-US" dirty="0"/>
          </a:p>
        </p:txBody>
      </p:sp>
      <p:sp>
        <p:nvSpPr>
          <p:cNvPr id="6" name="Slide Number Placeholder 1"/>
          <p:cNvSpPr>
            <a:spLocks noGrp="1"/>
          </p:cNvSpPr>
          <p:nvPr>
            <p:ph type="sldNum" sz="quarter" idx="12"/>
          </p:nvPr>
        </p:nvSpPr>
        <p:spPr/>
        <p:txBody>
          <a:bodyPr/>
          <a:lstStyle/>
          <a:p>
            <a:fld id="{EE20153D-9E4E-4601-A974-EFAE38C4FBAC}" type="slidenum">
              <a:rPr lang="en-US" smtClean="0"/>
              <a:pPr/>
              <a:t>11</a:t>
            </a:fld>
            <a:endParaRPr lang="en-US" dirty="0"/>
          </a:p>
        </p:txBody>
      </p:sp>
      <p:sp>
        <p:nvSpPr>
          <p:cNvPr id="26626" name="Rectangle 4"/>
          <p:cNvSpPr>
            <a:spLocks noGrp="1" noChangeArrowheads="1"/>
          </p:cNvSpPr>
          <p:nvPr>
            <p:ph type="title"/>
          </p:nvPr>
        </p:nvSpPr>
        <p:spPr/>
        <p:txBody>
          <a:bodyPr/>
          <a:lstStyle/>
          <a:p>
            <a:r>
              <a:rPr lang="en-US" altLang="en-US" dirty="0"/>
              <a:t>Common IFIs</a:t>
            </a:r>
          </a:p>
        </p:txBody>
      </p:sp>
    </p:spTree>
    <p:extLst>
      <p:ext uri="{BB962C8B-B14F-4D97-AF65-F5344CB8AC3E}">
        <p14:creationId xmlns:p14="http://schemas.microsoft.com/office/powerpoint/2010/main" val="343762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D0642C-BA8E-4DFD-9341-B7B9134BF140}"/>
              </a:ext>
            </a:extLst>
          </p:cNvPr>
          <p:cNvSpPr>
            <a:spLocks noGrp="1"/>
          </p:cNvSpPr>
          <p:nvPr>
            <p:ph type="sldNum" sz="quarter" idx="12"/>
          </p:nvPr>
        </p:nvSpPr>
        <p:spPr/>
        <p:txBody>
          <a:bodyPr/>
          <a:lstStyle/>
          <a:p>
            <a:fld id="{F4F37E10-BB36-47A4-BC95-F479C5EA9F5E}" type="slidenum">
              <a:rPr lang="en-US" smtClean="0">
                <a:solidFill>
                  <a:prstClr val="white"/>
                </a:solidFill>
              </a:rPr>
              <a:pPr/>
              <a:t>12</a:t>
            </a:fld>
            <a:endParaRPr lang="en-US">
              <a:solidFill>
                <a:prstClr val="white"/>
              </a:solidFill>
            </a:endParaRPr>
          </a:p>
        </p:txBody>
      </p:sp>
      <p:sp>
        <p:nvSpPr>
          <p:cNvPr id="4" name="Title 3">
            <a:extLst>
              <a:ext uri="{FF2B5EF4-FFF2-40B4-BE49-F238E27FC236}">
                <a16:creationId xmlns:a16="http://schemas.microsoft.com/office/drawing/2014/main" id="{579B12CD-87DF-4EFB-98CD-82F2A26580A2}"/>
              </a:ext>
            </a:extLst>
          </p:cNvPr>
          <p:cNvSpPr>
            <a:spLocks noGrp="1"/>
          </p:cNvSpPr>
          <p:nvPr>
            <p:ph type="title"/>
          </p:nvPr>
        </p:nvSpPr>
        <p:spPr/>
        <p:txBody>
          <a:bodyPr>
            <a:normAutofit fontScale="90000"/>
          </a:bodyPr>
          <a:lstStyle/>
          <a:p>
            <a:r>
              <a:rPr lang="en-US" dirty="0"/>
              <a:t>Relative Frequency of Opportunistic Mycoses by Patient Group</a:t>
            </a:r>
          </a:p>
        </p:txBody>
      </p:sp>
      <p:sp>
        <p:nvSpPr>
          <p:cNvPr id="6" name="Rectangle 5">
            <a:extLst>
              <a:ext uri="{FF2B5EF4-FFF2-40B4-BE49-F238E27FC236}">
                <a16:creationId xmlns:a16="http://schemas.microsoft.com/office/drawing/2014/main" id="{A7B490AE-FCC8-4FFE-8B6A-8116777AD560}"/>
              </a:ext>
            </a:extLst>
          </p:cNvPr>
          <p:cNvSpPr/>
          <p:nvPr/>
        </p:nvSpPr>
        <p:spPr>
          <a:xfrm>
            <a:off x="0" y="4176731"/>
            <a:ext cx="8903760" cy="923330"/>
          </a:xfrm>
          <a:prstGeom prst="rect">
            <a:avLst/>
          </a:prstGeom>
        </p:spPr>
        <p:txBody>
          <a:bodyPr wrap="square" anchor="b">
            <a:spAutoFit/>
          </a:bodyPr>
          <a:lstStyle/>
          <a:p>
            <a:r>
              <a:rPr lang="en-US" sz="1100" dirty="0">
                <a:latin typeface="Arial" panose="020B0604020202020204" pitchFamily="34" charset="0"/>
                <a:ea typeface="Times New Roman" panose="02020603050405020304" pitchFamily="18" charset="0"/>
                <a:cs typeface="Arial" panose="020B0604020202020204" pitchFamily="34" charset="0"/>
              </a:rPr>
              <a:t>Asp, Aspergillosis; Can, Candidiasis; </a:t>
            </a:r>
            <a:r>
              <a:rPr lang="en-US" sz="1100" dirty="0" err="1">
                <a:latin typeface="Arial" panose="020B0604020202020204" pitchFamily="34" charset="0"/>
                <a:ea typeface="Times New Roman" panose="02020603050405020304" pitchFamily="18" charset="0"/>
                <a:cs typeface="Arial" panose="020B0604020202020204" pitchFamily="34" charset="0"/>
              </a:rPr>
              <a:t>Tric</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err="1">
                <a:latin typeface="Arial" panose="020B0604020202020204" pitchFamily="34" charset="0"/>
                <a:ea typeface="Times New Roman" panose="02020603050405020304" pitchFamily="18" charset="0"/>
                <a:cs typeface="Arial" panose="020B0604020202020204" pitchFamily="34" charset="0"/>
              </a:rPr>
              <a:t>Trichosporonosis</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err="1">
                <a:latin typeface="Arial" panose="020B0604020202020204" pitchFamily="34" charset="0"/>
                <a:ea typeface="Times New Roman" panose="02020603050405020304" pitchFamily="18" charset="0"/>
                <a:cs typeface="Arial" panose="020B0604020202020204" pitchFamily="34" charset="0"/>
              </a:rPr>
              <a:t>Cryp</a:t>
            </a:r>
            <a:r>
              <a:rPr lang="en-US" sz="1100" dirty="0">
                <a:latin typeface="Arial" panose="020B0604020202020204" pitchFamily="34" charset="0"/>
                <a:ea typeface="Times New Roman" panose="02020603050405020304" pitchFamily="18" charset="0"/>
                <a:cs typeface="Arial" panose="020B0604020202020204" pitchFamily="34" charset="0"/>
              </a:rPr>
              <a:t>, Cryptococcosis; PCP, Pneumocystis </a:t>
            </a:r>
            <a:r>
              <a:rPr lang="en-US" sz="1100" dirty="0" err="1">
                <a:latin typeface="Arial" panose="020B0604020202020204" pitchFamily="34" charset="0"/>
                <a:ea typeface="Times New Roman" panose="02020603050405020304" pitchFamily="18" charset="0"/>
                <a:cs typeface="Arial" panose="020B0604020202020204" pitchFamily="34" charset="0"/>
              </a:rPr>
              <a:t>jirovecii</a:t>
            </a:r>
            <a:r>
              <a:rPr lang="en-US" sz="1100" dirty="0">
                <a:latin typeface="Arial" panose="020B0604020202020204" pitchFamily="34" charset="0"/>
                <a:ea typeface="Times New Roman" panose="02020603050405020304" pitchFamily="18" charset="0"/>
                <a:cs typeface="Arial" panose="020B0604020202020204" pitchFamily="34" charset="0"/>
              </a:rPr>
              <a:t> pneumonia; </a:t>
            </a:r>
            <a:r>
              <a:rPr lang="en-US" sz="1100" dirty="0" err="1">
                <a:latin typeface="Arial" panose="020B0604020202020204" pitchFamily="34" charset="0"/>
                <a:ea typeface="Times New Roman" panose="02020603050405020304" pitchFamily="18" charset="0"/>
                <a:cs typeface="Arial" panose="020B0604020202020204" pitchFamily="34" charset="0"/>
              </a:rPr>
              <a:t>Hyal</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err="1">
                <a:latin typeface="Arial" panose="020B0604020202020204" pitchFamily="34" charset="0"/>
                <a:ea typeface="Times New Roman" panose="02020603050405020304" pitchFamily="18" charset="0"/>
                <a:cs typeface="Arial" panose="020B0604020202020204" pitchFamily="34" charset="0"/>
              </a:rPr>
              <a:t>Hyalohyphomycosis</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err="1">
                <a:latin typeface="Arial" panose="020B0604020202020204" pitchFamily="34" charset="0"/>
                <a:ea typeface="Times New Roman" panose="02020603050405020304" pitchFamily="18" charset="0"/>
                <a:cs typeface="Arial" panose="020B0604020202020204" pitchFamily="34" charset="0"/>
              </a:rPr>
              <a:t>Phae</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err="1">
                <a:latin typeface="Arial" panose="020B0604020202020204" pitchFamily="34" charset="0"/>
                <a:ea typeface="Times New Roman" panose="02020603050405020304" pitchFamily="18" charset="0"/>
                <a:cs typeface="Arial" panose="020B0604020202020204" pitchFamily="34" charset="0"/>
              </a:rPr>
              <a:t>Phaeophyphomycosis</a:t>
            </a:r>
            <a:r>
              <a:rPr lang="en-US" sz="1100" dirty="0">
                <a:latin typeface="Arial" panose="020B0604020202020204" pitchFamily="34" charset="0"/>
                <a:ea typeface="Times New Roman" panose="02020603050405020304" pitchFamily="18" charset="0"/>
                <a:cs typeface="Arial" panose="020B0604020202020204" pitchFamily="34" charset="0"/>
              </a:rPr>
              <a:t>; Blas, Blastomycosis; </a:t>
            </a:r>
            <a:r>
              <a:rPr lang="en-US" sz="1100" dirty="0" err="1">
                <a:latin typeface="Arial" panose="020B0604020202020204" pitchFamily="34" charset="0"/>
                <a:ea typeface="Times New Roman" panose="02020603050405020304" pitchFamily="18" charset="0"/>
                <a:cs typeface="Arial" panose="020B0604020202020204" pitchFamily="34" charset="0"/>
              </a:rPr>
              <a:t>Hist</a:t>
            </a:r>
            <a:r>
              <a:rPr lang="en-US" sz="1100" dirty="0">
                <a:latin typeface="Arial" panose="020B0604020202020204" pitchFamily="34" charset="0"/>
                <a:ea typeface="Times New Roman" panose="02020603050405020304" pitchFamily="18" charset="0"/>
                <a:cs typeface="Arial" panose="020B0604020202020204" pitchFamily="34" charset="0"/>
              </a:rPr>
              <a:t>, Histoplasmosis; Cocci, Coccidioidomycosis; </a:t>
            </a:r>
            <a:r>
              <a:rPr lang="en-US" sz="1100" dirty="0" err="1">
                <a:latin typeface="Arial" panose="020B0604020202020204" pitchFamily="34" charset="0"/>
                <a:ea typeface="Times New Roman" panose="02020603050405020304" pitchFamily="18" charset="0"/>
                <a:cs typeface="Arial" panose="020B0604020202020204" pitchFamily="34" charset="0"/>
              </a:rPr>
              <a:t>Tmar</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err="1">
                <a:latin typeface="Arial" panose="020B0604020202020204" pitchFamily="34" charset="0"/>
                <a:ea typeface="Times New Roman" panose="02020603050405020304" pitchFamily="18" charset="0"/>
                <a:cs typeface="Arial" panose="020B0604020202020204" pitchFamily="34" charset="0"/>
              </a:rPr>
              <a:t>Talaromyces</a:t>
            </a:r>
            <a:r>
              <a:rPr lang="en-US" sz="1100" dirty="0">
                <a:latin typeface="Arial" panose="020B0604020202020204" pitchFamily="34" charset="0"/>
                <a:ea typeface="Times New Roman" panose="02020603050405020304" pitchFamily="18" charset="0"/>
                <a:cs typeface="Arial" panose="020B0604020202020204" pitchFamily="34" charset="0"/>
              </a:rPr>
              <a:t> (Penicillium) </a:t>
            </a:r>
            <a:r>
              <a:rPr lang="en-US" sz="1100" dirty="0" err="1">
                <a:latin typeface="Arial" panose="020B0604020202020204" pitchFamily="34" charset="0"/>
                <a:ea typeface="Times New Roman" panose="02020603050405020304" pitchFamily="18" charset="0"/>
                <a:cs typeface="Arial" panose="020B0604020202020204" pitchFamily="34" charset="0"/>
              </a:rPr>
              <a:t>marneffei</a:t>
            </a:r>
            <a:r>
              <a:rPr lang="en-US" sz="1100" dirty="0">
                <a:latin typeface="Arial" panose="020B0604020202020204" pitchFamily="34" charset="0"/>
                <a:ea typeface="Times New Roman" panose="02020603050405020304" pitchFamily="18" charset="0"/>
                <a:cs typeface="Arial" panose="020B0604020202020204" pitchFamily="34" charset="0"/>
              </a:rPr>
              <a:t>; Mucor, Mucormycosis.</a:t>
            </a:r>
          </a:p>
          <a:p>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R="228600" algn="just">
              <a:spcBef>
                <a:spcPts val="0"/>
              </a:spcBef>
              <a:spcAft>
                <a:spcPts val="0"/>
              </a:spcAft>
            </a:pPr>
            <a:r>
              <a:rPr lang="en-US" sz="1050" dirty="0" err="1">
                <a:latin typeface="Arial" panose="020B0604020202020204" pitchFamily="34" charset="0"/>
                <a:ea typeface="Times New Roman" panose="02020603050405020304" pitchFamily="18" charset="0"/>
                <a:cs typeface="Arial" panose="020B0604020202020204" pitchFamily="34" charset="0"/>
              </a:rPr>
              <a:t>Anaissie</a:t>
            </a:r>
            <a:r>
              <a:rPr lang="en-US" sz="1050" dirty="0">
                <a:latin typeface="Arial" panose="020B0604020202020204" pitchFamily="34" charset="0"/>
                <a:ea typeface="Times New Roman" panose="02020603050405020304" pitchFamily="18" charset="0"/>
                <a:cs typeface="Arial" panose="020B0604020202020204" pitchFamily="34" charset="0"/>
              </a:rPr>
              <a:t> EJ, ‎McGinnis MR, ‎and </a:t>
            </a:r>
            <a:r>
              <a:rPr lang="en-US" sz="1050" dirty="0" err="1">
                <a:latin typeface="Arial" panose="020B0604020202020204" pitchFamily="34" charset="0"/>
                <a:ea typeface="Times New Roman" panose="02020603050405020304" pitchFamily="18" charset="0"/>
                <a:cs typeface="Arial" panose="020B0604020202020204" pitchFamily="34" charset="0"/>
              </a:rPr>
              <a:t>Pfaller</a:t>
            </a:r>
            <a:r>
              <a:rPr lang="en-US" sz="1050" dirty="0">
                <a:latin typeface="Arial" panose="020B0604020202020204" pitchFamily="34" charset="0"/>
                <a:ea typeface="Times New Roman" panose="02020603050405020304" pitchFamily="18" charset="0"/>
                <a:cs typeface="Arial" panose="020B0604020202020204" pitchFamily="34" charset="0"/>
              </a:rPr>
              <a:t> MA. </a:t>
            </a:r>
            <a:r>
              <a:rPr lang="en-US" sz="1050" i="1" dirty="0">
                <a:latin typeface="Arial" panose="020B0604020202020204" pitchFamily="34" charset="0"/>
                <a:ea typeface="Times New Roman" panose="02020603050405020304" pitchFamily="18" charset="0"/>
                <a:cs typeface="Arial" panose="020B0604020202020204" pitchFamily="34" charset="0"/>
              </a:rPr>
              <a:t>Clinical Mycology</a:t>
            </a:r>
            <a:r>
              <a:rPr lang="en-US" sz="1050" dirty="0">
                <a:latin typeface="Arial" panose="020B0604020202020204" pitchFamily="34" charset="0"/>
                <a:ea typeface="Times New Roman" panose="02020603050405020304" pitchFamily="18" charset="0"/>
                <a:cs typeface="Arial" panose="020B0604020202020204" pitchFamily="34" charset="0"/>
              </a:rPr>
              <a:t>. London: Churchill Livingstone Elsevier; 2009.</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33201961"/>
              </p:ext>
            </p:extLst>
          </p:nvPr>
        </p:nvGraphicFramePr>
        <p:xfrm>
          <a:off x="121920" y="1120139"/>
          <a:ext cx="8849879" cy="3090672"/>
        </p:xfrm>
        <a:graphic>
          <a:graphicData uri="http://schemas.openxmlformats.org/drawingml/2006/table">
            <a:tbl>
              <a:tblPr firstRow="1" bandRow="1">
                <a:tableStyleId>{5C22544A-7EE6-4342-B048-85BDC9FD1C3A}</a:tableStyleId>
              </a:tblPr>
              <a:tblGrid>
                <a:gridCol w="1331135">
                  <a:extLst>
                    <a:ext uri="{9D8B030D-6E8A-4147-A177-3AD203B41FA5}">
                      <a16:colId xmlns:a16="http://schemas.microsoft.com/office/drawing/2014/main" val="20000"/>
                    </a:ext>
                  </a:extLst>
                </a:gridCol>
                <a:gridCol w="626562">
                  <a:extLst>
                    <a:ext uri="{9D8B030D-6E8A-4147-A177-3AD203B41FA5}">
                      <a16:colId xmlns:a16="http://schemas.microsoft.com/office/drawing/2014/main" val="20001"/>
                    </a:ext>
                  </a:extLst>
                </a:gridCol>
                <a:gridCol w="626562">
                  <a:extLst>
                    <a:ext uri="{9D8B030D-6E8A-4147-A177-3AD203B41FA5}">
                      <a16:colId xmlns:a16="http://schemas.microsoft.com/office/drawing/2014/main" val="20002"/>
                    </a:ext>
                  </a:extLst>
                </a:gridCol>
                <a:gridCol w="626562">
                  <a:extLst>
                    <a:ext uri="{9D8B030D-6E8A-4147-A177-3AD203B41FA5}">
                      <a16:colId xmlns:a16="http://schemas.microsoft.com/office/drawing/2014/main" val="20003"/>
                    </a:ext>
                  </a:extLst>
                </a:gridCol>
                <a:gridCol w="626562">
                  <a:extLst>
                    <a:ext uri="{9D8B030D-6E8A-4147-A177-3AD203B41FA5}">
                      <a16:colId xmlns:a16="http://schemas.microsoft.com/office/drawing/2014/main" val="20004"/>
                    </a:ext>
                  </a:extLst>
                </a:gridCol>
                <a:gridCol w="626562">
                  <a:extLst>
                    <a:ext uri="{9D8B030D-6E8A-4147-A177-3AD203B41FA5}">
                      <a16:colId xmlns:a16="http://schemas.microsoft.com/office/drawing/2014/main" val="20005"/>
                    </a:ext>
                  </a:extLst>
                </a:gridCol>
                <a:gridCol w="626562">
                  <a:extLst>
                    <a:ext uri="{9D8B030D-6E8A-4147-A177-3AD203B41FA5}">
                      <a16:colId xmlns:a16="http://schemas.microsoft.com/office/drawing/2014/main" val="20006"/>
                    </a:ext>
                  </a:extLst>
                </a:gridCol>
                <a:gridCol w="626562">
                  <a:extLst>
                    <a:ext uri="{9D8B030D-6E8A-4147-A177-3AD203B41FA5}">
                      <a16:colId xmlns:a16="http://schemas.microsoft.com/office/drawing/2014/main" val="20007"/>
                    </a:ext>
                  </a:extLst>
                </a:gridCol>
                <a:gridCol w="626562">
                  <a:extLst>
                    <a:ext uri="{9D8B030D-6E8A-4147-A177-3AD203B41FA5}">
                      <a16:colId xmlns:a16="http://schemas.microsoft.com/office/drawing/2014/main" val="20008"/>
                    </a:ext>
                  </a:extLst>
                </a:gridCol>
                <a:gridCol w="626562">
                  <a:extLst>
                    <a:ext uri="{9D8B030D-6E8A-4147-A177-3AD203B41FA5}">
                      <a16:colId xmlns:a16="http://schemas.microsoft.com/office/drawing/2014/main" val="20009"/>
                    </a:ext>
                  </a:extLst>
                </a:gridCol>
                <a:gridCol w="626562">
                  <a:extLst>
                    <a:ext uri="{9D8B030D-6E8A-4147-A177-3AD203B41FA5}">
                      <a16:colId xmlns:a16="http://schemas.microsoft.com/office/drawing/2014/main" val="20010"/>
                    </a:ext>
                  </a:extLst>
                </a:gridCol>
                <a:gridCol w="626562">
                  <a:extLst>
                    <a:ext uri="{9D8B030D-6E8A-4147-A177-3AD203B41FA5}">
                      <a16:colId xmlns:a16="http://schemas.microsoft.com/office/drawing/2014/main" val="20011"/>
                    </a:ext>
                  </a:extLst>
                </a:gridCol>
                <a:gridCol w="626562">
                  <a:extLst>
                    <a:ext uri="{9D8B030D-6E8A-4147-A177-3AD203B41FA5}">
                      <a16:colId xmlns:a16="http://schemas.microsoft.com/office/drawing/2014/main" val="20012"/>
                    </a:ext>
                  </a:extLst>
                </a:gridCol>
              </a:tblGrid>
              <a:tr h="151171">
                <a:tc>
                  <a:txBody>
                    <a:bodyPr/>
                    <a:lstStyle/>
                    <a:p>
                      <a:endParaRPr lang="en-US" sz="900" b="1"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r>
                        <a:rPr lang="en-US" sz="900" dirty="0"/>
                        <a:t>Mycosis</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tc hMerge="1">
                  <a:txBody>
                    <a:bodyPr/>
                    <a:lstStyle/>
                    <a:p>
                      <a:pPr algn="ctr"/>
                      <a:endParaRPr lang="en-US" sz="1000" dirty="0"/>
                    </a:p>
                  </a:txBody>
                  <a:tcPr marL="27432" marR="27432" marT="27432" marB="27432"/>
                </a:tc>
                <a:extLst>
                  <a:ext uri="{0D108BD9-81ED-4DB2-BD59-A6C34878D82A}">
                    <a16:rowId xmlns:a16="http://schemas.microsoft.com/office/drawing/2014/main" val="10000"/>
                  </a:ext>
                </a:extLst>
              </a:tr>
              <a:tr h="151171">
                <a:tc>
                  <a:txBody>
                    <a:bodyPr/>
                    <a:lstStyle/>
                    <a:p>
                      <a:r>
                        <a:rPr lang="en-US" sz="900" b="1" dirty="0">
                          <a:solidFill>
                            <a:schemeClr val="tx1"/>
                          </a:solidFill>
                        </a:rPr>
                        <a:t>Patient Group</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Asp</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Can</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err="1">
                          <a:solidFill>
                            <a:schemeClr val="tx1"/>
                          </a:solidFill>
                        </a:rPr>
                        <a:t>Cryp</a:t>
                      </a:r>
                      <a:endParaRPr lang="en-US" sz="900" b="1" dirty="0">
                        <a:solidFill>
                          <a:schemeClr val="tx1"/>
                        </a:solidFill>
                      </a:endParaRP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Tri</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PCP</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err="1">
                          <a:solidFill>
                            <a:schemeClr val="tx1"/>
                          </a:solidFill>
                        </a:rPr>
                        <a:t>Hyal</a:t>
                      </a:r>
                      <a:endParaRPr lang="en-US" sz="900" b="1" dirty="0">
                        <a:solidFill>
                          <a:schemeClr val="tx1"/>
                        </a:solidFill>
                      </a:endParaRP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err="1">
                          <a:solidFill>
                            <a:schemeClr val="tx1"/>
                          </a:solidFill>
                        </a:rPr>
                        <a:t>Phae</a:t>
                      </a:r>
                      <a:endParaRPr lang="en-US" sz="900" b="1" dirty="0">
                        <a:solidFill>
                          <a:schemeClr val="tx1"/>
                        </a:solidFill>
                      </a:endParaRP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Blas</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err="1">
                          <a:solidFill>
                            <a:schemeClr val="tx1"/>
                          </a:solidFill>
                        </a:rPr>
                        <a:t>Hist</a:t>
                      </a:r>
                      <a:endParaRPr lang="en-US" sz="900" b="1" dirty="0">
                        <a:solidFill>
                          <a:schemeClr val="tx1"/>
                        </a:solidFill>
                      </a:endParaRP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Cocci</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err="1">
                          <a:solidFill>
                            <a:schemeClr val="tx1"/>
                          </a:solidFill>
                        </a:rPr>
                        <a:t>Tmar</a:t>
                      </a:r>
                      <a:endParaRPr lang="en-US" sz="900" b="1" dirty="0">
                        <a:solidFill>
                          <a:schemeClr val="tx1"/>
                        </a:solidFill>
                      </a:endParaRP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err="1">
                          <a:solidFill>
                            <a:schemeClr val="tx1"/>
                          </a:solidFill>
                        </a:rPr>
                        <a:t>Mucor</a:t>
                      </a:r>
                      <a:endParaRPr lang="en-US" sz="900" b="1" dirty="0">
                        <a:solidFill>
                          <a:schemeClr val="tx1"/>
                        </a:solidFill>
                      </a:endParaRP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51171">
                <a:tc gridSpan="13">
                  <a:txBody>
                    <a:bodyPr/>
                    <a:lstStyle/>
                    <a:p>
                      <a:r>
                        <a:rPr lang="en-US" sz="900" b="1" i="0" dirty="0"/>
                        <a:t>Transplant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1171">
                <a:tc>
                  <a:txBody>
                    <a:bodyPr/>
                    <a:lstStyle/>
                    <a:p>
                      <a:pPr marL="114300" indent="0"/>
                      <a:r>
                        <a:rPr lang="en-US" sz="900" b="1" dirty="0">
                          <a:latin typeface="Arial" panose="020B0604020202020204" pitchFamily="34" charset="0"/>
                          <a:ea typeface="Times New Roman" panose="02020603050405020304" pitchFamily="18" charset="0"/>
                          <a:cs typeface="Arial" panose="020B0604020202020204" pitchFamily="34" charset="0"/>
                        </a:rPr>
                        <a:t>Allogeneic blood and marrow transplant</a:t>
                      </a:r>
                      <a:endParaRPr lang="en-US" sz="900" b="1" i="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3"/>
                  </a:ext>
                </a:extLst>
              </a:tr>
              <a:tr h="151171">
                <a:tc>
                  <a:txBody>
                    <a:bodyPr/>
                    <a:lstStyle/>
                    <a:p>
                      <a:pPr marL="114300" indent="0"/>
                      <a:r>
                        <a:rPr lang="en-US" sz="900" b="1" i="0" dirty="0"/>
                        <a:t>Liver</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4"/>
                  </a:ext>
                </a:extLst>
              </a:tr>
              <a:tr h="151171">
                <a:tc>
                  <a:txBody>
                    <a:bodyPr/>
                    <a:lstStyle/>
                    <a:p>
                      <a:pPr marL="114300" indent="0"/>
                      <a:r>
                        <a:rPr lang="en-US" sz="900" b="1" i="0" dirty="0"/>
                        <a:t>Lung</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5"/>
                  </a:ext>
                </a:extLst>
              </a:tr>
              <a:tr h="151171">
                <a:tc>
                  <a:txBody>
                    <a:bodyPr/>
                    <a:lstStyle/>
                    <a:p>
                      <a:pPr marL="114300" indent="0"/>
                      <a:r>
                        <a:rPr lang="en-US" sz="900" b="1" i="0" dirty="0"/>
                        <a:t>Kidney</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6"/>
                  </a:ext>
                </a:extLst>
              </a:tr>
              <a:tr h="151171">
                <a:tc>
                  <a:txBody>
                    <a:bodyPr/>
                    <a:lstStyle/>
                    <a:p>
                      <a:pPr marL="114300" indent="0"/>
                      <a:r>
                        <a:rPr lang="en-US" sz="900" b="1" i="0" dirty="0"/>
                        <a:t>Heart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7"/>
                  </a:ext>
                </a:extLst>
              </a:tr>
              <a:tr h="151171">
                <a:tc>
                  <a:txBody>
                    <a:bodyPr/>
                    <a:lstStyle/>
                    <a:p>
                      <a:pPr marL="114300" indent="0"/>
                      <a:r>
                        <a:rPr lang="en-US" sz="900" b="1" i="0" dirty="0"/>
                        <a:t>Pancreas</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8"/>
                  </a:ext>
                </a:extLst>
              </a:tr>
              <a:tr h="151171">
                <a:tc>
                  <a:txBody>
                    <a:bodyPr/>
                    <a:lstStyle/>
                    <a:p>
                      <a:pPr marL="114300" indent="0"/>
                      <a:r>
                        <a:rPr lang="en-US" sz="900" b="1" i="0" dirty="0"/>
                        <a:t>Small</a:t>
                      </a:r>
                      <a:r>
                        <a:rPr lang="en-US" sz="900" b="1" i="0" baseline="0" dirty="0"/>
                        <a:t> bowel</a:t>
                      </a:r>
                      <a:endParaRPr lang="en-US" sz="900" b="1" i="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extLst>
                  <a:ext uri="{0D108BD9-81ED-4DB2-BD59-A6C34878D82A}">
                    <a16:rowId xmlns:a16="http://schemas.microsoft.com/office/drawing/2014/main" val="10009"/>
                  </a:ext>
                </a:extLst>
              </a:tr>
              <a:tr h="151171">
                <a:tc gridSpan="13">
                  <a:txBody>
                    <a:bodyPr/>
                    <a:lstStyle/>
                    <a:p>
                      <a:r>
                        <a:rPr lang="en-US" sz="900" b="1" i="0" dirty="0"/>
                        <a:t>Malignancy</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51171">
                <a:tc>
                  <a:txBody>
                    <a:bodyPr/>
                    <a:lstStyle/>
                    <a:p>
                      <a:pPr marL="114300" indent="0"/>
                      <a:r>
                        <a:rPr lang="en-US" sz="900" b="1" i="0" dirty="0"/>
                        <a:t>Hematologic</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11"/>
                  </a:ext>
                </a:extLst>
              </a:tr>
              <a:tr h="151171">
                <a:tc>
                  <a:txBody>
                    <a:bodyPr/>
                    <a:lstStyle/>
                    <a:p>
                      <a:pPr marL="114300" indent="0"/>
                      <a:r>
                        <a:rPr lang="en-US" sz="900" b="1" i="0" dirty="0"/>
                        <a:t>Solid tumor</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12"/>
                  </a:ext>
                </a:extLst>
              </a:tr>
              <a:tr h="0">
                <a:tc>
                  <a:txBody>
                    <a:bodyPr/>
                    <a:lstStyle/>
                    <a:p>
                      <a:pPr marL="114300" indent="0"/>
                      <a:r>
                        <a:rPr lang="en-US" sz="900" b="1" i="0" dirty="0"/>
                        <a:t>HIV/AIDS</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extLst>
                  <a:ext uri="{0D108BD9-81ED-4DB2-BD59-A6C34878D82A}">
                    <a16:rowId xmlns:a16="http://schemas.microsoft.com/office/drawing/2014/main" val="10013"/>
                  </a:ext>
                </a:extLst>
              </a:tr>
              <a:tr h="151171">
                <a:tc gridSpan="13">
                  <a:txBody>
                    <a:bodyPr/>
                    <a:lstStyle/>
                    <a:p>
                      <a:r>
                        <a:rPr lang="en-US" sz="900" b="1" i="0" dirty="0"/>
                        <a:t>Critical care</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51171">
                <a:tc>
                  <a:txBody>
                    <a:bodyPr/>
                    <a:lstStyle/>
                    <a:p>
                      <a:pPr marL="114300" indent="0"/>
                      <a:r>
                        <a:rPr lang="en-US" sz="900" b="1" i="0" dirty="0"/>
                        <a:t>Adult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5"/>
                  </a:ext>
                </a:extLst>
              </a:tr>
              <a:tr h="151171">
                <a:tc>
                  <a:txBody>
                    <a:bodyPr/>
                    <a:lstStyle/>
                    <a:p>
                      <a:pPr marL="114300" indent="0"/>
                      <a:r>
                        <a:rPr lang="en-US" sz="900" b="1" i="0" dirty="0"/>
                        <a:t>Neonate</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417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315B-0C66-4F06-A56A-DF38D10179B8}"/>
              </a:ext>
            </a:extLst>
          </p:cNvPr>
          <p:cNvSpPr>
            <a:spLocks noGrp="1"/>
          </p:cNvSpPr>
          <p:nvPr>
            <p:ph type="title"/>
          </p:nvPr>
        </p:nvSpPr>
        <p:spPr/>
        <p:txBody>
          <a:bodyPr>
            <a:normAutofit fontScale="90000"/>
          </a:bodyPr>
          <a:lstStyle/>
          <a:p>
            <a:r>
              <a:rPr lang="en-US" dirty="0"/>
              <a:t>IFI Incidence Among Organ Transplant Patients</a:t>
            </a:r>
          </a:p>
        </p:txBody>
      </p:sp>
      <p:sp>
        <p:nvSpPr>
          <p:cNvPr id="3" name="Slide Number Placeholder 2">
            <a:extLst>
              <a:ext uri="{FF2B5EF4-FFF2-40B4-BE49-F238E27FC236}">
                <a16:creationId xmlns:a16="http://schemas.microsoft.com/office/drawing/2014/main" id="{4EFDA065-55E7-4AFA-85BE-B7639D6850BA}"/>
              </a:ext>
            </a:extLst>
          </p:cNvPr>
          <p:cNvSpPr>
            <a:spLocks noGrp="1"/>
          </p:cNvSpPr>
          <p:nvPr>
            <p:ph type="sldNum" sz="quarter" idx="12"/>
          </p:nvPr>
        </p:nvSpPr>
        <p:spPr/>
        <p:txBody>
          <a:bodyPr/>
          <a:lstStyle/>
          <a:p>
            <a:fld id="{F4F37E10-BB36-47A4-BC95-F479C5EA9F5E}" type="slidenum">
              <a:rPr lang="en-US" smtClean="0">
                <a:solidFill>
                  <a:prstClr val="white"/>
                </a:solidFill>
              </a:rPr>
              <a:pPr/>
              <a:t>13</a:t>
            </a:fld>
            <a:endParaRPr lang="en-US">
              <a:solidFill>
                <a:prstClr val="white"/>
              </a:solidFill>
            </a:endParaRPr>
          </a:p>
        </p:txBody>
      </p:sp>
      <p:sp>
        <p:nvSpPr>
          <p:cNvPr id="5" name="TextBox 4">
            <a:extLst>
              <a:ext uri="{FF2B5EF4-FFF2-40B4-BE49-F238E27FC236}">
                <a16:creationId xmlns:a16="http://schemas.microsoft.com/office/drawing/2014/main" id="{8AF4175E-092A-4E5A-AA27-07375D9DFBA0}"/>
              </a:ext>
            </a:extLst>
          </p:cNvPr>
          <p:cNvSpPr txBox="1"/>
          <p:nvPr/>
        </p:nvSpPr>
        <p:spPr>
          <a:xfrm>
            <a:off x="-1" y="4847451"/>
            <a:ext cx="8501767" cy="261610"/>
          </a:xfrm>
          <a:prstGeom prst="rect">
            <a:avLst/>
          </a:prstGeom>
          <a:noFill/>
        </p:spPr>
        <p:txBody>
          <a:bodyPr wrap="square" rtlCol="0">
            <a:spAutoFit/>
          </a:bodyPr>
          <a:lstStyle/>
          <a:p>
            <a:r>
              <a:rPr lang="fr-FR" sz="1100" dirty="0" err="1"/>
              <a:t>Kontoyiannis</a:t>
            </a:r>
            <a:r>
              <a:rPr lang="fr-FR" sz="1100" dirty="0"/>
              <a:t> DP, et al. </a:t>
            </a:r>
            <a:r>
              <a:rPr lang="fr-FR" sz="1100" i="1" dirty="0"/>
              <a:t>Clin Infect Dis</a:t>
            </a:r>
            <a:r>
              <a:rPr lang="fr-FR" sz="1100" dirty="0"/>
              <a:t>. 2010 </a:t>
            </a:r>
            <a:r>
              <a:rPr lang="fr-FR" sz="1100" dirty="0" err="1"/>
              <a:t>Apr</a:t>
            </a:r>
            <a:r>
              <a:rPr lang="fr-FR" sz="1100" dirty="0"/>
              <a:t> 15;50(8):1091-100; </a:t>
            </a:r>
            <a:r>
              <a:rPr lang="en-US" sz="1100" dirty="0"/>
              <a:t>Pappas PG, et al. </a:t>
            </a:r>
            <a:r>
              <a:rPr lang="en-US" sz="1100" i="1" dirty="0" err="1"/>
              <a:t>Clin</a:t>
            </a:r>
            <a:r>
              <a:rPr lang="en-US" sz="1100" i="1" dirty="0"/>
              <a:t> Infect Dis. </a:t>
            </a:r>
            <a:r>
              <a:rPr lang="en-US" sz="1100" dirty="0"/>
              <a:t>2010;50(8):1101-1111.</a:t>
            </a:r>
          </a:p>
        </p:txBody>
      </p:sp>
      <p:sp>
        <p:nvSpPr>
          <p:cNvPr id="6" name="TextBox 5">
            <a:extLst>
              <a:ext uri="{FF2B5EF4-FFF2-40B4-BE49-F238E27FC236}">
                <a16:creationId xmlns:a16="http://schemas.microsoft.com/office/drawing/2014/main" id="{67242DBD-B20B-4352-929A-9CC7B9C04772}"/>
              </a:ext>
            </a:extLst>
          </p:cNvPr>
          <p:cNvSpPr txBox="1"/>
          <p:nvPr/>
        </p:nvSpPr>
        <p:spPr>
          <a:xfrm>
            <a:off x="1085849" y="1104188"/>
            <a:ext cx="6972302" cy="338554"/>
          </a:xfrm>
          <a:prstGeom prst="rect">
            <a:avLst/>
          </a:prstGeom>
          <a:noFill/>
        </p:spPr>
        <p:txBody>
          <a:bodyPr wrap="square" rtlCol="0">
            <a:spAutoFit/>
          </a:bodyPr>
          <a:lstStyle/>
          <a:p>
            <a:pPr algn="ctr"/>
            <a:r>
              <a:rPr lang="en-US" sz="1600" b="1" dirty="0"/>
              <a:t>Transplant-Associated Infection Surveillance Network (TRANSNET)</a:t>
            </a:r>
          </a:p>
        </p:txBody>
      </p:sp>
      <p:grpSp>
        <p:nvGrpSpPr>
          <p:cNvPr id="50" name="Group 49"/>
          <p:cNvGrpSpPr/>
          <p:nvPr/>
        </p:nvGrpSpPr>
        <p:grpSpPr>
          <a:xfrm>
            <a:off x="1595210" y="1598232"/>
            <a:ext cx="5491396" cy="3206888"/>
            <a:chOff x="1595210" y="1598232"/>
            <a:chExt cx="5491396" cy="3206888"/>
          </a:xfrm>
        </p:grpSpPr>
        <p:sp>
          <p:nvSpPr>
            <p:cNvPr id="16" name="Text Box 11"/>
            <p:cNvSpPr txBox="1">
              <a:spLocks noChangeArrowheads="1"/>
            </p:cNvSpPr>
            <p:nvPr/>
          </p:nvSpPr>
          <p:spPr bwMode="auto">
            <a:xfrm rot="16200000">
              <a:off x="562363" y="2939756"/>
              <a:ext cx="2351926"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t>Cumulative Incidence (%)</a:t>
              </a:r>
            </a:p>
          </p:txBody>
        </p:sp>
        <p:sp>
          <p:nvSpPr>
            <p:cNvPr id="23" name="Text Box 18"/>
            <p:cNvSpPr txBox="1">
              <a:spLocks noChangeArrowheads="1"/>
            </p:cNvSpPr>
            <p:nvPr/>
          </p:nvSpPr>
          <p:spPr bwMode="auto">
            <a:xfrm>
              <a:off x="2347918" y="4271128"/>
              <a:ext cx="4738688" cy="53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85800" algn="ctr"/>
                  <a:tab pos="1316038" algn="ctr"/>
                  <a:tab pos="2000250" algn="ctr"/>
                  <a:tab pos="2632075" algn="ctr"/>
                  <a:tab pos="3255963" algn="ctr"/>
                  <a:tab pos="3892550" algn="ctr"/>
                  <a:tab pos="4514850" algn="ctr"/>
                </a:tabLst>
                <a:defRPr sz="2400">
                  <a:solidFill>
                    <a:schemeClr val="tx1"/>
                  </a:solidFill>
                  <a:latin typeface="Arial" charset="0"/>
                </a:defRPr>
              </a:lvl1pPr>
              <a:lvl2pPr marL="742950" indent="-285750" eaLnBrk="0" hangingPunct="0">
                <a:spcBef>
                  <a:spcPct val="20000"/>
                </a:spcBef>
                <a:buChar char="–"/>
                <a:tabLst>
                  <a:tab pos="685800" algn="ctr"/>
                  <a:tab pos="1316038" algn="ctr"/>
                  <a:tab pos="2000250" algn="ctr"/>
                  <a:tab pos="2632075" algn="ctr"/>
                  <a:tab pos="3255963" algn="ctr"/>
                  <a:tab pos="3892550" algn="ctr"/>
                  <a:tab pos="4514850" algn="ctr"/>
                </a:tabLst>
                <a:defRPr sz="2000">
                  <a:solidFill>
                    <a:schemeClr val="tx1"/>
                  </a:solidFill>
                  <a:latin typeface="Arial" charset="0"/>
                </a:defRPr>
              </a:lvl2pPr>
              <a:lvl3pPr marL="1143000" indent="-228600" eaLnBrk="0" hangingPunct="0">
                <a:spcBef>
                  <a:spcPct val="20000"/>
                </a:spcBef>
                <a:buChar char="•"/>
                <a:tabLst>
                  <a:tab pos="685800" algn="ctr"/>
                  <a:tab pos="1316038" algn="ctr"/>
                  <a:tab pos="2000250" algn="ctr"/>
                  <a:tab pos="2632075" algn="ctr"/>
                  <a:tab pos="3255963" algn="ctr"/>
                  <a:tab pos="3892550" algn="ctr"/>
                  <a:tab pos="4514850" algn="ctr"/>
                </a:tabLst>
                <a:defRPr>
                  <a:solidFill>
                    <a:schemeClr val="tx1"/>
                  </a:solidFill>
                  <a:latin typeface="Arial" charset="0"/>
                </a:defRPr>
              </a:lvl3pPr>
              <a:lvl4pPr marL="1600200" indent="-228600" eaLnBrk="0" hangingPunct="0">
                <a:spcBef>
                  <a:spcPct val="20000"/>
                </a:spcBef>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4pPr>
              <a:lvl5pPr marL="2057400" indent="-228600" eaLnBrk="0" hangingPunct="0">
                <a:spcBef>
                  <a:spcPct val="20000"/>
                </a:spcBef>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9pPr>
            </a:lstStyle>
            <a:p>
              <a:pPr eaLnBrk="1" hangingPunct="1">
                <a:spcBef>
                  <a:spcPts val="0"/>
                </a:spcBef>
                <a:buFontTx/>
                <a:buNone/>
                <a:tabLst>
                  <a:tab pos="1085850" algn="ctr"/>
                  <a:tab pos="2171700" algn="ctr"/>
                  <a:tab pos="3257550" algn="ctr"/>
                  <a:tab pos="4343400" algn="ctr"/>
                </a:tabLst>
              </a:pPr>
              <a:r>
                <a:rPr lang="en-US" altLang="en-US" sz="1400" b="1" dirty="0"/>
                <a:t>0	 90	180	270	360</a:t>
              </a:r>
            </a:p>
            <a:p>
              <a:pPr algn="ctr" eaLnBrk="1" hangingPunct="1">
                <a:spcBef>
                  <a:spcPts val="0"/>
                </a:spcBef>
                <a:buFontTx/>
                <a:buNone/>
              </a:pPr>
              <a:r>
                <a:rPr lang="en-US" altLang="en-US" sz="1400" b="1" dirty="0"/>
                <a:t>Days From Transplant</a:t>
              </a:r>
            </a:p>
          </p:txBody>
        </p:sp>
        <p:sp>
          <p:nvSpPr>
            <p:cNvPr id="24" name="Text Box 19"/>
            <p:cNvSpPr txBox="1">
              <a:spLocks noChangeArrowheads="1"/>
            </p:cNvSpPr>
            <p:nvPr/>
          </p:nvSpPr>
          <p:spPr bwMode="auto">
            <a:xfrm>
              <a:off x="1851762" y="1731828"/>
              <a:ext cx="383438" cy="259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lnSpc>
                  <a:spcPct val="145000"/>
                </a:lnSpc>
                <a:spcBef>
                  <a:spcPct val="0"/>
                </a:spcBef>
                <a:buFontTx/>
                <a:buNone/>
              </a:pPr>
              <a:r>
                <a:rPr lang="en-US" altLang="en-US" sz="1400" b="1" dirty="0"/>
                <a:t>14</a:t>
              </a:r>
            </a:p>
            <a:p>
              <a:pPr algn="r" eaLnBrk="1" hangingPunct="1">
                <a:lnSpc>
                  <a:spcPct val="145000"/>
                </a:lnSpc>
                <a:spcBef>
                  <a:spcPct val="0"/>
                </a:spcBef>
                <a:buFontTx/>
                <a:buNone/>
              </a:pPr>
              <a:r>
                <a:rPr lang="en-US" altLang="en-US" sz="1400" b="1" dirty="0"/>
                <a:t>12</a:t>
              </a:r>
            </a:p>
            <a:p>
              <a:pPr algn="r" eaLnBrk="1" hangingPunct="1">
                <a:lnSpc>
                  <a:spcPct val="145000"/>
                </a:lnSpc>
                <a:spcBef>
                  <a:spcPct val="0"/>
                </a:spcBef>
                <a:buFontTx/>
                <a:buNone/>
              </a:pPr>
              <a:r>
                <a:rPr lang="en-US" altLang="en-US" sz="1400" b="1" dirty="0"/>
                <a:t>10</a:t>
              </a:r>
            </a:p>
            <a:p>
              <a:pPr algn="r" eaLnBrk="1" hangingPunct="1">
                <a:lnSpc>
                  <a:spcPct val="145000"/>
                </a:lnSpc>
                <a:spcBef>
                  <a:spcPct val="0"/>
                </a:spcBef>
                <a:buFontTx/>
                <a:buNone/>
              </a:pPr>
              <a:r>
                <a:rPr lang="en-US" altLang="en-US" sz="1400" b="1" dirty="0"/>
                <a:t>8</a:t>
              </a:r>
            </a:p>
            <a:p>
              <a:pPr algn="r" eaLnBrk="1" hangingPunct="1">
                <a:lnSpc>
                  <a:spcPct val="145000"/>
                </a:lnSpc>
                <a:spcBef>
                  <a:spcPct val="0"/>
                </a:spcBef>
                <a:buFontTx/>
                <a:buNone/>
              </a:pPr>
              <a:r>
                <a:rPr lang="en-US" altLang="en-US" sz="1400" b="1" dirty="0"/>
                <a:t>6</a:t>
              </a:r>
            </a:p>
            <a:p>
              <a:pPr algn="r" eaLnBrk="1" hangingPunct="1">
                <a:lnSpc>
                  <a:spcPct val="145000"/>
                </a:lnSpc>
                <a:spcBef>
                  <a:spcPct val="0"/>
                </a:spcBef>
                <a:buFontTx/>
                <a:buNone/>
              </a:pPr>
              <a:r>
                <a:rPr lang="en-US" altLang="en-US" sz="1400" b="1" dirty="0"/>
                <a:t>4</a:t>
              </a:r>
            </a:p>
            <a:p>
              <a:pPr algn="r" eaLnBrk="1" hangingPunct="1">
                <a:lnSpc>
                  <a:spcPct val="145000"/>
                </a:lnSpc>
                <a:spcBef>
                  <a:spcPct val="0"/>
                </a:spcBef>
                <a:buFontTx/>
                <a:buNone/>
              </a:pPr>
              <a:r>
                <a:rPr lang="en-US" altLang="en-US" sz="1400" b="1" dirty="0"/>
                <a:t>2</a:t>
              </a:r>
            </a:p>
            <a:p>
              <a:pPr algn="r" eaLnBrk="1" hangingPunct="1">
                <a:lnSpc>
                  <a:spcPct val="145000"/>
                </a:lnSpc>
                <a:spcBef>
                  <a:spcPct val="0"/>
                </a:spcBef>
                <a:buFontTx/>
                <a:buNone/>
              </a:pPr>
              <a:r>
                <a:rPr lang="en-US" altLang="en-US" sz="1400" b="1" dirty="0"/>
                <a:t>0</a:t>
              </a:r>
            </a:p>
          </p:txBody>
        </p:sp>
        <p:grpSp>
          <p:nvGrpSpPr>
            <p:cNvPr id="48" name="Group 47"/>
            <p:cNvGrpSpPr/>
            <p:nvPr/>
          </p:nvGrpSpPr>
          <p:grpSpPr>
            <a:xfrm>
              <a:off x="2212976" y="1960000"/>
              <a:ext cx="4773611" cy="2343255"/>
              <a:chOff x="2212976" y="2056978"/>
              <a:chExt cx="4773611" cy="2343255"/>
            </a:xfrm>
          </p:grpSpPr>
          <p:sp>
            <p:nvSpPr>
              <p:cNvPr id="8" name="Line 3"/>
              <p:cNvSpPr>
                <a:spLocks noChangeShapeType="1"/>
              </p:cNvSpPr>
              <p:nvPr/>
            </p:nvSpPr>
            <p:spPr bwMode="auto">
              <a:xfrm>
                <a:off x="2308225" y="2057400"/>
                <a:ext cx="0" cy="22513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9" name="Line 4"/>
              <p:cNvSpPr>
                <a:spLocks noChangeShapeType="1"/>
              </p:cNvSpPr>
              <p:nvPr/>
            </p:nvSpPr>
            <p:spPr bwMode="auto">
              <a:xfrm>
                <a:off x="2300060" y="4307470"/>
                <a:ext cx="46865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0" name="Line 5"/>
              <p:cNvSpPr>
                <a:spLocks noChangeShapeType="1"/>
              </p:cNvSpPr>
              <p:nvPr/>
            </p:nvSpPr>
            <p:spPr bwMode="auto">
              <a:xfrm>
                <a:off x="2212976" y="4213145"/>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1" name="Line 6"/>
              <p:cNvSpPr>
                <a:spLocks noChangeShapeType="1"/>
              </p:cNvSpPr>
              <p:nvPr/>
            </p:nvSpPr>
            <p:spPr bwMode="auto">
              <a:xfrm>
                <a:off x="2212976" y="3908186"/>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2" name="Line 7"/>
              <p:cNvSpPr>
                <a:spLocks noChangeShapeType="1"/>
              </p:cNvSpPr>
              <p:nvPr/>
            </p:nvSpPr>
            <p:spPr bwMode="auto">
              <a:xfrm>
                <a:off x="2212976" y="359846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3" name="Line 8"/>
              <p:cNvSpPr>
                <a:spLocks noChangeShapeType="1"/>
              </p:cNvSpPr>
              <p:nvPr/>
            </p:nvSpPr>
            <p:spPr bwMode="auto">
              <a:xfrm>
                <a:off x="2212976" y="328980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4" name="Line 9"/>
              <p:cNvSpPr>
                <a:spLocks noChangeShapeType="1"/>
              </p:cNvSpPr>
              <p:nvPr/>
            </p:nvSpPr>
            <p:spPr bwMode="auto">
              <a:xfrm>
                <a:off x="2212976" y="298008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5" name="Line 10"/>
              <p:cNvSpPr>
                <a:spLocks noChangeShapeType="1"/>
              </p:cNvSpPr>
              <p:nvPr/>
            </p:nvSpPr>
            <p:spPr bwMode="auto">
              <a:xfrm>
                <a:off x="2212976" y="267142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7" name="Line 12"/>
              <p:cNvSpPr>
                <a:spLocks noChangeShapeType="1"/>
              </p:cNvSpPr>
              <p:nvPr/>
            </p:nvSpPr>
            <p:spPr bwMode="auto">
              <a:xfrm>
                <a:off x="2484442" y="430879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8" name="Line 13"/>
              <p:cNvSpPr>
                <a:spLocks noChangeShapeType="1"/>
              </p:cNvSpPr>
              <p:nvPr/>
            </p:nvSpPr>
            <p:spPr bwMode="auto">
              <a:xfrm>
                <a:off x="3552874" y="4307469"/>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0" name="Line 15"/>
              <p:cNvSpPr>
                <a:spLocks noChangeShapeType="1"/>
              </p:cNvSpPr>
              <p:nvPr/>
            </p:nvSpPr>
            <p:spPr bwMode="auto">
              <a:xfrm>
                <a:off x="4624414" y="430879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2" name="Line 17"/>
              <p:cNvSpPr>
                <a:spLocks noChangeShapeType="1"/>
              </p:cNvSpPr>
              <p:nvPr/>
            </p:nvSpPr>
            <p:spPr bwMode="auto">
              <a:xfrm>
                <a:off x="5695953" y="4307469"/>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5" name="Line 20"/>
              <p:cNvSpPr>
                <a:spLocks noChangeShapeType="1"/>
              </p:cNvSpPr>
              <p:nvPr/>
            </p:nvSpPr>
            <p:spPr bwMode="auto">
              <a:xfrm>
                <a:off x="6765973" y="4306938"/>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6" name="Line 9"/>
              <p:cNvSpPr>
                <a:spLocks noChangeShapeType="1"/>
              </p:cNvSpPr>
              <p:nvPr/>
            </p:nvSpPr>
            <p:spPr bwMode="auto">
              <a:xfrm>
                <a:off x="2217723" y="236563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7" name="Line 10"/>
              <p:cNvSpPr>
                <a:spLocks noChangeShapeType="1"/>
              </p:cNvSpPr>
              <p:nvPr/>
            </p:nvSpPr>
            <p:spPr bwMode="auto">
              <a:xfrm>
                <a:off x="2217723" y="205697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grpSp>
        <p:sp>
          <p:nvSpPr>
            <p:cNvPr id="28" name="Freeform 27"/>
            <p:cNvSpPr/>
            <p:nvPr/>
          </p:nvSpPr>
          <p:spPr>
            <a:xfrm>
              <a:off x="2493818" y="2320640"/>
              <a:ext cx="4336473" cy="1808018"/>
            </a:xfrm>
            <a:custGeom>
              <a:avLst/>
              <a:gdLst>
                <a:gd name="connsiteX0" fmla="*/ 0 w 4336473"/>
                <a:gd name="connsiteY0" fmla="*/ 1808018 h 1829015"/>
                <a:gd name="connsiteX1" fmla="*/ 79664 w 4336473"/>
                <a:gd name="connsiteY1" fmla="*/ 1808018 h 1829015"/>
                <a:gd name="connsiteX2" fmla="*/ 83127 w 4336473"/>
                <a:gd name="connsiteY2" fmla="*/ 1589809 h 1829015"/>
                <a:gd name="connsiteX3" fmla="*/ 124691 w 4336473"/>
                <a:gd name="connsiteY3" fmla="*/ 1586346 h 1829015"/>
                <a:gd name="connsiteX4" fmla="*/ 117764 w 4336473"/>
                <a:gd name="connsiteY4" fmla="*/ 1354282 h 1829015"/>
                <a:gd name="connsiteX5" fmla="*/ 266700 w 4336473"/>
                <a:gd name="connsiteY5" fmla="*/ 1350818 h 1829015"/>
                <a:gd name="connsiteX6" fmla="*/ 259773 w 4336473"/>
                <a:gd name="connsiteY6" fmla="*/ 1122218 h 1829015"/>
                <a:gd name="connsiteX7" fmla="*/ 329046 w 4336473"/>
                <a:gd name="connsiteY7" fmla="*/ 1118755 h 1829015"/>
                <a:gd name="connsiteX8" fmla="*/ 322118 w 4336473"/>
                <a:gd name="connsiteY8" fmla="*/ 910937 h 1829015"/>
                <a:gd name="connsiteX9" fmla="*/ 817418 w 4336473"/>
                <a:gd name="connsiteY9" fmla="*/ 910937 h 1829015"/>
                <a:gd name="connsiteX10" fmla="*/ 820882 w 4336473"/>
                <a:gd name="connsiteY10" fmla="*/ 685800 h 1829015"/>
                <a:gd name="connsiteX11" fmla="*/ 931718 w 4336473"/>
                <a:gd name="connsiteY11" fmla="*/ 689264 h 1829015"/>
                <a:gd name="connsiteX12" fmla="*/ 931718 w 4336473"/>
                <a:gd name="connsiteY12" fmla="*/ 460664 h 1829015"/>
                <a:gd name="connsiteX13" fmla="*/ 959427 w 4336473"/>
                <a:gd name="connsiteY13" fmla="*/ 460664 h 1829015"/>
                <a:gd name="connsiteX14" fmla="*/ 959427 w 4336473"/>
                <a:gd name="connsiteY14" fmla="*/ 235527 h 1829015"/>
                <a:gd name="connsiteX15" fmla="*/ 2060864 w 4336473"/>
                <a:gd name="connsiteY15" fmla="*/ 235527 h 1829015"/>
                <a:gd name="connsiteX16" fmla="*/ 2047009 w 4336473"/>
                <a:gd name="connsiteY16" fmla="*/ 10391 h 1829015"/>
                <a:gd name="connsiteX17" fmla="*/ 4336473 w 4336473"/>
                <a:gd name="connsiteY17" fmla="*/ 0 h 1829015"/>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47009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47009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47009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47009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47009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47009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57400 w 4336473"/>
                <a:gd name="connsiteY16" fmla="*/ 10391 h 1808018"/>
                <a:gd name="connsiteX17" fmla="*/ 4336473 w 4336473"/>
                <a:gd name="connsiteY17" fmla="*/ 0 h 1808018"/>
                <a:gd name="connsiteX0" fmla="*/ 0 w 4336473"/>
                <a:gd name="connsiteY0" fmla="*/ 1808018 h 1808018"/>
                <a:gd name="connsiteX1" fmla="*/ 79664 w 4336473"/>
                <a:gd name="connsiteY1" fmla="*/ 1808018 h 1808018"/>
                <a:gd name="connsiteX2" fmla="*/ 83127 w 4336473"/>
                <a:gd name="connsiteY2" fmla="*/ 1589809 h 1808018"/>
                <a:gd name="connsiteX3" fmla="*/ 124691 w 4336473"/>
                <a:gd name="connsiteY3" fmla="*/ 1586346 h 1808018"/>
                <a:gd name="connsiteX4" fmla="*/ 117764 w 4336473"/>
                <a:gd name="connsiteY4" fmla="*/ 1354282 h 1808018"/>
                <a:gd name="connsiteX5" fmla="*/ 266700 w 4336473"/>
                <a:gd name="connsiteY5" fmla="*/ 1350818 h 1808018"/>
                <a:gd name="connsiteX6" fmla="*/ 259773 w 4336473"/>
                <a:gd name="connsiteY6" fmla="*/ 1122218 h 1808018"/>
                <a:gd name="connsiteX7" fmla="*/ 329046 w 4336473"/>
                <a:gd name="connsiteY7" fmla="*/ 1118755 h 1808018"/>
                <a:gd name="connsiteX8" fmla="*/ 322118 w 4336473"/>
                <a:gd name="connsiteY8" fmla="*/ 910937 h 1808018"/>
                <a:gd name="connsiteX9" fmla="*/ 817418 w 4336473"/>
                <a:gd name="connsiteY9" fmla="*/ 910937 h 1808018"/>
                <a:gd name="connsiteX10" fmla="*/ 820882 w 4336473"/>
                <a:gd name="connsiteY10" fmla="*/ 685800 h 1808018"/>
                <a:gd name="connsiteX11" fmla="*/ 931718 w 4336473"/>
                <a:gd name="connsiteY11" fmla="*/ 689264 h 1808018"/>
                <a:gd name="connsiteX12" fmla="*/ 931718 w 4336473"/>
                <a:gd name="connsiteY12" fmla="*/ 460664 h 1808018"/>
                <a:gd name="connsiteX13" fmla="*/ 959427 w 4336473"/>
                <a:gd name="connsiteY13" fmla="*/ 460664 h 1808018"/>
                <a:gd name="connsiteX14" fmla="*/ 959427 w 4336473"/>
                <a:gd name="connsiteY14" fmla="*/ 235527 h 1808018"/>
                <a:gd name="connsiteX15" fmla="*/ 2060864 w 4336473"/>
                <a:gd name="connsiteY15" fmla="*/ 235527 h 1808018"/>
                <a:gd name="connsiteX16" fmla="*/ 2057400 w 4336473"/>
                <a:gd name="connsiteY16" fmla="*/ 10391 h 1808018"/>
                <a:gd name="connsiteX17" fmla="*/ 4336473 w 4336473"/>
                <a:gd name="connsiteY17" fmla="*/ 0 h 18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6473" h="1808018">
                  <a:moveTo>
                    <a:pt x="0" y="1808018"/>
                  </a:moveTo>
                  <a:lnTo>
                    <a:pt x="79664" y="1808018"/>
                  </a:lnTo>
                  <a:cubicBezTo>
                    <a:pt x="80818" y="1735282"/>
                    <a:pt x="81973" y="1662545"/>
                    <a:pt x="83127" y="1589809"/>
                  </a:cubicBezTo>
                  <a:lnTo>
                    <a:pt x="124691" y="1586346"/>
                  </a:lnTo>
                  <a:lnTo>
                    <a:pt x="117764" y="1354282"/>
                  </a:lnTo>
                  <a:lnTo>
                    <a:pt x="266700" y="1350818"/>
                  </a:lnTo>
                  <a:lnTo>
                    <a:pt x="259773" y="1122218"/>
                  </a:lnTo>
                  <a:lnTo>
                    <a:pt x="329046" y="1118755"/>
                  </a:lnTo>
                  <a:lnTo>
                    <a:pt x="322118" y="910937"/>
                  </a:lnTo>
                  <a:lnTo>
                    <a:pt x="817418" y="910937"/>
                  </a:lnTo>
                  <a:cubicBezTo>
                    <a:pt x="818573" y="835891"/>
                    <a:pt x="819727" y="760846"/>
                    <a:pt x="820882" y="685800"/>
                  </a:cubicBezTo>
                  <a:lnTo>
                    <a:pt x="931718" y="689264"/>
                  </a:lnTo>
                  <a:lnTo>
                    <a:pt x="931718" y="460664"/>
                  </a:lnTo>
                  <a:lnTo>
                    <a:pt x="959427" y="460664"/>
                  </a:lnTo>
                  <a:lnTo>
                    <a:pt x="959427" y="235527"/>
                  </a:lnTo>
                  <a:lnTo>
                    <a:pt x="2060864" y="235527"/>
                  </a:lnTo>
                  <a:cubicBezTo>
                    <a:pt x="2059709" y="160482"/>
                    <a:pt x="2058555" y="85436"/>
                    <a:pt x="2057400" y="10391"/>
                  </a:cubicBezTo>
                  <a:lnTo>
                    <a:pt x="4336473"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cxnSpLocks/>
            </p:cNvCxnSpPr>
            <p:nvPr/>
          </p:nvCxnSpPr>
          <p:spPr>
            <a:xfrm>
              <a:off x="2501900" y="1724895"/>
              <a:ext cx="611632" cy="69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2479040" y="2791002"/>
              <a:ext cx="4348480" cy="1330960"/>
            </a:xfrm>
            <a:custGeom>
              <a:avLst/>
              <a:gdLst>
                <a:gd name="connsiteX0" fmla="*/ 0 w 4348480"/>
                <a:gd name="connsiteY0" fmla="*/ 1330960 h 1330960"/>
                <a:gd name="connsiteX1" fmla="*/ 10160 w 4348480"/>
                <a:gd name="connsiteY1" fmla="*/ 1239520 h 1330960"/>
                <a:gd name="connsiteX2" fmla="*/ 40640 w 4348480"/>
                <a:gd name="connsiteY2" fmla="*/ 1193800 h 1330960"/>
                <a:gd name="connsiteX3" fmla="*/ 104140 w 4348480"/>
                <a:gd name="connsiteY3" fmla="*/ 1148080 h 1330960"/>
                <a:gd name="connsiteX4" fmla="*/ 116840 w 4348480"/>
                <a:gd name="connsiteY4" fmla="*/ 1061720 h 1330960"/>
                <a:gd name="connsiteX5" fmla="*/ 167640 w 4348480"/>
                <a:gd name="connsiteY5" fmla="*/ 1049020 h 1330960"/>
                <a:gd name="connsiteX6" fmla="*/ 167640 w 4348480"/>
                <a:gd name="connsiteY6" fmla="*/ 1000760 h 1330960"/>
                <a:gd name="connsiteX7" fmla="*/ 215900 w 4348480"/>
                <a:gd name="connsiteY7" fmla="*/ 990600 h 1330960"/>
                <a:gd name="connsiteX8" fmla="*/ 246380 w 4348480"/>
                <a:gd name="connsiteY8" fmla="*/ 952500 h 1330960"/>
                <a:gd name="connsiteX9" fmla="*/ 281940 w 4348480"/>
                <a:gd name="connsiteY9" fmla="*/ 952500 h 1330960"/>
                <a:gd name="connsiteX10" fmla="*/ 314960 w 4348480"/>
                <a:gd name="connsiteY10" fmla="*/ 906780 h 1330960"/>
                <a:gd name="connsiteX11" fmla="*/ 327660 w 4348480"/>
                <a:gd name="connsiteY11" fmla="*/ 906780 h 1330960"/>
                <a:gd name="connsiteX12" fmla="*/ 347980 w 4348480"/>
                <a:gd name="connsiteY12" fmla="*/ 840740 h 1330960"/>
                <a:gd name="connsiteX13" fmla="*/ 378460 w 4348480"/>
                <a:gd name="connsiteY13" fmla="*/ 835660 h 1330960"/>
                <a:gd name="connsiteX14" fmla="*/ 393700 w 4348480"/>
                <a:gd name="connsiteY14" fmla="*/ 792480 h 1330960"/>
                <a:gd name="connsiteX15" fmla="*/ 490220 w 4348480"/>
                <a:gd name="connsiteY15" fmla="*/ 792480 h 1330960"/>
                <a:gd name="connsiteX16" fmla="*/ 500380 w 4348480"/>
                <a:gd name="connsiteY16" fmla="*/ 756920 h 1330960"/>
                <a:gd name="connsiteX17" fmla="*/ 591820 w 4348480"/>
                <a:gd name="connsiteY17" fmla="*/ 756920 h 1330960"/>
                <a:gd name="connsiteX18" fmla="*/ 599440 w 4348480"/>
                <a:gd name="connsiteY18" fmla="*/ 728980 h 1330960"/>
                <a:gd name="connsiteX19" fmla="*/ 716280 w 4348480"/>
                <a:gd name="connsiteY19" fmla="*/ 721360 h 1330960"/>
                <a:gd name="connsiteX20" fmla="*/ 721360 w 4348480"/>
                <a:gd name="connsiteY20" fmla="*/ 693420 h 1330960"/>
                <a:gd name="connsiteX21" fmla="*/ 767080 w 4348480"/>
                <a:gd name="connsiteY21" fmla="*/ 690880 h 1330960"/>
                <a:gd name="connsiteX22" fmla="*/ 800100 w 4348480"/>
                <a:gd name="connsiteY22" fmla="*/ 650240 h 1330960"/>
                <a:gd name="connsiteX23" fmla="*/ 942340 w 4348480"/>
                <a:gd name="connsiteY23" fmla="*/ 645160 h 1330960"/>
                <a:gd name="connsiteX24" fmla="*/ 977900 w 4348480"/>
                <a:gd name="connsiteY24" fmla="*/ 642620 h 1330960"/>
                <a:gd name="connsiteX25" fmla="*/ 980440 w 4348480"/>
                <a:gd name="connsiteY25" fmla="*/ 604520 h 1330960"/>
                <a:gd name="connsiteX26" fmla="*/ 1028700 w 4348480"/>
                <a:gd name="connsiteY26" fmla="*/ 604520 h 1330960"/>
                <a:gd name="connsiteX27" fmla="*/ 1033780 w 4348480"/>
                <a:gd name="connsiteY27" fmla="*/ 574040 h 1330960"/>
                <a:gd name="connsiteX28" fmla="*/ 1117600 w 4348480"/>
                <a:gd name="connsiteY28" fmla="*/ 568960 h 1330960"/>
                <a:gd name="connsiteX29" fmla="*/ 1127760 w 4348480"/>
                <a:gd name="connsiteY29" fmla="*/ 533400 h 1330960"/>
                <a:gd name="connsiteX30" fmla="*/ 1176020 w 4348480"/>
                <a:gd name="connsiteY30" fmla="*/ 530860 h 1330960"/>
                <a:gd name="connsiteX31" fmla="*/ 1181100 w 4348480"/>
                <a:gd name="connsiteY31" fmla="*/ 508000 h 1330960"/>
                <a:gd name="connsiteX32" fmla="*/ 1242060 w 4348480"/>
                <a:gd name="connsiteY32" fmla="*/ 513080 h 1330960"/>
                <a:gd name="connsiteX33" fmla="*/ 1259840 w 4348480"/>
                <a:gd name="connsiteY33" fmla="*/ 490220 h 1330960"/>
                <a:gd name="connsiteX34" fmla="*/ 1379220 w 4348480"/>
                <a:gd name="connsiteY34" fmla="*/ 482600 h 1330960"/>
                <a:gd name="connsiteX35" fmla="*/ 1384300 w 4348480"/>
                <a:gd name="connsiteY35" fmla="*/ 454660 h 1330960"/>
                <a:gd name="connsiteX36" fmla="*/ 1442720 w 4348480"/>
                <a:gd name="connsiteY36" fmla="*/ 449580 h 1330960"/>
                <a:gd name="connsiteX37" fmla="*/ 1452880 w 4348480"/>
                <a:gd name="connsiteY37" fmla="*/ 424180 h 1330960"/>
                <a:gd name="connsiteX38" fmla="*/ 1562100 w 4348480"/>
                <a:gd name="connsiteY38" fmla="*/ 426720 h 1330960"/>
                <a:gd name="connsiteX39" fmla="*/ 1653540 w 4348480"/>
                <a:gd name="connsiteY39" fmla="*/ 388620 h 1330960"/>
                <a:gd name="connsiteX40" fmla="*/ 1656080 w 4348480"/>
                <a:gd name="connsiteY40" fmla="*/ 337820 h 1330960"/>
                <a:gd name="connsiteX41" fmla="*/ 1724660 w 4348480"/>
                <a:gd name="connsiteY41" fmla="*/ 342900 h 1330960"/>
                <a:gd name="connsiteX42" fmla="*/ 1752600 w 4348480"/>
                <a:gd name="connsiteY42" fmla="*/ 317500 h 1330960"/>
                <a:gd name="connsiteX43" fmla="*/ 1805940 w 4348480"/>
                <a:gd name="connsiteY43" fmla="*/ 312420 h 1330960"/>
                <a:gd name="connsiteX44" fmla="*/ 1831340 w 4348480"/>
                <a:gd name="connsiteY44" fmla="*/ 264160 h 1330960"/>
                <a:gd name="connsiteX45" fmla="*/ 1940560 w 4348480"/>
                <a:gd name="connsiteY45" fmla="*/ 256540 h 1330960"/>
                <a:gd name="connsiteX46" fmla="*/ 1953260 w 4348480"/>
                <a:gd name="connsiteY46" fmla="*/ 231140 h 1330960"/>
                <a:gd name="connsiteX47" fmla="*/ 2077720 w 4348480"/>
                <a:gd name="connsiteY47" fmla="*/ 231140 h 1330960"/>
                <a:gd name="connsiteX48" fmla="*/ 2080260 w 4348480"/>
                <a:gd name="connsiteY48" fmla="*/ 218440 h 1330960"/>
                <a:gd name="connsiteX49" fmla="*/ 2133600 w 4348480"/>
                <a:gd name="connsiteY49" fmla="*/ 215900 h 1330960"/>
                <a:gd name="connsiteX50" fmla="*/ 2235200 w 4348480"/>
                <a:gd name="connsiteY50" fmla="*/ 205740 h 1330960"/>
                <a:gd name="connsiteX51" fmla="*/ 2237740 w 4348480"/>
                <a:gd name="connsiteY51" fmla="*/ 193040 h 1330960"/>
                <a:gd name="connsiteX52" fmla="*/ 2385060 w 4348480"/>
                <a:gd name="connsiteY52" fmla="*/ 193040 h 1330960"/>
                <a:gd name="connsiteX53" fmla="*/ 2529840 w 4348480"/>
                <a:gd name="connsiteY53" fmla="*/ 190500 h 1330960"/>
                <a:gd name="connsiteX54" fmla="*/ 2550160 w 4348480"/>
                <a:gd name="connsiteY54" fmla="*/ 172720 h 1330960"/>
                <a:gd name="connsiteX55" fmla="*/ 2659380 w 4348480"/>
                <a:gd name="connsiteY55" fmla="*/ 185420 h 1330960"/>
                <a:gd name="connsiteX56" fmla="*/ 2743200 w 4348480"/>
                <a:gd name="connsiteY56" fmla="*/ 119380 h 1330960"/>
                <a:gd name="connsiteX57" fmla="*/ 2872740 w 4348480"/>
                <a:gd name="connsiteY57" fmla="*/ 119380 h 1330960"/>
                <a:gd name="connsiteX58" fmla="*/ 2880360 w 4348480"/>
                <a:gd name="connsiteY58" fmla="*/ 104140 h 1330960"/>
                <a:gd name="connsiteX59" fmla="*/ 3114040 w 4348480"/>
                <a:gd name="connsiteY59" fmla="*/ 106680 h 1330960"/>
                <a:gd name="connsiteX60" fmla="*/ 3246120 w 4348480"/>
                <a:gd name="connsiteY60" fmla="*/ 78740 h 1330960"/>
                <a:gd name="connsiteX61" fmla="*/ 3373120 w 4348480"/>
                <a:gd name="connsiteY61" fmla="*/ 76200 h 1330960"/>
                <a:gd name="connsiteX62" fmla="*/ 3423920 w 4348480"/>
                <a:gd name="connsiteY62" fmla="*/ 55880 h 1330960"/>
                <a:gd name="connsiteX63" fmla="*/ 3487420 w 4348480"/>
                <a:gd name="connsiteY63" fmla="*/ 60960 h 1330960"/>
                <a:gd name="connsiteX64" fmla="*/ 3616960 w 4348480"/>
                <a:gd name="connsiteY64" fmla="*/ 53340 h 1330960"/>
                <a:gd name="connsiteX65" fmla="*/ 3627120 w 4348480"/>
                <a:gd name="connsiteY65" fmla="*/ 40640 h 1330960"/>
                <a:gd name="connsiteX66" fmla="*/ 3911600 w 4348480"/>
                <a:gd name="connsiteY66" fmla="*/ 43180 h 1330960"/>
                <a:gd name="connsiteX67" fmla="*/ 3919220 w 4348480"/>
                <a:gd name="connsiteY67" fmla="*/ 0 h 1330960"/>
                <a:gd name="connsiteX68" fmla="*/ 4348480 w 4348480"/>
                <a:gd name="connsiteY68" fmla="*/ 2540 h 1330960"/>
                <a:gd name="connsiteX0" fmla="*/ 0 w 4348480"/>
                <a:gd name="connsiteY0" fmla="*/ 1330960 h 1330960"/>
                <a:gd name="connsiteX1" fmla="*/ 10160 w 4348480"/>
                <a:gd name="connsiteY1" fmla="*/ 1239520 h 1330960"/>
                <a:gd name="connsiteX2" fmla="*/ 40640 w 4348480"/>
                <a:gd name="connsiteY2" fmla="*/ 1193800 h 1330960"/>
                <a:gd name="connsiteX3" fmla="*/ 104140 w 4348480"/>
                <a:gd name="connsiteY3" fmla="*/ 1148080 h 1330960"/>
                <a:gd name="connsiteX4" fmla="*/ 116840 w 4348480"/>
                <a:gd name="connsiteY4" fmla="*/ 1061720 h 1330960"/>
                <a:gd name="connsiteX5" fmla="*/ 167640 w 4348480"/>
                <a:gd name="connsiteY5" fmla="*/ 1049020 h 1330960"/>
                <a:gd name="connsiteX6" fmla="*/ 167640 w 4348480"/>
                <a:gd name="connsiteY6" fmla="*/ 1000760 h 1330960"/>
                <a:gd name="connsiteX7" fmla="*/ 215900 w 4348480"/>
                <a:gd name="connsiteY7" fmla="*/ 990600 h 1330960"/>
                <a:gd name="connsiteX8" fmla="*/ 246380 w 4348480"/>
                <a:gd name="connsiteY8" fmla="*/ 952500 h 1330960"/>
                <a:gd name="connsiteX9" fmla="*/ 281940 w 4348480"/>
                <a:gd name="connsiteY9" fmla="*/ 952500 h 1330960"/>
                <a:gd name="connsiteX10" fmla="*/ 314960 w 4348480"/>
                <a:gd name="connsiteY10" fmla="*/ 906780 h 1330960"/>
                <a:gd name="connsiteX11" fmla="*/ 327660 w 4348480"/>
                <a:gd name="connsiteY11" fmla="*/ 906780 h 1330960"/>
                <a:gd name="connsiteX12" fmla="*/ 347980 w 4348480"/>
                <a:gd name="connsiteY12" fmla="*/ 840740 h 1330960"/>
                <a:gd name="connsiteX13" fmla="*/ 378460 w 4348480"/>
                <a:gd name="connsiteY13" fmla="*/ 835660 h 1330960"/>
                <a:gd name="connsiteX14" fmla="*/ 393700 w 4348480"/>
                <a:gd name="connsiteY14" fmla="*/ 792480 h 1330960"/>
                <a:gd name="connsiteX15" fmla="*/ 490220 w 4348480"/>
                <a:gd name="connsiteY15" fmla="*/ 792480 h 1330960"/>
                <a:gd name="connsiteX16" fmla="*/ 500380 w 4348480"/>
                <a:gd name="connsiteY16" fmla="*/ 756920 h 1330960"/>
                <a:gd name="connsiteX17" fmla="*/ 591820 w 4348480"/>
                <a:gd name="connsiteY17" fmla="*/ 756920 h 1330960"/>
                <a:gd name="connsiteX18" fmla="*/ 599440 w 4348480"/>
                <a:gd name="connsiteY18" fmla="*/ 728980 h 1330960"/>
                <a:gd name="connsiteX19" fmla="*/ 716280 w 4348480"/>
                <a:gd name="connsiteY19" fmla="*/ 721360 h 1330960"/>
                <a:gd name="connsiteX20" fmla="*/ 721360 w 4348480"/>
                <a:gd name="connsiteY20" fmla="*/ 693420 h 1330960"/>
                <a:gd name="connsiteX21" fmla="*/ 767080 w 4348480"/>
                <a:gd name="connsiteY21" fmla="*/ 690880 h 1330960"/>
                <a:gd name="connsiteX22" fmla="*/ 800100 w 4348480"/>
                <a:gd name="connsiteY22" fmla="*/ 650240 h 1330960"/>
                <a:gd name="connsiteX23" fmla="*/ 942340 w 4348480"/>
                <a:gd name="connsiteY23" fmla="*/ 645160 h 1330960"/>
                <a:gd name="connsiteX24" fmla="*/ 977900 w 4348480"/>
                <a:gd name="connsiteY24" fmla="*/ 642620 h 1330960"/>
                <a:gd name="connsiteX25" fmla="*/ 980440 w 4348480"/>
                <a:gd name="connsiteY25" fmla="*/ 604520 h 1330960"/>
                <a:gd name="connsiteX26" fmla="*/ 1028700 w 4348480"/>
                <a:gd name="connsiteY26" fmla="*/ 604520 h 1330960"/>
                <a:gd name="connsiteX27" fmla="*/ 1033780 w 4348480"/>
                <a:gd name="connsiteY27" fmla="*/ 574040 h 1330960"/>
                <a:gd name="connsiteX28" fmla="*/ 1117600 w 4348480"/>
                <a:gd name="connsiteY28" fmla="*/ 568960 h 1330960"/>
                <a:gd name="connsiteX29" fmla="*/ 1127760 w 4348480"/>
                <a:gd name="connsiteY29" fmla="*/ 533400 h 1330960"/>
                <a:gd name="connsiteX30" fmla="*/ 1176020 w 4348480"/>
                <a:gd name="connsiteY30" fmla="*/ 530860 h 1330960"/>
                <a:gd name="connsiteX31" fmla="*/ 1181100 w 4348480"/>
                <a:gd name="connsiteY31" fmla="*/ 508000 h 1330960"/>
                <a:gd name="connsiteX32" fmla="*/ 1242060 w 4348480"/>
                <a:gd name="connsiteY32" fmla="*/ 513080 h 1330960"/>
                <a:gd name="connsiteX33" fmla="*/ 1259840 w 4348480"/>
                <a:gd name="connsiteY33" fmla="*/ 490220 h 1330960"/>
                <a:gd name="connsiteX34" fmla="*/ 1379220 w 4348480"/>
                <a:gd name="connsiteY34" fmla="*/ 482600 h 1330960"/>
                <a:gd name="connsiteX35" fmla="*/ 1384300 w 4348480"/>
                <a:gd name="connsiteY35" fmla="*/ 454660 h 1330960"/>
                <a:gd name="connsiteX36" fmla="*/ 1442720 w 4348480"/>
                <a:gd name="connsiteY36" fmla="*/ 449580 h 1330960"/>
                <a:gd name="connsiteX37" fmla="*/ 1452880 w 4348480"/>
                <a:gd name="connsiteY37" fmla="*/ 424180 h 1330960"/>
                <a:gd name="connsiteX38" fmla="*/ 1562100 w 4348480"/>
                <a:gd name="connsiteY38" fmla="*/ 426720 h 1330960"/>
                <a:gd name="connsiteX39" fmla="*/ 1653540 w 4348480"/>
                <a:gd name="connsiteY39" fmla="*/ 388620 h 1330960"/>
                <a:gd name="connsiteX40" fmla="*/ 1656080 w 4348480"/>
                <a:gd name="connsiteY40" fmla="*/ 337820 h 1330960"/>
                <a:gd name="connsiteX41" fmla="*/ 1724660 w 4348480"/>
                <a:gd name="connsiteY41" fmla="*/ 342900 h 1330960"/>
                <a:gd name="connsiteX42" fmla="*/ 1752600 w 4348480"/>
                <a:gd name="connsiteY42" fmla="*/ 317500 h 1330960"/>
                <a:gd name="connsiteX43" fmla="*/ 1805940 w 4348480"/>
                <a:gd name="connsiteY43" fmla="*/ 312420 h 1330960"/>
                <a:gd name="connsiteX44" fmla="*/ 1831340 w 4348480"/>
                <a:gd name="connsiteY44" fmla="*/ 264160 h 1330960"/>
                <a:gd name="connsiteX45" fmla="*/ 1940560 w 4348480"/>
                <a:gd name="connsiteY45" fmla="*/ 256540 h 1330960"/>
                <a:gd name="connsiteX46" fmla="*/ 1953260 w 4348480"/>
                <a:gd name="connsiteY46" fmla="*/ 231140 h 1330960"/>
                <a:gd name="connsiteX47" fmla="*/ 2077720 w 4348480"/>
                <a:gd name="connsiteY47" fmla="*/ 231140 h 1330960"/>
                <a:gd name="connsiteX48" fmla="*/ 2080260 w 4348480"/>
                <a:gd name="connsiteY48" fmla="*/ 218440 h 1330960"/>
                <a:gd name="connsiteX49" fmla="*/ 2133600 w 4348480"/>
                <a:gd name="connsiteY49" fmla="*/ 215900 h 1330960"/>
                <a:gd name="connsiteX50" fmla="*/ 2235200 w 4348480"/>
                <a:gd name="connsiteY50" fmla="*/ 205740 h 1330960"/>
                <a:gd name="connsiteX51" fmla="*/ 2237740 w 4348480"/>
                <a:gd name="connsiteY51" fmla="*/ 193040 h 1330960"/>
                <a:gd name="connsiteX52" fmla="*/ 2385060 w 4348480"/>
                <a:gd name="connsiteY52" fmla="*/ 193040 h 1330960"/>
                <a:gd name="connsiteX53" fmla="*/ 2529840 w 4348480"/>
                <a:gd name="connsiteY53" fmla="*/ 190500 h 1330960"/>
                <a:gd name="connsiteX54" fmla="*/ 2550160 w 4348480"/>
                <a:gd name="connsiteY54" fmla="*/ 172720 h 1330960"/>
                <a:gd name="connsiteX55" fmla="*/ 2659380 w 4348480"/>
                <a:gd name="connsiteY55" fmla="*/ 185420 h 1330960"/>
                <a:gd name="connsiteX56" fmla="*/ 2743200 w 4348480"/>
                <a:gd name="connsiteY56" fmla="*/ 119380 h 1330960"/>
                <a:gd name="connsiteX57" fmla="*/ 2872740 w 4348480"/>
                <a:gd name="connsiteY57" fmla="*/ 119380 h 1330960"/>
                <a:gd name="connsiteX58" fmla="*/ 2880360 w 4348480"/>
                <a:gd name="connsiteY58" fmla="*/ 104140 h 1330960"/>
                <a:gd name="connsiteX59" fmla="*/ 3114040 w 4348480"/>
                <a:gd name="connsiteY59" fmla="*/ 106680 h 1330960"/>
                <a:gd name="connsiteX60" fmla="*/ 3177540 w 4348480"/>
                <a:gd name="connsiteY60" fmla="*/ 93980 h 1330960"/>
                <a:gd name="connsiteX61" fmla="*/ 3246120 w 4348480"/>
                <a:gd name="connsiteY61" fmla="*/ 78740 h 1330960"/>
                <a:gd name="connsiteX62" fmla="*/ 3373120 w 4348480"/>
                <a:gd name="connsiteY62" fmla="*/ 76200 h 1330960"/>
                <a:gd name="connsiteX63" fmla="*/ 3423920 w 4348480"/>
                <a:gd name="connsiteY63" fmla="*/ 55880 h 1330960"/>
                <a:gd name="connsiteX64" fmla="*/ 3487420 w 4348480"/>
                <a:gd name="connsiteY64" fmla="*/ 60960 h 1330960"/>
                <a:gd name="connsiteX65" fmla="*/ 3616960 w 4348480"/>
                <a:gd name="connsiteY65" fmla="*/ 53340 h 1330960"/>
                <a:gd name="connsiteX66" fmla="*/ 3627120 w 4348480"/>
                <a:gd name="connsiteY66" fmla="*/ 40640 h 1330960"/>
                <a:gd name="connsiteX67" fmla="*/ 3911600 w 4348480"/>
                <a:gd name="connsiteY67" fmla="*/ 43180 h 1330960"/>
                <a:gd name="connsiteX68" fmla="*/ 3919220 w 4348480"/>
                <a:gd name="connsiteY68" fmla="*/ 0 h 1330960"/>
                <a:gd name="connsiteX69" fmla="*/ 4348480 w 4348480"/>
                <a:gd name="connsiteY69" fmla="*/ 2540 h 1330960"/>
                <a:gd name="connsiteX0" fmla="*/ 0 w 4348480"/>
                <a:gd name="connsiteY0" fmla="*/ 1330960 h 1330960"/>
                <a:gd name="connsiteX1" fmla="*/ 10160 w 4348480"/>
                <a:gd name="connsiteY1" fmla="*/ 1239520 h 1330960"/>
                <a:gd name="connsiteX2" fmla="*/ 40640 w 4348480"/>
                <a:gd name="connsiteY2" fmla="*/ 1193800 h 1330960"/>
                <a:gd name="connsiteX3" fmla="*/ 104140 w 4348480"/>
                <a:gd name="connsiteY3" fmla="*/ 1148080 h 1330960"/>
                <a:gd name="connsiteX4" fmla="*/ 116840 w 4348480"/>
                <a:gd name="connsiteY4" fmla="*/ 1061720 h 1330960"/>
                <a:gd name="connsiteX5" fmla="*/ 167640 w 4348480"/>
                <a:gd name="connsiteY5" fmla="*/ 1049020 h 1330960"/>
                <a:gd name="connsiteX6" fmla="*/ 167640 w 4348480"/>
                <a:gd name="connsiteY6" fmla="*/ 1000760 h 1330960"/>
                <a:gd name="connsiteX7" fmla="*/ 215900 w 4348480"/>
                <a:gd name="connsiteY7" fmla="*/ 990600 h 1330960"/>
                <a:gd name="connsiteX8" fmla="*/ 246380 w 4348480"/>
                <a:gd name="connsiteY8" fmla="*/ 952500 h 1330960"/>
                <a:gd name="connsiteX9" fmla="*/ 281940 w 4348480"/>
                <a:gd name="connsiteY9" fmla="*/ 952500 h 1330960"/>
                <a:gd name="connsiteX10" fmla="*/ 314960 w 4348480"/>
                <a:gd name="connsiteY10" fmla="*/ 906780 h 1330960"/>
                <a:gd name="connsiteX11" fmla="*/ 327660 w 4348480"/>
                <a:gd name="connsiteY11" fmla="*/ 906780 h 1330960"/>
                <a:gd name="connsiteX12" fmla="*/ 347980 w 4348480"/>
                <a:gd name="connsiteY12" fmla="*/ 840740 h 1330960"/>
                <a:gd name="connsiteX13" fmla="*/ 378460 w 4348480"/>
                <a:gd name="connsiteY13" fmla="*/ 835660 h 1330960"/>
                <a:gd name="connsiteX14" fmla="*/ 393700 w 4348480"/>
                <a:gd name="connsiteY14" fmla="*/ 792480 h 1330960"/>
                <a:gd name="connsiteX15" fmla="*/ 490220 w 4348480"/>
                <a:gd name="connsiteY15" fmla="*/ 792480 h 1330960"/>
                <a:gd name="connsiteX16" fmla="*/ 500380 w 4348480"/>
                <a:gd name="connsiteY16" fmla="*/ 756920 h 1330960"/>
                <a:gd name="connsiteX17" fmla="*/ 591820 w 4348480"/>
                <a:gd name="connsiteY17" fmla="*/ 756920 h 1330960"/>
                <a:gd name="connsiteX18" fmla="*/ 599440 w 4348480"/>
                <a:gd name="connsiteY18" fmla="*/ 728980 h 1330960"/>
                <a:gd name="connsiteX19" fmla="*/ 716280 w 4348480"/>
                <a:gd name="connsiteY19" fmla="*/ 721360 h 1330960"/>
                <a:gd name="connsiteX20" fmla="*/ 721360 w 4348480"/>
                <a:gd name="connsiteY20" fmla="*/ 693420 h 1330960"/>
                <a:gd name="connsiteX21" fmla="*/ 767080 w 4348480"/>
                <a:gd name="connsiteY21" fmla="*/ 690880 h 1330960"/>
                <a:gd name="connsiteX22" fmla="*/ 800100 w 4348480"/>
                <a:gd name="connsiteY22" fmla="*/ 650240 h 1330960"/>
                <a:gd name="connsiteX23" fmla="*/ 942340 w 4348480"/>
                <a:gd name="connsiteY23" fmla="*/ 645160 h 1330960"/>
                <a:gd name="connsiteX24" fmla="*/ 977900 w 4348480"/>
                <a:gd name="connsiteY24" fmla="*/ 642620 h 1330960"/>
                <a:gd name="connsiteX25" fmla="*/ 980440 w 4348480"/>
                <a:gd name="connsiteY25" fmla="*/ 604520 h 1330960"/>
                <a:gd name="connsiteX26" fmla="*/ 1028700 w 4348480"/>
                <a:gd name="connsiteY26" fmla="*/ 604520 h 1330960"/>
                <a:gd name="connsiteX27" fmla="*/ 1033780 w 4348480"/>
                <a:gd name="connsiteY27" fmla="*/ 574040 h 1330960"/>
                <a:gd name="connsiteX28" fmla="*/ 1117600 w 4348480"/>
                <a:gd name="connsiteY28" fmla="*/ 568960 h 1330960"/>
                <a:gd name="connsiteX29" fmla="*/ 1127760 w 4348480"/>
                <a:gd name="connsiteY29" fmla="*/ 533400 h 1330960"/>
                <a:gd name="connsiteX30" fmla="*/ 1176020 w 4348480"/>
                <a:gd name="connsiteY30" fmla="*/ 530860 h 1330960"/>
                <a:gd name="connsiteX31" fmla="*/ 1181100 w 4348480"/>
                <a:gd name="connsiteY31" fmla="*/ 508000 h 1330960"/>
                <a:gd name="connsiteX32" fmla="*/ 1242060 w 4348480"/>
                <a:gd name="connsiteY32" fmla="*/ 513080 h 1330960"/>
                <a:gd name="connsiteX33" fmla="*/ 1259840 w 4348480"/>
                <a:gd name="connsiteY33" fmla="*/ 490220 h 1330960"/>
                <a:gd name="connsiteX34" fmla="*/ 1379220 w 4348480"/>
                <a:gd name="connsiteY34" fmla="*/ 482600 h 1330960"/>
                <a:gd name="connsiteX35" fmla="*/ 1384300 w 4348480"/>
                <a:gd name="connsiteY35" fmla="*/ 454660 h 1330960"/>
                <a:gd name="connsiteX36" fmla="*/ 1442720 w 4348480"/>
                <a:gd name="connsiteY36" fmla="*/ 449580 h 1330960"/>
                <a:gd name="connsiteX37" fmla="*/ 1452880 w 4348480"/>
                <a:gd name="connsiteY37" fmla="*/ 424180 h 1330960"/>
                <a:gd name="connsiteX38" fmla="*/ 1562100 w 4348480"/>
                <a:gd name="connsiteY38" fmla="*/ 426720 h 1330960"/>
                <a:gd name="connsiteX39" fmla="*/ 1653540 w 4348480"/>
                <a:gd name="connsiteY39" fmla="*/ 388620 h 1330960"/>
                <a:gd name="connsiteX40" fmla="*/ 1656080 w 4348480"/>
                <a:gd name="connsiteY40" fmla="*/ 337820 h 1330960"/>
                <a:gd name="connsiteX41" fmla="*/ 1724660 w 4348480"/>
                <a:gd name="connsiteY41" fmla="*/ 342900 h 1330960"/>
                <a:gd name="connsiteX42" fmla="*/ 1752600 w 4348480"/>
                <a:gd name="connsiteY42" fmla="*/ 317500 h 1330960"/>
                <a:gd name="connsiteX43" fmla="*/ 1805940 w 4348480"/>
                <a:gd name="connsiteY43" fmla="*/ 312420 h 1330960"/>
                <a:gd name="connsiteX44" fmla="*/ 1831340 w 4348480"/>
                <a:gd name="connsiteY44" fmla="*/ 264160 h 1330960"/>
                <a:gd name="connsiteX45" fmla="*/ 1940560 w 4348480"/>
                <a:gd name="connsiteY45" fmla="*/ 256540 h 1330960"/>
                <a:gd name="connsiteX46" fmla="*/ 1953260 w 4348480"/>
                <a:gd name="connsiteY46" fmla="*/ 231140 h 1330960"/>
                <a:gd name="connsiteX47" fmla="*/ 2077720 w 4348480"/>
                <a:gd name="connsiteY47" fmla="*/ 231140 h 1330960"/>
                <a:gd name="connsiteX48" fmla="*/ 2080260 w 4348480"/>
                <a:gd name="connsiteY48" fmla="*/ 218440 h 1330960"/>
                <a:gd name="connsiteX49" fmla="*/ 2133600 w 4348480"/>
                <a:gd name="connsiteY49" fmla="*/ 215900 h 1330960"/>
                <a:gd name="connsiteX50" fmla="*/ 2235200 w 4348480"/>
                <a:gd name="connsiteY50" fmla="*/ 205740 h 1330960"/>
                <a:gd name="connsiteX51" fmla="*/ 2237740 w 4348480"/>
                <a:gd name="connsiteY51" fmla="*/ 193040 h 1330960"/>
                <a:gd name="connsiteX52" fmla="*/ 2385060 w 4348480"/>
                <a:gd name="connsiteY52" fmla="*/ 193040 h 1330960"/>
                <a:gd name="connsiteX53" fmla="*/ 2529840 w 4348480"/>
                <a:gd name="connsiteY53" fmla="*/ 190500 h 1330960"/>
                <a:gd name="connsiteX54" fmla="*/ 2550160 w 4348480"/>
                <a:gd name="connsiteY54" fmla="*/ 172720 h 1330960"/>
                <a:gd name="connsiteX55" fmla="*/ 2659380 w 4348480"/>
                <a:gd name="connsiteY55" fmla="*/ 185420 h 1330960"/>
                <a:gd name="connsiteX56" fmla="*/ 2743200 w 4348480"/>
                <a:gd name="connsiteY56" fmla="*/ 119380 h 1330960"/>
                <a:gd name="connsiteX57" fmla="*/ 2872740 w 4348480"/>
                <a:gd name="connsiteY57" fmla="*/ 119380 h 1330960"/>
                <a:gd name="connsiteX58" fmla="*/ 2880360 w 4348480"/>
                <a:gd name="connsiteY58" fmla="*/ 104140 h 1330960"/>
                <a:gd name="connsiteX59" fmla="*/ 3114040 w 4348480"/>
                <a:gd name="connsiteY59" fmla="*/ 106680 h 1330960"/>
                <a:gd name="connsiteX60" fmla="*/ 3111500 w 4348480"/>
                <a:gd name="connsiteY60" fmla="*/ 81280 h 1330960"/>
                <a:gd name="connsiteX61" fmla="*/ 3246120 w 4348480"/>
                <a:gd name="connsiteY61" fmla="*/ 78740 h 1330960"/>
                <a:gd name="connsiteX62" fmla="*/ 3373120 w 4348480"/>
                <a:gd name="connsiteY62" fmla="*/ 76200 h 1330960"/>
                <a:gd name="connsiteX63" fmla="*/ 3423920 w 4348480"/>
                <a:gd name="connsiteY63" fmla="*/ 55880 h 1330960"/>
                <a:gd name="connsiteX64" fmla="*/ 3487420 w 4348480"/>
                <a:gd name="connsiteY64" fmla="*/ 60960 h 1330960"/>
                <a:gd name="connsiteX65" fmla="*/ 3616960 w 4348480"/>
                <a:gd name="connsiteY65" fmla="*/ 53340 h 1330960"/>
                <a:gd name="connsiteX66" fmla="*/ 3627120 w 4348480"/>
                <a:gd name="connsiteY66" fmla="*/ 40640 h 1330960"/>
                <a:gd name="connsiteX67" fmla="*/ 3911600 w 4348480"/>
                <a:gd name="connsiteY67" fmla="*/ 43180 h 1330960"/>
                <a:gd name="connsiteX68" fmla="*/ 3919220 w 4348480"/>
                <a:gd name="connsiteY68" fmla="*/ 0 h 1330960"/>
                <a:gd name="connsiteX69" fmla="*/ 4348480 w 4348480"/>
                <a:gd name="connsiteY69" fmla="*/ 2540 h 133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48480" h="1330960">
                  <a:moveTo>
                    <a:pt x="0" y="1330960"/>
                  </a:moveTo>
                  <a:lnTo>
                    <a:pt x="10160" y="1239520"/>
                  </a:lnTo>
                  <a:lnTo>
                    <a:pt x="40640" y="1193800"/>
                  </a:lnTo>
                  <a:lnTo>
                    <a:pt x="104140" y="1148080"/>
                  </a:lnTo>
                  <a:lnTo>
                    <a:pt x="116840" y="1061720"/>
                  </a:lnTo>
                  <a:lnTo>
                    <a:pt x="167640" y="1049020"/>
                  </a:lnTo>
                  <a:lnTo>
                    <a:pt x="167640" y="1000760"/>
                  </a:lnTo>
                  <a:lnTo>
                    <a:pt x="215900" y="990600"/>
                  </a:lnTo>
                  <a:lnTo>
                    <a:pt x="246380" y="952500"/>
                  </a:lnTo>
                  <a:lnTo>
                    <a:pt x="281940" y="952500"/>
                  </a:lnTo>
                  <a:lnTo>
                    <a:pt x="314960" y="906780"/>
                  </a:lnTo>
                  <a:lnTo>
                    <a:pt x="327660" y="906780"/>
                  </a:lnTo>
                  <a:lnTo>
                    <a:pt x="347980" y="840740"/>
                  </a:lnTo>
                  <a:lnTo>
                    <a:pt x="378460" y="835660"/>
                  </a:lnTo>
                  <a:lnTo>
                    <a:pt x="393700" y="792480"/>
                  </a:lnTo>
                  <a:lnTo>
                    <a:pt x="490220" y="792480"/>
                  </a:lnTo>
                  <a:lnTo>
                    <a:pt x="500380" y="756920"/>
                  </a:lnTo>
                  <a:lnTo>
                    <a:pt x="591820" y="756920"/>
                  </a:lnTo>
                  <a:lnTo>
                    <a:pt x="599440" y="728980"/>
                  </a:lnTo>
                  <a:lnTo>
                    <a:pt x="716280" y="721360"/>
                  </a:lnTo>
                  <a:lnTo>
                    <a:pt x="721360" y="693420"/>
                  </a:lnTo>
                  <a:lnTo>
                    <a:pt x="767080" y="690880"/>
                  </a:lnTo>
                  <a:lnTo>
                    <a:pt x="800100" y="650240"/>
                  </a:lnTo>
                  <a:lnTo>
                    <a:pt x="942340" y="645160"/>
                  </a:lnTo>
                  <a:lnTo>
                    <a:pt x="977900" y="642620"/>
                  </a:lnTo>
                  <a:lnTo>
                    <a:pt x="980440" y="604520"/>
                  </a:lnTo>
                  <a:lnTo>
                    <a:pt x="1028700" y="604520"/>
                  </a:lnTo>
                  <a:lnTo>
                    <a:pt x="1033780" y="574040"/>
                  </a:lnTo>
                  <a:lnTo>
                    <a:pt x="1117600" y="568960"/>
                  </a:lnTo>
                  <a:lnTo>
                    <a:pt x="1127760" y="533400"/>
                  </a:lnTo>
                  <a:lnTo>
                    <a:pt x="1176020" y="530860"/>
                  </a:lnTo>
                  <a:lnTo>
                    <a:pt x="1181100" y="508000"/>
                  </a:lnTo>
                  <a:lnTo>
                    <a:pt x="1242060" y="513080"/>
                  </a:lnTo>
                  <a:lnTo>
                    <a:pt x="1259840" y="490220"/>
                  </a:lnTo>
                  <a:lnTo>
                    <a:pt x="1379220" y="482600"/>
                  </a:lnTo>
                  <a:lnTo>
                    <a:pt x="1384300" y="454660"/>
                  </a:lnTo>
                  <a:lnTo>
                    <a:pt x="1442720" y="449580"/>
                  </a:lnTo>
                  <a:lnTo>
                    <a:pt x="1452880" y="424180"/>
                  </a:lnTo>
                  <a:lnTo>
                    <a:pt x="1562100" y="426720"/>
                  </a:lnTo>
                  <a:lnTo>
                    <a:pt x="1653540" y="388620"/>
                  </a:lnTo>
                  <a:lnTo>
                    <a:pt x="1656080" y="337820"/>
                  </a:lnTo>
                  <a:lnTo>
                    <a:pt x="1724660" y="342900"/>
                  </a:lnTo>
                  <a:lnTo>
                    <a:pt x="1752600" y="317500"/>
                  </a:lnTo>
                  <a:lnTo>
                    <a:pt x="1805940" y="312420"/>
                  </a:lnTo>
                  <a:lnTo>
                    <a:pt x="1831340" y="264160"/>
                  </a:lnTo>
                  <a:lnTo>
                    <a:pt x="1940560" y="256540"/>
                  </a:lnTo>
                  <a:lnTo>
                    <a:pt x="1953260" y="231140"/>
                  </a:lnTo>
                  <a:lnTo>
                    <a:pt x="2077720" y="231140"/>
                  </a:lnTo>
                  <a:lnTo>
                    <a:pt x="2080260" y="218440"/>
                  </a:lnTo>
                  <a:lnTo>
                    <a:pt x="2133600" y="215900"/>
                  </a:lnTo>
                  <a:lnTo>
                    <a:pt x="2235200" y="205740"/>
                  </a:lnTo>
                  <a:lnTo>
                    <a:pt x="2237740" y="193040"/>
                  </a:lnTo>
                  <a:lnTo>
                    <a:pt x="2385060" y="193040"/>
                  </a:lnTo>
                  <a:lnTo>
                    <a:pt x="2529840" y="190500"/>
                  </a:lnTo>
                  <a:lnTo>
                    <a:pt x="2550160" y="172720"/>
                  </a:lnTo>
                  <a:lnTo>
                    <a:pt x="2659380" y="185420"/>
                  </a:lnTo>
                  <a:lnTo>
                    <a:pt x="2743200" y="119380"/>
                  </a:lnTo>
                  <a:lnTo>
                    <a:pt x="2872740" y="119380"/>
                  </a:lnTo>
                  <a:lnTo>
                    <a:pt x="2880360" y="104140"/>
                  </a:lnTo>
                  <a:lnTo>
                    <a:pt x="3114040" y="106680"/>
                  </a:lnTo>
                  <a:lnTo>
                    <a:pt x="3111500" y="81280"/>
                  </a:lnTo>
                  <a:lnTo>
                    <a:pt x="3246120" y="78740"/>
                  </a:lnTo>
                  <a:lnTo>
                    <a:pt x="3373120" y="76200"/>
                  </a:lnTo>
                  <a:lnTo>
                    <a:pt x="3423920" y="55880"/>
                  </a:lnTo>
                  <a:lnTo>
                    <a:pt x="3487420" y="60960"/>
                  </a:lnTo>
                  <a:lnTo>
                    <a:pt x="3616960" y="53340"/>
                  </a:lnTo>
                  <a:lnTo>
                    <a:pt x="3627120" y="40640"/>
                  </a:lnTo>
                  <a:lnTo>
                    <a:pt x="3911600" y="43180"/>
                  </a:lnTo>
                  <a:lnTo>
                    <a:pt x="3919220" y="0"/>
                  </a:lnTo>
                  <a:lnTo>
                    <a:pt x="4348480" y="2540"/>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p:cNvCxnSpPr>
              <a:cxnSpLocks/>
              <a:endCxn id="45" idx="1"/>
            </p:cNvCxnSpPr>
            <p:nvPr/>
          </p:nvCxnSpPr>
          <p:spPr>
            <a:xfrm>
              <a:off x="2501900" y="1888935"/>
              <a:ext cx="549960" cy="12216"/>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2512060" y="2047135"/>
              <a:ext cx="539800" cy="0"/>
            </a:xfrm>
            <a:prstGeom prst="line">
              <a:avLst/>
            </a:prstGeom>
            <a:ln w="19050">
              <a:solidFill>
                <a:srgbClr val="CC00FF"/>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2501900" y="3395522"/>
              <a:ext cx="4330700" cy="726440"/>
            </a:xfrm>
            <a:custGeom>
              <a:avLst/>
              <a:gdLst>
                <a:gd name="connsiteX0" fmla="*/ 0 w 4330700"/>
                <a:gd name="connsiteY0" fmla="*/ 726440 h 726440"/>
                <a:gd name="connsiteX1" fmla="*/ 10160 w 4330700"/>
                <a:gd name="connsiteY1" fmla="*/ 675640 h 726440"/>
                <a:gd name="connsiteX2" fmla="*/ 55880 w 4330700"/>
                <a:gd name="connsiteY2" fmla="*/ 629920 h 726440"/>
                <a:gd name="connsiteX3" fmla="*/ 81280 w 4330700"/>
                <a:gd name="connsiteY3" fmla="*/ 553720 h 726440"/>
                <a:gd name="connsiteX4" fmla="*/ 127000 w 4330700"/>
                <a:gd name="connsiteY4" fmla="*/ 480060 h 726440"/>
                <a:gd name="connsiteX5" fmla="*/ 190500 w 4330700"/>
                <a:gd name="connsiteY5" fmla="*/ 403860 h 726440"/>
                <a:gd name="connsiteX6" fmla="*/ 304800 w 4330700"/>
                <a:gd name="connsiteY6" fmla="*/ 342900 h 726440"/>
                <a:gd name="connsiteX7" fmla="*/ 434340 w 4330700"/>
                <a:gd name="connsiteY7" fmla="*/ 289560 h 726440"/>
                <a:gd name="connsiteX8" fmla="*/ 556260 w 4330700"/>
                <a:gd name="connsiteY8" fmla="*/ 254000 h 726440"/>
                <a:gd name="connsiteX9" fmla="*/ 662940 w 4330700"/>
                <a:gd name="connsiteY9" fmla="*/ 215900 h 726440"/>
                <a:gd name="connsiteX10" fmla="*/ 734060 w 4330700"/>
                <a:gd name="connsiteY10" fmla="*/ 190500 h 726440"/>
                <a:gd name="connsiteX11" fmla="*/ 929640 w 4330700"/>
                <a:gd name="connsiteY11" fmla="*/ 162560 h 726440"/>
                <a:gd name="connsiteX12" fmla="*/ 1242060 w 4330700"/>
                <a:gd name="connsiteY12" fmla="*/ 132080 h 726440"/>
                <a:gd name="connsiteX13" fmla="*/ 1397000 w 4330700"/>
                <a:gd name="connsiteY13" fmla="*/ 119380 h 726440"/>
                <a:gd name="connsiteX14" fmla="*/ 1524000 w 4330700"/>
                <a:gd name="connsiteY14" fmla="*/ 93980 h 726440"/>
                <a:gd name="connsiteX15" fmla="*/ 1701800 w 4330700"/>
                <a:gd name="connsiteY15" fmla="*/ 76200 h 726440"/>
                <a:gd name="connsiteX16" fmla="*/ 1887220 w 4330700"/>
                <a:gd name="connsiteY16" fmla="*/ 71120 h 726440"/>
                <a:gd name="connsiteX17" fmla="*/ 2141220 w 4330700"/>
                <a:gd name="connsiteY17" fmla="*/ 48260 h 726440"/>
                <a:gd name="connsiteX18" fmla="*/ 2433320 w 4330700"/>
                <a:gd name="connsiteY18" fmla="*/ 45720 h 726440"/>
                <a:gd name="connsiteX19" fmla="*/ 3002280 w 4330700"/>
                <a:gd name="connsiteY19" fmla="*/ 20320 h 726440"/>
                <a:gd name="connsiteX20" fmla="*/ 3291840 w 4330700"/>
                <a:gd name="connsiteY20" fmla="*/ 20320 h 726440"/>
                <a:gd name="connsiteX21" fmla="*/ 3672840 w 4330700"/>
                <a:gd name="connsiteY21" fmla="*/ 5080 h 726440"/>
                <a:gd name="connsiteX22" fmla="*/ 4330700 w 4330700"/>
                <a:gd name="connsiteY22" fmla="*/ 0 h 72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30700" h="726440">
                  <a:moveTo>
                    <a:pt x="0" y="726440"/>
                  </a:moveTo>
                  <a:lnTo>
                    <a:pt x="10160" y="675640"/>
                  </a:lnTo>
                  <a:lnTo>
                    <a:pt x="55880" y="629920"/>
                  </a:lnTo>
                  <a:lnTo>
                    <a:pt x="81280" y="553720"/>
                  </a:lnTo>
                  <a:lnTo>
                    <a:pt x="127000" y="480060"/>
                  </a:lnTo>
                  <a:lnTo>
                    <a:pt x="190500" y="403860"/>
                  </a:lnTo>
                  <a:lnTo>
                    <a:pt x="304800" y="342900"/>
                  </a:lnTo>
                  <a:lnTo>
                    <a:pt x="434340" y="289560"/>
                  </a:lnTo>
                  <a:lnTo>
                    <a:pt x="556260" y="254000"/>
                  </a:lnTo>
                  <a:lnTo>
                    <a:pt x="662940" y="215900"/>
                  </a:lnTo>
                  <a:lnTo>
                    <a:pt x="734060" y="190500"/>
                  </a:lnTo>
                  <a:lnTo>
                    <a:pt x="929640" y="162560"/>
                  </a:lnTo>
                  <a:lnTo>
                    <a:pt x="1242060" y="132080"/>
                  </a:lnTo>
                  <a:lnTo>
                    <a:pt x="1397000" y="119380"/>
                  </a:lnTo>
                  <a:lnTo>
                    <a:pt x="1524000" y="93980"/>
                  </a:lnTo>
                  <a:lnTo>
                    <a:pt x="1701800" y="76200"/>
                  </a:lnTo>
                  <a:lnTo>
                    <a:pt x="1887220" y="71120"/>
                  </a:lnTo>
                  <a:lnTo>
                    <a:pt x="2141220" y="48260"/>
                  </a:lnTo>
                  <a:lnTo>
                    <a:pt x="2433320" y="45720"/>
                  </a:lnTo>
                  <a:lnTo>
                    <a:pt x="3002280" y="20320"/>
                  </a:lnTo>
                  <a:lnTo>
                    <a:pt x="3291840" y="20320"/>
                  </a:lnTo>
                  <a:lnTo>
                    <a:pt x="3672840" y="5080"/>
                  </a:lnTo>
                  <a:lnTo>
                    <a:pt x="4330700" y="0"/>
                  </a:lnTo>
                </a:path>
              </a:pathLst>
            </a:custGeom>
            <a:noFill/>
            <a:ln w="1905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a:cxnSpLocks/>
            </p:cNvCxnSpPr>
            <p:nvPr/>
          </p:nvCxnSpPr>
          <p:spPr>
            <a:xfrm>
              <a:off x="4129664" y="1717543"/>
              <a:ext cx="554490" cy="1"/>
            </a:xfrm>
            <a:prstGeom prst="line">
              <a:avLst/>
            </a:prstGeom>
            <a:ln w="19050">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V="1">
              <a:off x="4129664" y="1881584"/>
              <a:ext cx="554490" cy="1804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4129664" y="2039782"/>
              <a:ext cx="554490" cy="0"/>
            </a:xfrm>
            <a:prstGeom prst="line">
              <a:avLst/>
            </a:prstGeom>
            <a:ln w="1905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2490107" y="3500751"/>
              <a:ext cx="4340679" cy="623207"/>
            </a:xfrm>
            <a:custGeom>
              <a:avLst/>
              <a:gdLst>
                <a:gd name="connsiteX0" fmla="*/ 0 w 4340679"/>
                <a:gd name="connsiteY0" fmla="*/ 623207 h 623207"/>
                <a:gd name="connsiteX1" fmla="*/ 59872 w 4340679"/>
                <a:gd name="connsiteY1" fmla="*/ 609600 h 623207"/>
                <a:gd name="connsiteX2" fmla="*/ 76200 w 4340679"/>
                <a:gd name="connsiteY2" fmla="*/ 549728 h 623207"/>
                <a:gd name="connsiteX3" fmla="*/ 119743 w 4340679"/>
                <a:gd name="connsiteY3" fmla="*/ 517071 h 623207"/>
                <a:gd name="connsiteX4" fmla="*/ 136072 w 4340679"/>
                <a:gd name="connsiteY4" fmla="*/ 424542 h 623207"/>
                <a:gd name="connsiteX5" fmla="*/ 160564 w 4340679"/>
                <a:gd name="connsiteY5" fmla="*/ 416378 h 623207"/>
                <a:gd name="connsiteX6" fmla="*/ 166007 w 4340679"/>
                <a:gd name="connsiteY6" fmla="*/ 389164 h 623207"/>
                <a:gd name="connsiteX7" fmla="*/ 223157 w 4340679"/>
                <a:gd name="connsiteY7" fmla="*/ 372835 h 623207"/>
                <a:gd name="connsiteX8" fmla="*/ 220436 w 4340679"/>
                <a:gd name="connsiteY8" fmla="*/ 351064 h 623207"/>
                <a:gd name="connsiteX9" fmla="*/ 261257 w 4340679"/>
                <a:gd name="connsiteY9" fmla="*/ 337457 h 623207"/>
                <a:gd name="connsiteX10" fmla="*/ 266700 w 4340679"/>
                <a:gd name="connsiteY10" fmla="*/ 304800 h 623207"/>
                <a:gd name="connsiteX11" fmla="*/ 367393 w 4340679"/>
                <a:gd name="connsiteY11" fmla="*/ 283028 h 623207"/>
                <a:gd name="connsiteX12" fmla="*/ 364672 w 4340679"/>
                <a:gd name="connsiteY12" fmla="*/ 261257 h 623207"/>
                <a:gd name="connsiteX13" fmla="*/ 419100 w 4340679"/>
                <a:gd name="connsiteY13" fmla="*/ 253092 h 623207"/>
                <a:gd name="connsiteX14" fmla="*/ 432707 w 4340679"/>
                <a:gd name="connsiteY14" fmla="*/ 225878 h 623207"/>
                <a:gd name="connsiteX15" fmla="*/ 481693 w 4340679"/>
                <a:gd name="connsiteY15" fmla="*/ 220435 h 623207"/>
                <a:gd name="connsiteX16" fmla="*/ 470807 w 4340679"/>
                <a:gd name="connsiteY16" fmla="*/ 185057 h 623207"/>
                <a:gd name="connsiteX17" fmla="*/ 620486 w 4340679"/>
                <a:gd name="connsiteY17" fmla="*/ 185057 h 623207"/>
                <a:gd name="connsiteX18" fmla="*/ 628650 w 4340679"/>
                <a:gd name="connsiteY18" fmla="*/ 168728 h 623207"/>
                <a:gd name="connsiteX19" fmla="*/ 816429 w 4340679"/>
                <a:gd name="connsiteY19" fmla="*/ 163285 h 623207"/>
                <a:gd name="connsiteX20" fmla="*/ 819150 w 4340679"/>
                <a:gd name="connsiteY20" fmla="*/ 152400 h 623207"/>
                <a:gd name="connsiteX21" fmla="*/ 933450 w 4340679"/>
                <a:gd name="connsiteY21" fmla="*/ 155121 h 623207"/>
                <a:gd name="connsiteX22" fmla="*/ 936172 w 4340679"/>
                <a:gd name="connsiteY22" fmla="*/ 130628 h 623207"/>
                <a:gd name="connsiteX23" fmla="*/ 1015093 w 4340679"/>
                <a:gd name="connsiteY23" fmla="*/ 127907 h 623207"/>
                <a:gd name="connsiteX24" fmla="*/ 1015093 w 4340679"/>
                <a:gd name="connsiteY24" fmla="*/ 114300 h 623207"/>
                <a:gd name="connsiteX25" fmla="*/ 1243693 w 4340679"/>
                <a:gd name="connsiteY25" fmla="*/ 114300 h 623207"/>
                <a:gd name="connsiteX26" fmla="*/ 1246414 w 4340679"/>
                <a:gd name="connsiteY26" fmla="*/ 95250 h 623207"/>
                <a:gd name="connsiteX27" fmla="*/ 1485900 w 4340679"/>
                <a:gd name="connsiteY27" fmla="*/ 97971 h 623207"/>
                <a:gd name="connsiteX28" fmla="*/ 1491343 w 4340679"/>
                <a:gd name="connsiteY28" fmla="*/ 65314 h 623207"/>
                <a:gd name="connsiteX29" fmla="*/ 2220686 w 4340679"/>
                <a:gd name="connsiteY29" fmla="*/ 68035 h 623207"/>
                <a:gd name="connsiteX30" fmla="*/ 2223407 w 4340679"/>
                <a:gd name="connsiteY30" fmla="*/ 35378 h 623207"/>
                <a:gd name="connsiteX31" fmla="*/ 2522764 w 4340679"/>
                <a:gd name="connsiteY31" fmla="*/ 35378 h 623207"/>
                <a:gd name="connsiteX32" fmla="*/ 2522764 w 4340679"/>
                <a:gd name="connsiteY32" fmla="*/ 24492 h 623207"/>
                <a:gd name="connsiteX33" fmla="*/ 2862943 w 4340679"/>
                <a:gd name="connsiteY33" fmla="*/ 27214 h 623207"/>
                <a:gd name="connsiteX34" fmla="*/ 2865664 w 4340679"/>
                <a:gd name="connsiteY34" fmla="*/ 13607 h 623207"/>
                <a:gd name="connsiteX35" fmla="*/ 3151414 w 4340679"/>
                <a:gd name="connsiteY35" fmla="*/ 21771 h 623207"/>
                <a:gd name="connsiteX36" fmla="*/ 3162300 w 4340679"/>
                <a:gd name="connsiteY36" fmla="*/ 0 h 623207"/>
                <a:gd name="connsiteX37" fmla="*/ 4340679 w 4340679"/>
                <a:gd name="connsiteY37" fmla="*/ 0 h 62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40679" h="623207">
                  <a:moveTo>
                    <a:pt x="0" y="623207"/>
                  </a:moveTo>
                  <a:lnTo>
                    <a:pt x="59872" y="609600"/>
                  </a:lnTo>
                  <a:lnTo>
                    <a:pt x="76200" y="549728"/>
                  </a:lnTo>
                  <a:lnTo>
                    <a:pt x="119743" y="517071"/>
                  </a:lnTo>
                  <a:lnTo>
                    <a:pt x="136072" y="424542"/>
                  </a:lnTo>
                  <a:lnTo>
                    <a:pt x="160564" y="416378"/>
                  </a:lnTo>
                  <a:lnTo>
                    <a:pt x="166007" y="389164"/>
                  </a:lnTo>
                  <a:lnTo>
                    <a:pt x="223157" y="372835"/>
                  </a:lnTo>
                  <a:lnTo>
                    <a:pt x="220436" y="351064"/>
                  </a:lnTo>
                  <a:lnTo>
                    <a:pt x="261257" y="337457"/>
                  </a:lnTo>
                  <a:lnTo>
                    <a:pt x="266700" y="304800"/>
                  </a:lnTo>
                  <a:lnTo>
                    <a:pt x="367393" y="283028"/>
                  </a:lnTo>
                  <a:lnTo>
                    <a:pt x="364672" y="261257"/>
                  </a:lnTo>
                  <a:lnTo>
                    <a:pt x="419100" y="253092"/>
                  </a:lnTo>
                  <a:lnTo>
                    <a:pt x="432707" y="225878"/>
                  </a:lnTo>
                  <a:lnTo>
                    <a:pt x="481693" y="220435"/>
                  </a:lnTo>
                  <a:lnTo>
                    <a:pt x="470807" y="185057"/>
                  </a:lnTo>
                  <a:lnTo>
                    <a:pt x="620486" y="185057"/>
                  </a:lnTo>
                  <a:lnTo>
                    <a:pt x="628650" y="168728"/>
                  </a:lnTo>
                  <a:lnTo>
                    <a:pt x="816429" y="163285"/>
                  </a:lnTo>
                  <a:lnTo>
                    <a:pt x="819150" y="152400"/>
                  </a:lnTo>
                  <a:lnTo>
                    <a:pt x="933450" y="155121"/>
                  </a:lnTo>
                  <a:lnTo>
                    <a:pt x="936172" y="130628"/>
                  </a:lnTo>
                  <a:lnTo>
                    <a:pt x="1015093" y="127907"/>
                  </a:lnTo>
                  <a:lnTo>
                    <a:pt x="1015093" y="114300"/>
                  </a:lnTo>
                  <a:lnTo>
                    <a:pt x="1243693" y="114300"/>
                  </a:lnTo>
                  <a:lnTo>
                    <a:pt x="1246414" y="95250"/>
                  </a:lnTo>
                  <a:lnTo>
                    <a:pt x="1485900" y="97971"/>
                  </a:lnTo>
                  <a:lnTo>
                    <a:pt x="1491343" y="65314"/>
                  </a:lnTo>
                  <a:lnTo>
                    <a:pt x="2220686" y="68035"/>
                  </a:lnTo>
                  <a:lnTo>
                    <a:pt x="2223407" y="35378"/>
                  </a:lnTo>
                  <a:lnTo>
                    <a:pt x="2522764" y="35378"/>
                  </a:lnTo>
                  <a:lnTo>
                    <a:pt x="2522764" y="24492"/>
                  </a:lnTo>
                  <a:lnTo>
                    <a:pt x="2862943" y="27214"/>
                  </a:lnTo>
                  <a:lnTo>
                    <a:pt x="2865664" y="13607"/>
                  </a:lnTo>
                  <a:lnTo>
                    <a:pt x="3151414" y="21771"/>
                  </a:lnTo>
                  <a:lnTo>
                    <a:pt x="3162300" y="0"/>
                  </a:lnTo>
                  <a:lnTo>
                    <a:pt x="4340679" y="0"/>
                  </a:lnTo>
                </a:path>
              </a:pathLst>
            </a:custGeom>
            <a:noFill/>
            <a:ln w="1905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eeform 40"/>
            <p:cNvSpPr/>
            <p:nvPr/>
          </p:nvSpPr>
          <p:spPr>
            <a:xfrm>
              <a:off x="2491740" y="3588562"/>
              <a:ext cx="4330700" cy="525780"/>
            </a:xfrm>
            <a:custGeom>
              <a:avLst/>
              <a:gdLst>
                <a:gd name="connsiteX0" fmla="*/ 0 w 4330700"/>
                <a:gd name="connsiteY0" fmla="*/ 525780 h 525780"/>
                <a:gd name="connsiteX1" fmla="*/ 88900 w 4330700"/>
                <a:gd name="connsiteY1" fmla="*/ 518160 h 525780"/>
                <a:gd name="connsiteX2" fmla="*/ 104140 w 4330700"/>
                <a:gd name="connsiteY2" fmla="*/ 464820 h 525780"/>
                <a:gd name="connsiteX3" fmla="*/ 175260 w 4330700"/>
                <a:gd name="connsiteY3" fmla="*/ 429260 h 525780"/>
                <a:gd name="connsiteX4" fmla="*/ 210820 w 4330700"/>
                <a:gd name="connsiteY4" fmla="*/ 391160 h 525780"/>
                <a:gd name="connsiteX5" fmla="*/ 292100 w 4330700"/>
                <a:gd name="connsiteY5" fmla="*/ 383540 h 525780"/>
                <a:gd name="connsiteX6" fmla="*/ 345440 w 4330700"/>
                <a:gd name="connsiteY6" fmla="*/ 317500 h 525780"/>
                <a:gd name="connsiteX7" fmla="*/ 469900 w 4330700"/>
                <a:gd name="connsiteY7" fmla="*/ 299720 h 525780"/>
                <a:gd name="connsiteX8" fmla="*/ 492760 w 4330700"/>
                <a:gd name="connsiteY8" fmla="*/ 269240 h 525780"/>
                <a:gd name="connsiteX9" fmla="*/ 546100 w 4330700"/>
                <a:gd name="connsiteY9" fmla="*/ 259080 h 525780"/>
                <a:gd name="connsiteX10" fmla="*/ 556260 w 4330700"/>
                <a:gd name="connsiteY10" fmla="*/ 241300 h 525780"/>
                <a:gd name="connsiteX11" fmla="*/ 652780 w 4330700"/>
                <a:gd name="connsiteY11" fmla="*/ 236220 h 525780"/>
                <a:gd name="connsiteX12" fmla="*/ 673100 w 4330700"/>
                <a:gd name="connsiteY12" fmla="*/ 185420 h 525780"/>
                <a:gd name="connsiteX13" fmla="*/ 728980 w 4330700"/>
                <a:gd name="connsiteY13" fmla="*/ 185420 h 525780"/>
                <a:gd name="connsiteX14" fmla="*/ 734060 w 4330700"/>
                <a:gd name="connsiteY14" fmla="*/ 167640 h 525780"/>
                <a:gd name="connsiteX15" fmla="*/ 952500 w 4330700"/>
                <a:gd name="connsiteY15" fmla="*/ 162560 h 525780"/>
                <a:gd name="connsiteX16" fmla="*/ 1021080 w 4330700"/>
                <a:gd name="connsiteY16" fmla="*/ 165100 h 525780"/>
                <a:gd name="connsiteX17" fmla="*/ 1041400 w 4330700"/>
                <a:gd name="connsiteY17" fmla="*/ 139700 h 525780"/>
                <a:gd name="connsiteX18" fmla="*/ 1153160 w 4330700"/>
                <a:gd name="connsiteY18" fmla="*/ 137160 h 525780"/>
                <a:gd name="connsiteX19" fmla="*/ 1173480 w 4330700"/>
                <a:gd name="connsiteY19" fmla="*/ 116840 h 525780"/>
                <a:gd name="connsiteX20" fmla="*/ 1356360 w 4330700"/>
                <a:gd name="connsiteY20" fmla="*/ 109220 h 525780"/>
                <a:gd name="connsiteX21" fmla="*/ 1384300 w 4330700"/>
                <a:gd name="connsiteY21" fmla="*/ 99060 h 525780"/>
                <a:gd name="connsiteX22" fmla="*/ 1513840 w 4330700"/>
                <a:gd name="connsiteY22" fmla="*/ 104140 h 525780"/>
                <a:gd name="connsiteX23" fmla="*/ 1526540 w 4330700"/>
                <a:gd name="connsiteY23" fmla="*/ 78740 h 525780"/>
                <a:gd name="connsiteX24" fmla="*/ 1742440 w 4330700"/>
                <a:gd name="connsiteY24" fmla="*/ 86360 h 525780"/>
                <a:gd name="connsiteX25" fmla="*/ 1747520 w 4330700"/>
                <a:gd name="connsiteY25" fmla="*/ 78740 h 525780"/>
                <a:gd name="connsiteX26" fmla="*/ 1940560 w 4330700"/>
                <a:gd name="connsiteY26" fmla="*/ 68580 h 525780"/>
                <a:gd name="connsiteX27" fmla="*/ 1940560 w 4330700"/>
                <a:gd name="connsiteY27" fmla="*/ 58420 h 525780"/>
                <a:gd name="connsiteX28" fmla="*/ 2532380 w 4330700"/>
                <a:gd name="connsiteY28" fmla="*/ 63500 h 525780"/>
                <a:gd name="connsiteX29" fmla="*/ 2537460 w 4330700"/>
                <a:gd name="connsiteY29" fmla="*/ 35560 h 525780"/>
                <a:gd name="connsiteX30" fmla="*/ 3477260 w 4330700"/>
                <a:gd name="connsiteY30" fmla="*/ 17780 h 525780"/>
                <a:gd name="connsiteX31" fmla="*/ 3482340 w 4330700"/>
                <a:gd name="connsiteY31" fmla="*/ 2540 h 525780"/>
                <a:gd name="connsiteX32" fmla="*/ 4330700 w 4330700"/>
                <a:gd name="connsiteY32"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30700" h="525780">
                  <a:moveTo>
                    <a:pt x="0" y="525780"/>
                  </a:moveTo>
                  <a:lnTo>
                    <a:pt x="88900" y="518160"/>
                  </a:lnTo>
                  <a:lnTo>
                    <a:pt x="104140" y="464820"/>
                  </a:lnTo>
                  <a:lnTo>
                    <a:pt x="175260" y="429260"/>
                  </a:lnTo>
                  <a:lnTo>
                    <a:pt x="210820" y="391160"/>
                  </a:lnTo>
                  <a:lnTo>
                    <a:pt x="292100" y="383540"/>
                  </a:lnTo>
                  <a:lnTo>
                    <a:pt x="345440" y="317500"/>
                  </a:lnTo>
                  <a:lnTo>
                    <a:pt x="469900" y="299720"/>
                  </a:lnTo>
                  <a:lnTo>
                    <a:pt x="492760" y="269240"/>
                  </a:lnTo>
                  <a:lnTo>
                    <a:pt x="546100" y="259080"/>
                  </a:lnTo>
                  <a:lnTo>
                    <a:pt x="556260" y="241300"/>
                  </a:lnTo>
                  <a:lnTo>
                    <a:pt x="652780" y="236220"/>
                  </a:lnTo>
                  <a:lnTo>
                    <a:pt x="673100" y="185420"/>
                  </a:lnTo>
                  <a:lnTo>
                    <a:pt x="728980" y="185420"/>
                  </a:lnTo>
                  <a:lnTo>
                    <a:pt x="734060" y="167640"/>
                  </a:lnTo>
                  <a:lnTo>
                    <a:pt x="952500" y="162560"/>
                  </a:lnTo>
                  <a:lnTo>
                    <a:pt x="1021080" y="165100"/>
                  </a:lnTo>
                  <a:lnTo>
                    <a:pt x="1041400" y="139700"/>
                  </a:lnTo>
                  <a:lnTo>
                    <a:pt x="1153160" y="137160"/>
                  </a:lnTo>
                  <a:lnTo>
                    <a:pt x="1173480" y="116840"/>
                  </a:lnTo>
                  <a:lnTo>
                    <a:pt x="1356360" y="109220"/>
                  </a:lnTo>
                  <a:lnTo>
                    <a:pt x="1384300" y="99060"/>
                  </a:lnTo>
                  <a:lnTo>
                    <a:pt x="1513840" y="104140"/>
                  </a:lnTo>
                  <a:lnTo>
                    <a:pt x="1526540" y="78740"/>
                  </a:lnTo>
                  <a:lnTo>
                    <a:pt x="1742440" y="86360"/>
                  </a:lnTo>
                  <a:lnTo>
                    <a:pt x="1747520" y="78740"/>
                  </a:lnTo>
                  <a:lnTo>
                    <a:pt x="1940560" y="68580"/>
                  </a:lnTo>
                  <a:lnTo>
                    <a:pt x="1940560" y="58420"/>
                  </a:lnTo>
                  <a:lnTo>
                    <a:pt x="2532380" y="63500"/>
                  </a:lnTo>
                  <a:lnTo>
                    <a:pt x="2537460" y="35560"/>
                  </a:lnTo>
                  <a:lnTo>
                    <a:pt x="3477260" y="17780"/>
                  </a:lnTo>
                  <a:lnTo>
                    <a:pt x="3482340" y="2540"/>
                  </a:lnTo>
                  <a:lnTo>
                    <a:pt x="4330700" y="0"/>
                  </a:lnTo>
                </a:path>
              </a:pathLst>
            </a:cu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eeform 41"/>
            <p:cNvSpPr/>
            <p:nvPr/>
          </p:nvSpPr>
          <p:spPr>
            <a:xfrm>
              <a:off x="2512060" y="3916222"/>
              <a:ext cx="4328160" cy="198120"/>
            </a:xfrm>
            <a:custGeom>
              <a:avLst/>
              <a:gdLst>
                <a:gd name="connsiteX0" fmla="*/ 0 w 4328160"/>
                <a:gd name="connsiteY0" fmla="*/ 198120 h 198120"/>
                <a:gd name="connsiteX1" fmla="*/ 109220 w 4328160"/>
                <a:gd name="connsiteY1" fmla="*/ 195580 h 198120"/>
                <a:gd name="connsiteX2" fmla="*/ 170180 w 4328160"/>
                <a:gd name="connsiteY2" fmla="*/ 175260 h 198120"/>
                <a:gd name="connsiteX3" fmla="*/ 297180 w 4328160"/>
                <a:gd name="connsiteY3" fmla="*/ 160020 h 198120"/>
                <a:gd name="connsiteX4" fmla="*/ 495300 w 4328160"/>
                <a:gd name="connsiteY4" fmla="*/ 132080 h 198120"/>
                <a:gd name="connsiteX5" fmla="*/ 688340 w 4328160"/>
                <a:gd name="connsiteY5" fmla="*/ 114300 h 198120"/>
                <a:gd name="connsiteX6" fmla="*/ 873760 w 4328160"/>
                <a:gd name="connsiteY6" fmla="*/ 96520 h 198120"/>
                <a:gd name="connsiteX7" fmla="*/ 1056640 w 4328160"/>
                <a:gd name="connsiteY7" fmla="*/ 88900 h 198120"/>
                <a:gd name="connsiteX8" fmla="*/ 1155700 w 4328160"/>
                <a:gd name="connsiteY8" fmla="*/ 78740 h 198120"/>
                <a:gd name="connsiteX9" fmla="*/ 1343660 w 4328160"/>
                <a:gd name="connsiteY9" fmla="*/ 73660 h 198120"/>
                <a:gd name="connsiteX10" fmla="*/ 1640840 w 4328160"/>
                <a:gd name="connsiteY10" fmla="*/ 58420 h 198120"/>
                <a:gd name="connsiteX11" fmla="*/ 1836420 w 4328160"/>
                <a:gd name="connsiteY11" fmla="*/ 45720 h 198120"/>
                <a:gd name="connsiteX12" fmla="*/ 2115820 w 4328160"/>
                <a:gd name="connsiteY12" fmla="*/ 40640 h 198120"/>
                <a:gd name="connsiteX13" fmla="*/ 3241040 w 4328160"/>
                <a:gd name="connsiteY13" fmla="*/ 27940 h 198120"/>
                <a:gd name="connsiteX14" fmla="*/ 3388360 w 4328160"/>
                <a:gd name="connsiteY14" fmla="*/ 22860 h 198120"/>
                <a:gd name="connsiteX15" fmla="*/ 3568700 w 4328160"/>
                <a:gd name="connsiteY15" fmla="*/ 12700 h 198120"/>
                <a:gd name="connsiteX16" fmla="*/ 4328160 w 4328160"/>
                <a:gd name="connsiteY16" fmla="*/ 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28160" h="198120">
                  <a:moveTo>
                    <a:pt x="0" y="198120"/>
                  </a:moveTo>
                  <a:lnTo>
                    <a:pt x="109220" y="195580"/>
                  </a:lnTo>
                  <a:lnTo>
                    <a:pt x="170180" y="175260"/>
                  </a:lnTo>
                  <a:lnTo>
                    <a:pt x="297180" y="160020"/>
                  </a:lnTo>
                  <a:lnTo>
                    <a:pt x="495300" y="132080"/>
                  </a:lnTo>
                  <a:lnTo>
                    <a:pt x="688340" y="114300"/>
                  </a:lnTo>
                  <a:lnTo>
                    <a:pt x="873760" y="96520"/>
                  </a:lnTo>
                  <a:lnTo>
                    <a:pt x="1056640" y="88900"/>
                  </a:lnTo>
                  <a:lnTo>
                    <a:pt x="1155700" y="78740"/>
                  </a:lnTo>
                  <a:lnTo>
                    <a:pt x="1343660" y="73660"/>
                  </a:lnTo>
                  <a:lnTo>
                    <a:pt x="1640840" y="58420"/>
                  </a:lnTo>
                  <a:lnTo>
                    <a:pt x="1836420" y="45720"/>
                  </a:lnTo>
                  <a:lnTo>
                    <a:pt x="2115820" y="40640"/>
                  </a:lnTo>
                  <a:lnTo>
                    <a:pt x="3241040" y="27940"/>
                  </a:lnTo>
                  <a:lnTo>
                    <a:pt x="3388360" y="22860"/>
                  </a:lnTo>
                  <a:lnTo>
                    <a:pt x="3568700" y="12700"/>
                  </a:lnTo>
                  <a:lnTo>
                    <a:pt x="4328160" y="0"/>
                  </a:lnTo>
                </a:path>
              </a:pathLst>
            </a:cu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42"/>
            <p:cNvSpPr/>
            <p:nvPr/>
          </p:nvSpPr>
          <p:spPr bwMode="gray">
            <a:xfrm>
              <a:off x="2491740" y="3641902"/>
              <a:ext cx="4338320" cy="467360"/>
            </a:xfrm>
            <a:custGeom>
              <a:avLst/>
              <a:gdLst>
                <a:gd name="connsiteX0" fmla="*/ 0 w 4338320"/>
                <a:gd name="connsiteY0" fmla="*/ 467360 h 467360"/>
                <a:gd name="connsiteX1" fmla="*/ 124460 w 4338320"/>
                <a:gd name="connsiteY1" fmla="*/ 383540 h 467360"/>
                <a:gd name="connsiteX2" fmla="*/ 304800 w 4338320"/>
                <a:gd name="connsiteY2" fmla="*/ 284480 h 467360"/>
                <a:gd name="connsiteX3" fmla="*/ 553720 w 4338320"/>
                <a:gd name="connsiteY3" fmla="*/ 218440 h 467360"/>
                <a:gd name="connsiteX4" fmla="*/ 744220 w 4338320"/>
                <a:gd name="connsiteY4" fmla="*/ 182880 h 467360"/>
                <a:gd name="connsiteX5" fmla="*/ 855980 w 4338320"/>
                <a:gd name="connsiteY5" fmla="*/ 167640 h 467360"/>
                <a:gd name="connsiteX6" fmla="*/ 1188720 w 4338320"/>
                <a:gd name="connsiteY6" fmla="*/ 127000 h 467360"/>
                <a:gd name="connsiteX7" fmla="*/ 1526540 w 4338320"/>
                <a:gd name="connsiteY7" fmla="*/ 96520 h 467360"/>
                <a:gd name="connsiteX8" fmla="*/ 1625600 w 4338320"/>
                <a:gd name="connsiteY8" fmla="*/ 88900 h 467360"/>
                <a:gd name="connsiteX9" fmla="*/ 1755140 w 4338320"/>
                <a:gd name="connsiteY9" fmla="*/ 81280 h 467360"/>
                <a:gd name="connsiteX10" fmla="*/ 1874520 w 4338320"/>
                <a:gd name="connsiteY10" fmla="*/ 58420 h 467360"/>
                <a:gd name="connsiteX11" fmla="*/ 1960880 w 4338320"/>
                <a:gd name="connsiteY11" fmla="*/ 71120 h 467360"/>
                <a:gd name="connsiteX12" fmla="*/ 2245360 w 4338320"/>
                <a:gd name="connsiteY12" fmla="*/ 45720 h 467360"/>
                <a:gd name="connsiteX13" fmla="*/ 3502660 w 4338320"/>
                <a:gd name="connsiteY13" fmla="*/ 15240 h 467360"/>
                <a:gd name="connsiteX14" fmla="*/ 4338320 w 4338320"/>
                <a:gd name="connsiteY14" fmla="*/ 0 h 467360"/>
                <a:gd name="connsiteX0" fmla="*/ 0 w 4338320"/>
                <a:gd name="connsiteY0" fmla="*/ 467360 h 467360"/>
                <a:gd name="connsiteX1" fmla="*/ 124460 w 4338320"/>
                <a:gd name="connsiteY1" fmla="*/ 383540 h 467360"/>
                <a:gd name="connsiteX2" fmla="*/ 304800 w 4338320"/>
                <a:gd name="connsiteY2" fmla="*/ 284480 h 467360"/>
                <a:gd name="connsiteX3" fmla="*/ 553720 w 4338320"/>
                <a:gd name="connsiteY3" fmla="*/ 218440 h 467360"/>
                <a:gd name="connsiteX4" fmla="*/ 744220 w 4338320"/>
                <a:gd name="connsiteY4" fmla="*/ 182880 h 467360"/>
                <a:gd name="connsiteX5" fmla="*/ 855980 w 4338320"/>
                <a:gd name="connsiteY5" fmla="*/ 167640 h 467360"/>
                <a:gd name="connsiteX6" fmla="*/ 1188720 w 4338320"/>
                <a:gd name="connsiteY6" fmla="*/ 127000 h 467360"/>
                <a:gd name="connsiteX7" fmla="*/ 1526540 w 4338320"/>
                <a:gd name="connsiteY7" fmla="*/ 96520 h 467360"/>
                <a:gd name="connsiteX8" fmla="*/ 1625600 w 4338320"/>
                <a:gd name="connsiteY8" fmla="*/ 88900 h 467360"/>
                <a:gd name="connsiteX9" fmla="*/ 1755140 w 4338320"/>
                <a:gd name="connsiteY9" fmla="*/ 81280 h 467360"/>
                <a:gd name="connsiteX10" fmla="*/ 1877060 w 4338320"/>
                <a:gd name="connsiteY10" fmla="*/ 68580 h 467360"/>
                <a:gd name="connsiteX11" fmla="*/ 1960880 w 4338320"/>
                <a:gd name="connsiteY11" fmla="*/ 71120 h 467360"/>
                <a:gd name="connsiteX12" fmla="*/ 2245360 w 4338320"/>
                <a:gd name="connsiteY12" fmla="*/ 45720 h 467360"/>
                <a:gd name="connsiteX13" fmla="*/ 3502660 w 4338320"/>
                <a:gd name="connsiteY13" fmla="*/ 15240 h 467360"/>
                <a:gd name="connsiteX14" fmla="*/ 4338320 w 4338320"/>
                <a:gd name="connsiteY14" fmla="*/ 0 h 467360"/>
                <a:gd name="connsiteX0" fmla="*/ 0 w 4338320"/>
                <a:gd name="connsiteY0" fmla="*/ 467360 h 467360"/>
                <a:gd name="connsiteX1" fmla="*/ 142240 w 4338320"/>
                <a:gd name="connsiteY1" fmla="*/ 350520 h 467360"/>
                <a:gd name="connsiteX2" fmla="*/ 304800 w 4338320"/>
                <a:gd name="connsiteY2" fmla="*/ 284480 h 467360"/>
                <a:gd name="connsiteX3" fmla="*/ 553720 w 4338320"/>
                <a:gd name="connsiteY3" fmla="*/ 218440 h 467360"/>
                <a:gd name="connsiteX4" fmla="*/ 744220 w 4338320"/>
                <a:gd name="connsiteY4" fmla="*/ 182880 h 467360"/>
                <a:gd name="connsiteX5" fmla="*/ 855980 w 4338320"/>
                <a:gd name="connsiteY5" fmla="*/ 167640 h 467360"/>
                <a:gd name="connsiteX6" fmla="*/ 1188720 w 4338320"/>
                <a:gd name="connsiteY6" fmla="*/ 127000 h 467360"/>
                <a:gd name="connsiteX7" fmla="*/ 1526540 w 4338320"/>
                <a:gd name="connsiteY7" fmla="*/ 96520 h 467360"/>
                <a:gd name="connsiteX8" fmla="*/ 1625600 w 4338320"/>
                <a:gd name="connsiteY8" fmla="*/ 88900 h 467360"/>
                <a:gd name="connsiteX9" fmla="*/ 1755140 w 4338320"/>
                <a:gd name="connsiteY9" fmla="*/ 81280 h 467360"/>
                <a:gd name="connsiteX10" fmla="*/ 1877060 w 4338320"/>
                <a:gd name="connsiteY10" fmla="*/ 68580 h 467360"/>
                <a:gd name="connsiteX11" fmla="*/ 1960880 w 4338320"/>
                <a:gd name="connsiteY11" fmla="*/ 71120 h 467360"/>
                <a:gd name="connsiteX12" fmla="*/ 2245360 w 4338320"/>
                <a:gd name="connsiteY12" fmla="*/ 45720 h 467360"/>
                <a:gd name="connsiteX13" fmla="*/ 3502660 w 4338320"/>
                <a:gd name="connsiteY13" fmla="*/ 15240 h 467360"/>
                <a:gd name="connsiteX14" fmla="*/ 4338320 w 4338320"/>
                <a:gd name="connsiteY14" fmla="*/ 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8320" h="467360">
                  <a:moveTo>
                    <a:pt x="0" y="467360"/>
                  </a:moveTo>
                  <a:lnTo>
                    <a:pt x="142240" y="350520"/>
                  </a:lnTo>
                  <a:lnTo>
                    <a:pt x="304800" y="284480"/>
                  </a:lnTo>
                  <a:lnTo>
                    <a:pt x="553720" y="218440"/>
                  </a:lnTo>
                  <a:lnTo>
                    <a:pt x="744220" y="182880"/>
                  </a:lnTo>
                  <a:lnTo>
                    <a:pt x="855980" y="167640"/>
                  </a:lnTo>
                  <a:lnTo>
                    <a:pt x="1188720" y="127000"/>
                  </a:lnTo>
                  <a:cubicBezTo>
                    <a:pt x="1300480" y="115147"/>
                    <a:pt x="1453727" y="102870"/>
                    <a:pt x="1526540" y="96520"/>
                  </a:cubicBezTo>
                  <a:cubicBezTo>
                    <a:pt x="1599353" y="90170"/>
                    <a:pt x="1625600" y="88900"/>
                    <a:pt x="1625600" y="88900"/>
                  </a:cubicBezTo>
                  <a:cubicBezTo>
                    <a:pt x="1663700" y="86360"/>
                    <a:pt x="1713230" y="84667"/>
                    <a:pt x="1755140" y="81280"/>
                  </a:cubicBezTo>
                  <a:cubicBezTo>
                    <a:pt x="1797050" y="77893"/>
                    <a:pt x="1842770" y="70273"/>
                    <a:pt x="1877060" y="68580"/>
                  </a:cubicBezTo>
                  <a:cubicBezTo>
                    <a:pt x="1911350" y="66887"/>
                    <a:pt x="1899497" y="74930"/>
                    <a:pt x="1960880" y="71120"/>
                  </a:cubicBezTo>
                  <a:cubicBezTo>
                    <a:pt x="2022263" y="67310"/>
                    <a:pt x="1988397" y="55033"/>
                    <a:pt x="2245360" y="45720"/>
                  </a:cubicBezTo>
                  <a:cubicBezTo>
                    <a:pt x="2502323" y="36407"/>
                    <a:pt x="3502660" y="15240"/>
                    <a:pt x="3502660" y="15240"/>
                  </a:cubicBezTo>
                  <a:lnTo>
                    <a:pt x="4338320" y="0"/>
                  </a:lnTo>
                </a:path>
              </a:pathLst>
            </a:custGeom>
            <a:no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a:cxnSpLocks/>
              <a:endCxn id="47" idx="1"/>
            </p:cNvCxnSpPr>
            <p:nvPr/>
          </p:nvCxnSpPr>
          <p:spPr bwMode="gray">
            <a:xfrm>
              <a:off x="5776621" y="1735249"/>
              <a:ext cx="425950"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051860" y="1601069"/>
              <a:ext cx="1046892" cy="600164"/>
            </a:xfrm>
            <a:prstGeom prst="rect">
              <a:avLst/>
            </a:prstGeom>
            <a:noFill/>
          </p:spPr>
          <p:txBody>
            <a:bodyPr wrap="square" rtlCol="0">
              <a:spAutoFit/>
            </a:bodyPr>
            <a:lstStyle/>
            <a:p>
              <a:r>
                <a:rPr lang="en-US" sz="1100" b="1" dirty="0"/>
                <a:t>Small Bowel</a:t>
              </a:r>
            </a:p>
            <a:p>
              <a:r>
                <a:rPr lang="en-US" sz="1100" b="1" dirty="0"/>
                <a:t>Lung</a:t>
              </a:r>
            </a:p>
            <a:p>
              <a:r>
                <a:rPr lang="en-US" sz="1100" b="1" dirty="0"/>
                <a:t>Liver</a:t>
              </a:r>
            </a:p>
          </p:txBody>
        </p:sp>
        <p:sp>
          <p:nvSpPr>
            <p:cNvPr id="46" name="TextBox 45"/>
            <p:cNvSpPr txBox="1"/>
            <p:nvPr/>
          </p:nvSpPr>
          <p:spPr>
            <a:xfrm>
              <a:off x="4703383" y="1598232"/>
              <a:ext cx="842164" cy="600164"/>
            </a:xfrm>
            <a:prstGeom prst="rect">
              <a:avLst/>
            </a:prstGeom>
            <a:noFill/>
          </p:spPr>
          <p:txBody>
            <a:bodyPr wrap="square" rtlCol="0">
              <a:spAutoFit/>
            </a:bodyPr>
            <a:lstStyle/>
            <a:p>
              <a:r>
                <a:rPr lang="en-US" sz="1100" b="1" dirty="0"/>
                <a:t>Pancreas</a:t>
              </a:r>
            </a:p>
            <a:p>
              <a:r>
                <a:rPr lang="en-US" sz="1100" b="1" dirty="0"/>
                <a:t>Heart</a:t>
              </a:r>
            </a:p>
            <a:p>
              <a:r>
                <a:rPr lang="en-US" sz="1100" b="1" dirty="0"/>
                <a:t>Kidney</a:t>
              </a:r>
            </a:p>
          </p:txBody>
        </p:sp>
        <p:sp>
          <p:nvSpPr>
            <p:cNvPr id="47" name="TextBox 46"/>
            <p:cNvSpPr txBox="1"/>
            <p:nvPr/>
          </p:nvSpPr>
          <p:spPr>
            <a:xfrm>
              <a:off x="6202571" y="1604444"/>
              <a:ext cx="708480" cy="261610"/>
            </a:xfrm>
            <a:prstGeom prst="rect">
              <a:avLst/>
            </a:prstGeom>
            <a:noFill/>
          </p:spPr>
          <p:txBody>
            <a:bodyPr wrap="square" rtlCol="0">
              <a:spAutoFit/>
            </a:bodyPr>
            <a:lstStyle/>
            <a:p>
              <a:r>
                <a:rPr lang="en-US" sz="1100" b="1" dirty="0"/>
                <a:t>Overall</a:t>
              </a:r>
            </a:p>
          </p:txBody>
        </p:sp>
      </p:grpSp>
      <p:sp>
        <p:nvSpPr>
          <p:cNvPr id="4" name="TextBox 3">
            <a:extLst>
              <a:ext uri="{FF2B5EF4-FFF2-40B4-BE49-F238E27FC236}">
                <a16:creationId xmlns:a16="http://schemas.microsoft.com/office/drawing/2014/main" id="{32B2F690-F7BC-47B5-B42D-B727DC99D87A}"/>
              </a:ext>
            </a:extLst>
          </p:cNvPr>
          <p:cNvSpPr txBox="1"/>
          <p:nvPr/>
        </p:nvSpPr>
        <p:spPr>
          <a:xfrm>
            <a:off x="-2304288" y="475488"/>
            <a:ext cx="1984248" cy="4185761"/>
          </a:xfrm>
          <a:prstGeom prst="rect">
            <a:avLst/>
          </a:prstGeom>
          <a:solidFill>
            <a:schemeClr val="tx1"/>
          </a:solidFill>
          <a:ln>
            <a:solidFill>
              <a:schemeClr val="accent1"/>
            </a:solidFill>
          </a:ln>
        </p:spPr>
        <p:txBody>
          <a:bodyPr wrap="square" rtlCol="0">
            <a:spAutoFit/>
          </a:bodyPr>
          <a:lstStyle/>
          <a:p>
            <a:r>
              <a:rPr lang="en-US" sz="1400" b="1" dirty="0">
                <a:solidFill>
                  <a:schemeClr val="bg2"/>
                </a:solidFill>
              </a:rPr>
              <a:t>Re: Small bowel transplants</a:t>
            </a:r>
          </a:p>
          <a:p>
            <a:endParaRPr lang="en-US" sz="1400" b="1" dirty="0">
              <a:solidFill>
                <a:schemeClr val="bg2"/>
              </a:solidFill>
            </a:endParaRPr>
          </a:p>
          <a:p>
            <a:r>
              <a:rPr lang="en-US" sz="1400" b="1" dirty="0">
                <a:solidFill>
                  <a:schemeClr val="bg2"/>
                </a:solidFill>
              </a:rPr>
              <a:t>The number of intestinal transplants performed has increased sharply, from five in 1990 to 146 in 2016 in the United States alone, according to the Organ Procurement and Transplantation Network. https://optn.transplant.hrsa.gov/data/view-data-reports/national-data/#</a:t>
            </a:r>
          </a:p>
        </p:txBody>
      </p:sp>
    </p:spTree>
    <p:extLst>
      <p:ext uri="{BB962C8B-B14F-4D97-AF65-F5344CB8AC3E}">
        <p14:creationId xmlns:p14="http://schemas.microsoft.com/office/powerpoint/2010/main" val="85777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888" y="254317"/>
            <a:ext cx="8897112" cy="725355"/>
          </a:xfrm>
        </p:spPr>
        <p:txBody>
          <a:bodyPr>
            <a:normAutofit fontScale="90000"/>
          </a:bodyPr>
          <a:lstStyle/>
          <a:p>
            <a:r>
              <a:rPr lang="en-US" dirty="0"/>
              <a:t>IFI Incidence Among Allogeneic Hematopoietic Stem Cell Transplant Patients</a:t>
            </a:r>
          </a:p>
        </p:txBody>
      </p:sp>
      <p:sp>
        <p:nvSpPr>
          <p:cNvPr id="4" name="Slide Number Placeholder 3"/>
          <p:cNvSpPr>
            <a:spLocks noGrp="1"/>
          </p:cNvSpPr>
          <p:nvPr>
            <p:ph type="sldNum" sz="quarter" idx="12"/>
          </p:nvPr>
        </p:nvSpPr>
        <p:spPr/>
        <p:txBody>
          <a:bodyPr/>
          <a:lstStyle/>
          <a:p>
            <a:fld id="{E97FC8D1-4932-4EC8-B8F9-663E75557223}" type="slidenum">
              <a:rPr lang="en-US" smtClean="0"/>
              <a:pPr/>
              <a:t>14</a:t>
            </a:fld>
            <a:endParaRPr lang="en-US" dirty="0"/>
          </a:p>
        </p:txBody>
      </p:sp>
      <p:sp>
        <p:nvSpPr>
          <p:cNvPr id="23556" name="TextBox 4"/>
          <p:cNvSpPr txBox="1">
            <a:spLocks noChangeArrowheads="1"/>
          </p:cNvSpPr>
          <p:nvPr/>
        </p:nvSpPr>
        <p:spPr bwMode="auto">
          <a:xfrm>
            <a:off x="0" y="4488714"/>
            <a:ext cx="790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200" dirty="0">
              <a:latin typeface="Arial" charset="0"/>
              <a:cs typeface="Arial" charset="0"/>
            </a:endParaRPr>
          </a:p>
          <a:p>
            <a:endParaRPr lang="en-US" altLang="en-US" sz="1200" dirty="0">
              <a:latin typeface="Arial" charset="0"/>
              <a:cs typeface="Arial" charset="0"/>
            </a:endParaRPr>
          </a:p>
        </p:txBody>
      </p:sp>
      <p:sp>
        <p:nvSpPr>
          <p:cNvPr id="8" name="TextBox 7">
            <a:extLst>
              <a:ext uri="{FF2B5EF4-FFF2-40B4-BE49-F238E27FC236}">
                <a16:creationId xmlns:a16="http://schemas.microsoft.com/office/drawing/2014/main" id="{0FB60652-28B5-49E8-B707-3BE30D1DC926}"/>
              </a:ext>
            </a:extLst>
          </p:cNvPr>
          <p:cNvSpPr txBox="1"/>
          <p:nvPr/>
        </p:nvSpPr>
        <p:spPr>
          <a:xfrm>
            <a:off x="-7782" y="4881890"/>
            <a:ext cx="6227064" cy="261610"/>
          </a:xfrm>
          <a:prstGeom prst="rect">
            <a:avLst/>
          </a:prstGeom>
          <a:noFill/>
        </p:spPr>
        <p:txBody>
          <a:bodyPr wrap="square" rtlCol="0">
            <a:spAutoFit/>
          </a:bodyPr>
          <a:lstStyle/>
          <a:p>
            <a:r>
              <a:rPr lang="en-US" sz="1100" dirty="0" err="1"/>
              <a:t>Corzo</a:t>
            </a:r>
            <a:r>
              <a:rPr lang="en-US" sz="1100" dirty="0"/>
              <a:t>-Leon et al. </a:t>
            </a:r>
            <a:r>
              <a:rPr lang="en-US" sz="1100" i="1" dirty="0"/>
              <a:t>Mycoses. </a:t>
            </a:r>
            <a:r>
              <a:rPr lang="en-US" sz="1100" dirty="0"/>
              <a:t>2015;58(6):325-36. </a:t>
            </a:r>
          </a:p>
        </p:txBody>
      </p:sp>
      <p:sp>
        <p:nvSpPr>
          <p:cNvPr id="9" name="TextBox 8">
            <a:extLst>
              <a:ext uri="{FF2B5EF4-FFF2-40B4-BE49-F238E27FC236}">
                <a16:creationId xmlns:a16="http://schemas.microsoft.com/office/drawing/2014/main" id="{30322FBB-DF84-4782-B665-A4B4CF65D10E}"/>
              </a:ext>
            </a:extLst>
          </p:cNvPr>
          <p:cNvSpPr txBox="1"/>
          <p:nvPr/>
        </p:nvSpPr>
        <p:spPr>
          <a:xfrm>
            <a:off x="2563525" y="1165650"/>
            <a:ext cx="4747263" cy="584775"/>
          </a:xfrm>
          <a:prstGeom prst="rect">
            <a:avLst/>
          </a:prstGeom>
          <a:noFill/>
        </p:spPr>
        <p:txBody>
          <a:bodyPr wrap="square" rtlCol="0">
            <a:spAutoFit/>
          </a:bodyPr>
          <a:lstStyle/>
          <a:p>
            <a:pPr algn="ctr"/>
            <a:r>
              <a:rPr lang="en-US" sz="1600" b="1" dirty="0"/>
              <a:t>TRANSNET: Cumulative Incidence of IFI</a:t>
            </a:r>
          </a:p>
          <a:p>
            <a:pPr algn="ctr"/>
            <a:endParaRPr lang="en-US" sz="1600" b="1" dirty="0"/>
          </a:p>
        </p:txBody>
      </p:sp>
      <p:sp>
        <p:nvSpPr>
          <p:cNvPr id="18" name="Text Box 11"/>
          <p:cNvSpPr txBox="1">
            <a:spLocks noChangeArrowheads="1"/>
          </p:cNvSpPr>
          <p:nvPr/>
        </p:nvSpPr>
        <p:spPr bwMode="auto">
          <a:xfrm rot="16200000">
            <a:off x="838806" y="2702834"/>
            <a:ext cx="158569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t>Probability of IFI</a:t>
            </a:r>
          </a:p>
        </p:txBody>
      </p:sp>
      <p:sp>
        <p:nvSpPr>
          <p:cNvPr id="23" name="Text Box 18"/>
          <p:cNvSpPr txBox="1">
            <a:spLocks noChangeArrowheads="1"/>
          </p:cNvSpPr>
          <p:nvPr/>
        </p:nvSpPr>
        <p:spPr bwMode="auto">
          <a:xfrm>
            <a:off x="2271718" y="3942766"/>
            <a:ext cx="52771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85800" algn="ctr"/>
                <a:tab pos="1316038" algn="ctr"/>
                <a:tab pos="2000250" algn="ctr"/>
                <a:tab pos="2632075" algn="ctr"/>
                <a:tab pos="3255963" algn="ctr"/>
                <a:tab pos="3892550" algn="ctr"/>
                <a:tab pos="4514850" algn="ctr"/>
              </a:tabLst>
              <a:defRPr sz="2400">
                <a:solidFill>
                  <a:schemeClr val="tx1"/>
                </a:solidFill>
                <a:latin typeface="Arial" charset="0"/>
              </a:defRPr>
            </a:lvl1pPr>
            <a:lvl2pPr marL="742950" indent="-285750" eaLnBrk="0" hangingPunct="0">
              <a:spcBef>
                <a:spcPct val="20000"/>
              </a:spcBef>
              <a:buChar char="–"/>
              <a:tabLst>
                <a:tab pos="685800" algn="ctr"/>
                <a:tab pos="1316038" algn="ctr"/>
                <a:tab pos="2000250" algn="ctr"/>
                <a:tab pos="2632075" algn="ctr"/>
                <a:tab pos="3255963" algn="ctr"/>
                <a:tab pos="3892550" algn="ctr"/>
                <a:tab pos="4514850" algn="ctr"/>
              </a:tabLst>
              <a:defRPr sz="2000">
                <a:solidFill>
                  <a:schemeClr val="tx1"/>
                </a:solidFill>
                <a:latin typeface="Arial" charset="0"/>
              </a:defRPr>
            </a:lvl2pPr>
            <a:lvl3pPr marL="1143000" indent="-228600" eaLnBrk="0" hangingPunct="0">
              <a:spcBef>
                <a:spcPct val="20000"/>
              </a:spcBef>
              <a:buChar char="•"/>
              <a:tabLst>
                <a:tab pos="685800" algn="ctr"/>
                <a:tab pos="1316038" algn="ctr"/>
                <a:tab pos="2000250" algn="ctr"/>
                <a:tab pos="2632075" algn="ctr"/>
                <a:tab pos="3255963" algn="ctr"/>
                <a:tab pos="3892550" algn="ctr"/>
                <a:tab pos="4514850" algn="ctr"/>
              </a:tabLst>
              <a:defRPr>
                <a:solidFill>
                  <a:schemeClr val="tx1"/>
                </a:solidFill>
                <a:latin typeface="Arial" charset="0"/>
              </a:defRPr>
            </a:lvl3pPr>
            <a:lvl4pPr marL="1600200" indent="-228600" eaLnBrk="0" hangingPunct="0">
              <a:spcBef>
                <a:spcPct val="20000"/>
              </a:spcBef>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4pPr>
            <a:lvl5pPr marL="2057400" indent="-228600" eaLnBrk="0" hangingPunct="0">
              <a:spcBef>
                <a:spcPct val="20000"/>
              </a:spcBef>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85800" algn="ctr"/>
                <a:tab pos="1316038" algn="ctr"/>
                <a:tab pos="2000250" algn="ctr"/>
                <a:tab pos="2632075" algn="ctr"/>
                <a:tab pos="3255963" algn="ctr"/>
                <a:tab pos="3892550" algn="ctr"/>
                <a:tab pos="4514850" algn="ctr"/>
              </a:tabLst>
              <a:defRPr sz="1600">
                <a:solidFill>
                  <a:schemeClr val="tx1"/>
                </a:solidFill>
                <a:latin typeface="Arial" charset="0"/>
              </a:defRPr>
            </a:lvl9pPr>
          </a:lstStyle>
          <a:p>
            <a:pPr eaLnBrk="1" hangingPunct="1">
              <a:spcBef>
                <a:spcPts val="0"/>
              </a:spcBef>
              <a:buFontTx/>
              <a:buNone/>
              <a:tabLst>
                <a:tab pos="630238" algn="ctr"/>
                <a:tab pos="1260475" algn="ctr"/>
                <a:tab pos="1884363" algn="ctr"/>
                <a:tab pos="2459038" algn="ctr"/>
                <a:tab pos="3089275" algn="ctr"/>
                <a:tab pos="3713163" algn="ctr"/>
                <a:tab pos="4287838" algn="ctr"/>
                <a:tab pos="4918075" algn="ctr"/>
              </a:tabLst>
            </a:pPr>
            <a:r>
              <a:rPr lang="en-US" altLang="en-US" sz="1400" b="1" dirty="0"/>
              <a:t>0	 3	6	9	 12	15	18	 21	24</a:t>
            </a:r>
          </a:p>
          <a:p>
            <a:pPr algn="ctr" eaLnBrk="1" hangingPunct="1">
              <a:spcBef>
                <a:spcPts val="0"/>
              </a:spcBef>
              <a:buFontTx/>
              <a:buNone/>
            </a:pPr>
            <a:r>
              <a:rPr lang="en-US" altLang="en-US" sz="1400" b="1" dirty="0"/>
              <a:t>Months After Transplant</a:t>
            </a:r>
          </a:p>
        </p:txBody>
      </p:sp>
      <p:sp>
        <p:nvSpPr>
          <p:cNvPr id="24" name="Text Box 19"/>
          <p:cNvSpPr txBox="1">
            <a:spLocks noChangeArrowheads="1"/>
          </p:cNvSpPr>
          <p:nvPr/>
        </p:nvSpPr>
        <p:spPr bwMode="auto">
          <a:xfrm>
            <a:off x="1748403" y="1779859"/>
            <a:ext cx="53251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3200"/>
              </a:spcAft>
              <a:buFontTx/>
              <a:buNone/>
            </a:pPr>
            <a:r>
              <a:rPr lang="en-US" altLang="en-US" sz="1400" b="1" dirty="0"/>
              <a:t>0.15</a:t>
            </a:r>
          </a:p>
          <a:p>
            <a:pPr algn="r" eaLnBrk="1" hangingPunct="1">
              <a:spcBef>
                <a:spcPct val="0"/>
              </a:spcBef>
              <a:spcAft>
                <a:spcPts val="3200"/>
              </a:spcAft>
              <a:buFontTx/>
              <a:buNone/>
            </a:pPr>
            <a:r>
              <a:rPr lang="en-US" altLang="en-US" sz="1400" b="1" dirty="0"/>
              <a:t>0.10</a:t>
            </a:r>
          </a:p>
          <a:p>
            <a:pPr algn="r" eaLnBrk="1" hangingPunct="1">
              <a:spcBef>
                <a:spcPct val="0"/>
              </a:spcBef>
              <a:spcAft>
                <a:spcPts val="3200"/>
              </a:spcAft>
              <a:buFontTx/>
              <a:buNone/>
            </a:pPr>
            <a:r>
              <a:rPr lang="en-US" altLang="en-US" sz="1400" b="1" dirty="0"/>
              <a:t>0.05</a:t>
            </a:r>
          </a:p>
          <a:p>
            <a:pPr algn="r" eaLnBrk="1" hangingPunct="1">
              <a:spcBef>
                <a:spcPct val="0"/>
              </a:spcBef>
              <a:spcAft>
                <a:spcPts val="3200"/>
              </a:spcAft>
              <a:buFontTx/>
              <a:buNone/>
            </a:pPr>
            <a:r>
              <a:rPr lang="en-US" altLang="en-US" sz="1400" b="1" dirty="0"/>
              <a:t>0.00</a:t>
            </a:r>
          </a:p>
        </p:txBody>
      </p:sp>
      <p:cxnSp>
        <p:nvCxnSpPr>
          <p:cNvPr id="29" name="Straight Connector 28"/>
          <p:cNvCxnSpPr>
            <a:cxnSpLocks/>
          </p:cNvCxnSpPr>
          <p:nvPr/>
        </p:nvCxnSpPr>
        <p:spPr>
          <a:xfrm>
            <a:off x="2467429" y="1831173"/>
            <a:ext cx="6718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2467429" y="1981359"/>
            <a:ext cx="671858" cy="0"/>
          </a:xfrm>
          <a:prstGeom prst="line">
            <a:avLst/>
          </a:prstGeom>
          <a:ln w="19050">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V="1">
            <a:off x="4501242" y="1853966"/>
            <a:ext cx="742842" cy="8846"/>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4501242" y="2004152"/>
            <a:ext cx="742842" cy="28877"/>
          </a:xfrm>
          <a:prstGeom prst="line">
            <a:avLst/>
          </a:prstGeom>
          <a:ln w="19050">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39123" y="1699860"/>
            <a:ext cx="1069524" cy="430887"/>
          </a:xfrm>
          <a:prstGeom prst="rect">
            <a:avLst/>
          </a:prstGeom>
          <a:noFill/>
        </p:spPr>
        <p:txBody>
          <a:bodyPr wrap="none" rtlCol="0">
            <a:spAutoFit/>
          </a:bodyPr>
          <a:lstStyle/>
          <a:p>
            <a:r>
              <a:rPr lang="en-US" sz="1100" b="1" dirty="0"/>
              <a:t>Any </a:t>
            </a:r>
            <a:r>
              <a:rPr lang="en-US" sz="1100" b="1" dirty="0" err="1"/>
              <a:t>IFI</a:t>
            </a:r>
            <a:endParaRPr lang="en-US" sz="1100" b="1" dirty="0"/>
          </a:p>
          <a:p>
            <a:r>
              <a:rPr lang="en-US" sz="1100" b="1" dirty="0"/>
              <a:t>Aspergillosis</a:t>
            </a:r>
          </a:p>
        </p:txBody>
      </p:sp>
      <p:sp>
        <p:nvSpPr>
          <p:cNvPr id="43" name="TextBox 42"/>
          <p:cNvSpPr txBox="1"/>
          <p:nvPr/>
        </p:nvSpPr>
        <p:spPr>
          <a:xfrm>
            <a:off x="5242733" y="1690664"/>
            <a:ext cx="976549" cy="430887"/>
          </a:xfrm>
          <a:prstGeom prst="rect">
            <a:avLst/>
          </a:prstGeom>
          <a:noFill/>
        </p:spPr>
        <p:txBody>
          <a:bodyPr wrap="none" rtlCol="0">
            <a:spAutoFit/>
          </a:bodyPr>
          <a:lstStyle/>
          <a:p>
            <a:r>
              <a:rPr lang="en-US" sz="1100" b="1" dirty="0"/>
              <a:t>Candidiasis</a:t>
            </a:r>
          </a:p>
          <a:p>
            <a:r>
              <a:rPr lang="en-US" sz="1100" b="1" dirty="0"/>
              <a:t>NC/NA </a:t>
            </a:r>
            <a:r>
              <a:rPr lang="en-US" sz="1100" b="1" dirty="0" err="1"/>
              <a:t>IFI</a:t>
            </a:r>
            <a:endParaRPr lang="en-US" sz="1100" b="1" dirty="0"/>
          </a:p>
        </p:txBody>
      </p:sp>
      <p:grpSp>
        <p:nvGrpSpPr>
          <p:cNvPr id="23554" name="Group 23553"/>
          <p:cNvGrpSpPr/>
          <p:nvPr/>
        </p:nvGrpSpPr>
        <p:grpSpPr>
          <a:xfrm>
            <a:off x="2217723" y="1944479"/>
            <a:ext cx="5093065" cy="2033207"/>
            <a:chOff x="2217723" y="1805939"/>
            <a:chExt cx="5093065" cy="2033207"/>
          </a:xfrm>
        </p:grpSpPr>
        <p:sp>
          <p:nvSpPr>
            <p:cNvPr id="10" name="Line 3"/>
            <p:cNvSpPr>
              <a:spLocks noChangeShapeType="1"/>
            </p:cNvSpPr>
            <p:nvPr/>
          </p:nvSpPr>
          <p:spPr bwMode="auto">
            <a:xfrm>
              <a:off x="2311141" y="1805939"/>
              <a:ext cx="0" cy="1938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1" name="Line 4"/>
            <p:cNvSpPr>
              <a:spLocks noChangeShapeType="1"/>
            </p:cNvSpPr>
            <p:nvPr/>
          </p:nvSpPr>
          <p:spPr bwMode="auto">
            <a:xfrm>
              <a:off x="2307680" y="3746383"/>
              <a:ext cx="50031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4" name="Line 7"/>
            <p:cNvSpPr>
              <a:spLocks noChangeShapeType="1"/>
            </p:cNvSpPr>
            <p:nvPr/>
          </p:nvSpPr>
          <p:spPr bwMode="auto">
            <a:xfrm>
              <a:off x="2218056" y="367974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6" name="Line 9"/>
            <p:cNvSpPr>
              <a:spLocks noChangeShapeType="1"/>
            </p:cNvSpPr>
            <p:nvPr/>
          </p:nvSpPr>
          <p:spPr bwMode="auto">
            <a:xfrm>
              <a:off x="2218056" y="305120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9" name="Line 12"/>
            <p:cNvSpPr>
              <a:spLocks noChangeShapeType="1"/>
            </p:cNvSpPr>
            <p:nvPr/>
          </p:nvSpPr>
          <p:spPr bwMode="auto">
            <a:xfrm>
              <a:off x="2403162" y="3747706"/>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0" name="Line 13"/>
            <p:cNvSpPr>
              <a:spLocks noChangeShapeType="1"/>
            </p:cNvSpPr>
            <p:nvPr/>
          </p:nvSpPr>
          <p:spPr bwMode="auto">
            <a:xfrm>
              <a:off x="3014394" y="374638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1" name="Line 15"/>
            <p:cNvSpPr>
              <a:spLocks noChangeShapeType="1"/>
            </p:cNvSpPr>
            <p:nvPr/>
          </p:nvSpPr>
          <p:spPr bwMode="auto">
            <a:xfrm>
              <a:off x="3628734" y="3747706"/>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2" name="Line 17"/>
            <p:cNvSpPr>
              <a:spLocks noChangeShapeType="1"/>
            </p:cNvSpPr>
            <p:nvPr/>
          </p:nvSpPr>
          <p:spPr bwMode="auto">
            <a:xfrm>
              <a:off x="4236720" y="374638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5" name="Line 20"/>
            <p:cNvSpPr>
              <a:spLocks noChangeShapeType="1"/>
            </p:cNvSpPr>
            <p:nvPr/>
          </p:nvSpPr>
          <p:spPr bwMode="auto">
            <a:xfrm>
              <a:off x="4849540" y="3745851"/>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6" name="Line 9"/>
            <p:cNvSpPr>
              <a:spLocks noChangeShapeType="1"/>
            </p:cNvSpPr>
            <p:nvPr/>
          </p:nvSpPr>
          <p:spPr bwMode="auto">
            <a:xfrm>
              <a:off x="2217723" y="243167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7" name="Line 10"/>
            <p:cNvSpPr>
              <a:spLocks noChangeShapeType="1"/>
            </p:cNvSpPr>
            <p:nvPr/>
          </p:nvSpPr>
          <p:spPr bwMode="auto">
            <a:xfrm>
              <a:off x="2220322" y="181466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5" name="Line 13"/>
            <p:cNvSpPr>
              <a:spLocks noChangeShapeType="1"/>
            </p:cNvSpPr>
            <p:nvPr/>
          </p:nvSpPr>
          <p:spPr bwMode="auto">
            <a:xfrm>
              <a:off x="5464814" y="374638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6" name="Line 15"/>
            <p:cNvSpPr>
              <a:spLocks noChangeShapeType="1"/>
            </p:cNvSpPr>
            <p:nvPr/>
          </p:nvSpPr>
          <p:spPr bwMode="auto">
            <a:xfrm>
              <a:off x="6079154" y="3747706"/>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7" name="Line 17"/>
            <p:cNvSpPr>
              <a:spLocks noChangeShapeType="1"/>
            </p:cNvSpPr>
            <p:nvPr/>
          </p:nvSpPr>
          <p:spPr bwMode="auto">
            <a:xfrm>
              <a:off x="6687140" y="374638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8" name="Line 20"/>
            <p:cNvSpPr>
              <a:spLocks noChangeShapeType="1"/>
            </p:cNvSpPr>
            <p:nvPr/>
          </p:nvSpPr>
          <p:spPr bwMode="auto">
            <a:xfrm>
              <a:off x="7299960" y="3745851"/>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grpSp>
      <p:sp>
        <p:nvSpPr>
          <p:cNvPr id="2" name="Freeform 1"/>
          <p:cNvSpPr/>
          <p:nvPr/>
        </p:nvSpPr>
        <p:spPr>
          <a:xfrm>
            <a:off x="2403021" y="2234040"/>
            <a:ext cx="4901293" cy="1586593"/>
          </a:xfrm>
          <a:custGeom>
            <a:avLst/>
            <a:gdLst>
              <a:gd name="connsiteX0" fmla="*/ 0 w 4901293"/>
              <a:gd name="connsiteY0" fmla="*/ 1586593 h 1586593"/>
              <a:gd name="connsiteX1" fmla="*/ 62593 w 4901293"/>
              <a:gd name="connsiteY1" fmla="*/ 1583871 h 1586593"/>
              <a:gd name="connsiteX2" fmla="*/ 57150 w 4901293"/>
              <a:gd name="connsiteY2" fmla="*/ 1524000 h 1586593"/>
              <a:gd name="connsiteX3" fmla="*/ 78922 w 4901293"/>
              <a:gd name="connsiteY3" fmla="*/ 1524000 h 1586593"/>
              <a:gd name="connsiteX4" fmla="*/ 78922 w 4901293"/>
              <a:gd name="connsiteY4" fmla="*/ 1483179 h 1586593"/>
              <a:gd name="connsiteX5" fmla="*/ 117022 w 4901293"/>
              <a:gd name="connsiteY5" fmla="*/ 1483179 h 1586593"/>
              <a:gd name="connsiteX6" fmla="*/ 127908 w 4901293"/>
              <a:gd name="connsiteY6" fmla="*/ 1423307 h 1586593"/>
              <a:gd name="connsiteX7" fmla="*/ 198665 w 4901293"/>
              <a:gd name="connsiteY7" fmla="*/ 1420586 h 1586593"/>
              <a:gd name="connsiteX8" fmla="*/ 198665 w 4901293"/>
              <a:gd name="connsiteY8" fmla="*/ 1363436 h 1586593"/>
              <a:gd name="connsiteX9" fmla="*/ 236765 w 4901293"/>
              <a:gd name="connsiteY9" fmla="*/ 1357993 h 1586593"/>
              <a:gd name="connsiteX10" fmla="*/ 242208 w 4901293"/>
              <a:gd name="connsiteY10" fmla="*/ 1328057 h 1586593"/>
              <a:gd name="connsiteX11" fmla="*/ 255815 w 4901293"/>
              <a:gd name="connsiteY11" fmla="*/ 1328057 h 1586593"/>
              <a:gd name="connsiteX12" fmla="*/ 258536 w 4901293"/>
              <a:gd name="connsiteY12" fmla="*/ 1287236 h 1586593"/>
              <a:gd name="connsiteX13" fmla="*/ 280308 w 4901293"/>
              <a:gd name="connsiteY13" fmla="*/ 1287236 h 1586593"/>
              <a:gd name="connsiteX14" fmla="*/ 285750 w 4901293"/>
              <a:gd name="connsiteY14" fmla="*/ 1251857 h 1586593"/>
              <a:gd name="connsiteX15" fmla="*/ 323850 w 4901293"/>
              <a:gd name="connsiteY15" fmla="*/ 1251857 h 1586593"/>
              <a:gd name="connsiteX16" fmla="*/ 323850 w 4901293"/>
              <a:gd name="connsiteY16" fmla="*/ 1224643 h 1586593"/>
              <a:gd name="connsiteX17" fmla="*/ 440872 w 4901293"/>
              <a:gd name="connsiteY17" fmla="*/ 1221921 h 1586593"/>
              <a:gd name="connsiteX18" fmla="*/ 449036 w 4901293"/>
              <a:gd name="connsiteY18" fmla="*/ 1183821 h 1586593"/>
              <a:gd name="connsiteX19" fmla="*/ 465365 w 4901293"/>
              <a:gd name="connsiteY19" fmla="*/ 1183821 h 1586593"/>
              <a:gd name="connsiteX20" fmla="*/ 468086 w 4901293"/>
              <a:gd name="connsiteY20" fmla="*/ 1156607 h 1586593"/>
              <a:gd name="connsiteX21" fmla="*/ 484415 w 4901293"/>
              <a:gd name="connsiteY21" fmla="*/ 1156607 h 1586593"/>
              <a:gd name="connsiteX22" fmla="*/ 492579 w 4901293"/>
              <a:gd name="connsiteY22" fmla="*/ 1121229 h 1586593"/>
              <a:gd name="connsiteX23" fmla="*/ 525236 w 4901293"/>
              <a:gd name="connsiteY23" fmla="*/ 1121229 h 1586593"/>
              <a:gd name="connsiteX24" fmla="*/ 533400 w 4901293"/>
              <a:gd name="connsiteY24" fmla="*/ 1091293 h 1586593"/>
              <a:gd name="connsiteX25" fmla="*/ 549729 w 4901293"/>
              <a:gd name="connsiteY25" fmla="*/ 1083129 h 1586593"/>
              <a:gd name="connsiteX26" fmla="*/ 547008 w 4901293"/>
              <a:gd name="connsiteY26" fmla="*/ 1058636 h 1586593"/>
              <a:gd name="connsiteX27" fmla="*/ 568779 w 4901293"/>
              <a:gd name="connsiteY27" fmla="*/ 1055914 h 1586593"/>
              <a:gd name="connsiteX28" fmla="*/ 574222 w 4901293"/>
              <a:gd name="connsiteY28" fmla="*/ 1023257 h 1586593"/>
              <a:gd name="connsiteX29" fmla="*/ 625929 w 4901293"/>
              <a:gd name="connsiteY29" fmla="*/ 1020536 h 1586593"/>
              <a:gd name="connsiteX30" fmla="*/ 625929 w 4901293"/>
              <a:gd name="connsiteY30" fmla="*/ 987879 h 1586593"/>
              <a:gd name="connsiteX31" fmla="*/ 672193 w 4901293"/>
              <a:gd name="connsiteY31" fmla="*/ 982436 h 1586593"/>
              <a:gd name="connsiteX32" fmla="*/ 669472 w 4901293"/>
              <a:gd name="connsiteY32" fmla="*/ 922564 h 1586593"/>
              <a:gd name="connsiteX33" fmla="*/ 707572 w 4901293"/>
              <a:gd name="connsiteY33" fmla="*/ 922564 h 1586593"/>
              <a:gd name="connsiteX34" fmla="*/ 707572 w 4901293"/>
              <a:gd name="connsiteY34" fmla="*/ 889907 h 1586593"/>
              <a:gd name="connsiteX35" fmla="*/ 813708 w 4901293"/>
              <a:gd name="connsiteY35" fmla="*/ 889907 h 1586593"/>
              <a:gd name="connsiteX36" fmla="*/ 810986 w 4901293"/>
              <a:gd name="connsiteY36" fmla="*/ 859971 h 1586593"/>
              <a:gd name="connsiteX37" fmla="*/ 898072 w 4901293"/>
              <a:gd name="connsiteY37" fmla="*/ 857250 h 1586593"/>
              <a:gd name="connsiteX38" fmla="*/ 892629 w 4901293"/>
              <a:gd name="connsiteY38" fmla="*/ 821871 h 1586593"/>
              <a:gd name="connsiteX39" fmla="*/ 911679 w 4901293"/>
              <a:gd name="connsiteY39" fmla="*/ 821871 h 1586593"/>
              <a:gd name="connsiteX40" fmla="*/ 911679 w 4901293"/>
              <a:gd name="connsiteY40" fmla="*/ 791936 h 1586593"/>
              <a:gd name="connsiteX41" fmla="*/ 955222 w 4901293"/>
              <a:gd name="connsiteY41" fmla="*/ 791936 h 1586593"/>
              <a:gd name="connsiteX42" fmla="*/ 955222 w 4901293"/>
              <a:gd name="connsiteY42" fmla="*/ 756557 h 1586593"/>
              <a:gd name="connsiteX43" fmla="*/ 976993 w 4901293"/>
              <a:gd name="connsiteY43" fmla="*/ 756557 h 1586593"/>
              <a:gd name="connsiteX44" fmla="*/ 971550 w 4901293"/>
              <a:gd name="connsiteY44" fmla="*/ 726621 h 1586593"/>
              <a:gd name="connsiteX45" fmla="*/ 993322 w 4901293"/>
              <a:gd name="connsiteY45" fmla="*/ 726621 h 1586593"/>
              <a:gd name="connsiteX46" fmla="*/ 996043 w 4901293"/>
              <a:gd name="connsiteY46" fmla="*/ 693964 h 1586593"/>
              <a:gd name="connsiteX47" fmla="*/ 1143000 w 4901293"/>
              <a:gd name="connsiteY47" fmla="*/ 685800 h 1586593"/>
              <a:gd name="connsiteX48" fmla="*/ 1134836 w 4901293"/>
              <a:gd name="connsiteY48" fmla="*/ 658586 h 1586593"/>
              <a:gd name="connsiteX49" fmla="*/ 1197429 w 4901293"/>
              <a:gd name="connsiteY49" fmla="*/ 658586 h 1586593"/>
              <a:gd name="connsiteX50" fmla="*/ 1197429 w 4901293"/>
              <a:gd name="connsiteY50" fmla="*/ 634093 h 1586593"/>
              <a:gd name="connsiteX51" fmla="*/ 1221922 w 4901293"/>
              <a:gd name="connsiteY51" fmla="*/ 634093 h 1586593"/>
              <a:gd name="connsiteX52" fmla="*/ 1219200 w 4901293"/>
              <a:gd name="connsiteY52" fmla="*/ 560614 h 1586593"/>
              <a:gd name="connsiteX53" fmla="*/ 1771650 w 4901293"/>
              <a:gd name="connsiteY53" fmla="*/ 555171 h 1586593"/>
              <a:gd name="connsiteX54" fmla="*/ 1766208 w 4901293"/>
              <a:gd name="connsiteY54" fmla="*/ 527957 h 1586593"/>
              <a:gd name="connsiteX55" fmla="*/ 2060122 w 4901293"/>
              <a:gd name="connsiteY55" fmla="*/ 525236 h 1586593"/>
              <a:gd name="connsiteX56" fmla="*/ 2062843 w 4901293"/>
              <a:gd name="connsiteY56" fmla="*/ 492579 h 1586593"/>
              <a:gd name="connsiteX57" fmla="*/ 2139043 w 4901293"/>
              <a:gd name="connsiteY57" fmla="*/ 492579 h 1586593"/>
              <a:gd name="connsiteX58" fmla="*/ 2139043 w 4901293"/>
              <a:gd name="connsiteY58" fmla="*/ 462643 h 1586593"/>
              <a:gd name="connsiteX59" fmla="*/ 2261508 w 4901293"/>
              <a:gd name="connsiteY59" fmla="*/ 465364 h 1586593"/>
              <a:gd name="connsiteX60" fmla="*/ 2264229 w 4901293"/>
              <a:gd name="connsiteY60" fmla="*/ 427264 h 1586593"/>
              <a:gd name="connsiteX61" fmla="*/ 2305050 w 4901293"/>
              <a:gd name="connsiteY61" fmla="*/ 424543 h 1586593"/>
              <a:gd name="connsiteX62" fmla="*/ 2302329 w 4901293"/>
              <a:gd name="connsiteY62" fmla="*/ 394607 h 1586593"/>
              <a:gd name="connsiteX63" fmla="*/ 2321379 w 4901293"/>
              <a:gd name="connsiteY63" fmla="*/ 394607 h 1586593"/>
              <a:gd name="connsiteX64" fmla="*/ 2321379 w 4901293"/>
              <a:gd name="connsiteY64" fmla="*/ 364671 h 1586593"/>
              <a:gd name="connsiteX65" fmla="*/ 2364922 w 4901293"/>
              <a:gd name="connsiteY65" fmla="*/ 361950 h 1586593"/>
              <a:gd name="connsiteX66" fmla="*/ 2367643 w 4901293"/>
              <a:gd name="connsiteY66" fmla="*/ 334736 h 1586593"/>
              <a:gd name="connsiteX67" fmla="*/ 2484665 w 4901293"/>
              <a:gd name="connsiteY67" fmla="*/ 337457 h 1586593"/>
              <a:gd name="connsiteX68" fmla="*/ 2484665 w 4901293"/>
              <a:gd name="connsiteY68" fmla="*/ 299357 h 1586593"/>
              <a:gd name="connsiteX69" fmla="*/ 2650672 w 4901293"/>
              <a:gd name="connsiteY69" fmla="*/ 302079 h 1586593"/>
              <a:gd name="connsiteX70" fmla="*/ 2647950 w 4901293"/>
              <a:gd name="connsiteY70" fmla="*/ 261257 h 1586593"/>
              <a:gd name="connsiteX71" fmla="*/ 2735036 w 4901293"/>
              <a:gd name="connsiteY71" fmla="*/ 258536 h 1586593"/>
              <a:gd name="connsiteX72" fmla="*/ 2737758 w 4901293"/>
              <a:gd name="connsiteY72" fmla="*/ 234043 h 1586593"/>
              <a:gd name="connsiteX73" fmla="*/ 2974522 w 4901293"/>
              <a:gd name="connsiteY73" fmla="*/ 228600 h 1586593"/>
              <a:gd name="connsiteX74" fmla="*/ 2974522 w 4901293"/>
              <a:gd name="connsiteY74" fmla="*/ 193221 h 1586593"/>
              <a:gd name="connsiteX75" fmla="*/ 3080658 w 4901293"/>
              <a:gd name="connsiteY75" fmla="*/ 195943 h 1586593"/>
              <a:gd name="connsiteX76" fmla="*/ 3077936 w 4901293"/>
              <a:gd name="connsiteY76" fmla="*/ 166007 h 1586593"/>
              <a:gd name="connsiteX77" fmla="*/ 3309258 w 4901293"/>
              <a:gd name="connsiteY77" fmla="*/ 160564 h 1586593"/>
              <a:gd name="connsiteX78" fmla="*/ 3303815 w 4901293"/>
              <a:gd name="connsiteY78" fmla="*/ 130629 h 1586593"/>
              <a:gd name="connsiteX79" fmla="*/ 3505200 w 4901293"/>
              <a:gd name="connsiteY79" fmla="*/ 127907 h 1586593"/>
              <a:gd name="connsiteX80" fmla="*/ 3507922 w 4901293"/>
              <a:gd name="connsiteY80" fmla="*/ 100693 h 1586593"/>
              <a:gd name="connsiteX81" fmla="*/ 4041322 w 4901293"/>
              <a:gd name="connsiteY81" fmla="*/ 92529 h 1586593"/>
              <a:gd name="connsiteX82" fmla="*/ 4038600 w 4901293"/>
              <a:gd name="connsiteY82" fmla="*/ 65314 h 1586593"/>
              <a:gd name="connsiteX83" fmla="*/ 4204608 w 4901293"/>
              <a:gd name="connsiteY83" fmla="*/ 68036 h 1586593"/>
              <a:gd name="connsiteX84" fmla="*/ 4204608 w 4901293"/>
              <a:gd name="connsiteY84" fmla="*/ 29936 h 1586593"/>
              <a:gd name="connsiteX85" fmla="*/ 4865915 w 4901293"/>
              <a:gd name="connsiteY85" fmla="*/ 29936 h 1586593"/>
              <a:gd name="connsiteX86" fmla="*/ 4863193 w 4901293"/>
              <a:gd name="connsiteY86" fmla="*/ 0 h 1586593"/>
              <a:gd name="connsiteX87" fmla="*/ 4901293 w 4901293"/>
              <a:gd name="connsiteY87" fmla="*/ 0 h 1586593"/>
              <a:gd name="connsiteX0" fmla="*/ 0 w 4901293"/>
              <a:gd name="connsiteY0" fmla="*/ 1586593 h 1586593"/>
              <a:gd name="connsiteX1" fmla="*/ 62593 w 4901293"/>
              <a:gd name="connsiteY1" fmla="*/ 1583871 h 1586593"/>
              <a:gd name="connsiteX2" fmla="*/ 57150 w 4901293"/>
              <a:gd name="connsiteY2" fmla="*/ 1524000 h 1586593"/>
              <a:gd name="connsiteX3" fmla="*/ 78922 w 4901293"/>
              <a:gd name="connsiteY3" fmla="*/ 1524000 h 1586593"/>
              <a:gd name="connsiteX4" fmla="*/ 78922 w 4901293"/>
              <a:gd name="connsiteY4" fmla="*/ 1483179 h 1586593"/>
              <a:gd name="connsiteX5" fmla="*/ 117022 w 4901293"/>
              <a:gd name="connsiteY5" fmla="*/ 1483179 h 1586593"/>
              <a:gd name="connsiteX6" fmla="*/ 127908 w 4901293"/>
              <a:gd name="connsiteY6" fmla="*/ 1423307 h 1586593"/>
              <a:gd name="connsiteX7" fmla="*/ 198665 w 4901293"/>
              <a:gd name="connsiteY7" fmla="*/ 1420586 h 1586593"/>
              <a:gd name="connsiteX8" fmla="*/ 198665 w 4901293"/>
              <a:gd name="connsiteY8" fmla="*/ 1363436 h 1586593"/>
              <a:gd name="connsiteX9" fmla="*/ 236765 w 4901293"/>
              <a:gd name="connsiteY9" fmla="*/ 1357993 h 1586593"/>
              <a:gd name="connsiteX10" fmla="*/ 242208 w 4901293"/>
              <a:gd name="connsiteY10" fmla="*/ 1328057 h 1586593"/>
              <a:gd name="connsiteX11" fmla="*/ 255815 w 4901293"/>
              <a:gd name="connsiteY11" fmla="*/ 1328057 h 1586593"/>
              <a:gd name="connsiteX12" fmla="*/ 258536 w 4901293"/>
              <a:gd name="connsiteY12" fmla="*/ 1287236 h 1586593"/>
              <a:gd name="connsiteX13" fmla="*/ 280308 w 4901293"/>
              <a:gd name="connsiteY13" fmla="*/ 1287236 h 1586593"/>
              <a:gd name="connsiteX14" fmla="*/ 285750 w 4901293"/>
              <a:gd name="connsiteY14" fmla="*/ 1251857 h 1586593"/>
              <a:gd name="connsiteX15" fmla="*/ 323850 w 4901293"/>
              <a:gd name="connsiteY15" fmla="*/ 1251857 h 1586593"/>
              <a:gd name="connsiteX16" fmla="*/ 323850 w 4901293"/>
              <a:gd name="connsiteY16" fmla="*/ 1224643 h 1586593"/>
              <a:gd name="connsiteX17" fmla="*/ 440872 w 4901293"/>
              <a:gd name="connsiteY17" fmla="*/ 1221921 h 1586593"/>
              <a:gd name="connsiteX18" fmla="*/ 449036 w 4901293"/>
              <a:gd name="connsiteY18" fmla="*/ 1183821 h 1586593"/>
              <a:gd name="connsiteX19" fmla="*/ 465365 w 4901293"/>
              <a:gd name="connsiteY19" fmla="*/ 1183821 h 1586593"/>
              <a:gd name="connsiteX20" fmla="*/ 468086 w 4901293"/>
              <a:gd name="connsiteY20" fmla="*/ 1156607 h 1586593"/>
              <a:gd name="connsiteX21" fmla="*/ 484415 w 4901293"/>
              <a:gd name="connsiteY21" fmla="*/ 1156607 h 1586593"/>
              <a:gd name="connsiteX22" fmla="*/ 492579 w 4901293"/>
              <a:gd name="connsiteY22" fmla="*/ 1121229 h 1586593"/>
              <a:gd name="connsiteX23" fmla="*/ 525236 w 4901293"/>
              <a:gd name="connsiteY23" fmla="*/ 1121229 h 1586593"/>
              <a:gd name="connsiteX24" fmla="*/ 533400 w 4901293"/>
              <a:gd name="connsiteY24" fmla="*/ 1091293 h 1586593"/>
              <a:gd name="connsiteX25" fmla="*/ 549729 w 4901293"/>
              <a:gd name="connsiteY25" fmla="*/ 1083129 h 1586593"/>
              <a:gd name="connsiteX26" fmla="*/ 547008 w 4901293"/>
              <a:gd name="connsiteY26" fmla="*/ 1058636 h 1586593"/>
              <a:gd name="connsiteX27" fmla="*/ 568779 w 4901293"/>
              <a:gd name="connsiteY27" fmla="*/ 1055914 h 1586593"/>
              <a:gd name="connsiteX28" fmla="*/ 574222 w 4901293"/>
              <a:gd name="connsiteY28" fmla="*/ 1023257 h 1586593"/>
              <a:gd name="connsiteX29" fmla="*/ 625929 w 4901293"/>
              <a:gd name="connsiteY29" fmla="*/ 1020536 h 1586593"/>
              <a:gd name="connsiteX30" fmla="*/ 625929 w 4901293"/>
              <a:gd name="connsiteY30" fmla="*/ 987879 h 1586593"/>
              <a:gd name="connsiteX31" fmla="*/ 672193 w 4901293"/>
              <a:gd name="connsiteY31" fmla="*/ 982436 h 1586593"/>
              <a:gd name="connsiteX32" fmla="*/ 669472 w 4901293"/>
              <a:gd name="connsiteY32" fmla="*/ 922564 h 1586593"/>
              <a:gd name="connsiteX33" fmla="*/ 707572 w 4901293"/>
              <a:gd name="connsiteY33" fmla="*/ 922564 h 1586593"/>
              <a:gd name="connsiteX34" fmla="*/ 707572 w 4901293"/>
              <a:gd name="connsiteY34" fmla="*/ 889907 h 1586593"/>
              <a:gd name="connsiteX35" fmla="*/ 813708 w 4901293"/>
              <a:gd name="connsiteY35" fmla="*/ 889907 h 1586593"/>
              <a:gd name="connsiteX36" fmla="*/ 810986 w 4901293"/>
              <a:gd name="connsiteY36" fmla="*/ 859971 h 1586593"/>
              <a:gd name="connsiteX37" fmla="*/ 898072 w 4901293"/>
              <a:gd name="connsiteY37" fmla="*/ 857250 h 1586593"/>
              <a:gd name="connsiteX38" fmla="*/ 892629 w 4901293"/>
              <a:gd name="connsiteY38" fmla="*/ 821871 h 1586593"/>
              <a:gd name="connsiteX39" fmla="*/ 911679 w 4901293"/>
              <a:gd name="connsiteY39" fmla="*/ 821871 h 1586593"/>
              <a:gd name="connsiteX40" fmla="*/ 911679 w 4901293"/>
              <a:gd name="connsiteY40" fmla="*/ 791936 h 1586593"/>
              <a:gd name="connsiteX41" fmla="*/ 955222 w 4901293"/>
              <a:gd name="connsiteY41" fmla="*/ 791936 h 1586593"/>
              <a:gd name="connsiteX42" fmla="*/ 955222 w 4901293"/>
              <a:gd name="connsiteY42" fmla="*/ 756557 h 1586593"/>
              <a:gd name="connsiteX43" fmla="*/ 976993 w 4901293"/>
              <a:gd name="connsiteY43" fmla="*/ 756557 h 1586593"/>
              <a:gd name="connsiteX44" fmla="*/ 971550 w 4901293"/>
              <a:gd name="connsiteY44" fmla="*/ 726621 h 1586593"/>
              <a:gd name="connsiteX45" fmla="*/ 993322 w 4901293"/>
              <a:gd name="connsiteY45" fmla="*/ 726621 h 1586593"/>
              <a:gd name="connsiteX46" fmla="*/ 996043 w 4901293"/>
              <a:gd name="connsiteY46" fmla="*/ 693964 h 1586593"/>
              <a:gd name="connsiteX47" fmla="*/ 1132114 w 4901293"/>
              <a:gd name="connsiteY47" fmla="*/ 688522 h 1586593"/>
              <a:gd name="connsiteX48" fmla="*/ 1134836 w 4901293"/>
              <a:gd name="connsiteY48" fmla="*/ 658586 h 1586593"/>
              <a:gd name="connsiteX49" fmla="*/ 1197429 w 4901293"/>
              <a:gd name="connsiteY49" fmla="*/ 658586 h 1586593"/>
              <a:gd name="connsiteX50" fmla="*/ 1197429 w 4901293"/>
              <a:gd name="connsiteY50" fmla="*/ 634093 h 1586593"/>
              <a:gd name="connsiteX51" fmla="*/ 1221922 w 4901293"/>
              <a:gd name="connsiteY51" fmla="*/ 634093 h 1586593"/>
              <a:gd name="connsiteX52" fmla="*/ 1219200 w 4901293"/>
              <a:gd name="connsiteY52" fmla="*/ 560614 h 1586593"/>
              <a:gd name="connsiteX53" fmla="*/ 1771650 w 4901293"/>
              <a:gd name="connsiteY53" fmla="*/ 555171 h 1586593"/>
              <a:gd name="connsiteX54" fmla="*/ 1766208 w 4901293"/>
              <a:gd name="connsiteY54" fmla="*/ 527957 h 1586593"/>
              <a:gd name="connsiteX55" fmla="*/ 2060122 w 4901293"/>
              <a:gd name="connsiteY55" fmla="*/ 525236 h 1586593"/>
              <a:gd name="connsiteX56" fmla="*/ 2062843 w 4901293"/>
              <a:gd name="connsiteY56" fmla="*/ 492579 h 1586593"/>
              <a:gd name="connsiteX57" fmla="*/ 2139043 w 4901293"/>
              <a:gd name="connsiteY57" fmla="*/ 492579 h 1586593"/>
              <a:gd name="connsiteX58" fmla="*/ 2139043 w 4901293"/>
              <a:gd name="connsiteY58" fmla="*/ 462643 h 1586593"/>
              <a:gd name="connsiteX59" fmla="*/ 2261508 w 4901293"/>
              <a:gd name="connsiteY59" fmla="*/ 465364 h 1586593"/>
              <a:gd name="connsiteX60" fmla="*/ 2264229 w 4901293"/>
              <a:gd name="connsiteY60" fmla="*/ 427264 h 1586593"/>
              <a:gd name="connsiteX61" fmla="*/ 2305050 w 4901293"/>
              <a:gd name="connsiteY61" fmla="*/ 424543 h 1586593"/>
              <a:gd name="connsiteX62" fmla="*/ 2302329 w 4901293"/>
              <a:gd name="connsiteY62" fmla="*/ 394607 h 1586593"/>
              <a:gd name="connsiteX63" fmla="*/ 2321379 w 4901293"/>
              <a:gd name="connsiteY63" fmla="*/ 394607 h 1586593"/>
              <a:gd name="connsiteX64" fmla="*/ 2321379 w 4901293"/>
              <a:gd name="connsiteY64" fmla="*/ 364671 h 1586593"/>
              <a:gd name="connsiteX65" fmla="*/ 2364922 w 4901293"/>
              <a:gd name="connsiteY65" fmla="*/ 361950 h 1586593"/>
              <a:gd name="connsiteX66" fmla="*/ 2367643 w 4901293"/>
              <a:gd name="connsiteY66" fmla="*/ 334736 h 1586593"/>
              <a:gd name="connsiteX67" fmla="*/ 2484665 w 4901293"/>
              <a:gd name="connsiteY67" fmla="*/ 337457 h 1586593"/>
              <a:gd name="connsiteX68" fmla="*/ 2484665 w 4901293"/>
              <a:gd name="connsiteY68" fmla="*/ 299357 h 1586593"/>
              <a:gd name="connsiteX69" fmla="*/ 2650672 w 4901293"/>
              <a:gd name="connsiteY69" fmla="*/ 302079 h 1586593"/>
              <a:gd name="connsiteX70" fmla="*/ 2647950 w 4901293"/>
              <a:gd name="connsiteY70" fmla="*/ 261257 h 1586593"/>
              <a:gd name="connsiteX71" fmla="*/ 2735036 w 4901293"/>
              <a:gd name="connsiteY71" fmla="*/ 258536 h 1586593"/>
              <a:gd name="connsiteX72" fmla="*/ 2737758 w 4901293"/>
              <a:gd name="connsiteY72" fmla="*/ 234043 h 1586593"/>
              <a:gd name="connsiteX73" fmla="*/ 2974522 w 4901293"/>
              <a:gd name="connsiteY73" fmla="*/ 228600 h 1586593"/>
              <a:gd name="connsiteX74" fmla="*/ 2974522 w 4901293"/>
              <a:gd name="connsiteY74" fmla="*/ 193221 h 1586593"/>
              <a:gd name="connsiteX75" fmla="*/ 3080658 w 4901293"/>
              <a:gd name="connsiteY75" fmla="*/ 195943 h 1586593"/>
              <a:gd name="connsiteX76" fmla="*/ 3077936 w 4901293"/>
              <a:gd name="connsiteY76" fmla="*/ 166007 h 1586593"/>
              <a:gd name="connsiteX77" fmla="*/ 3309258 w 4901293"/>
              <a:gd name="connsiteY77" fmla="*/ 160564 h 1586593"/>
              <a:gd name="connsiteX78" fmla="*/ 3303815 w 4901293"/>
              <a:gd name="connsiteY78" fmla="*/ 130629 h 1586593"/>
              <a:gd name="connsiteX79" fmla="*/ 3505200 w 4901293"/>
              <a:gd name="connsiteY79" fmla="*/ 127907 h 1586593"/>
              <a:gd name="connsiteX80" fmla="*/ 3507922 w 4901293"/>
              <a:gd name="connsiteY80" fmla="*/ 100693 h 1586593"/>
              <a:gd name="connsiteX81" fmla="*/ 4041322 w 4901293"/>
              <a:gd name="connsiteY81" fmla="*/ 92529 h 1586593"/>
              <a:gd name="connsiteX82" fmla="*/ 4038600 w 4901293"/>
              <a:gd name="connsiteY82" fmla="*/ 65314 h 1586593"/>
              <a:gd name="connsiteX83" fmla="*/ 4204608 w 4901293"/>
              <a:gd name="connsiteY83" fmla="*/ 68036 h 1586593"/>
              <a:gd name="connsiteX84" fmla="*/ 4204608 w 4901293"/>
              <a:gd name="connsiteY84" fmla="*/ 29936 h 1586593"/>
              <a:gd name="connsiteX85" fmla="*/ 4865915 w 4901293"/>
              <a:gd name="connsiteY85" fmla="*/ 29936 h 1586593"/>
              <a:gd name="connsiteX86" fmla="*/ 4863193 w 4901293"/>
              <a:gd name="connsiteY86" fmla="*/ 0 h 1586593"/>
              <a:gd name="connsiteX87" fmla="*/ 4901293 w 4901293"/>
              <a:gd name="connsiteY87" fmla="*/ 0 h 15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901293" h="1586593">
                <a:moveTo>
                  <a:pt x="0" y="1586593"/>
                </a:moveTo>
                <a:lnTo>
                  <a:pt x="62593" y="1583871"/>
                </a:lnTo>
                <a:lnTo>
                  <a:pt x="57150" y="1524000"/>
                </a:lnTo>
                <a:lnTo>
                  <a:pt x="78922" y="1524000"/>
                </a:lnTo>
                <a:lnTo>
                  <a:pt x="78922" y="1483179"/>
                </a:lnTo>
                <a:lnTo>
                  <a:pt x="117022" y="1483179"/>
                </a:lnTo>
                <a:lnTo>
                  <a:pt x="127908" y="1423307"/>
                </a:lnTo>
                <a:lnTo>
                  <a:pt x="198665" y="1420586"/>
                </a:lnTo>
                <a:lnTo>
                  <a:pt x="198665" y="1363436"/>
                </a:lnTo>
                <a:lnTo>
                  <a:pt x="236765" y="1357993"/>
                </a:lnTo>
                <a:lnTo>
                  <a:pt x="242208" y="1328057"/>
                </a:lnTo>
                <a:lnTo>
                  <a:pt x="255815" y="1328057"/>
                </a:lnTo>
                <a:lnTo>
                  <a:pt x="258536" y="1287236"/>
                </a:lnTo>
                <a:lnTo>
                  <a:pt x="280308" y="1287236"/>
                </a:lnTo>
                <a:lnTo>
                  <a:pt x="285750" y="1251857"/>
                </a:lnTo>
                <a:lnTo>
                  <a:pt x="323850" y="1251857"/>
                </a:lnTo>
                <a:lnTo>
                  <a:pt x="323850" y="1224643"/>
                </a:lnTo>
                <a:lnTo>
                  <a:pt x="440872" y="1221921"/>
                </a:lnTo>
                <a:lnTo>
                  <a:pt x="449036" y="1183821"/>
                </a:lnTo>
                <a:lnTo>
                  <a:pt x="465365" y="1183821"/>
                </a:lnTo>
                <a:lnTo>
                  <a:pt x="468086" y="1156607"/>
                </a:lnTo>
                <a:lnTo>
                  <a:pt x="484415" y="1156607"/>
                </a:lnTo>
                <a:lnTo>
                  <a:pt x="492579" y="1121229"/>
                </a:lnTo>
                <a:lnTo>
                  <a:pt x="525236" y="1121229"/>
                </a:lnTo>
                <a:lnTo>
                  <a:pt x="533400" y="1091293"/>
                </a:lnTo>
                <a:lnTo>
                  <a:pt x="549729" y="1083129"/>
                </a:lnTo>
                <a:lnTo>
                  <a:pt x="547008" y="1058636"/>
                </a:lnTo>
                <a:lnTo>
                  <a:pt x="568779" y="1055914"/>
                </a:lnTo>
                <a:lnTo>
                  <a:pt x="574222" y="1023257"/>
                </a:lnTo>
                <a:lnTo>
                  <a:pt x="625929" y="1020536"/>
                </a:lnTo>
                <a:lnTo>
                  <a:pt x="625929" y="987879"/>
                </a:lnTo>
                <a:lnTo>
                  <a:pt x="672193" y="982436"/>
                </a:lnTo>
                <a:lnTo>
                  <a:pt x="669472" y="922564"/>
                </a:lnTo>
                <a:lnTo>
                  <a:pt x="707572" y="922564"/>
                </a:lnTo>
                <a:lnTo>
                  <a:pt x="707572" y="889907"/>
                </a:lnTo>
                <a:lnTo>
                  <a:pt x="813708" y="889907"/>
                </a:lnTo>
                <a:lnTo>
                  <a:pt x="810986" y="859971"/>
                </a:lnTo>
                <a:lnTo>
                  <a:pt x="898072" y="857250"/>
                </a:lnTo>
                <a:lnTo>
                  <a:pt x="892629" y="821871"/>
                </a:lnTo>
                <a:lnTo>
                  <a:pt x="911679" y="821871"/>
                </a:lnTo>
                <a:lnTo>
                  <a:pt x="911679" y="791936"/>
                </a:lnTo>
                <a:lnTo>
                  <a:pt x="955222" y="791936"/>
                </a:lnTo>
                <a:lnTo>
                  <a:pt x="955222" y="756557"/>
                </a:lnTo>
                <a:lnTo>
                  <a:pt x="976993" y="756557"/>
                </a:lnTo>
                <a:lnTo>
                  <a:pt x="971550" y="726621"/>
                </a:lnTo>
                <a:lnTo>
                  <a:pt x="993322" y="726621"/>
                </a:lnTo>
                <a:lnTo>
                  <a:pt x="996043" y="693964"/>
                </a:lnTo>
                <a:lnTo>
                  <a:pt x="1132114" y="688522"/>
                </a:lnTo>
                <a:lnTo>
                  <a:pt x="1134836" y="658586"/>
                </a:lnTo>
                <a:lnTo>
                  <a:pt x="1197429" y="658586"/>
                </a:lnTo>
                <a:lnTo>
                  <a:pt x="1197429" y="634093"/>
                </a:lnTo>
                <a:lnTo>
                  <a:pt x="1221922" y="634093"/>
                </a:lnTo>
                <a:lnTo>
                  <a:pt x="1219200" y="560614"/>
                </a:lnTo>
                <a:lnTo>
                  <a:pt x="1771650" y="555171"/>
                </a:lnTo>
                <a:lnTo>
                  <a:pt x="1766208" y="527957"/>
                </a:lnTo>
                <a:lnTo>
                  <a:pt x="2060122" y="525236"/>
                </a:lnTo>
                <a:lnTo>
                  <a:pt x="2062843" y="492579"/>
                </a:lnTo>
                <a:lnTo>
                  <a:pt x="2139043" y="492579"/>
                </a:lnTo>
                <a:lnTo>
                  <a:pt x="2139043" y="462643"/>
                </a:lnTo>
                <a:lnTo>
                  <a:pt x="2261508" y="465364"/>
                </a:lnTo>
                <a:lnTo>
                  <a:pt x="2264229" y="427264"/>
                </a:lnTo>
                <a:lnTo>
                  <a:pt x="2305050" y="424543"/>
                </a:lnTo>
                <a:lnTo>
                  <a:pt x="2302329" y="394607"/>
                </a:lnTo>
                <a:lnTo>
                  <a:pt x="2321379" y="394607"/>
                </a:lnTo>
                <a:lnTo>
                  <a:pt x="2321379" y="364671"/>
                </a:lnTo>
                <a:lnTo>
                  <a:pt x="2364922" y="361950"/>
                </a:lnTo>
                <a:lnTo>
                  <a:pt x="2367643" y="334736"/>
                </a:lnTo>
                <a:lnTo>
                  <a:pt x="2484665" y="337457"/>
                </a:lnTo>
                <a:lnTo>
                  <a:pt x="2484665" y="299357"/>
                </a:lnTo>
                <a:lnTo>
                  <a:pt x="2650672" y="302079"/>
                </a:lnTo>
                <a:lnTo>
                  <a:pt x="2647950" y="261257"/>
                </a:lnTo>
                <a:lnTo>
                  <a:pt x="2735036" y="258536"/>
                </a:lnTo>
                <a:lnTo>
                  <a:pt x="2737758" y="234043"/>
                </a:lnTo>
                <a:lnTo>
                  <a:pt x="2974522" y="228600"/>
                </a:lnTo>
                <a:lnTo>
                  <a:pt x="2974522" y="193221"/>
                </a:lnTo>
                <a:lnTo>
                  <a:pt x="3080658" y="195943"/>
                </a:lnTo>
                <a:lnTo>
                  <a:pt x="3077936" y="166007"/>
                </a:lnTo>
                <a:lnTo>
                  <a:pt x="3309258" y="160564"/>
                </a:lnTo>
                <a:lnTo>
                  <a:pt x="3303815" y="130629"/>
                </a:lnTo>
                <a:lnTo>
                  <a:pt x="3505200" y="127907"/>
                </a:lnTo>
                <a:lnTo>
                  <a:pt x="3507922" y="100693"/>
                </a:lnTo>
                <a:lnTo>
                  <a:pt x="4041322" y="92529"/>
                </a:lnTo>
                <a:lnTo>
                  <a:pt x="4038600" y="65314"/>
                </a:lnTo>
                <a:lnTo>
                  <a:pt x="4204608" y="68036"/>
                </a:lnTo>
                <a:lnTo>
                  <a:pt x="4204608" y="29936"/>
                </a:lnTo>
                <a:lnTo>
                  <a:pt x="4865915" y="29936"/>
                </a:lnTo>
                <a:lnTo>
                  <a:pt x="4863193" y="0"/>
                </a:lnTo>
                <a:lnTo>
                  <a:pt x="4901293"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4"/>
          <p:cNvSpPr/>
          <p:nvPr/>
        </p:nvSpPr>
        <p:spPr>
          <a:xfrm>
            <a:off x="2403021" y="2925283"/>
            <a:ext cx="4895850" cy="895350"/>
          </a:xfrm>
          <a:custGeom>
            <a:avLst/>
            <a:gdLst>
              <a:gd name="connsiteX0" fmla="*/ 0 w 4895850"/>
              <a:gd name="connsiteY0" fmla="*/ 895350 h 895350"/>
              <a:gd name="connsiteX1" fmla="*/ 119743 w 4895850"/>
              <a:gd name="connsiteY1" fmla="*/ 895350 h 895350"/>
              <a:gd name="connsiteX2" fmla="*/ 119743 w 4895850"/>
              <a:gd name="connsiteY2" fmla="*/ 824593 h 895350"/>
              <a:gd name="connsiteX3" fmla="*/ 174172 w 4895850"/>
              <a:gd name="connsiteY3" fmla="*/ 824593 h 895350"/>
              <a:gd name="connsiteX4" fmla="*/ 174172 w 4895850"/>
              <a:gd name="connsiteY4" fmla="*/ 794657 h 895350"/>
              <a:gd name="connsiteX5" fmla="*/ 201386 w 4895850"/>
              <a:gd name="connsiteY5" fmla="*/ 794657 h 895350"/>
              <a:gd name="connsiteX6" fmla="*/ 201386 w 4895850"/>
              <a:gd name="connsiteY6" fmla="*/ 751114 h 895350"/>
              <a:gd name="connsiteX7" fmla="*/ 244929 w 4895850"/>
              <a:gd name="connsiteY7" fmla="*/ 751114 h 895350"/>
              <a:gd name="connsiteX8" fmla="*/ 242208 w 4895850"/>
              <a:gd name="connsiteY8" fmla="*/ 726621 h 895350"/>
              <a:gd name="connsiteX9" fmla="*/ 277586 w 4895850"/>
              <a:gd name="connsiteY9" fmla="*/ 726621 h 895350"/>
              <a:gd name="connsiteX10" fmla="*/ 280308 w 4895850"/>
              <a:gd name="connsiteY10" fmla="*/ 702128 h 895350"/>
              <a:gd name="connsiteX11" fmla="*/ 489858 w 4895850"/>
              <a:gd name="connsiteY11" fmla="*/ 691243 h 895350"/>
              <a:gd name="connsiteX12" fmla="*/ 487136 w 4895850"/>
              <a:gd name="connsiteY12" fmla="*/ 658586 h 895350"/>
              <a:gd name="connsiteX13" fmla="*/ 547008 w 4895850"/>
              <a:gd name="connsiteY13" fmla="*/ 664028 h 895350"/>
              <a:gd name="connsiteX14" fmla="*/ 547008 w 4895850"/>
              <a:gd name="connsiteY14" fmla="*/ 631371 h 895350"/>
              <a:gd name="connsiteX15" fmla="*/ 672193 w 4895850"/>
              <a:gd name="connsiteY15" fmla="*/ 623207 h 895350"/>
              <a:gd name="connsiteX16" fmla="*/ 669472 w 4895850"/>
              <a:gd name="connsiteY16" fmla="*/ 598714 h 895350"/>
              <a:gd name="connsiteX17" fmla="*/ 824593 w 4895850"/>
              <a:gd name="connsiteY17" fmla="*/ 595993 h 895350"/>
              <a:gd name="connsiteX18" fmla="*/ 824593 w 4895850"/>
              <a:gd name="connsiteY18" fmla="*/ 563336 h 895350"/>
              <a:gd name="connsiteX19" fmla="*/ 955222 w 4895850"/>
              <a:gd name="connsiteY19" fmla="*/ 560614 h 895350"/>
              <a:gd name="connsiteX20" fmla="*/ 960665 w 4895850"/>
              <a:gd name="connsiteY20" fmla="*/ 514350 h 895350"/>
              <a:gd name="connsiteX21" fmla="*/ 979715 w 4895850"/>
              <a:gd name="connsiteY21" fmla="*/ 514350 h 895350"/>
              <a:gd name="connsiteX22" fmla="*/ 1001486 w 4895850"/>
              <a:gd name="connsiteY22" fmla="*/ 476250 h 895350"/>
              <a:gd name="connsiteX23" fmla="*/ 1202872 w 4895850"/>
              <a:gd name="connsiteY23" fmla="*/ 476250 h 895350"/>
              <a:gd name="connsiteX24" fmla="*/ 1194708 w 4895850"/>
              <a:gd name="connsiteY24" fmla="*/ 438150 h 895350"/>
              <a:gd name="connsiteX25" fmla="*/ 1227365 w 4895850"/>
              <a:gd name="connsiteY25" fmla="*/ 438150 h 895350"/>
              <a:gd name="connsiteX26" fmla="*/ 1230086 w 4895850"/>
              <a:gd name="connsiteY26" fmla="*/ 370114 h 895350"/>
              <a:gd name="connsiteX27" fmla="*/ 1785258 w 4895850"/>
              <a:gd name="connsiteY27" fmla="*/ 367393 h 895350"/>
              <a:gd name="connsiteX28" fmla="*/ 1785258 w 4895850"/>
              <a:gd name="connsiteY28" fmla="*/ 329293 h 895350"/>
              <a:gd name="connsiteX29" fmla="*/ 2149929 w 4895850"/>
              <a:gd name="connsiteY29" fmla="*/ 329293 h 895350"/>
              <a:gd name="connsiteX30" fmla="*/ 2147208 w 4895850"/>
              <a:gd name="connsiteY30" fmla="*/ 291193 h 895350"/>
              <a:gd name="connsiteX31" fmla="*/ 2266950 w 4895850"/>
              <a:gd name="connsiteY31" fmla="*/ 291193 h 895350"/>
              <a:gd name="connsiteX32" fmla="*/ 2264229 w 4895850"/>
              <a:gd name="connsiteY32" fmla="*/ 258536 h 895350"/>
              <a:gd name="connsiteX33" fmla="*/ 2492829 w 4895850"/>
              <a:gd name="connsiteY33" fmla="*/ 261257 h 895350"/>
              <a:gd name="connsiteX34" fmla="*/ 2492829 w 4895850"/>
              <a:gd name="connsiteY34" fmla="*/ 225878 h 895350"/>
              <a:gd name="connsiteX35" fmla="*/ 2735036 w 4895850"/>
              <a:gd name="connsiteY35" fmla="*/ 225878 h 895350"/>
              <a:gd name="connsiteX36" fmla="*/ 2737758 w 4895850"/>
              <a:gd name="connsiteY36" fmla="*/ 193221 h 895350"/>
              <a:gd name="connsiteX37" fmla="*/ 2982686 w 4895850"/>
              <a:gd name="connsiteY37" fmla="*/ 190500 h 895350"/>
              <a:gd name="connsiteX38" fmla="*/ 2982686 w 4895850"/>
              <a:gd name="connsiteY38" fmla="*/ 160564 h 895350"/>
              <a:gd name="connsiteX39" fmla="*/ 3077936 w 4895850"/>
              <a:gd name="connsiteY39" fmla="*/ 160564 h 895350"/>
              <a:gd name="connsiteX40" fmla="*/ 3080658 w 4895850"/>
              <a:gd name="connsiteY40" fmla="*/ 130628 h 895350"/>
              <a:gd name="connsiteX41" fmla="*/ 3309258 w 4895850"/>
              <a:gd name="connsiteY41" fmla="*/ 133350 h 895350"/>
              <a:gd name="connsiteX42" fmla="*/ 3309258 w 4895850"/>
              <a:gd name="connsiteY42" fmla="*/ 92528 h 895350"/>
              <a:gd name="connsiteX43" fmla="*/ 3516086 w 4895850"/>
              <a:gd name="connsiteY43" fmla="*/ 89807 h 895350"/>
              <a:gd name="connsiteX44" fmla="*/ 3510643 w 4895850"/>
              <a:gd name="connsiteY44" fmla="*/ 62593 h 895350"/>
              <a:gd name="connsiteX45" fmla="*/ 4044043 w 4895850"/>
              <a:gd name="connsiteY45" fmla="*/ 59871 h 895350"/>
              <a:gd name="connsiteX46" fmla="*/ 4046765 w 4895850"/>
              <a:gd name="connsiteY46" fmla="*/ 32657 h 895350"/>
              <a:gd name="connsiteX47" fmla="*/ 4857750 w 4895850"/>
              <a:gd name="connsiteY47" fmla="*/ 32657 h 895350"/>
              <a:gd name="connsiteX48" fmla="*/ 4860472 w 4895850"/>
              <a:gd name="connsiteY48" fmla="*/ 0 h 895350"/>
              <a:gd name="connsiteX49" fmla="*/ 4895850 w 4895850"/>
              <a:gd name="connsiteY49" fmla="*/ 0 h 895350"/>
              <a:gd name="connsiteX0" fmla="*/ 0 w 4895850"/>
              <a:gd name="connsiteY0" fmla="*/ 895350 h 895350"/>
              <a:gd name="connsiteX1" fmla="*/ 119743 w 4895850"/>
              <a:gd name="connsiteY1" fmla="*/ 895350 h 895350"/>
              <a:gd name="connsiteX2" fmla="*/ 119743 w 4895850"/>
              <a:gd name="connsiteY2" fmla="*/ 824593 h 895350"/>
              <a:gd name="connsiteX3" fmla="*/ 174172 w 4895850"/>
              <a:gd name="connsiteY3" fmla="*/ 824593 h 895350"/>
              <a:gd name="connsiteX4" fmla="*/ 174172 w 4895850"/>
              <a:gd name="connsiteY4" fmla="*/ 794657 h 895350"/>
              <a:gd name="connsiteX5" fmla="*/ 201386 w 4895850"/>
              <a:gd name="connsiteY5" fmla="*/ 794657 h 895350"/>
              <a:gd name="connsiteX6" fmla="*/ 201386 w 4895850"/>
              <a:gd name="connsiteY6" fmla="*/ 751114 h 895350"/>
              <a:gd name="connsiteX7" fmla="*/ 244929 w 4895850"/>
              <a:gd name="connsiteY7" fmla="*/ 751114 h 895350"/>
              <a:gd name="connsiteX8" fmla="*/ 242208 w 4895850"/>
              <a:gd name="connsiteY8" fmla="*/ 726621 h 895350"/>
              <a:gd name="connsiteX9" fmla="*/ 277586 w 4895850"/>
              <a:gd name="connsiteY9" fmla="*/ 726621 h 895350"/>
              <a:gd name="connsiteX10" fmla="*/ 280308 w 4895850"/>
              <a:gd name="connsiteY10" fmla="*/ 702128 h 895350"/>
              <a:gd name="connsiteX11" fmla="*/ 489858 w 4895850"/>
              <a:gd name="connsiteY11" fmla="*/ 691243 h 895350"/>
              <a:gd name="connsiteX12" fmla="*/ 487136 w 4895850"/>
              <a:gd name="connsiteY12" fmla="*/ 658586 h 895350"/>
              <a:gd name="connsiteX13" fmla="*/ 544286 w 4895850"/>
              <a:gd name="connsiteY13" fmla="*/ 658586 h 895350"/>
              <a:gd name="connsiteX14" fmla="*/ 547008 w 4895850"/>
              <a:gd name="connsiteY14" fmla="*/ 631371 h 895350"/>
              <a:gd name="connsiteX15" fmla="*/ 672193 w 4895850"/>
              <a:gd name="connsiteY15" fmla="*/ 623207 h 895350"/>
              <a:gd name="connsiteX16" fmla="*/ 669472 w 4895850"/>
              <a:gd name="connsiteY16" fmla="*/ 598714 h 895350"/>
              <a:gd name="connsiteX17" fmla="*/ 824593 w 4895850"/>
              <a:gd name="connsiteY17" fmla="*/ 595993 h 895350"/>
              <a:gd name="connsiteX18" fmla="*/ 824593 w 4895850"/>
              <a:gd name="connsiteY18" fmla="*/ 563336 h 895350"/>
              <a:gd name="connsiteX19" fmla="*/ 955222 w 4895850"/>
              <a:gd name="connsiteY19" fmla="*/ 560614 h 895350"/>
              <a:gd name="connsiteX20" fmla="*/ 960665 w 4895850"/>
              <a:gd name="connsiteY20" fmla="*/ 514350 h 895350"/>
              <a:gd name="connsiteX21" fmla="*/ 979715 w 4895850"/>
              <a:gd name="connsiteY21" fmla="*/ 514350 h 895350"/>
              <a:gd name="connsiteX22" fmla="*/ 1001486 w 4895850"/>
              <a:gd name="connsiteY22" fmla="*/ 476250 h 895350"/>
              <a:gd name="connsiteX23" fmla="*/ 1202872 w 4895850"/>
              <a:gd name="connsiteY23" fmla="*/ 476250 h 895350"/>
              <a:gd name="connsiteX24" fmla="*/ 1194708 w 4895850"/>
              <a:gd name="connsiteY24" fmla="*/ 438150 h 895350"/>
              <a:gd name="connsiteX25" fmla="*/ 1227365 w 4895850"/>
              <a:gd name="connsiteY25" fmla="*/ 438150 h 895350"/>
              <a:gd name="connsiteX26" fmla="*/ 1230086 w 4895850"/>
              <a:gd name="connsiteY26" fmla="*/ 370114 h 895350"/>
              <a:gd name="connsiteX27" fmla="*/ 1785258 w 4895850"/>
              <a:gd name="connsiteY27" fmla="*/ 367393 h 895350"/>
              <a:gd name="connsiteX28" fmla="*/ 1785258 w 4895850"/>
              <a:gd name="connsiteY28" fmla="*/ 329293 h 895350"/>
              <a:gd name="connsiteX29" fmla="*/ 2149929 w 4895850"/>
              <a:gd name="connsiteY29" fmla="*/ 329293 h 895350"/>
              <a:gd name="connsiteX30" fmla="*/ 2147208 w 4895850"/>
              <a:gd name="connsiteY30" fmla="*/ 291193 h 895350"/>
              <a:gd name="connsiteX31" fmla="*/ 2266950 w 4895850"/>
              <a:gd name="connsiteY31" fmla="*/ 291193 h 895350"/>
              <a:gd name="connsiteX32" fmla="*/ 2264229 w 4895850"/>
              <a:gd name="connsiteY32" fmla="*/ 258536 h 895350"/>
              <a:gd name="connsiteX33" fmla="*/ 2492829 w 4895850"/>
              <a:gd name="connsiteY33" fmla="*/ 261257 h 895350"/>
              <a:gd name="connsiteX34" fmla="*/ 2492829 w 4895850"/>
              <a:gd name="connsiteY34" fmla="*/ 225878 h 895350"/>
              <a:gd name="connsiteX35" fmla="*/ 2735036 w 4895850"/>
              <a:gd name="connsiteY35" fmla="*/ 225878 h 895350"/>
              <a:gd name="connsiteX36" fmla="*/ 2737758 w 4895850"/>
              <a:gd name="connsiteY36" fmla="*/ 193221 h 895350"/>
              <a:gd name="connsiteX37" fmla="*/ 2982686 w 4895850"/>
              <a:gd name="connsiteY37" fmla="*/ 190500 h 895350"/>
              <a:gd name="connsiteX38" fmla="*/ 2982686 w 4895850"/>
              <a:gd name="connsiteY38" fmla="*/ 160564 h 895350"/>
              <a:gd name="connsiteX39" fmla="*/ 3077936 w 4895850"/>
              <a:gd name="connsiteY39" fmla="*/ 160564 h 895350"/>
              <a:gd name="connsiteX40" fmla="*/ 3080658 w 4895850"/>
              <a:gd name="connsiteY40" fmla="*/ 130628 h 895350"/>
              <a:gd name="connsiteX41" fmla="*/ 3309258 w 4895850"/>
              <a:gd name="connsiteY41" fmla="*/ 133350 h 895350"/>
              <a:gd name="connsiteX42" fmla="*/ 3309258 w 4895850"/>
              <a:gd name="connsiteY42" fmla="*/ 92528 h 895350"/>
              <a:gd name="connsiteX43" fmla="*/ 3516086 w 4895850"/>
              <a:gd name="connsiteY43" fmla="*/ 89807 h 895350"/>
              <a:gd name="connsiteX44" fmla="*/ 3510643 w 4895850"/>
              <a:gd name="connsiteY44" fmla="*/ 62593 h 895350"/>
              <a:gd name="connsiteX45" fmla="*/ 4044043 w 4895850"/>
              <a:gd name="connsiteY45" fmla="*/ 59871 h 895350"/>
              <a:gd name="connsiteX46" fmla="*/ 4046765 w 4895850"/>
              <a:gd name="connsiteY46" fmla="*/ 32657 h 895350"/>
              <a:gd name="connsiteX47" fmla="*/ 4857750 w 4895850"/>
              <a:gd name="connsiteY47" fmla="*/ 32657 h 895350"/>
              <a:gd name="connsiteX48" fmla="*/ 4860472 w 4895850"/>
              <a:gd name="connsiteY48" fmla="*/ 0 h 895350"/>
              <a:gd name="connsiteX49" fmla="*/ 4895850 w 4895850"/>
              <a:gd name="connsiteY49"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95850" h="895350">
                <a:moveTo>
                  <a:pt x="0" y="895350"/>
                </a:moveTo>
                <a:lnTo>
                  <a:pt x="119743" y="895350"/>
                </a:lnTo>
                <a:lnTo>
                  <a:pt x="119743" y="824593"/>
                </a:lnTo>
                <a:lnTo>
                  <a:pt x="174172" y="824593"/>
                </a:lnTo>
                <a:lnTo>
                  <a:pt x="174172" y="794657"/>
                </a:lnTo>
                <a:lnTo>
                  <a:pt x="201386" y="794657"/>
                </a:lnTo>
                <a:lnTo>
                  <a:pt x="201386" y="751114"/>
                </a:lnTo>
                <a:lnTo>
                  <a:pt x="244929" y="751114"/>
                </a:lnTo>
                <a:lnTo>
                  <a:pt x="242208" y="726621"/>
                </a:lnTo>
                <a:lnTo>
                  <a:pt x="277586" y="726621"/>
                </a:lnTo>
                <a:lnTo>
                  <a:pt x="280308" y="702128"/>
                </a:lnTo>
                <a:lnTo>
                  <a:pt x="489858" y="691243"/>
                </a:lnTo>
                <a:lnTo>
                  <a:pt x="487136" y="658586"/>
                </a:lnTo>
                <a:lnTo>
                  <a:pt x="544286" y="658586"/>
                </a:lnTo>
                <a:lnTo>
                  <a:pt x="547008" y="631371"/>
                </a:lnTo>
                <a:lnTo>
                  <a:pt x="672193" y="623207"/>
                </a:lnTo>
                <a:lnTo>
                  <a:pt x="669472" y="598714"/>
                </a:lnTo>
                <a:lnTo>
                  <a:pt x="824593" y="595993"/>
                </a:lnTo>
                <a:lnTo>
                  <a:pt x="824593" y="563336"/>
                </a:lnTo>
                <a:lnTo>
                  <a:pt x="955222" y="560614"/>
                </a:lnTo>
                <a:lnTo>
                  <a:pt x="960665" y="514350"/>
                </a:lnTo>
                <a:lnTo>
                  <a:pt x="979715" y="514350"/>
                </a:lnTo>
                <a:lnTo>
                  <a:pt x="1001486" y="476250"/>
                </a:lnTo>
                <a:lnTo>
                  <a:pt x="1202872" y="476250"/>
                </a:lnTo>
                <a:lnTo>
                  <a:pt x="1194708" y="438150"/>
                </a:lnTo>
                <a:lnTo>
                  <a:pt x="1227365" y="438150"/>
                </a:lnTo>
                <a:lnTo>
                  <a:pt x="1230086" y="370114"/>
                </a:lnTo>
                <a:lnTo>
                  <a:pt x="1785258" y="367393"/>
                </a:lnTo>
                <a:lnTo>
                  <a:pt x="1785258" y="329293"/>
                </a:lnTo>
                <a:lnTo>
                  <a:pt x="2149929" y="329293"/>
                </a:lnTo>
                <a:lnTo>
                  <a:pt x="2147208" y="291193"/>
                </a:lnTo>
                <a:lnTo>
                  <a:pt x="2266950" y="291193"/>
                </a:lnTo>
                <a:lnTo>
                  <a:pt x="2264229" y="258536"/>
                </a:lnTo>
                <a:lnTo>
                  <a:pt x="2492829" y="261257"/>
                </a:lnTo>
                <a:lnTo>
                  <a:pt x="2492829" y="225878"/>
                </a:lnTo>
                <a:lnTo>
                  <a:pt x="2735036" y="225878"/>
                </a:lnTo>
                <a:lnTo>
                  <a:pt x="2737758" y="193221"/>
                </a:lnTo>
                <a:lnTo>
                  <a:pt x="2982686" y="190500"/>
                </a:lnTo>
                <a:lnTo>
                  <a:pt x="2982686" y="160564"/>
                </a:lnTo>
                <a:lnTo>
                  <a:pt x="3077936" y="160564"/>
                </a:lnTo>
                <a:lnTo>
                  <a:pt x="3080658" y="130628"/>
                </a:lnTo>
                <a:lnTo>
                  <a:pt x="3309258" y="133350"/>
                </a:lnTo>
                <a:lnTo>
                  <a:pt x="3309258" y="92528"/>
                </a:lnTo>
                <a:lnTo>
                  <a:pt x="3516086" y="89807"/>
                </a:lnTo>
                <a:lnTo>
                  <a:pt x="3510643" y="62593"/>
                </a:lnTo>
                <a:lnTo>
                  <a:pt x="4044043" y="59871"/>
                </a:lnTo>
                <a:lnTo>
                  <a:pt x="4046765" y="32657"/>
                </a:lnTo>
                <a:lnTo>
                  <a:pt x="4857750" y="32657"/>
                </a:lnTo>
                <a:lnTo>
                  <a:pt x="4860472" y="0"/>
                </a:lnTo>
                <a:lnTo>
                  <a:pt x="4895850" y="0"/>
                </a:lnTo>
              </a:path>
            </a:pathLst>
          </a:custGeom>
          <a:noFill/>
          <a:ln w="19050">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52" name="Freeform 23551"/>
          <p:cNvSpPr/>
          <p:nvPr/>
        </p:nvSpPr>
        <p:spPr>
          <a:xfrm>
            <a:off x="2397579" y="3420583"/>
            <a:ext cx="4890407" cy="408214"/>
          </a:xfrm>
          <a:custGeom>
            <a:avLst/>
            <a:gdLst>
              <a:gd name="connsiteX0" fmla="*/ 0 w 4890407"/>
              <a:gd name="connsiteY0" fmla="*/ 408214 h 408214"/>
              <a:gd name="connsiteX1" fmla="*/ 146957 w 4890407"/>
              <a:gd name="connsiteY1" fmla="*/ 402771 h 408214"/>
              <a:gd name="connsiteX2" fmla="*/ 146957 w 4890407"/>
              <a:gd name="connsiteY2" fmla="*/ 367393 h 408214"/>
              <a:gd name="connsiteX3" fmla="*/ 204107 w 4890407"/>
              <a:gd name="connsiteY3" fmla="*/ 367393 h 408214"/>
              <a:gd name="connsiteX4" fmla="*/ 209550 w 4890407"/>
              <a:gd name="connsiteY4" fmla="*/ 337457 h 408214"/>
              <a:gd name="connsiteX5" fmla="*/ 258535 w 4890407"/>
              <a:gd name="connsiteY5" fmla="*/ 332014 h 408214"/>
              <a:gd name="connsiteX6" fmla="*/ 269421 w 4890407"/>
              <a:gd name="connsiteY6" fmla="*/ 299357 h 408214"/>
              <a:gd name="connsiteX7" fmla="*/ 326571 w 4890407"/>
              <a:gd name="connsiteY7" fmla="*/ 299357 h 408214"/>
              <a:gd name="connsiteX8" fmla="*/ 332014 w 4890407"/>
              <a:gd name="connsiteY8" fmla="*/ 266700 h 408214"/>
              <a:gd name="connsiteX9" fmla="*/ 568778 w 4890407"/>
              <a:gd name="connsiteY9" fmla="*/ 258536 h 408214"/>
              <a:gd name="connsiteX10" fmla="*/ 566057 w 4890407"/>
              <a:gd name="connsiteY10" fmla="*/ 234043 h 408214"/>
              <a:gd name="connsiteX11" fmla="*/ 634092 w 4890407"/>
              <a:gd name="connsiteY11" fmla="*/ 234043 h 408214"/>
              <a:gd name="connsiteX12" fmla="*/ 639535 w 4890407"/>
              <a:gd name="connsiteY12" fmla="*/ 195943 h 408214"/>
              <a:gd name="connsiteX13" fmla="*/ 718457 w 4890407"/>
              <a:gd name="connsiteY13" fmla="*/ 195943 h 408214"/>
              <a:gd name="connsiteX14" fmla="*/ 718457 w 4890407"/>
              <a:gd name="connsiteY14" fmla="*/ 160564 h 408214"/>
              <a:gd name="connsiteX15" fmla="*/ 906235 w 4890407"/>
              <a:gd name="connsiteY15" fmla="*/ 157843 h 408214"/>
              <a:gd name="connsiteX16" fmla="*/ 903514 w 4890407"/>
              <a:gd name="connsiteY16" fmla="*/ 108857 h 408214"/>
              <a:gd name="connsiteX17" fmla="*/ 2307771 w 4890407"/>
              <a:gd name="connsiteY17" fmla="*/ 106136 h 408214"/>
              <a:gd name="connsiteX18" fmla="*/ 2313214 w 4890407"/>
              <a:gd name="connsiteY18" fmla="*/ 48986 h 408214"/>
              <a:gd name="connsiteX19" fmla="*/ 2375807 w 4890407"/>
              <a:gd name="connsiteY19" fmla="*/ 38100 h 408214"/>
              <a:gd name="connsiteX20" fmla="*/ 2373085 w 4890407"/>
              <a:gd name="connsiteY20" fmla="*/ 5443 h 408214"/>
              <a:gd name="connsiteX21" fmla="*/ 4890407 w 4890407"/>
              <a:gd name="connsiteY21" fmla="*/ 0 h 408214"/>
              <a:gd name="connsiteX0" fmla="*/ 0 w 4890407"/>
              <a:gd name="connsiteY0" fmla="*/ 408214 h 408214"/>
              <a:gd name="connsiteX1" fmla="*/ 146957 w 4890407"/>
              <a:gd name="connsiteY1" fmla="*/ 402771 h 408214"/>
              <a:gd name="connsiteX2" fmla="*/ 146957 w 4890407"/>
              <a:gd name="connsiteY2" fmla="*/ 367393 h 408214"/>
              <a:gd name="connsiteX3" fmla="*/ 204107 w 4890407"/>
              <a:gd name="connsiteY3" fmla="*/ 367393 h 408214"/>
              <a:gd name="connsiteX4" fmla="*/ 209550 w 4890407"/>
              <a:gd name="connsiteY4" fmla="*/ 337457 h 408214"/>
              <a:gd name="connsiteX5" fmla="*/ 258535 w 4890407"/>
              <a:gd name="connsiteY5" fmla="*/ 332014 h 408214"/>
              <a:gd name="connsiteX6" fmla="*/ 269421 w 4890407"/>
              <a:gd name="connsiteY6" fmla="*/ 299357 h 408214"/>
              <a:gd name="connsiteX7" fmla="*/ 326571 w 4890407"/>
              <a:gd name="connsiteY7" fmla="*/ 299357 h 408214"/>
              <a:gd name="connsiteX8" fmla="*/ 332014 w 4890407"/>
              <a:gd name="connsiteY8" fmla="*/ 266700 h 408214"/>
              <a:gd name="connsiteX9" fmla="*/ 568778 w 4890407"/>
              <a:gd name="connsiteY9" fmla="*/ 258536 h 408214"/>
              <a:gd name="connsiteX10" fmla="*/ 566057 w 4890407"/>
              <a:gd name="connsiteY10" fmla="*/ 234043 h 408214"/>
              <a:gd name="connsiteX11" fmla="*/ 634092 w 4890407"/>
              <a:gd name="connsiteY11" fmla="*/ 234043 h 408214"/>
              <a:gd name="connsiteX12" fmla="*/ 639535 w 4890407"/>
              <a:gd name="connsiteY12" fmla="*/ 195943 h 408214"/>
              <a:gd name="connsiteX13" fmla="*/ 718457 w 4890407"/>
              <a:gd name="connsiteY13" fmla="*/ 195943 h 408214"/>
              <a:gd name="connsiteX14" fmla="*/ 718457 w 4890407"/>
              <a:gd name="connsiteY14" fmla="*/ 160564 h 408214"/>
              <a:gd name="connsiteX15" fmla="*/ 906235 w 4890407"/>
              <a:gd name="connsiteY15" fmla="*/ 157843 h 408214"/>
              <a:gd name="connsiteX16" fmla="*/ 903514 w 4890407"/>
              <a:gd name="connsiteY16" fmla="*/ 108857 h 408214"/>
              <a:gd name="connsiteX17" fmla="*/ 2307771 w 4890407"/>
              <a:gd name="connsiteY17" fmla="*/ 106136 h 408214"/>
              <a:gd name="connsiteX18" fmla="*/ 2307771 w 4890407"/>
              <a:gd name="connsiteY18" fmla="*/ 38100 h 408214"/>
              <a:gd name="connsiteX19" fmla="*/ 2375807 w 4890407"/>
              <a:gd name="connsiteY19" fmla="*/ 38100 h 408214"/>
              <a:gd name="connsiteX20" fmla="*/ 2373085 w 4890407"/>
              <a:gd name="connsiteY20" fmla="*/ 5443 h 408214"/>
              <a:gd name="connsiteX21" fmla="*/ 4890407 w 4890407"/>
              <a:gd name="connsiteY21" fmla="*/ 0 h 4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90407" h="408214">
                <a:moveTo>
                  <a:pt x="0" y="408214"/>
                </a:moveTo>
                <a:lnTo>
                  <a:pt x="146957" y="402771"/>
                </a:lnTo>
                <a:lnTo>
                  <a:pt x="146957" y="367393"/>
                </a:lnTo>
                <a:lnTo>
                  <a:pt x="204107" y="367393"/>
                </a:lnTo>
                <a:lnTo>
                  <a:pt x="209550" y="337457"/>
                </a:lnTo>
                <a:lnTo>
                  <a:pt x="258535" y="332014"/>
                </a:lnTo>
                <a:lnTo>
                  <a:pt x="269421" y="299357"/>
                </a:lnTo>
                <a:lnTo>
                  <a:pt x="326571" y="299357"/>
                </a:lnTo>
                <a:lnTo>
                  <a:pt x="332014" y="266700"/>
                </a:lnTo>
                <a:lnTo>
                  <a:pt x="568778" y="258536"/>
                </a:lnTo>
                <a:lnTo>
                  <a:pt x="566057" y="234043"/>
                </a:lnTo>
                <a:lnTo>
                  <a:pt x="634092" y="234043"/>
                </a:lnTo>
                <a:lnTo>
                  <a:pt x="639535" y="195943"/>
                </a:lnTo>
                <a:lnTo>
                  <a:pt x="718457" y="195943"/>
                </a:lnTo>
                <a:lnTo>
                  <a:pt x="718457" y="160564"/>
                </a:lnTo>
                <a:lnTo>
                  <a:pt x="906235" y="157843"/>
                </a:lnTo>
                <a:lnTo>
                  <a:pt x="903514" y="108857"/>
                </a:lnTo>
                <a:lnTo>
                  <a:pt x="2307771" y="106136"/>
                </a:lnTo>
                <a:lnTo>
                  <a:pt x="2307771" y="38100"/>
                </a:lnTo>
                <a:lnTo>
                  <a:pt x="2375807" y="38100"/>
                </a:lnTo>
                <a:lnTo>
                  <a:pt x="2373085" y="5443"/>
                </a:lnTo>
                <a:lnTo>
                  <a:pt x="4890407" y="0"/>
                </a:lnTo>
              </a:path>
            </a:pathLst>
          </a:cu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53" name="Freeform 23552"/>
          <p:cNvSpPr/>
          <p:nvPr/>
        </p:nvSpPr>
        <p:spPr>
          <a:xfrm>
            <a:off x="2403021" y="3450519"/>
            <a:ext cx="4196443" cy="372835"/>
          </a:xfrm>
          <a:custGeom>
            <a:avLst/>
            <a:gdLst>
              <a:gd name="connsiteX0" fmla="*/ 0 w 4196443"/>
              <a:gd name="connsiteY0" fmla="*/ 372835 h 372835"/>
              <a:gd name="connsiteX1" fmla="*/ 51708 w 4196443"/>
              <a:gd name="connsiteY1" fmla="*/ 372835 h 372835"/>
              <a:gd name="connsiteX2" fmla="*/ 43543 w 4196443"/>
              <a:gd name="connsiteY2" fmla="*/ 326571 h 372835"/>
              <a:gd name="connsiteX3" fmla="*/ 204108 w 4196443"/>
              <a:gd name="connsiteY3" fmla="*/ 334735 h 372835"/>
              <a:gd name="connsiteX4" fmla="*/ 212272 w 4196443"/>
              <a:gd name="connsiteY4" fmla="*/ 310242 h 372835"/>
              <a:gd name="connsiteX5" fmla="*/ 454479 w 4196443"/>
              <a:gd name="connsiteY5" fmla="*/ 293914 h 372835"/>
              <a:gd name="connsiteX6" fmla="*/ 457200 w 4196443"/>
              <a:gd name="connsiteY6" fmla="*/ 236764 h 372835"/>
              <a:gd name="connsiteX7" fmla="*/ 503465 w 4196443"/>
              <a:gd name="connsiteY7" fmla="*/ 234042 h 372835"/>
              <a:gd name="connsiteX8" fmla="*/ 498022 w 4196443"/>
              <a:gd name="connsiteY8" fmla="*/ 198664 h 372835"/>
              <a:gd name="connsiteX9" fmla="*/ 530679 w 4196443"/>
              <a:gd name="connsiteY9" fmla="*/ 193221 h 372835"/>
              <a:gd name="connsiteX10" fmla="*/ 530679 w 4196443"/>
              <a:gd name="connsiteY10" fmla="*/ 130628 h 372835"/>
              <a:gd name="connsiteX11" fmla="*/ 666750 w 4196443"/>
              <a:gd name="connsiteY11" fmla="*/ 130628 h 372835"/>
              <a:gd name="connsiteX12" fmla="*/ 666750 w 4196443"/>
              <a:gd name="connsiteY12" fmla="*/ 106135 h 372835"/>
              <a:gd name="connsiteX13" fmla="*/ 1145722 w 4196443"/>
              <a:gd name="connsiteY13" fmla="*/ 103414 h 372835"/>
              <a:gd name="connsiteX14" fmla="*/ 1140279 w 4196443"/>
              <a:gd name="connsiteY14" fmla="*/ 59871 h 372835"/>
              <a:gd name="connsiteX15" fmla="*/ 2065565 w 4196443"/>
              <a:gd name="connsiteY15" fmla="*/ 76200 h 372835"/>
              <a:gd name="connsiteX16" fmla="*/ 2065565 w 4196443"/>
              <a:gd name="connsiteY16" fmla="*/ 29935 h 372835"/>
              <a:gd name="connsiteX17" fmla="*/ 2661558 w 4196443"/>
              <a:gd name="connsiteY17" fmla="*/ 38100 h 372835"/>
              <a:gd name="connsiteX18" fmla="*/ 2661558 w 4196443"/>
              <a:gd name="connsiteY18" fmla="*/ 2721 h 372835"/>
              <a:gd name="connsiteX19" fmla="*/ 4196443 w 4196443"/>
              <a:gd name="connsiteY19" fmla="*/ 0 h 3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6443" h="372835">
                <a:moveTo>
                  <a:pt x="0" y="372835"/>
                </a:moveTo>
                <a:lnTo>
                  <a:pt x="51708" y="372835"/>
                </a:lnTo>
                <a:lnTo>
                  <a:pt x="43543" y="326571"/>
                </a:lnTo>
                <a:lnTo>
                  <a:pt x="204108" y="334735"/>
                </a:lnTo>
                <a:lnTo>
                  <a:pt x="212272" y="310242"/>
                </a:lnTo>
                <a:lnTo>
                  <a:pt x="454479" y="293914"/>
                </a:lnTo>
                <a:lnTo>
                  <a:pt x="457200" y="236764"/>
                </a:lnTo>
                <a:lnTo>
                  <a:pt x="503465" y="234042"/>
                </a:lnTo>
                <a:lnTo>
                  <a:pt x="498022" y="198664"/>
                </a:lnTo>
                <a:lnTo>
                  <a:pt x="530679" y="193221"/>
                </a:lnTo>
                <a:lnTo>
                  <a:pt x="530679" y="130628"/>
                </a:lnTo>
                <a:lnTo>
                  <a:pt x="666750" y="130628"/>
                </a:lnTo>
                <a:lnTo>
                  <a:pt x="666750" y="106135"/>
                </a:lnTo>
                <a:lnTo>
                  <a:pt x="1145722" y="103414"/>
                </a:lnTo>
                <a:lnTo>
                  <a:pt x="1140279" y="59871"/>
                </a:lnTo>
                <a:lnTo>
                  <a:pt x="2065565" y="76200"/>
                </a:lnTo>
                <a:lnTo>
                  <a:pt x="2065565" y="29935"/>
                </a:lnTo>
                <a:lnTo>
                  <a:pt x="2661558" y="38100"/>
                </a:lnTo>
                <a:lnTo>
                  <a:pt x="2661558" y="2721"/>
                </a:lnTo>
                <a:lnTo>
                  <a:pt x="4196443" y="0"/>
                </a:lnTo>
              </a:path>
            </a:pathLst>
          </a:custGeom>
          <a:noFill/>
          <a:ln w="19050">
            <a:solidFill>
              <a:srgbClr val="FFC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141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571C2-4CC7-4E3C-AAFA-1C337222F412}"/>
              </a:ext>
            </a:extLst>
          </p:cNvPr>
          <p:cNvSpPr>
            <a:spLocks noGrp="1"/>
          </p:cNvSpPr>
          <p:nvPr>
            <p:ph type="sldNum" sz="quarter" idx="12"/>
          </p:nvPr>
        </p:nvSpPr>
        <p:spPr/>
        <p:txBody>
          <a:bodyPr/>
          <a:lstStyle/>
          <a:p>
            <a:fld id="{F4F37E10-BB36-47A4-BC95-F479C5EA9F5E}" type="slidenum">
              <a:rPr lang="en-US" smtClean="0">
                <a:solidFill>
                  <a:prstClr val="white"/>
                </a:solidFill>
              </a:rPr>
              <a:pPr/>
              <a:t>15</a:t>
            </a:fld>
            <a:endParaRPr lang="en-US">
              <a:solidFill>
                <a:prstClr val="white"/>
              </a:solidFill>
            </a:endParaRPr>
          </a:p>
        </p:txBody>
      </p:sp>
      <p:sp>
        <p:nvSpPr>
          <p:cNvPr id="4" name="Title 3">
            <a:extLst>
              <a:ext uri="{FF2B5EF4-FFF2-40B4-BE49-F238E27FC236}">
                <a16:creationId xmlns:a16="http://schemas.microsoft.com/office/drawing/2014/main" id="{4C2C1E0F-A580-4700-9B19-FC891BD92098}"/>
              </a:ext>
            </a:extLst>
          </p:cNvPr>
          <p:cNvSpPr>
            <a:spLocks noGrp="1"/>
          </p:cNvSpPr>
          <p:nvPr>
            <p:ph type="title"/>
          </p:nvPr>
        </p:nvSpPr>
        <p:spPr/>
        <p:txBody>
          <a:bodyPr>
            <a:normAutofit/>
          </a:bodyPr>
          <a:lstStyle/>
          <a:p>
            <a:r>
              <a:rPr lang="en-US" dirty="0"/>
              <a:t>Impact of IFIs in the Hospital Setting </a:t>
            </a:r>
          </a:p>
        </p:txBody>
      </p:sp>
      <p:sp>
        <p:nvSpPr>
          <p:cNvPr id="7" name="TextBox 6">
            <a:extLst>
              <a:ext uri="{FF2B5EF4-FFF2-40B4-BE49-F238E27FC236}">
                <a16:creationId xmlns:a16="http://schemas.microsoft.com/office/drawing/2014/main" id="{4D288D76-8648-4ECE-9FA3-DBA18627007E}"/>
              </a:ext>
            </a:extLst>
          </p:cNvPr>
          <p:cNvSpPr txBox="1"/>
          <p:nvPr/>
        </p:nvSpPr>
        <p:spPr>
          <a:xfrm>
            <a:off x="0" y="4551030"/>
            <a:ext cx="8971800" cy="592470"/>
          </a:xfrm>
          <a:prstGeom prst="rect">
            <a:avLst/>
          </a:prstGeom>
          <a:noFill/>
        </p:spPr>
        <p:txBody>
          <a:bodyPr wrap="square" rtlCol="0" anchor="b">
            <a:spAutoFit/>
          </a:bodyPr>
          <a:lstStyle/>
          <a:p>
            <a:r>
              <a:rPr lang="en-US" sz="1100" dirty="0"/>
              <a:t>Source: Healthcare Cost and Utilization Project 2004-2005. </a:t>
            </a:r>
          </a:p>
          <a:p>
            <a:r>
              <a:rPr lang="en-US" sz="1100" dirty="0"/>
              <a:t>HSC/BMT, hematopoietic stem cell or bone marrow transplant; SE, standard error, SOT, solid organ transplant.</a:t>
            </a:r>
          </a:p>
          <a:p>
            <a:r>
              <a:rPr lang="en-US" sz="1050" dirty="0" err="1"/>
              <a:t>Menzin</a:t>
            </a:r>
            <a:r>
              <a:rPr lang="en-US" sz="1050" dirty="0"/>
              <a:t> et al. </a:t>
            </a:r>
            <a:r>
              <a:rPr lang="en-US" sz="1050" i="1" dirty="0"/>
              <a:t>Am J Infect Control</a:t>
            </a:r>
            <a:r>
              <a:rPr lang="en-US" sz="1050" dirty="0"/>
              <a:t>. 2011;39(4):e15-e20.</a:t>
            </a:r>
          </a:p>
        </p:txBody>
      </p:sp>
      <p:graphicFrame>
        <p:nvGraphicFramePr>
          <p:cNvPr id="8" name="Content Placeholder 5">
            <a:extLst>
              <a:ext uri="{FF2B5EF4-FFF2-40B4-BE49-F238E27FC236}">
                <a16:creationId xmlns:a16="http://schemas.microsoft.com/office/drawing/2014/main" id="{A67288AD-D891-4915-8A5A-7B93C815A743}"/>
              </a:ext>
            </a:extLst>
          </p:cNvPr>
          <p:cNvGraphicFramePr>
            <a:graphicFrameLocks/>
          </p:cNvGraphicFramePr>
          <p:nvPr>
            <p:extLst>
              <p:ext uri="{D42A27DB-BD31-4B8C-83A1-F6EECF244321}">
                <p14:modId xmlns:p14="http://schemas.microsoft.com/office/powerpoint/2010/main" val="147354455"/>
              </p:ext>
            </p:extLst>
          </p:nvPr>
        </p:nvGraphicFramePr>
        <p:xfrm>
          <a:off x="85484" y="1145115"/>
          <a:ext cx="8886316" cy="3328416"/>
        </p:xfrm>
        <a:graphic>
          <a:graphicData uri="http://schemas.openxmlformats.org/drawingml/2006/table">
            <a:tbl>
              <a:tblPr firstRow="1" bandRow="1">
                <a:tableStyleId>{5C22544A-7EE6-4342-B048-85BDC9FD1C3A}</a:tableStyleId>
              </a:tblPr>
              <a:tblGrid>
                <a:gridCol w="1575676">
                  <a:extLst>
                    <a:ext uri="{9D8B030D-6E8A-4147-A177-3AD203B41FA5}">
                      <a16:colId xmlns:a16="http://schemas.microsoft.com/office/drawing/2014/main" val="20000"/>
                    </a:ext>
                  </a:extLst>
                </a:gridCol>
                <a:gridCol w="1329690">
                  <a:extLst>
                    <a:ext uri="{9D8B030D-6E8A-4147-A177-3AD203B41FA5}">
                      <a16:colId xmlns:a16="http://schemas.microsoft.com/office/drawing/2014/main" val="20001"/>
                    </a:ext>
                  </a:extLst>
                </a:gridCol>
                <a:gridCol w="1398270">
                  <a:extLst>
                    <a:ext uri="{9D8B030D-6E8A-4147-A177-3AD203B41FA5}">
                      <a16:colId xmlns:a16="http://schemas.microsoft.com/office/drawing/2014/main" val="20002"/>
                    </a:ext>
                  </a:extLst>
                </a:gridCol>
                <a:gridCol w="1398270">
                  <a:extLst>
                    <a:ext uri="{9D8B030D-6E8A-4147-A177-3AD203B41FA5}">
                      <a16:colId xmlns:a16="http://schemas.microsoft.com/office/drawing/2014/main" val="20005"/>
                    </a:ext>
                  </a:extLst>
                </a:gridCol>
                <a:gridCol w="1398270">
                  <a:extLst>
                    <a:ext uri="{9D8B030D-6E8A-4147-A177-3AD203B41FA5}">
                      <a16:colId xmlns:a16="http://schemas.microsoft.com/office/drawing/2014/main" val="20006"/>
                    </a:ext>
                  </a:extLst>
                </a:gridCol>
                <a:gridCol w="1786140">
                  <a:extLst>
                    <a:ext uri="{9D8B030D-6E8A-4147-A177-3AD203B41FA5}">
                      <a16:colId xmlns:a16="http://schemas.microsoft.com/office/drawing/2014/main" val="20009"/>
                    </a:ext>
                  </a:extLst>
                </a:gridCol>
              </a:tblGrid>
              <a:tr h="219786">
                <a:tc rowSpan="2">
                  <a:txBody>
                    <a:bodyPr/>
                    <a:lstStyle/>
                    <a:p>
                      <a:pPr algn="ctr"/>
                      <a:r>
                        <a:rPr lang="en-US" sz="1200" b="1" dirty="0">
                          <a:solidFill>
                            <a:schemeClr val="tx1"/>
                          </a:solidFill>
                        </a:rPr>
                        <a:t>Measure</a:t>
                      </a: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Patients With an IFI</a:t>
                      </a: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Patients Without</a:t>
                      </a:r>
                      <a:r>
                        <a:rPr lang="en-US" sz="1200" baseline="0" dirty="0"/>
                        <a:t> an IFI</a:t>
                      </a:r>
                      <a:endParaRPr lang="en-US" sz="1200" dirty="0"/>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Difference (All </a:t>
                      </a:r>
                      <a:r>
                        <a:rPr lang="en-US" sz="1200" i="1" dirty="0"/>
                        <a:t>P</a:t>
                      </a:r>
                      <a:r>
                        <a:rPr lang="en-US" sz="1200" i="0" dirty="0"/>
                        <a:t> </a:t>
                      </a:r>
                      <a:r>
                        <a:rPr lang="en-US" sz="1200" dirty="0"/>
                        <a:t>&lt; .05)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88598332"/>
                  </a:ext>
                </a:extLst>
              </a:tr>
              <a:tr h="212423">
                <a:tc vMerge="1">
                  <a:txBody>
                    <a:bodyPr/>
                    <a:lstStyle/>
                    <a:p>
                      <a:endParaRPr lang="en-US" sz="1200" b="1" dirty="0">
                        <a:solidFill>
                          <a:schemeClr val="tx1"/>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dirty="0">
                          <a:solidFill>
                            <a:schemeClr val="tx1"/>
                          </a:solidFill>
                        </a:rPr>
                        <a:t>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dirty="0">
                          <a:solidFill>
                            <a:schemeClr val="tx1"/>
                          </a:solidFill>
                        </a:rPr>
                        <a:t>Mean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dirty="0">
                          <a:solidFill>
                            <a:schemeClr val="tx1"/>
                          </a:solidFill>
                        </a:rPr>
                        <a:t>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dirty="0">
                          <a:solidFill>
                            <a:schemeClr val="tx1"/>
                          </a:solidFill>
                        </a:rPr>
                        <a:t>Mean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dirty="0">
                          <a:solidFill>
                            <a:schemeClr val="tx1"/>
                          </a:solidFill>
                        </a:rPr>
                        <a:t>Mean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12423">
                <a:tc>
                  <a:txBody>
                    <a:bodyPr/>
                    <a:lstStyle/>
                    <a:p>
                      <a:r>
                        <a:rPr lang="en-US" sz="1200" b="1" dirty="0"/>
                        <a:t>Mortality</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12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12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2"/>
                  </a:ext>
                </a:extLst>
              </a:tr>
              <a:tr h="212423">
                <a:tc>
                  <a:txBody>
                    <a:bodyPr/>
                    <a:lstStyle/>
                    <a:p>
                      <a:pPr marL="55563" indent="0"/>
                      <a:r>
                        <a:rPr lang="en-US" sz="1200" b="1" dirty="0"/>
                        <a:t>All</a:t>
                      </a:r>
                      <a:r>
                        <a:rPr lang="en-US" sz="1200" b="1" baseline="0" dirty="0"/>
                        <a:t> patients</a:t>
                      </a:r>
                      <a:endParaRPr lang="en-US" sz="1200" b="1"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22.0%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4.3%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b="1" dirty="0">
                          <a:solidFill>
                            <a:srgbClr val="FF0000"/>
                          </a:solidFill>
                        </a:rPr>
                        <a:t>17.6%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3"/>
                  </a:ext>
                </a:extLst>
              </a:tr>
              <a:tr h="212423">
                <a:tc>
                  <a:txBody>
                    <a:bodyPr/>
                    <a:lstStyle/>
                    <a:p>
                      <a:pPr marL="55563" indent="0"/>
                      <a:r>
                        <a:rPr lang="en-US" sz="1200" b="1" dirty="0"/>
                        <a:t>SOT</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  78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20.3%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  78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5.1%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b="1" dirty="0">
                          <a:solidFill>
                            <a:srgbClr val="FF0000"/>
                          </a:solidFill>
                        </a:rPr>
                        <a:t>15.1%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4"/>
                  </a:ext>
                </a:extLst>
              </a:tr>
              <a:tr h="212423">
                <a:tc>
                  <a:txBody>
                    <a:bodyPr/>
                    <a:lstStyle/>
                    <a:p>
                      <a:pPr marL="55563" indent="0"/>
                      <a:r>
                        <a:rPr lang="en-US" sz="1200" b="1" dirty="0" err="1"/>
                        <a:t>HSCT</a:t>
                      </a:r>
                      <a:r>
                        <a:rPr lang="en-US" sz="1200" b="1" dirty="0"/>
                        <a:t>/</a:t>
                      </a:r>
                      <a:r>
                        <a:rPr lang="en-US" sz="1200" b="1" dirty="0" err="1"/>
                        <a:t>BMT</a:t>
                      </a:r>
                      <a:endParaRPr lang="en-US" sz="1200" b="1"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23.2%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3.8%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b="1" dirty="0">
                          <a:solidFill>
                            <a:srgbClr val="FF0000"/>
                          </a:solidFill>
                        </a:rPr>
                        <a:t>19.4%</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5"/>
                  </a:ext>
                </a:extLst>
              </a:tr>
              <a:tr h="212423">
                <a:tc>
                  <a:txBody>
                    <a:bodyPr/>
                    <a:lstStyle/>
                    <a:p>
                      <a:r>
                        <a:rPr lang="en-US" sz="1200" b="1" dirty="0"/>
                        <a:t>Lengths</a:t>
                      </a:r>
                      <a:r>
                        <a:rPr lang="en-US" sz="1200" b="1" baseline="0" dirty="0"/>
                        <a:t> of stay</a:t>
                      </a:r>
                      <a:endParaRPr lang="en-US" sz="1200" b="1"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1200" b="1" dirty="0">
                        <a:solidFill>
                          <a:srgbClr val="FF0000"/>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6"/>
                  </a:ext>
                </a:extLst>
              </a:tr>
              <a:tr h="212423">
                <a:tc>
                  <a:txBody>
                    <a:bodyPr/>
                    <a:lstStyle/>
                    <a:p>
                      <a:pPr marL="55563" indent="0"/>
                      <a:r>
                        <a:rPr lang="en-US" sz="1200" b="1" dirty="0"/>
                        <a:t>All patients</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186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45.6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187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26.3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b="1" dirty="0">
                          <a:solidFill>
                            <a:srgbClr val="FF0000"/>
                          </a:solidFill>
                        </a:rPr>
                        <a:t>19.2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7"/>
                  </a:ext>
                </a:extLst>
              </a:tr>
              <a:tr h="212423">
                <a:tc>
                  <a:txBody>
                    <a:bodyPr/>
                    <a:lstStyle/>
                    <a:p>
                      <a:pPr marL="55563" indent="0"/>
                      <a:r>
                        <a:rPr lang="en-US" sz="1200" b="1" dirty="0"/>
                        <a:t>SOT</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  77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46.3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  78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22.8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b="1" dirty="0">
                          <a:solidFill>
                            <a:srgbClr val="FF0000"/>
                          </a:solidFill>
                        </a:rPr>
                        <a:t>23.5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8"/>
                  </a:ext>
                </a:extLst>
              </a:tr>
              <a:tr h="212423">
                <a:tc>
                  <a:txBody>
                    <a:bodyPr/>
                    <a:lstStyle/>
                    <a:p>
                      <a:pPr marL="55563" indent="0"/>
                      <a:r>
                        <a:rPr lang="en-US" sz="1200" b="1" dirty="0" err="1"/>
                        <a:t>HSCT</a:t>
                      </a:r>
                      <a:r>
                        <a:rPr lang="en-US" sz="1200" b="1" dirty="0"/>
                        <a:t>/</a:t>
                      </a:r>
                      <a:r>
                        <a:rPr lang="en-US" sz="1200" b="1" dirty="0" err="1"/>
                        <a:t>BMT</a:t>
                      </a:r>
                      <a:endParaRPr lang="en-US" sz="1200" b="1"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45.1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dirty="0"/>
                        <a:t>28.8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1200" b="1" dirty="0">
                          <a:solidFill>
                            <a:srgbClr val="FF0000"/>
                          </a:solidFill>
                        </a:rPr>
                        <a:t>16.2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9"/>
                  </a:ext>
                </a:extLst>
              </a:tr>
              <a:tr h="212423">
                <a:tc>
                  <a:txBody>
                    <a:bodyPr/>
                    <a:lstStyle/>
                    <a:p>
                      <a:r>
                        <a:rPr lang="en-US" sz="1200" b="1" dirty="0"/>
                        <a:t>Costs</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12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1200" b="1" dirty="0">
                        <a:solidFill>
                          <a:srgbClr val="FF0000"/>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0"/>
                  </a:ext>
                </a:extLst>
              </a:tr>
              <a:tr h="212423">
                <a:tc>
                  <a:txBody>
                    <a:bodyPr/>
                    <a:lstStyle/>
                    <a:p>
                      <a:pPr marL="55563" indent="0"/>
                      <a:r>
                        <a:rPr lang="en-US" sz="1200" b="1" dirty="0"/>
                        <a:t>All patients</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162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$165,026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183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$109,587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b="1" dirty="0">
                          <a:solidFill>
                            <a:srgbClr val="FF0000"/>
                          </a:solidFill>
                        </a:rPr>
                        <a:t>$55,439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1"/>
                  </a:ext>
                </a:extLst>
              </a:tr>
              <a:tr h="212423">
                <a:tc>
                  <a:txBody>
                    <a:bodyPr/>
                    <a:lstStyle/>
                    <a:p>
                      <a:pPr marL="55563" indent="0"/>
                      <a:r>
                        <a:rPr lang="en-US" sz="1200" b="1" dirty="0"/>
                        <a:t>SOT</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  63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$185,253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  75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dirty="0"/>
                        <a:t>$122,556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1200" b="1" dirty="0">
                          <a:solidFill>
                            <a:srgbClr val="FF0000"/>
                          </a:solidFill>
                        </a:rPr>
                        <a:t>$62,697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2"/>
                  </a:ext>
                </a:extLst>
              </a:tr>
              <a:tr h="212423">
                <a:tc>
                  <a:txBody>
                    <a:bodyPr/>
                    <a:lstStyle/>
                    <a:p>
                      <a:pPr marL="55563" indent="0"/>
                      <a:r>
                        <a:rPr lang="en-US" sz="1200" b="1" dirty="0" err="1"/>
                        <a:t>HSCT</a:t>
                      </a:r>
                      <a:r>
                        <a:rPr lang="en-US" sz="1200" b="1" dirty="0"/>
                        <a:t>/</a:t>
                      </a:r>
                      <a:r>
                        <a:rPr lang="en-US" sz="1200" b="1" dirty="0" err="1"/>
                        <a:t>BMT</a:t>
                      </a:r>
                      <a:endParaRPr lang="en-US" sz="1200" b="1"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1200" dirty="0"/>
                        <a:t>  99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1200" dirty="0"/>
                        <a:t>$152,360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1200" dirty="0"/>
                        <a:t>108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1200" dirty="0"/>
                        <a:t>$100,705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1200" b="1" dirty="0">
                          <a:solidFill>
                            <a:srgbClr val="FF0000"/>
                          </a:solidFill>
                        </a:rPr>
                        <a:t>$51,655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8042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39614871"/>
              </p:ext>
            </p:extLst>
          </p:nvPr>
        </p:nvGraphicFramePr>
        <p:xfrm>
          <a:off x="457200" y="1200150"/>
          <a:ext cx="8289925"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5D1034B0-27ED-46D9-9E76-BC0B944D3551}"/>
              </a:ext>
            </a:extLst>
          </p:cNvPr>
          <p:cNvSpPr>
            <a:spLocks noGrp="1"/>
          </p:cNvSpPr>
          <p:nvPr>
            <p:ph type="sldNum" sz="quarter" idx="12"/>
          </p:nvPr>
        </p:nvSpPr>
        <p:spPr/>
        <p:txBody>
          <a:bodyPr/>
          <a:lstStyle/>
          <a:p>
            <a:fld id="{F4F37E10-BB36-47A4-BC95-F479C5EA9F5E}" type="slidenum">
              <a:rPr lang="en-US" smtClean="0">
                <a:solidFill>
                  <a:prstClr val="white"/>
                </a:solidFill>
              </a:rPr>
              <a:pPr/>
              <a:t>16</a:t>
            </a:fld>
            <a:endParaRPr lang="en-US">
              <a:solidFill>
                <a:prstClr val="white"/>
              </a:solidFill>
            </a:endParaRPr>
          </a:p>
        </p:txBody>
      </p:sp>
      <p:sp>
        <p:nvSpPr>
          <p:cNvPr id="2" name="Title 1">
            <a:extLst>
              <a:ext uri="{FF2B5EF4-FFF2-40B4-BE49-F238E27FC236}">
                <a16:creationId xmlns:a16="http://schemas.microsoft.com/office/drawing/2014/main" id="{F7B7C3F3-36BA-47BA-A83D-37A9D584DF2D}"/>
              </a:ext>
            </a:extLst>
          </p:cNvPr>
          <p:cNvSpPr>
            <a:spLocks noGrp="1"/>
          </p:cNvSpPr>
          <p:nvPr>
            <p:ph type="title"/>
          </p:nvPr>
        </p:nvSpPr>
        <p:spPr/>
        <p:txBody>
          <a:bodyPr>
            <a:normAutofit fontScale="90000"/>
          </a:bodyPr>
          <a:lstStyle/>
          <a:p>
            <a:r>
              <a:rPr lang="en-US" dirty="0"/>
              <a:t>Importance of Early Diagnosis and Treatment for Invasive Candidiasis</a:t>
            </a:r>
          </a:p>
        </p:txBody>
      </p:sp>
      <p:sp>
        <p:nvSpPr>
          <p:cNvPr id="5" name="TextBox 4">
            <a:extLst>
              <a:ext uri="{FF2B5EF4-FFF2-40B4-BE49-F238E27FC236}">
                <a16:creationId xmlns:a16="http://schemas.microsoft.com/office/drawing/2014/main" id="{E03E3B8D-206D-4AF2-B5F2-F8A5605A2B9C}"/>
              </a:ext>
            </a:extLst>
          </p:cNvPr>
          <p:cNvSpPr txBox="1"/>
          <p:nvPr/>
        </p:nvSpPr>
        <p:spPr>
          <a:xfrm>
            <a:off x="0" y="4847451"/>
            <a:ext cx="7778496" cy="261610"/>
          </a:xfrm>
          <a:prstGeom prst="rect">
            <a:avLst/>
          </a:prstGeom>
          <a:noFill/>
        </p:spPr>
        <p:txBody>
          <a:bodyPr wrap="square" rtlCol="0">
            <a:spAutoFit/>
          </a:bodyPr>
          <a:lstStyle/>
          <a:p>
            <a:r>
              <a:rPr lang="en-US" sz="1100" dirty="0" err="1"/>
              <a:t>Garey</a:t>
            </a:r>
            <a:r>
              <a:rPr lang="en-US" sz="1100" dirty="0"/>
              <a:t> KW, </a:t>
            </a:r>
            <a:r>
              <a:rPr lang="en-US" sz="1100" i="1" dirty="0"/>
              <a:t>et al. </a:t>
            </a:r>
            <a:r>
              <a:rPr lang="en-US" sz="1100" i="1" dirty="0" err="1"/>
              <a:t>Clin</a:t>
            </a:r>
            <a:r>
              <a:rPr lang="en-US" sz="1100" i="1" dirty="0"/>
              <a:t> Infect Dis. </a:t>
            </a:r>
            <a:r>
              <a:rPr lang="en-US" sz="1100" dirty="0"/>
              <a:t>2006;43(1):25-31.</a:t>
            </a:r>
          </a:p>
        </p:txBody>
      </p:sp>
    </p:spTree>
    <p:extLst>
      <p:ext uri="{BB962C8B-B14F-4D97-AF65-F5344CB8AC3E}">
        <p14:creationId xmlns:p14="http://schemas.microsoft.com/office/powerpoint/2010/main" val="349727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cap="none" dirty="0"/>
              <a:t>Diagnosis</a:t>
            </a:r>
          </a:p>
        </p:txBody>
      </p:sp>
      <p:sp>
        <p:nvSpPr>
          <p:cNvPr id="2" name="Text Placeholder 1"/>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3FE4D29-1698-4223-B5F8-FBCCAC286893}" type="slidenum">
              <a:rPr lang="en-US" smtClean="0"/>
              <a:pPr/>
              <a:t>17</a:t>
            </a:fld>
            <a:endParaRPr lang="en-US" dirty="0"/>
          </a:p>
        </p:txBody>
      </p:sp>
    </p:spTree>
    <p:extLst>
      <p:ext uri="{BB962C8B-B14F-4D97-AF65-F5344CB8AC3E}">
        <p14:creationId xmlns:p14="http://schemas.microsoft.com/office/powerpoint/2010/main" val="41350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08E2-A9DA-4BE1-8CA4-89403FE868C2}"/>
              </a:ext>
            </a:extLst>
          </p:cNvPr>
          <p:cNvSpPr>
            <a:spLocks noGrp="1"/>
          </p:cNvSpPr>
          <p:nvPr>
            <p:ph idx="1"/>
          </p:nvPr>
        </p:nvSpPr>
        <p:spPr>
          <a:xfrm>
            <a:off x="514351" y="1248363"/>
            <a:ext cx="8115299" cy="3394472"/>
          </a:xfrm>
        </p:spPr>
        <p:txBody>
          <a:bodyPr/>
          <a:lstStyle/>
          <a:p>
            <a:pPr>
              <a:spcBef>
                <a:spcPts val="1800"/>
              </a:spcBef>
            </a:pPr>
            <a:r>
              <a:rPr lang="en-US" dirty="0"/>
              <a:t>Signs and symptoms are </a:t>
            </a:r>
            <a:r>
              <a:rPr lang="en-US" b="1" dirty="0">
                <a:solidFill>
                  <a:schemeClr val="accent3"/>
                </a:solidFill>
                <a:effectLst>
                  <a:outerShdw blurRad="38100" dist="38100" dir="2700000" algn="tl">
                    <a:srgbClr val="000000">
                      <a:alpha val="43137"/>
                    </a:srgbClr>
                  </a:outerShdw>
                </a:effectLst>
              </a:rPr>
              <a:t>nonspecific</a:t>
            </a:r>
          </a:p>
          <a:p>
            <a:pPr>
              <a:spcBef>
                <a:spcPts val="1800"/>
              </a:spcBef>
            </a:pPr>
            <a:r>
              <a:rPr lang="en-US" dirty="0"/>
              <a:t>Invasive disease is difficult to distinguish from </a:t>
            </a:r>
            <a:r>
              <a:rPr lang="en-US" b="1" dirty="0">
                <a:solidFill>
                  <a:schemeClr val="accent3"/>
                </a:solidFill>
                <a:effectLst>
                  <a:outerShdw blurRad="38100" dist="38100" dir="2700000" algn="tl">
                    <a:srgbClr val="000000">
                      <a:alpha val="43137"/>
                    </a:srgbClr>
                  </a:outerShdw>
                </a:effectLst>
              </a:rPr>
              <a:t>colonization</a:t>
            </a:r>
            <a:r>
              <a:rPr lang="en-US" dirty="0"/>
              <a:t>  </a:t>
            </a:r>
          </a:p>
          <a:p>
            <a:pPr>
              <a:spcBef>
                <a:spcPts val="1800"/>
              </a:spcBef>
            </a:pPr>
            <a:r>
              <a:rPr lang="en-US" dirty="0"/>
              <a:t>Available tests are limited by </a:t>
            </a:r>
            <a:r>
              <a:rPr lang="en-US" b="1" dirty="0">
                <a:solidFill>
                  <a:schemeClr val="accent3"/>
                </a:solidFill>
                <a:effectLst>
                  <a:outerShdw blurRad="38100" dist="38100" dir="2700000" algn="tl">
                    <a:srgbClr val="000000">
                      <a:alpha val="43137"/>
                    </a:srgbClr>
                  </a:outerShdw>
                </a:effectLst>
              </a:rPr>
              <a:t>suboptimal sensitivity and/or specificity</a:t>
            </a:r>
          </a:p>
          <a:p>
            <a:pPr>
              <a:spcBef>
                <a:spcPts val="1800"/>
              </a:spcBef>
            </a:pPr>
            <a:endParaRPr lang="en-US" b="1" dirty="0">
              <a:solidFill>
                <a:schemeClr val="accent3"/>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49C692F-6390-484F-A967-4A32305A9D7E}"/>
              </a:ext>
            </a:extLst>
          </p:cNvPr>
          <p:cNvSpPr>
            <a:spLocks noGrp="1"/>
          </p:cNvSpPr>
          <p:nvPr>
            <p:ph type="sldNum" sz="quarter" idx="12"/>
          </p:nvPr>
        </p:nvSpPr>
        <p:spPr/>
        <p:txBody>
          <a:bodyPr/>
          <a:lstStyle/>
          <a:p>
            <a:fld id="{F4F37E10-BB36-47A4-BC95-F479C5EA9F5E}" type="slidenum">
              <a:rPr lang="en-US" smtClean="0"/>
              <a:pPr/>
              <a:t>18</a:t>
            </a:fld>
            <a:endParaRPr lang="en-US"/>
          </a:p>
        </p:txBody>
      </p:sp>
      <p:sp>
        <p:nvSpPr>
          <p:cNvPr id="4" name="Title 3">
            <a:extLst>
              <a:ext uri="{FF2B5EF4-FFF2-40B4-BE49-F238E27FC236}">
                <a16:creationId xmlns:a16="http://schemas.microsoft.com/office/drawing/2014/main" id="{6DE25ABC-B857-4EE9-8A54-EB5D0B685ECC}"/>
              </a:ext>
            </a:extLst>
          </p:cNvPr>
          <p:cNvSpPr>
            <a:spLocks noGrp="1"/>
          </p:cNvSpPr>
          <p:nvPr>
            <p:ph type="title"/>
          </p:nvPr>
        </p:nvSpPr>
        <p:spPr/>
        <p:txBody>
          <a:bodyPr/>
          <a:lstStyle/>
          <a:p>
            <a:r>
              <a:rPr lang="en-US" dirty="0"/>
              <a:t>Diagnostic Challenges</a:t>
            </a:r>
          </a:p>
        </p:txBody>
      </p:sp>
    </p:spTree>
    <p:extLst>
      <p:ext uri="{BB962C8B-B14F-4D97-AF65-F5344CB8AC3E}">
        <p14:creationId xmlns:p14="http://schemas.microsoft.com/office/powerpoint/2010/main" val="261077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756A28-D4F5-41A5-B53C-37B07B7ACABC}" type="slidenum">
              <a:rPr lang="en-US" smtClean="0"/>
              <a:pPr/>
              <a:t>19</a:t>
            </a:fld>
            <a:endParaRPr lang="en-US" dirty="0"/>
          </a:p>
        </p:txBody>
      </p:sp>
      <p:sp>
        <p:nvSpPr>
          <p:cNvPr id="3" name="Title 2"/>
          <p:cNvSpPr>
            <a:spLocks noGrp="1"/>
          </p:cNvSpPr>
          <p:nvPr>
            <p:ph type="title"/>
          </p:nvPr>
        </p:nvSpPr>
        <p:spPr/>
        <p:txBody>
          <a:bodyPr/>
          <a:lstStyle/>
          <a:p>
            <a:r>
              <a:rPr lang="en-US" sz="3000" dirty="0"/>
              <a:t>Culture and Direct Microscopy</a:t>
            </a:r>
          </a:p>
        </p:txBody>
      </p:sp>
      <p:grpSp>
        <p:nvGrpSpPr>
          <p:cNvPr id="5" name="Group 4">
            <a:extLst>
              <a:ext uri="{FF2B5EF4-FFF2-40B4-BE49-F238E27FC236}">
                <a16:creationId xmlns:a16="http://schemas.microsoft.com/office/drawing/2014/main" id="{737EC211-DA5E-4F70-9C80-D88AD28F003B}"/>
              </a:ext>
            </a:extLst>
          </p:cNvPr>
          <p:cNvGrpSpPr/>
          <p:nvPr/>
        </p:nvGrpSpPr>
        <p:grpSpPr>
          <a:xfrm>
            <a:off x="196358" y="1143801"/>
            <a:ext cx="8751284" cy="3709929"/>
            <a:chOff x="731969" y="1656678"/>
            <a:chExt cx="8163339" cy="3007477"/>
          </a:xfrm>
          <a:solidFill>
            <a:schemeClr val="accent1">
              <a:lumMod val="50000"/>
            </a:schemeClr>
          </a:solidFill>
        </p:grpSpPr>
        <p:sp>
          <p:nvSpPr>
            <p:cNvPr id="2" name="Rectangle 1">
              <a:extLst>
                <a:ext uri="{FF2B5EF4-FFF2-40B4-BE49-F238E27FC236}">
                  <a16:creationId xmlns:a16="http://schemas.microsoft.com/office/drawing/2014/main" id="{5B57195C-C21B-4400-ACF2-DDA04486F958}"/>
                </a:ext>
              </a:extLst>
            </p:cNvPr>
            <p:cNvSpPr/>
            <p:nvPr/>
          </p:nvSpPr>
          <p:spPr>
            <a:xfrm>
              <a:off x="4882910" y="1656678"/>
              <a:ext cx="4012398" cy="3007477"/>
            </a:xfrm>
            <a:prstGeom prst="rect">
              <a:avLst/>
            </a:prstGeom>
            <a:ln/>
          </p:spPr>
          <p:style>
            <a:lnRef idx="2">
              <a:schemeClr val="accent1"/>
            </a:lnRef>
            <a:fillRef idx="1">
              <a:schemeClr val="lt1"/>
            </a:fillRef>
            <a:effectRef idx="0">
              <a:schemeClr val="accent1"/>
            </a:effectRef>
            <a:fontRef idx="minor">
              <a:schemeClr val="dk1"/>
            </a:fontRef>
          </p:style>
          <p:txBody>
            <a:bodyPr lIns="182880" tIns="91440" rIns="91440" rtlCol="0" anchor="t"/>
            <a:lstStyle/>
            <a:p>
              <a:pPr algn="ctr">
                <a:spcBef>
                  <a:spcPts val="0"/>
                </a:spcBef>
                <a:spcAft>
                  <a:spcPts val="600"/>
                </a:spcAft>
              </a:pPr>
              <a:r>
                <a:rPr lang="en-US" sz="2400" b="1" dirty="0">
                  <a:solidFill>
                    <a:schemeClr val="bg1"/>
                  </a:solidFill>
                </a:rPr>
                <a:t>Direct Microscopy</a:t>
              </a:r>
              <a:r>
                <a:rPr lang="en-US" sz="2400" dirty="0">
                  <a:solidFill>
                    <a:schemeClr val="bg1"/>
                  </a:solidFill>
                </a:rPr>
                <a:t> </a:t>
              </a:r>
            </a:p>
            <a:p>
              <a:pPr marL="285750" lvl="1" indent="-285750">
                <a:spcBef>
                  <a:spcPts val="0"/>
                </a:spcBef>
                <a:spcAft>
                  <a:spcPts val="400"/>
                </a:spcAft>
                <a:buFont typeface="Arial" panose="020B0604020202020204" pitchFamily="34" charset="0"/>
                <a:buChar char="•"/>
              </a:pPr>
              <a:r>
                <a:rPr lang="en-US" sz="2000" dirty="0">
                  <a:solidFill>
                    <a:schemeClr val="bg1"/>
                  </a:solidFill>
                </a:rPr>
                <a:t>Frequent false negatives and positives </a:t>
              </a:r>
            </a:p>
            <a:p>
              <a:pPr marL="285750" lvl="1" indent="-285750">
                <a:spcBef>
                  <a:spcPts val="0"/>
                </a:spcBef>
                <a:spcAft>
                  <a:spcPts val="400"/>
                </a:spcAft>
                <a:buFont typeface="Arial" panose="020B0604020202020204" pitchFamily="34" charset="0"/>
                <a:buChar char="•"/>
              </a:pPr>
              <a:r>
                <a:rPr lang="en-US" sz="2000" dirty="0">
                  <a:solidFill>
                    <a:schemeClr val="bg1"/>
                  </a:solidFill>
                </a:rPr>
                <a:t>Lower sensitivity relative to culture</a:t>
              </a:r>
            </a:p>
            <a:p>
              <a:pPr marL="285750" lvl="1" indent="-285750">
                <a:spcBef>
                  <a:spcPts val="0"/>
                </a:spcBef>
                <a:spcAft>
                  <a:spcPts val="400"/>
                </a:spcAft>
                <a:buFont typeface="Arial" panose="020B0604020202020204" pitchFamily="34" charset="0"/>
                <a:buChar char="•"/>
              </a:pPr>
              <a:r>
                <a:rPr lang="en-US" sz="2000" dirty="0">
                  <a:solidFill>
                    <a:schemeClr val="bg1"/>
                  </a:solidFill>
                </a:rPr>
                <a:t>Often requires expertise</a:t>
              </a:r>
            </a:p>
            <a:p>
              <a:pPr algn="ctr"/>
              <a:endParaRPr lang="en-US" sz="2000" dirty="0">
                <a:solidFill>
                  <a:schemeClr val="bg1"/>
                </a:solidFill>
              </a:endParaRPr>
            </a:p>
          </p:txBody>
        </p:sp>
        <p:sp>
          <p:nvSpPr>
            <p:cNvPr id="7" name="Rectangle 6">
              <a:extLst>
                <a:ext uri="{FF2B5EF4-FFF2-40B4-BE49-F238E27FC236}">
                  <a16:creationId xmlns:a16="http://schemas.microsoft.com/office/drawing/2014/main" id="{0CCD406E-0AAF-48E0-93BC-9794606A33C7}"/>
                </a:ext>
              </a:extLst>
            </p:cNvPr>
            <p:cNvSpPr/>
            <p:nvPr/>
          </p:nvSpPr>
          <p:spPr>
            <a:xfrm>
              <a:off x="731969" y="1656678"/>
              <a:ext cx="4078091" cy="3007477"/>
            </a:xfrm>
            <a:prstGeom prst="rect">
              <a:avLst/>
            </a:prstGeom>
            <a:ln/>
          </p:spPr>
          <p:style>
            <a:lnRef idx="2">
              <a:schemeClr val="accent1"/>
            </a:lnRef>
            <a:fillRef idx="1">
              <a:schemeClr val="lt1"/>
            </a:fillRef>
            <a:effectRef idx="0">
              <a:schemeClr val="accent1"/>
            </a:effectRef>
            <a:fontRef idx="minor">
              <a:schemeClr val="dk1"/>
            </a:fontRef>
          </p:style>
          <p:txBody>
            <a:bodyPr lIns="182880" tIns="91440" rIns="0" rtlCol="0" anchor="t"/>
            <a:lstStyle/>
            <a:p>
              <a:pPr algn="ctr">
                <a:spcBef>
                  <a:spcPts val="0"/>
                </a:spcBef>
                <a:spcAft>
                  <a:spcPts val="600"/>
                </a:spcAft>
              </a:pPr>
              <a:r>
                <a:rPr lang="en-US" sz="2400" b="1" dirty="0">
                  <a:solidFill>
                    <a:schemeClr val="bg1"/>
                  </a:solidFill>
                </a:rPr>
                <a:t>Culture</a:t>
              </a:r>
              <a:r>
                <a:rPr lang="en-US" sz="2000" dirty="0">
                  <a:solidFill>
                    <a:schemeClr val="bg1"/>
                  </a:solidFill>
                </a:rPr>
                <a:t>  </a:t>
              </a:r>
            </a:p>
            <a:p>
              <a:pPr marL="171450" lvl="1" indent="-171450">
                <a:spcBef>
                  <a:spcPts val="0"/>
                </a:spcBef>
                <a:spcAft>
                  <a:spcPts val="400"/>
                </a:spcAft>
                <a:buFont typeface="Arial" panose="020B0604020202020204" pitchFamily="34" charset="0"/>
                <a:buChar char="•"/>
              </a:pPr>
              <a:r>
                <a:rPr lang="en-US" sz="2000" dirty="0">
                  <a:solidFill>
                    <a:schemeClr val="bg1"/>
                  </a:solidFill>
                </a:rPr>
                <a:t>Tissue</a:t>
              </a:r>
            </a:p>
            <a:p>
              <a:pPr marL="633413" lvl="3" indent="-176213">
                <a:spcAft>
                  <a:spcPts val="400"/>
                </a:spcAft>
                <a:buFont typeface="Arial" panose="020B0604020202020204" pitchFamily="34" charset="0"/>
                <a:buChar char="-"/>
              </a:pPr>
              <a:r>
                <a:rPr lang="en-US" sz="2000" dirty="0">
                  <a:solidFill>
                    <a:schemeClr val="bg1"/>
                  </a:solidFill>
                </a:rPr>
                <a:t>Acquisition is challenging</a:t>
              </a:r>
            </a:p>
            <a:p>
              <a:pPr marL="171450" lvl="1" indent="-171450">
                <a:spcBef>
                  <a:spcPts val="0"/>
                </a:spcBef>
                <a:spcAft>
                  <a:spcPts val="400"/>
                </a:spcAft>
                <a:buFont typeface="Arial" panose="020B0604020202020204" pitchFamily="34" charset="0"/>
                <a:buChar char="•"/>
              </a:pPr>
              <a:r>
                <a:rPr lang="en-US" sz="2000" dirty="0">
                  <a:solidFill>
                    <a:schemeClr val="bg1"/>
                  </a:solidFill>
                </a:rPr>
                <a:t>Blood</a:t>
              </a:r>
            </a:p>
            <a:p>
              <a:pPr marL="633413" lvl="3" indent="-176213">
                <a:spcAft>
                  <a:spcPts val="400"/>
                </a:spcAft>
                <a:buFont typeface="Arial" panose="020B0604020202020204" pitchFamily="34" charset="0"/>
                <a:buChar char="-"/>
              </a:pPr>
              <a:r>
                <a:rPr lang="en-US" sz="2000" dirty="0">
                  <a:solidFill>
                    <a:schemeClr val="bg1"/>
                  </a:solidFill>
                </a:rPr>
                <a:t>Suitable for fragile patients</a:t>
              </a:r>
            </a:p>
            <a:p>
              <a:pPr marL="633413" lvl="3" indent="-176213">
                <a:spcAft>
                  <a:spcPts val="400"/>
                </a:spcAft>
                <a:buFont typeface="Arial" panose="020B0604020202020204" pitchFamily="34" charset="0"/>
                <a:buChar char="-"/>
              </a:pPr>
              <a:r>
                <a:rPr lang="en-US" sz="2000" dirty="0">
                  <a:solidFill>
                    <a:schemeClr val="bg1"/>
                  </a:solidFill>
                </a:rPr>
                <a:t>~50% sensitivity for candidemia </a:t>
              </a:r>
            </a:p>
            <a:p>
              <a:pPr marL="633413" lvl="3" indent="-176213">
                <a:spcAft>
                  <a:spcPts val="400"/>
                </a:spcAft>
                <a:buFont typeface="Arial" panose="020B0604020202020204" pitchFamily="34" charset="0"/>
                <a:buChar char="-"/>
              </a:pPr>
              <a:r>
                <a:rPr lang="en-US" sz="2000" dirty="0">
                  <a:solidFill>
                    <a:schemeClr val="bg1"/>
                  </a:solidFill>
                </a:rPr>
                <a:t>Lower for </a:t>
              </a:r>
              <a:r>
                <a:rPr lang="en-US" sz="2000" i="1" dirty="0">
                  <a:solidFill>
                    <a:schemeClr val="bg1"/>
                  </a:solidFill>
                </a:rPr>
                <a:t>Aspergillus</a:t>
              </a:r>
            </a:p>
            <a:p>
              <a:pPr marL="171450" lvl="1" indent="-171450">
                <a:spcBef>
                  <a:spcPts val="0"/>
                </a:spcBef>
                <a:spcAft>
                  <a:spcPts val="400"/>
                </a:spcAft>
                <a:buFont typeface="Arial" panose="020B0604020202020204" pitchFamily="34" charset="0"/>
                <a:buChar char="•"/>
              </a:pPr>
              <a:r>
                <a:rPr lang="en-US" sz="2000" dirty="0">
                  <a:solidFill>
                    <a:schemeClr val="bg1"/>
                  </a:solidFill>
                </a:rPr>
                <a:t>Can be time-consuming </a:t>
              </a:r>
            </a:p>
            <a:p>
              <a:pPr marL="171450" lvl="1" indent="-171450">
                <a:spcBef>
                  <a:spcPts val="0"/>
                </a:spcBef>
                <a:spcAft>
                  <a:spcPts val="400"/>
                </a:spcAft>
                <a:buFont typeface="Arial" panose="020B0604020202020204" pitchFamily="34" charset="0"/>
                <a:buChar char="•"/>
              </a:pPr>
              <a:r>
                <a:rPr lang="en-US" sz="2000" dirty="0">
                  <a:solidFill>
                    <a:schemeClr val="bg1"/>
                  </a:solidFill>
                </a:rPr>
                <a:t>Often requires expertise</a:t>
              </a:r>
            </a:p>
          </p:txBody>
        </p:sp>
      </p:grpSp>
      <p:sp>
        <p:nvSpPr>
          <p:cNvPr id="6" name="TextBox 5">
            <a:extLst>
              <a:ext uri="{FF2B5EF4-FFF2-40B4-BE49-F238E27FC236}">
                <a16:creationId xmlns:a16="http://schemas.microsoft.com/office/drawing/2014/main" id="{13ED3116-99FE-4D03-ABD4-BDC31C1977B5}"/>
              </a:ext>
            </a:extLst>
          </p:cNvPr>
          <p:cNvSpPr txBox="1"/>
          <p:nvPr/>
        </p:nvSpPr>
        <p:spPr>
          <a:xfrm>
            <a:off x="0" y="4874139"/>
            <a:ext cx="8595360" cy="261610"/>
          </a:xfrm>
          <a:prstGeom prst="rect">
            <a:avLst/>
          </a:prstGeom>
          <a:noFill/>
        </p:spPr>
        <p:txBody>
          <a:bodyPr wrap="square" rtlCol="0">
            <a:spAutoFit/>
          </a:bodyPr>
          <a:lstStyle/>
          <a:p>
            <a:r>
              <a:rPr lang="en-US" sz="1100" dirty="0" err="1"/>
              <a:t>Guarner</a:t>
            </a:r>
            <a:r>
              <a:rPr lang="en-US" sz="1100" dirty="0"/>
              <a:t> J, et al. </a:t>
            </a:r>
            <a:r>
              <a:rPr lang="en-US" sz="1100" i="1" dirty="0" err="1"/>
              <a:t>Clin</a:t>
            </a:r>
            <a:r>
              <a:rPr lang="en-US" sz="1100" i="1" dirty="0"/>
              <a:t> </a:t>
            </a:r>
            <a:r>
              <a:rPr lang="en-US" sz="1100" i="1" dirty="0" err="1"/>
              <a:t>Microbiol</a:t>
            </a:r>
            <a:r>
              <a:rPr lang="en-US" sz="1100" i="1" dirty="0"/>
              <a:t> Rev</a:t>
            </a:r>
            <a:r>
              <a:rPr lang="en-US" sz="1100" dirty="0"/>
              <a:t>. 2011;24(2):247-280.</a:t>
            </a:r>
          </a:p>
        </p:txBody>
      </p:sp>
    </p:spTree>
    <p:extLst>
      <p:ext uri="{BB962C8B-B14F-4D97-AF65-F5344CB8AC3E}">
        <p14:creationId xmlns:p14="http://schemas.microsoft.com/office/powerpoint/2010/main" val="304879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Pretest Audience Response Question</a:t>
            </a:r>
          </a:p>
        </p:txBody>
      </p:sp>
      <p:sp>
        <p:nvSpPr>
          <p:cNvPr id="4" name="Slide Number Placeholder 3"/>
          <p:cNvSpPr>
            <a:spLocks noGrp="1"/>
          </p:cNvSpPr>
          <p:nvPr>
            <p:ph type="sldNum" sz="quarter" idx="12"/>
          </p:nvPr>
        </p:nvSpPr>
        <p:spPr/>
        <p:txBody>
          <a:bodyPr/>
          <a:lstStyle/>
          <a:p>
            <a:pPr defTabSz="914378"/>
            <a:fld id="{F4F37E10-BB36-47A4-BC95-F479C5EA9F5E}" type="slidenum">
              <a:rPr lang="en-US">
                <a:solidFill>
                  <a:prstClr val="white"/>
                </a:solidFill>
              </a:rPr>
              <a:pPr defTabSz="914378"/>
              <a:t>2</a:t>
            </a:fld>
            <a:endParaRPr lang="en-US" dirty="0">
              <a:solidFill>
                <a:prstClr val="white"/>
              </a:solidFill>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latin typeface="Calibri"/>
              </a:rPr>
              <a:t>?</a:t>
            </a:r>
          </a:p>
        </p:txBody>
      </p:sp>
      <p:sp>
        <p:nvSpPr>
          <p:cNvPr id="12" name="TextBox 11"/>
          <p:cNvSpPr txBox="1"/>
          <p:nvPr/>
        </p:nvSpPr>
        <p:spPr>
          <a:xfrm>
            <a:off x="744275" y="1164704"/>
            <a:ext cx="7435131" cy="2616101"/>
          </a:xfrm>
          <a:prstGeom prst="rect">
            <a:avLst/>
          </a:prstGeom>
          <a:noFill/>
        </p:spPr>
        <p:txBody>
          <a:bodyPr wrap="square" rtlCol="0">
            <a:spAutoFit/>
          </a:bodyPr>
          <a:lstStyle/>
          <a:p>
            <a:pPr defTabSz="914378">
              <a:spcBef>
                <a:spcPts val="600"/>
              </a:spcBef>
            </a:pPr>
            <a:r>
              <a:rPr lang="en-US" sz="2400" b="1" dirty="0">
                <a:solidFill>
                  <a:srgbClr val="262262"/>
                </a:solidFill>
                <a:latin typeface="Arial" panose="020B0604020202020204" pitchFamily="34" charset="0"/>
                <a:cs typeface="Arial" panose="020B0604020202020204" pitchFamily="34" charset="0"/>
              </a:rPr>
              <a:t>Which of the following transplant procedures is associated with the highest risk of IFI?</a:t>
            </a:r>
            <a:r>
              <a:rPr lang="en-US" sz="2400" dirty="0">
                <a:solidFill>
                  <a:srgbClr val="262262"/>
                </a:solidFill>
                <a:latin typeface="Arial" panose="020B0604020202020204" pitchFamily="34" charset="0"/>
                <a:cs typeface="Arial" panose="020B0604020202020204" pitchFamily="34" charset="0"/>
              </a:rPr>
              <a:t> </a:t>
            </a:r>
          </a:p>
          <a:p>
            <a:pPr defTabSz="914378">
              <a:spcBef>
                <a:spcPts val="600"/>
              </a:spcBef>
            </a:pPr>
            <a:endParaRPr lang="en-US" sz="2400" dirty="0">
              <a:solidFill>
                <a:srgbClr val="262262"/>
              </a:solidFill>
              <a:latin typeface="Arial" panose="020B0604020202020204" pitchFamily="34" charset="0"/>
              <a:cs typeface="Arial" panose="020B0604020202020204" pitchFamily="34" charset="0"/>
            </a:endParaRPr>
          </a:p>
          <a:p>
            <a:pPr marL="514337" indent="-514337" defTabSz="914378">
              <a:spcBef>
                <a:spcPts val="600"/>
              </a:spcBef>
              <a:buFont typeface="+mj-lt"/>
              <a:buAutoNum type="alphaUcPeriod"/>
            </a:pPr>
            <a:r>
              <a:rPr lang="en-US" sz="2400" dirty="0">
                <a:solidFill>
                  <a:srgbClr val="262262"/>
                </a:solidFill>
                <a:latin typeface="Arial" panose="020B0604020202020204" pitchFamily="34" charset="0"/>
                <a:cs typeface="Arial" panose="020B0604020202020204" pitchFamily="34" charset="0"/>
              </a:rPr>
              <a:t>Liver</a:t>
            </a:r>
          </a:p>
          <a:p>
            <a:pPr marL="514337" indent="-514337" defTabSz="914378">
              <a:spcBef>
                <a:spcPts val="600"/>
              </a:spcBef>
              <a:buFont typeface="+mj-lt"/>
              <a:buAutoNum type="alphaUcPeriod"/>
            </a:pPr>
            <a:r>
              <a:rPr lang="en-US" sz="2400" dirty="0">
                <a:solidFill>
                  <a:srgbClr val="262262"/>
                </a:solidFill>
                <a:latin typeface="Arial" panose="020B0604020202020204" pitchFamily="34" charset="0"/>
                <a:cs typeface="Arial" panose="020B0604020202020204" pitchFamily="34" charset="0"/>
              </a:rPr>
              <a:t>Lung</a:t>
            </a:r>
          </a:p>
          <a:p>
            <a:pPr marL="514337" indent="-514337" defTabSz="914378">
              <a:spcBef>
                <a:spcPts val="600"/>
              </a:spcBef>
              <a:buFont typeface="+mj-lt"/>
              <a:buAutoNum type="alphaUcPeriod"/>
            </a:pPr>
            <a:r>
              <a:rPr lang="en-US" sz="2400" b="1" dirty="0">
                <a:solidFill>
                  <a:srgbClr val="262262"/>
                </a:solidFill>
                <a:latin typeface="Arial" panose="020B0604020202020204" pitchFamily="34" charset="0"/>
                <a:cs typeface="Arial" panose="020B0604020202020204" pitchFamily="34" charset="0"/>
              </a:rPr>
              <a:t>Small bowel</a:t>
            </a: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defTabSz="914378"/>
              <a:r>
                <a:rPr lang="en-US" sz="2400" b="1">
                  <a:solidFill>
                    <a:prstClr val="white"/>
                  </a:solidFill>
                  <a:latin typeface="Tahoma"/>
                </a:rPr>
                <a:t>:01</a:t>
              </a:r>
              <a:endParaRPr lang="en-US" sz="2400" b="1" dirty="0">
                <a:solidFill>
                  <a:prstClr val="white"/>
                </a:solidFill>
                <a:latin typeface="Tahoma"/>
              </a:endParaRP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2076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AEE29C-A34C-431A-93AE-71AF8B299C66}"/>
              </a:ext>
            </a:extLst>
          </p:cNvPr>
          <p:cNvSpPr>
            <a:spLocks noGrp="1"/>
          </p:cNvSpPr>
          <p:nvPr>
            <p:ph type="title"/>
          </p:nvPr>
        </p:nvSpPr>
        <p:spPr>
          <a:xfrm>
            <a:off x="457200" y="291704"/>
            <a:ext cx="8229600" cy="725355"/>
          </a:xfrm>
        </p:spPr>
        <p:txBody>
          <a:bodyPr>
            <a:normAutofit fontScale="90000"/>
          </a:bodyPr>
          <a:lstStyle/>
          <a:p>
            <a:r>
              <a:rPr lang="en-US" dirty="0"/>
              <a:t>Culture-independent Diagnostic Tests for Invasive Candidiasis</a:t>
            </a:r>
          </a:p>
        </p:txBody>
      </p:sp>
      <p:sp>
        <p:nvSpPr>
          <p:cNvPr id="3" name="Slide Number Placeholder 2">
            <a:extLst>
              <a:ext uri="{FF2B5EF4-FFF2-40B4-BE49-F238E27FC236}">
                <a16:creationId xmlns:a16="http://schemas.microsoft.com/office/drawing/2014/main" id="{0C795020-A0FC-4F7E-9EAE-7E0DCEABE9E6}"/>
              </a:ext>
            </a:extLst>
          </p:cNvPr>
          <p:cNvSpPr>
            <a:spLocks noGrp="1"/>
          </p:cNvSpPr>
          <p:nvPr>
            <p:ph type="sldNum" sz="quarter" idx="12"/>
          </p:nvPr>
        </p:nvSpPr>
        <p:spPr/>
        <p:txBody>
          <a:bodyPr/>
          <a:lstStyle/>
          <a:p>
            <a:fld id="{F4F37E10-BB36-47A4-BC95-F479C5EA9F5E}" type="slidenum">
              <a:rPr lang="en-US" smtClean="0">
                <a:solidFill>
                  <a:prstClr val="white"/>
                </a:solidFill>
              </a:rPr>
              <a:pPr/>
              <a:t>20</a:t>
            </a:fld>
            <a:endParaRPr lang="en-US">
              <a:solidFill>
                <a:prstClr val="white"/>
              </a:solidFill>
            </a:endParaRPr>
          </a:p>
        </p:txBody>
      </p:sp>
      <p:graphicFrame>
        <p:nvGraphicFramePr>
          <p:cNvPr id="6" name="Table 5">
            <a:extLst>
              <a:ext uri="{FF2B5EF4-FFF2-40B4-BE49-F238E27FC236}">
                <a16:creationId xmlns:a16="http://schemas.microsoft.com/office/drawing/2014/main" id="{273B9775-63E5-4F78-80F8-EC119B4428A8}"/>
              </a:ext>
            </a:extLst>
          </p:cNvPr>
          <p:cNvGraphicFramePr>
            <a:graphicFrameLocks noGrp="1"/>
          </p:cNvGraphicFramePr>
          <p:nvPr>
            <p:extLst>
              <p:ext uri="{D42A27DB-BD31-4B8C-83A1-F6EECF244321}">
                <p14:modId xmlns:p14="http://schemas.microsoft.com/office/powerpoint/2010/main" val="1885195192"/>
              </p:ext>
            </p:extLst>
          </p:nvPr>
        </p:nvGraphicFramePr>
        <p:xfrm>
          <a:off x="120724" y="1143000"/>
          <a:ext cx="8902552" cy="3368039"/>
        </p:xfrm>
        <a:graphic>
          <a:graphicData uri="http://schemas.openxmlformats.org/drawingml/2006/table">
            <a:tbl>
              <a:tblPr firstRow="1" firstCol="1" bandRow="1">
                <a:tableStyleId>{5C22544A-7EE6-4342-B048-85BDC9FD1C3A}</a:tableStyleId>
              </a:tblPr>
              <a:tblGrid>
                <a:gridCol w="1642131">
                  <a:extLst>
                    <a:ext uri="{9D8B030D-6E8A-4147-A177-3AD203B41FA5}">
                      <a16:colId xmlns:a16="http://schemas.microsoft.com/office/drawing/2014/main" val="1151758379"/>
                    </a:ext>
                  </a:extLst>
                </a:gridCol>
                <a:gridCol w="7260421">
                  <a:extLst>
                    <a:ext uri="{9D8B030D-6E8A-4147-A177-3AD203B41FA5}">
                      <a16:colId xmlns:a16="http://schemas.microsoft.com/office/drawing/2014/main" val="37653626"/>
                    </a:ext>
                  </a:extLst>
                </a:gridCol>
              </a:tblGrid>
              <a:tr h="504056">
                <a:tc>
                  <a:txBody>
                    <a:bodyPr/>
                    <a:lstStyle/>
                    <a:p>
                      <a:pPr marL="0" marR="0" algn="ctr">
                        <a:spcBef>
                          <a:spcPts val="0"/>
                        </a:spcBef>
                        <a:spcAft>
                          <a:spcPts val="0"/>
                        </a:spcAft>
                      </a:pPr>
                      <a:r>
                        <a:rPr lang="en-US" sz="1400" cap="none" baseline="0" dirty="0">
                          <a:effectLst/>
                        </a:rPr>
                        <a:t>Diagnostic</a:t>
                      </a:r>
                      <a:r>
                        <a:rPr lang="en-US" sz="1400" cap="small" dirty="0">
                          <a:effectLst/>
                        </a:rPr>
                        <a:t> </a:t>
                      </a:r>
                      <a:r>
                        <a:rPr lang="en-US" sz="1400" cap="none" baseline="0" dirty="0">
                          <a:effectLst/>
                        </a:rPr>
                        <a:t>Test</a:t>
                      </a:r>
                      <a:endParaRPr lang="en-US" sz="1600" cap="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400" b="1" cap="none" baseline="0" dirty="0">
                          <a:effectLst/>
                          <a:latin typeface="Arial" panose="020B0604020202020204" pitchFamily="34" charset="0"/>
                          <a:ea typeface="Times New Roman" panose="02020603050405020304" pitchFamily="18" charset="0"/>
                          <a:cs typeface="Times New Roman" panose="02020603050405020304" pitchFamily="18" charset="0"/>
                        </a:rPr>
                        <a:t>Test Description/Rationale</a:t>
                      </a:r>
                    </a:p>
                  </a:txBody>
                  <a:tcPr marL="68580" marR="68580" marT="0" marB="0" anchor="ctr">
                    <a:solidFill>
                      <a:schemeClr val="accent1"/>
                    </a:solidFill>
                  </a:tcPr>
                </a:tc>
                <a:extLst>
                  <a:ext uri="{0D108BD9-81ED-4DB2-BD59-A6C34878D82A}">
                    <a16:rowId xmlns:a16="http://schemas.microsoft.com/office/drawing/2014/main" val="129271182"/>
                  </a:ext>
                </a:extLst>
              </a:tr>
              <a:tr h="691306">
                <a:tc>
                  <a:txBody>
                    <a:bodyPr/>
                    <a:lstStyle/>
                    <a:p>
                      <a:pPr marL="0" marR="0">
                        <a:spcBef>
                          <a:spcPts val="0"/>
                        </a:spcBef>
                        <a:spcAft>
                          <a:spcPts val="0"/>
                        </a:spcAft>
                      </a:pPr>
                      <a:r>
                        <a:rPr lang="el-GR" sz="1200" b="1" dirty="0">
                          <a:effectLst/>
                        </a:rPr>
                        <a:t>β</a:t>
                      </a:r>
                      <a:r>
                        <a:rPr lang="en-US" sz="1200" b="1" dirty="0">
                          <a:effectLst/>
                        </a:rPr>
                        <a:t>-D-glucan</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1,3-β-D-glucan is a cell wall component of most pathogenic fungi that is detectable in the serum of infected patients. </a:t>
                      </a:r>
                    </a:p>
                  </a:txBody>
                  <a:tcPr marL="68580" marR="68580" marT="0" marB="0" anchor="ctr"/>
                </a:tc>
                <a:extLst>
                  <a:ext uri="{0D108BD9-81ED-4DB2-BD59-A6C34878D82A}">
                    <a16:rowId xmlns:a16="http://schemas.microsoft.com/office/drawing/2014/main" val="2905161492"/>
                  </a:ext>
                </a:extLst>
              </a:tr>
              <a:tr h="691306">
                <a:tc>
                  <a:txBody>
                    <a:bodyPr/>
                    <a:lstStyle/>
                    <a:p>
                      <a:pPr marL="0" marR="0">
                        <a:spcBef>
                          <a:spcPts val="0"/>
                        </a:spcBef>
                        <a:spcAft>
                          <a:spcPts val="0"/>
                        </a:spcAft>
                      </a:pPr>
                      <a:r>
                        <a:rPr lang="en-US" sz="1200" b="1" dirty="0">
                          <a:solidFill>
                            <a:schemeClr val="tx1"/>
                          </a:solidFill>
                          <a:effectLst/>
                        </a:rPr>
                        <a:t>Mannan/Anti-</a:t>
                      </a:r>
                      <a:r>
                        <a:rPr lang="en-US" sz="1200" b="1" dirty="0" err="1">
                          <a:solidFill>
                            <a:schemeClr val="tx1"/>
                          </a:solidFill>
                          <a:effectLst/>
                        </a:rPr>
                        <a:t>mannan</a:t>
                      </a:r>
                      <a:endParaRPr lang="en-US"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Mannan is a major component of the C. </a:t>
                      </a:r>
                      <a:r>
                        <a:rPr lang="en-US" sz="1400" b="0" dirty="0" err="1">
                          <a:effectLst/>
                          <a:latin typeface="Arial" panose="020B0604020202020204" pitchFamily="34" charset="0"/>
                          <a:ea typeface="Times New Roman" panose="02020603050405020304" pitchFamily="18" charset="0"/>
                          <a:cs typeface="Times New Roman" panose="02020603050405020304" pitchFamily="18" charset="0"/>
                        </a:rPr>
                        <a:t>albicans</a:t>
                      </a: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 cell wall and is one of the main circulating Candida antigens during infection.</a:t>
                      </a:r>
                    </a:p>
                  </a:txBody>
                  <a:tcPr marL="68580" marR="68580" marT="0" marB="0" anchor="ctr"/>
                </a:tc>
                <a:extLst>
                  <a:ext uri="{0D108BD9-81ED-4DB2-BD59-A6C34878D82A}">
                    <a16:rowId xmlns:a16="http://schemas.microsoft.com/office/drawing/2014/main" val="1049307369"/>
                  </a:ext>
                </a:extLst>
              </a:tr>
              <a:tr h="790065">
                <a:tc>
                  <a:txBody>
                    <a:bodyPr/>
                    <a:lstStyle/>
                    <a:p>
                      <a:pPr marL="0" marR="0">
                        <a:spcBef>
                          <a:spcPts val="0"/>
                        </a:spcBef>
                        <a:spcAft>
                          <a:spcPts val="0"/>
                        </a:spcAft>
                      </a:pPr>
                      <a:r>
                        <a:rPr lang="en-US" sz="1200" b="1" dirty="0">
                          <a:effectLst/>
                        </a:rPr>
                        <a:t>P</a:t>
                      </a:r>
                      <a:r>
                        <a:rPr lang="en-US" sz="1200" b="1" dirty="0"/>
                        <a:t>olymerase chain reaction (PCR)</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US" sz="1400"/>
                        <a:t>Enables amplification and analysis of short sequence of DNA (or RNA) even in samples containing only minute quantities of fungal DNA or RNA.</a:t>
                      </a:r>
                    </a:p>
                  </a:txBody>
                  <a:tcPr marL="68580" marR="68580" marT="0" marB="0" anchor="ctr"/>
                </a:tc>
                <a:extLst>
                  <a:ext uri="{0D108BD9-81ED-4DB2-BD59-A6C34878D82A}">
                    <a16:rowId xmlns:a16="http://schemas.microsoft.com/office/drawing/2014/main" val="1978124149"/>
                  </a:ext>
                </a:extLst>
              </a:tr>
              <a:tr h="691306">
                <a:tc>
                  <a:txBody>
                    <a:bodyPr/>
                    <a:lstStyle/>
                    <a:p>
                      <a:pPr marL="0" marR="0">
                        <a:spcBef>
                          <a:spcPts val="0"/>
                        </a:spcBef>
                        <a:spcAft>
                          <a:spcPts val="0"/>
                        </a:spcAft>
                      </a:pPr>
                      <a:r>
                        <a:rPr lang="en-US" sz="1200" b="1" dirty="0">
                          <a:effectLst/>
                        </a:rPr>
                        <a:t>T2Candida</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Combines magnetic resonance with molecular diagnostics to detect 5 Candida species  </a:t>
                      </a:r>
                      <a:r>
                        <a:rPr lang="en-US" sz="1400" dirty="0">
                          <a:latin typeface="Arial" panose="020B0604020202020204" pitchFamily="34" charset="0"/>
                          <a:ea typeface="Times New Roman" panose="02020603050405020304" pitchFamily="18" charset="0"/>
                          <a:cs typeface="Times New Roman" panose="02020603050405020304" pitchFamily="18" charset="0"/>
                        </a:rPr>
                        <a:t>(</a:t>
                      </a:r>
                      <a:r>
                        <a:rPr lang="en-US" sz="1400" i="1" dirty="0">
                          <a:latin typeface="Arial" panose="020B0604020202020204" pitchFamily="34" charset="0"/>
                          <a:ea typeface="Times New Roman" panose="02020603050405020304" pitchFamily="18" charset="0"/>
                          <a:cs typeface="Times New Roman" panose="02020603050405020304" pitchFamily="18" charset="0"/>
                        </a:rPr>
                        <a:t>C. </a:t>
                      </a:r>
                      <a:r>
                        <a:rPr lang="en-US" sz="1400" i="1" dirty="0" err="1">
                          <a:latin typeface="Arial" panose="020B0604020202020204" pitchFamily="34" charset="0"/>
                          <a:ea typeface="Times New Roman" panose="02020603050405020304" pitchFamily="18" charset="0"/>
                          <a:cs typeface="Times New Roman" panose="02020603050405020304" pitchFamily="18" charset="0"/>
                        </a:rPr>
                        <a:t>albicans</a:t>
                      </a:r>
                      <a:r>
                        <a:rPr lang="en-US" sz="1400" i="1" dirty="0">
                          <a:latin typeface="Arial" panose="020B0604020202020204" pitchFamily="34" charset="0"/>
                          <a:ea typeface="Times New Roman" panose="02020603050405020304" pitchFamily="18" charset="0"/>
                          <a:cs typeface="Times New Roman" panose="02020603050405020304" pitchFamily="18" charset="0"/>
                        </a:rPr>
                        <a:t>, C. </a:t>
                      </a:r>
                      <a:r>
                        <a:rPr lang="en-US" sz="1400" i="1" dirty="0" err="1">
                          <a:latin typeface="Arial" panose="020B0604020202020204" pitchFamily="34" charset="0"/>
                          <a:ea typeface="Times New Roman" panose="02020603050405020304" pitchFamily="18" charset="0"/>
                          <a:cs typeface="Times New Roman" panose="02020603050405020304" pitchFamily="18" charset="0"/>
                        </a:rPr>
                        <a:t>tropicalis</a:t>
                      </a:r>
                      <a:r>
                        <a:rPr lang="en-US" sz="1400" i="1" dirty="0">
                          <a:latin typeface="Arial" panose="020B0604020202020204" pitchFamily="34" charset="0"/>
                          <a:ea typeface="Times New Roman" panose="02020603050405020304" pitchFamily="18" charset="0"/>
                          <a:cs typeface="Times New Roman" panose="02020603050405020304" pitchFamily="18" charset="0"/>
                        </a:rPr>
                        <a:t>, C. </a:t>
                      </a:r>
                      <a:r>
                        <a:rPr lang="en-US" sz="1400" i="1" dirty="0" err="1">
                          <a:latin typeface="Arial" panose="020B0604020202020204" pitchFamily="34" charset="0"/>
                          <a:ea typeface="Times New Roman" panose="02020603050405020304" pitchFamily="18" charset="0"/>
                          <a:cs typeface="Times New Roman" panose="02020603050405020304" pitchFamily="18" charset="0"/>
                        </a:rPr>
                        <a:t>parapsilosis</a:t>
                      </a:r>
                      <a:r>
                        <a:rPr lang="en-US" sz="1400" i="1" dirty="0">
                          <a:latin typeface="Arial" panose="020B0604020202020204" pitchFamily="34" charset="0"/>
                          <a:ea typeface="Times New Roman" panose="02020603050405020304" pitchFamily="18" charset="0"/>
                          <a:cs typeface="Times New Roman" panose="02020603050405020304" pitchFamily="18" charset="0"/>
                        </a:rPr>
                        <a:t>, C. </a:t>
                      </a:r>
                      <a:r>
                        <a:rPr lang="en-US" sz="1400" i="1" dirty="0" err="1">
                          <a:latin typeface="Arial" panose="020B0604020202020204" pitchFamily="34" charset="0"/>
                          <a:ea typeface="Times New Roman" panose="02020603050405020304" pitchFamily="18" charset="0"/>
                          <a:cs typeface="Times New Roman" panose="02020603050405020304" pitchFamily="18" charset="0"/>
                        </a:rPr>
                        <a:t>krusei</a:t>
                      </a:r>
                      <a:r>
                        <a:rPr lang="en-US" sz="1400" i="1" dirty="0">
                          <a:latin typeface="Arial" panose="020B0604020202020204" pitchFamily="34" charset="0"/>
                          <a:ea typeface="Times New Roman" panose="02020603050405020304" pitchFamily="18" charset="0"/>
                          <a:cs typeface="Times New Roman" panose="02020603050405020304" pitchFamily="18" charset="0"/>
                        </a:rPr>
                        <a:t>, and C. </a:t>
                      </a:r>
                      <a:r>
                        <a:rPr lang="en-US" sz="1400" i="1" dirty="0" err="1">
                          <a:latin typeface="Arial" panose="020B0604020202020204" pitchFamily="34" charset="0"/>
                          <a:ea typeface="Times New Roman" panose="02020603050405020304" pitchFamily="18" charset="0"/>
                          <a:cs typeface="Times New Roman" panose="02020603050405020304" pitchFamily="18" charset="0"/>
                        </a:rPr>
                        <a:t>glabrata</a:t>
                      </a:r>
                      <a:r>
                        <a:rPr lang="en-US" sz="1400" dirty="0">
                          <a:latin typeface="Arial" panose="020B0604020202020204" pitchFamily="34" charset="0"/>
                          <a:ea typeface="Times New Roman" panose="02020603050405020304" pitchFamily="18" charset="0"/>
                          <a:cs typeface="Times New Roman" panose="02020603050405020304" pitchFamily="18" charset="0"/>
                        </a:rPr>
                        <a:t>)</a:t>
                      </a: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 in whole blood specimens. </a:t>
                      </a:r>
                    </a:p>
                  </a:txBody>
                  <a:tcPr marL="68580" marR="68580" marT="0" marB="0" anchor="ctr"/>
                </a:tc>
                <a:extLst>
                  <a:ext uri="{0D108BD9-81ED-4DB2-BD59-A6C34878D82A}">
                    <a16:rowId xmlns:a16="http://schemas.microsoft.com/office/drawing/2014/main" val="672450655"/>
                  </a:ext>
                </a:extLst>
              </a:tr>
            </a:tbl>
          </a:graphicData>
        </a:graphic>
      </p:graphicFrame>
      <p:sp>
        <p:nvSpPr>
          <p:cNvPr id="2" name="TextBox 1">
            <a:extLst>
              <a:ext uri="{FF2B5EF4-FFF2-40B4-BE49-F238E27FC236}">
                <a16:creationId xmlns:a16="http://schemas.microsoft.com/office/drawing/2014/main" id="{87E97F48-4AD0-4CEA-8C62-6AF5A4FE4D7A}"/>
              </a:ext>
            </a:extLst>
          </p:cNvPr>
          <p:cNvSpPr txBox="1"/>
          <p:nvPr/>
        </p:nvSpPr>
        <p:spPr>
          <a:xfrm>
            <a:off x="0" y="4728002"/>
            <a:ext cx="8686800" cy="415498"/>
          </a:xfrm>
          <a:prstGeom prst="rect">
            <a:avLst/>
          </a:prstGeom>
          <a:noFill/>
        </p:spPr>
        <p:txBody>
          <a:bodyPr wrap="square" rtlCol="0">
            <a:spAutoFit/>
          </a:bodyPr>
          <a:lstStyle/>
          <a:p>
            <a:r>
              <a:rPr lang="en-US" sz="1050" dirty="0"/>
              <a:t>Tran et al. </a:t>
            </a:r>
            <a:r>
              <a:rPr lang="en-US" sz="1050" i="1" dirty="0"/>
              <a:t>Arch </a:t>
            </a:r>
            <a:r>
              <a:rPr lang="en-US" sz="1050" i="1" dirty="0" err="1"/>
              <a:t>Pathol</a:t>
            </a:r>
            <a:r>
              <a:rPr lang="en-US" sz="1050" i="1" dirty="0"/>
              <a:t> Lab Med</a:t>
            </a:r>
            <a:r>
              <a:rPr lang="en-US" sz="1050" dirty="0"/>
              <a:t>. 2016;140(2):181-5; </a:t>
            </a:r>
            <a:r>
              <a:rPr lang="en-US" sz="1050" dirty="0" err="1"/>
              <a:t>Mikulska</a:t>
            </a:r>
            <a:r>
              <a:rPr lang="en-US" sz="1050" dirty="0"/>
              <a:t> M, et al. </a:t>
            </a:r>
            <a:r>
              <a:rPr lang="en-US" sz="1050" i="1" dirty="0" err="1"/>
              <a:t>Crit</a:t>
            </a:r>
            <a:r>
              <a:rPr lang="en-US" sz="1050" i="1" dirty="0"/>
              <a:t> Care</a:t>
            </a:r>
            <a:r>
              <a:rPr lang="en-US" sz="1050" dirty="0"/>
              <a:t>. 2010;14(6):R222; </a:t>
            </a:r>
          </a:p>
          <a:p>
            <a:r>
              <a:rPr lang="en-US" sz="1050" dirty="0" err="1"/>
              <a:t>Zervou</a:t>
            </a:r>
            <a:r>
              <a:rPr lang="en-US" sz="1050" dirty="0"/>
              <a:t> FN, et al. </a:t>
            </a:r>
            <a:r>
              <a:rPr lang="en-US" sz="1050" i="1" dirty="0"/>
              <a:t>Methods </a:t>
            </a:r>
            <a:r>
              <a:rPr lang="en-US" sz="1050" i="1" dirty="0" err="1"/>
              <a:t>Mol</a:t>
            </a:r>
            <a:r>
              <a:rPr lang="en-US" sz="1050" i="1" dirty="0"/>
              <a:t> Biol</a:t>
            </a:r>
            <a:r>
              <a:rPr lang="en-US" sz="1050" dirty="0"/>
              <a:t>. 2017;1508:305-319; Van </a:t>
            </a:r>
            <a:r>
              <a:rPr lang="en-US" sz="1050" dirty="0" err="1"/>
              <a:t>Burik</a:t>
            </a:r>
            <a:r>
              <a:rPr lang="en-US" sz="1050" dirty="0"/>
              <a:t> J-A, et al. </a:t>
            </a:r>
            <a:r>
              <a:rPr lang="en-US" sz="1050" i="1" dirty="0"/>
              <a:t>J </a:t>
            </a:r>
            <a:r>
              <a:rPr lang="en-US" sz="1050" i="1" dirty="0" err="1"/>
              <a:t>Clin</a:t>
            </a:r>
            <a:r>
              <a:rPr lang="en-US" sz="1050" i="1" dirty="0"/>
              <a:t> </a:t>
            </a:r>
            <a:r>
              <a:rPr lang="en-US" sz="1050" i="1" dirty="0" err="1"/>
              <a:t>Microbiol</a:t>
            </a:r>
            <a:r>
              <a:rPr lang="en-US" sz="1050" dirty="0"/>
              <a:t>. 1998;36(5):1169-1175.</a:t>
            </a:r>
          </a:p>
        </p:txBody>
      </p:sp>
    </p:spTree>
    <p:extLst>
      <p:ext uri="{BB962C8B-B14F-4D97-AF65-F5344CB8AC3E}">
        <p14:creationId xmlns:p14="http://schemas.microsoft.com/office/powerpoint/2010/main" val="342940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AEE29C-A34C-431A-93AE-71AF8B299C66}"/>
              </a:ext>
            </a:extLst>
          </p:cNvPr>
          <p:cNvSpPr>
            <a:spLocks noGrp="1"/>
          </p:cNvSpPr>
          <p:nvPr>
            <p:ph type="title"/>
          </p:nvPr>
        </p:nvSpPr>
        <p:spPr>
          <a:xfrm>
            <a:off x="457200" y="291704"/>
            <a:ext cx="8229600" cy="725355"/>
          </a:xfrm>
        </p:spPr>
        <p:txBody>
          <a:bodyPr>
            <a:normAutofit fontScale="90000"/>
          </a:bodyPr>
          <a:lstStyle/>
          <a:p>
            <a:r>
              <a:rPr lang="en-US" dirty="0"/>
              <a:t>Culture-independent Diagnostic Tests for Invasive Aspergillosis</a:t>
            </a:r>
          </a:p>
        </p:txBody>
      </p:sp>
      <p:sp>
        <p:nvSpPr>
          <p:cNvPr id="3" name="Slide Number Placeholder 2">
            <a:extLst>
              <a:ext uri="{FF2B5EF4-FFF2-40B4-BE49-F238E27FC236}">
                <a16:creationId xmlns:a16="http://schemas.microsoft.com/office/drawing/2014/main" id="{0C795020-A0FC-4F7E-9EAE-7E0DCEABE9E6}"/>
              </a:ext>
            </a:extLst>
          </p:cNvPr>
          <p:cNvSpPr>
            <a:spLocks noGrp="1"/>
          </p:cNvSpPr>
          <p:nvPr>
            <p:ph type="sldNum" sz="quarter" idx="12"/>
          </p:nvPr>
        </p:nvSpPr>
        <p:spPr/>
        <p:txBody>
          <a:bodyPr/>
          <a:lstStyle/>
          <a:p>
            <a:fld id="{F4F37E10-BB36-47A4-BC95-F479C5EA9F5E}" type="slidenum">
              <a:rPr lang="en-US" smtClean="0">
                <a:solidFill>
                  <a:prstClr val="white"/>
                </a:solidFill>
              </a:rPr>
              <a:pPr/>
              <a:t>21</a:t>
            </a:fld>
            <a:endParaRPr lang="en-US">
              <a:solidFill>
                <a:prstClr val="white"/>
              </a:solidFill>
            </a:endParaRPr>
          </a:p>
        </p:txBody>
      </p:sp>
      <p:graphicFrame>
        <p:nvGraphicFramePr>
          <p:cNvPr id="6" name="Table 5">
            <a:extLst>
              <a:ext uri="{FF2B5EF4-FFF2-40B4-BE49-F238E27FC236}">
                <a16:creationId xmlns:a16="http://schemas.microsoft.com/office/drawing/2014/main" id="{273B9775-63E5-4F78-80F8-EC119B4428A8}"/>
              </a:ext>
            </a:extLst>
          </p:cNvPr>
          <p:cNvGraphicFramePr>
            <a:graphicFrameLocks noGrp="1"/>
          </p:cNvGraphicFramePr>
          <p:nvPr>
            <p:extLst>
              <p:ext uri="{D42A27DB-BD31-4B8C-83A1-F6EECF244321}">
                <p14:modId xmlns:p14="http://schemas.microsoft.com/office/powerpoint/2010/main" val="3090220902"/>
              </p:ext>
            </p:extLst>
          </p:nvPr>
        </p:nvGraphicFramePr>
        <p:xfrm>
          <a:off x="120724" y="1143000"/>
          <a:ext cx="8902552" cy="3334409"/>
        </p:xfrm>
        <a:graphic>
          <a:graphicData uri="http://schemas.openxmlformats.org/drawingml/2006/table">
            <a:tbl>
              <a:tblPr firstRow="1" firstCol="1" bandRow="1">
                <a:tableStyleId>{5C22544A-7EE6-4342-B048-85BDC9FD1C3A}</a:tableStyleId>
              </a:tblPr>
              <a:tblGrid>
                <a:gridCol w="1642131">
                  <a:extLst>
                    <a:ext uri="{9D8B030D-6E8A-4147-A177-3AD203B41FA5}">
                      <a16:colId xmlns:a16="http://schemas.microsoft.com/office/drawing/2014/main" val="1151758379"/>
                    </a:ext>
                  </a:extLst>
                </a:gridCol>
                <a:gridCol w="7260421">
                  <a:extLst>
                    <a:ext uri="{9D8B030D-6E8A-4147-A177-3AD203B41FA5}">
                      <a16:colId xmlns:a16="http://schemas.microsoft.com/office/drawing/2014/main" val="37653626"/>
                    </a:ext>
                  </a:extLst>
                </a:gridCol>
              </a:tblGrid>
              <a:tr h="580607">
                <a:tc>
                  <a:txBody>
                    <a:bodyPr/>
                    <a:lstStyle/>
                    <a:p>
                      <a:pPr marL="0" marR="0" algn="ctr">
                        <a:spcBef>
                          <a:spcPts val="0"/>
                        </a:spcBef>
                        <a:spcAft>
                          <a:spcPts val="0"/>
                        </a:spcAft>
                      </a:pPr>
                      <a:r>
                        <a:rPr lang="en-US" sz="1400" cap="none" baseline="0" dirty="0">
                          <a:effectLst/>
                        </a:rPr>
                        <a:t>Diagnostic</a:t>
                      </a:r>
                      <a:r>
                        <a:rPr lang="en-US" sz="1400" cap="small" dirty="0">
                          <a:effectLst/>
                        </a:rPr>
                        <a:t> </a:t>
                      </a:r>
                      <a:r>
                        <a:rPr lang="en-US" sz="1400" cap="none" baseline="0" dirty="0">
                          <a:effectLst/>
                        </a:rPr>
                        <a:t>Test</a:t>
                      </a:r>
                      <a:endParaRPr lang="en-US" sz="1600" cap="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400" b="1" cap="none" baseline="0" dirty="0">
                          <a:effectLst/>
                          <a:latin typeface="Arial" panose="020B0604020202020204" pitchFamily="34" charset="0"/>
                          <a:ea typeface="Times New Roman" panose="02020603050405020304" pitchFamily="18" charset="0"/>
                          <a:cs typeface="Times New Roman" panose="02020603050405020304" pitchFamily="18" charset="0"/>
                        </a:rPr>
                        <a:t>Test Description/Rationale</a:t>
                      </a:r>
                    </a:p>
                  </a:txBody>
                  <a:tcPr marL="68580" marR="68580" marT="0" marB="0" anchor="ctr">
                    <a:solidFill>
                      <a:schemeClr val="accent1"/>
                    </a:solidFill>
                  </a:tcPr>
                </a:tc>
                <a:extLst>
                  <a:ext uri="{0D108BD9-81ED-4DB2-BD59-A6C34878D82A}">
                    <a16:rowId xmlns:a16="http://schemas.microsoft.com/office/drawing/2014/main" val="129271182"/>
                  </a:ext>
                </a:extLst>
              </a:tr>
              <a:tr h="796294">
                <a:tc>
                  <a:txBody>
                    <a:bodyPr/>
                    <a:lstStyle/>
                    <a:p>
                      <a:pPr marL="0" marR="0">
                        <a:spcBef>
                          <a:spcPts val="0"/>
                        </a:spcBef>
                        <a:spcAft>
                          <a:spcPts val="0"/>
                        </a:spcAft>
                      </a:pPr>
                      <a:r>
                        <a:rPr lang="en-US" sz="1400" b="1" dirty="0">
                          <a:effectLst/>
                        </a:rPr>
                        <a:t>Galactomannan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Galactomannan is a component of the </a:t>
                      </a:r>
                      <a:r>
                        <a:rPr lang="en-US" sz="1400" b="0" i="1" dirty="0">
                          <a:effectLst/>
                          <a:latin typeface="Arial" panose="020B0604020202020204" pitchFamily="34" charset="0"/>
                          <a:ea typeface="Times New Roman" panose="02020603050405020304" pitchFamily="18" charset="0"/>
                          <a:cs typeface="Times New Roman" panose="02020603050405020304" pitchFamily="18" charset="0"/>
                        </a:rPr>
                        <a:t>Aspergillus</a:t>
                      </a: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 cell wall that is released during growth; presence in the blood can be used to diagnose invasive aspergillosis.</a:t>
                      </a:r>
                    </a:p>
                  </a:txBody>
                  <a:tcPr marL="68580" marR="68580" marT="0" marB="0" anchor="ctr"/>
                </a:tc>
                <a:extLst>
                  <a:ext uri="{0D108BD9-81ED-4DB2-BD59-A6C34878D82A}">
                    <a16:rowId xmlns:a16="http://schemas.microsoft.com/office/drawing/2014/main" val="3172784479"/>
                  </a:ext>
                </a:extLst>
              </a:tr>
              <a:tr h="580607">
                <a:tc>
                  <a:txBody>
                    <a:bodyPr/>
                    <a:lstStyle/>
                    <a:p>
                      <a:pPr marL="0" marR="0">
                        <a:spcBef>
                          <a:spcPts val="0"/>
                        </a:spcBef>
                        <a:spcAft>
                          <a:spcPts val="0"/>
                        </a:spcAft>
                      </a:pPr>
                      <a:r>
                        <a:rPr lang="el-GR" sz="1400" b="1" dirty="0">
                          <a:effectLst/>
                        </a:rPr>
                        <a:t>β</a:t>
                      </a:r>
                      <a:r>
                        <a:rPr lang="en-US" sz="1400" b="1" dirty="0">
                          <a:effectLst/>
                        </a:rPr>
                        <a:t>-D-glucan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1,3-β-D-glucan is a cell wall component of most pathogenic fungi that is detectable in the serum of infected patients. </a:t>
                      </a:r>
                    </a:p>
                  </a:txBody>
                  <a:tcPr marL="68580" marR="68580" marT="0" marB="0" anchor="ctr"/>
                </a:tc>
                <a:extLst>
                  <a:ext uri="{0D108BD9-81ED-4DB2-BD59-A6C34878D82A}">
                    <a16:rowId xmlns:a16="http://schemas.microsoft.com/office/drawing/2014/main" val="2525250076"/>
                  </a:ext>
                </a:extLst>
              </a:tr>
              <a:tr h="796294">
                <a:tc>
                  <a:txBody>
                    <a:bodyPr/>
                    <a:lstStyle/>
                    <a:p>
                      <a:pPr marL="0" marR="0">
                        <a:spcBef>
                          <a:spcPts val="0"/>
                        </a:spcBef>
                        <a:spcAft>
                          <a:spcPts val="0"/>
                        </a:spcAft>
                      </a:pPr>
                      <a:r>
                        <a:rPr lang="en-US" sz="1400" b="1" dirty="0">
                          <a:effectLst/>
                        </a:rPr>
                        <a:t>Lateral-flow device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Immunochromatographic assay using a monoclonal antibody, which binds a glycoprotein antigen from </a:t>
                      </a:r>
                      <a:r>
                        <a:rPr lang="en-US" sz="1400" b="0" i="1" dirty="0">
                          <a:effectLst/>
                          <a:latin typeface="Arial" panose="020B0604020202020204" pitchFamily="34" charset="0"/>
                          <a:ea typeface="Times New Roman" panose="02020603050405020304" pitchFamily="18" charset="0"/>
                          <a:cs typeface="Times New Roman" panose="02020603050405020304" pitchFamily="18" charset="0"/>
                        </a:rPr>
                        <a:t>Aspergillus</a:t>
                      </a:r>
                      <a:r>
                        <a:rPr lang="en-US" sz="1400" b="0" dirty="0">
                          <a:effectLst/>
                          <a:latin typeface="Arial" panose="020B0604020202020204" pitchFamily="34" charset="0"/>
                          <a:ea typeface="Times New Roman" panose="02020603050405020304" pitchFamily="18" charset="0"/>
                          <a:cs typeface="Times New Roman" panose="02020603050405020304" pitchFamily="18" charset="0"/>
                        </a:rPr>
                        <a:t> species secreted during active growth.</a:t>
                      </a:r>
                    </a:p>
                  </a:txBody>
                  <a:tcPr marL="68580" marR="68580" marT="0" marB="0" anchor="ctr"/>
                </a:tc>
                <a:extLst>
                  <a:ext uri="{0D108BD9-81ED-4DB2-BD59-A6C34878D82A}">
                    <a16:rowId xmlns:a16="http://schemas.microsoft.com/office/drawing/2014/main" val="4116145593"/>
                  </a:ext>
                </a:extLst>
              </a:tr>
              <a:tr h="580607">
                <a:tc>
                  <a:txBody>
                    <a:bodyPr/>
                    <a:lstStyle/>
                    <a:p>
                      <a:pPr marL="0" marR="0">
                        <a:spcBef>
                          <a:spcPts val="0"/>
                        </a:spcBef>
                        <a:spcAft>
                          <a:spcPts val="0"/>
                        </a:spcAft>
                      </a:pPr>
                      <a:r>
                        <a:rPr lang="en-US" sz="1400" b="1" dirty="0">
                          <a:effectLst/>
                        </a:rPr>
                        <a:t>PCR</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US" sz="1400" dirty="0"/>
                        <a:t>Enables amplification and analysis of short sequence of DNA (or RNA) even in samples containing only minute quantities of fungal DNA or RNA.</a:t>
                      </a:r>
                    </a:p>
                  </a:txBody>
                  <a:tcPr marL="68580" marR="68580" marT="0" marB="0" anchor="ctr"/>
                </a:tc>
                <a:extLst>
                  <a:ext uri="{0D108BD9-81ED-4DB2-BD59-A6C34878D82A}">
                    <a16:rowId xmlns:a16="http://schemas.microsoft.com/office/drawing/2014/main" val="3430633016"/>
                  </a:ext>
                </a:extLst>
              </a:tr>
            </a:tbl>
          </a:graphicData>
        </a:graphic>
      </p:graphicFrame>
      <p:sp>
        <p:nvSpPr>
          <p:cNvPr id="7" name="TextBox 6">
            <a:extLst>
              <a:ext uri="{FF2B5EF4-FFF2-40B4-BE49-F238E27FC236}">
                <a16:creationId xmlns:a16="http://schemas.microsoft.com/office/drawing/2014/main" id="{3038E715-0789-4B80-A035-52CD679E9D18}"/>
              </a:ext>
            </a:extLst>
          </p:cNvPr>
          <p:cNvSpPr txBox="1"/>
          <p:nvPr/>
        </p:nvSpPr>
        <p:spPr>
          <a:xfrm>
            <a:off x="0" y="4728002"/>
            <a:ext cx="8686800" cy="415498"/>
          </a:xfrm>
          <a:prstGeom prst="rect">
            <a:avLst/>
          </a:prstGeom>
          <a:noFill/>
        </p:spPr>
        <p:txBody>
          <a:bodyPr wrap="square" rtlCol="0">
            <a:spAutoFit/>
          </a:bodyPr>
          <a:lstStyle/>
          <a:p>
            <a:r>
              <a:rPr lang="en-US" sz="1050" dirty="0"/>
              <a:t>Tran et al. </a:t>
            </a:r>
            <a:r>
              <a:rPr lang="en-US" sz="1050" i="1" dirty="0"/>
              <a:t>Arch </a:t>
            </a:r>
            <a:r>
              <a:rPr lang="en-US" sz="1050" i="1" dirty="0" err="1"/>
              <a:t>Pathol</a:t>
            </a:r>
            <a:r>
              <a:rPr lang="en-US" sz="1050" i="1" dirty="0"/>
              <a:t> Lab Med</a:t>
            </a:r>
            <a:r>
              <a:rPr lang="en-US" sz="1050" dirty="0"/>
              <a:t>. 2016;140(2):181-5; </a:t>
            </a:r>
            <a:r>
              <a:rPr lang="en-US" sz="1050" dirty="0" err="1"/>
              <a:t>Verdaguer</a:t>
            </a:r>
            <a:r>
              <a:rPr lang="en-US" sz="1050" dirty="0"/>
              <a:t> V, et al. </a:t>
            </a:r>
            <a:r>
              <a:rPr lang="fr-FR" sz="1050" i="1" dirty="0"/>
              <a:t>Expert </a:t>
            </a:r>
            <a:r>
              <a:rPr lang="fr-FR" sz="1050" i="1" dirty="0" err="1"/>
              <a:t>Rev</a:t>
            </a:r>
            <a:r>
              <a:rPr lang="fr-FR" sz="1050" i="1" dirty="0"/>
              <a:t> Mol </a:t>
            </a:r>
            <a:r>
              <a:rPr lang="fr-FR" sz="1050" i="1" dirty="0" err="1"/>
              <a:t>Diagn</a:t>
            </a:r>
            <a:r>
              <a:rPr lang="fr-FR" sz="1050" dirty="0"/>
              <a:t>. </a:t>
            </a:r>
            <a:r>
              <a:rPr lang="en-US" sz="1050" dirty="0"/>
              <a:t>2007;7(1):21-32; </a:t>
            </a:r>
          </a:p>
          <a:p>
            <a:r>
              <a:rPr lang="en-US" sz="1050" dirty="0" err="1"/>
              <a:t>Prattes</a:t>
            </a:r>
            <a:r>
              <a:rPr lang="en-US" sz="1050" dirty="0"/>
              <a:t> et al. </a:t>
            </a:r>
            <a:r>
              <a:rPr lang="en-US" sz="1050" i="1" dirty="0" err="1"/>
              <a:t>Curr</a:t>
            </a:r>
            <a:r>
              <a:rPr lang="en-US" sz="1050" i="1" dirty="0"/>
              <a:t> Fungal Infect Rep. </a:t>
            </a:r>
            <a:r>
              <a:rPr lang="en-US" sz="1050" dirty="0"/>
              <a:t>2016;10:43-50; Van </a:t>
            </a:r>
            <a:r>
              <a:rPr lang="en-US" sz="1050" dirty="0" err="1"/>
              <a:t>Burik</a:t>
            </a:r>
            <a:r>
              <a:rPr lang="en-US" sz="1050" dirty="0"/>
              <a:t> J-A, et al. </a:t>
            </a:r>
            <a:r>
              <a:rPr lang="en-US" sz="1050" i="1" dirty="0"/>
              <a:t>J </a:t>
            </a:r>
            <a:r>
              <a:rPr lang="en-US" sz="1050" i="1" dirty="0" err="1"/>
              <a:t>Clin</a:t>
            </a:r>
            <a:r>
              <a:rPr lang="en-US" sz="1050" i="1" dirty="0"/>
              <a:t> </a:t>
            </a:r>
            <a:r>
              <a:rPr lang="en-US" sz="1050" i="1" dirty="0" err="1"/>
              <a:t>Microbiol</a:t>
            </a:r>
            <a:r>
              <a:rPr lang="en-US" sz="1050" dirty="0"/>
              <a:t>. 1998;36(5):1169-1175.</a:t>
            </a:r>
          </a:p>
        </p:txBody>
      </p:sp>
    </p:spTree>
    <p:extLst>
      <p:ext uri="{BB962C8B-B14F-4D97-AF65-F5344CB8AC3E}">
        <p14:creationId xmlns:p14="http://schemas.microsoft.com/office/powerpoint/2010/main" val="347887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AEE29C-A34C-431A-93AE-71AF8B299C66}"/>
              </a:ext>
            </a:extLst>
          </p:cNvPr>
          <p:cNvSpPr>
            <a:spLocks noGrp="1"/>
          </p:cNvSpPr>
          <p:nvPr>
            <p:ph type="title"/>
          </p:nvPr>
        </p:nvSpPr>
        <p:spPr>
          <a:xfrm>
            <a:off x="457200" y="291704"/>
            <a:ext cx="8339328" cy="725355"/>
          </a:xfrm>
        </p:spPr>
        <p:txBody>
          <a:bodyPr>
            <a:normAutofit fontScale="90000"/>
          </a:bodyPr>
          <a:lstStyle/>
          <a:p>
            <a:r>
              <a:rPr lang="en-US" dirty="0"/>
              <a:t>Culture-independent Diagnostic Tests: Sensitivity and Specificity</a:t>
            </a:r>
          </a:p>
        </p:txBody>
      </p:sp>
      <p:sp>
        <p:nvSpPr>
          <p:cNvPr id="3" name="Slide Number Placeholder 2">
            <a:extLst>
              <a:ext uri="{FF2B5EF4-FFF2-40B4-BE49-F238E27FC236}">
                <a16:creationId xmlns:a16="http://schemas.microsoft.com/office/drawing/2014/main" id="{0C795020-A0FC-4F7E-9EAE-7E0DCEABE9E6}"/>
              </a:ext>
            </a:extLst>
          </p:cNvPr>
          <p:cNvSpPr>
            <a:spLocks noGrp="1"/>
          </p:cNvSpPr>
          <p:nvPr>
            <p:ph type="sldNum" sz="quarter" idx="12"/>
          </p:nvPr>
        </p:nvSpPr>
        <p:spPr/>
        <p:txBody>
          <a:bodyPr/>
          <a:lstStyle/>
          <a:p>
            <a:fld id="{F4F37E10-BB36-47A4-BC95-F479C5EA9F5E}" type="slidenum">
              <a:rPr lang="en-US" smtClean="0">
                <a:solidFill>
                  <a:prstClr val="white"/>
                </a:solidFill>
              </a:rPr>
              <a:pPr/>
              <a:t>22</a:t>
            </a:fld>
            <a:endParaRPr lang="en-US">
              <a:solidFill>
                <a:prstClr val="white"/>
              </a:solidFill>
            </a:endParaRPr>
          </a:p>
        </p:txBody>
      </p:sp>
      <p:graphicFrame>
        <p:nvGraphicFramePr>
          <p:cNvPr id="6" name="Table 5">
            <a:extLst>
              <a:ext uri="{FF2B5EF4-FFF2-40B4-BE49-F238E27FC236}">
                <a16:creationId xmlns:a16="http://schemas.microsoft.com/office/drawing/2014/main" id="{273B9775-63E5-4F78-80F8-EC119B4428A8}"/>
              </a:ext>
            </a:extLst>
          </p:cNvPr>
          <p:cNvGraphicFramePr>
            <a:graphicFrameLocks noGrp="1"/>
          </p:cNvGraphicFramePr>
          <p:nvPr>
            <p:extLst>
              <p:ext uri="{D42A27DB-BD31-4B8C-83A1-F6EECF244321}">
                <p14:modId xmlns:p14="http://schemas.microsoft.com/office/powerpoint/2010/main" val="41885555"/>
              </p:ext>
            </p:extLst>
          </p:nvPr>
        </p:nvGraphicFramePr>
        <p:xfrm>
          <a:off x="210224" y="1197428"/>
          <a:ext cx="8833280" cy="3099536"/>
        </p:xfrm>
        <a:graphic>
          <a:graphicData uri="http://schemas.openxmlformats.org/drawingml/2006/table">
            <a:tbl>
              <a:tblPr firstRow="1" firstCol="1" bandRow="1">
                <a:tableStyleId>{5C22544A-7EE6-4342-B048-85BDC9FD1C3A}</a:tableStyleId>
              </a:tblPr>
              <a:tblGrid>
                <a:gridCol w="1105040">
                  <a:extLst>
                    <a:ext uri="{9D8B030D-6E8A-4147-A177-3AD203B41FA5}">
                      <a16:colId xmlns:a16="http://schemas.microsoft.com/office/drawing/2014/main" val="3216871108"/>
                    </a:ext>
                  </a:extLst>
                </a:gridCol>
                <a:gridCol w="2576080">
                  <a:extLst>
                    <a:ext uri="{9D8B030D-6E8A-4147-A177-3AD203B41FA5}">
                      <a16:colId xmlns:a16="http://schemas.microsoft.com/office/drawing/2014/main" val="1151758379"/>
                    </a:ext>
                  </a:extLst>
                </a:gridCol>
                <a:gridCol w="2576080">
                  <a:extLst>
                    <a:ext uri="{9D8B030D-6E8A-4147-A177-3AD203B41FA5}">
                      <a16:colId xmlns:a16="http://schemas.microsoft.com/office/drawing/2014/main" val="37653626"/>
                    </a:ext>
                  </a:extLst>
                </a:gridCol>
                <a:gridCol w="2576080">
                  <a:extLst>
                    <a:ext uri="{9D8B030D-6E8A-4147-A177-3AD203B41FA5}">
                      <a16:colId xmlns:a16="http://schemas.microsoft.com/office/drawing/2014/main" val="1298647492"/>
                    </a:ext>
                  </a:extLst>
                </a:gridCol>
              </a:tblGrid>
              <a:tr h="352199">
                <a:tc>
                  <a:txBody>
                    <a:bodyPr/>
                    <a:lstStyle/>
                    <a:p>
                      <a:pPr marL="0" marR="0" algn="ctr">
                        <a:spcBef>
                          <a:spcPts val="0"/>
                        </a:spcBef>
                        <a:spcAft>
                          <a:spcPts val="0"/>
                        </a:spcAft>
                      </a:pPr>
                      <a:r>
                        <a:rPr lang="en-US" sz="1400" cap="none" baseline="0" dirty="0">
                          <a:effectLst/>
                        </a:rPr>
                        <a:t>Organism</a:t>
                      </a:r>
                      <a:endParaRPr lang="en-US" sz="1600" cap="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400" cap="none" baseline="0" dirty="0">
                          <a:effectLst/>
                        </a:rPr>
                        <a:t>Diagnostic</a:t>
                      </a:r>
                      <a:r>
                        <a:rPr lang="en-US" sz="1400" cap="small" dirty="0">
                          <a:effectLst/>
                        </a:rPr>
                        <a:t> </a:t>
                      </a:r>
                      <a:r>
                        <a:rPr lang="en-US" sz="1400" cap="none" baseline="0" dirty="0">
                          <a:effectLst/>
                        </a:rPr>
                        <a:t>Test</a:t>
                      </a:r>
                      <a:endParaRPr lang="en-US" sz="1600" cap="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400" cap="none" baseline="0" dirty="0">
                          <a:effectLst/>
                        </a:rPr>
                        <a:t>Sensitivity (</a:t>
                      </a:r>
                      <a:r>
                        <a:rPr lang="en-US" sz="1600" cap="small" dirty="0">
                          <a:effectLst/>
                        </a:rPr>
                        <a:t>%)</a:t>
                      </a:r>
                      <a:endParaRPr lang="en-US" sz="1600" cap="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400" cap="none" baseline="0" dirty="0">
                          <a:effectLst/>
                        </a:rPr>
                        <a:t>Specificity (</a:t>
                      </a:r>
                      <a:r>
                        <a:rPr lang="en-US" sz="1600" cap="small" dirty="0">
                          <a:effectLst/>
                        </a:rPr>
                        <a:t>%)</a:t>
                      </a:r>
                      <a:endParaRPr lang="en-US" sz="1600" cap="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29271182"/>
                  </a:ext>
                </a:extLst>
              </a:tr>
              <a:tr h="352199">
                <a:tc rowSpan="4">
                  <a:txBody>
                    <a:bodyPr/>
                    <a:lstStyle/>
                    <a:p>
                      <a:pPr marL="0" marR="0" algn="ctr">
                        <a:spcBef>
                          <a:spcPts val="0"/>
                        </a:spcBef>
                        <a:spcAft>
                          <a:spcPts val="0"/>
                        </a:spcAft>
                      </a:pPr>
                      <a:r>
                        <a:rPr lang="en-US" sz="1400" i="1" dirty="0">
                          <a:effectLst/>
                        </a:rPr>
                        <a:t>Candida</a:t>
                      </a:r>
                      <a:r>
                        <a:rPr lang="en-US" sz="1400" dirty="0">
                          <a:effectLst/>
                        </a:rPr>
                        <a:t> species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effectLst/>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spcBef>
                          <a:spcPts val="0"/>
                        </a:spcBef>
                        <a:spcAft>
                          <a:spcPts val="0"/>
                        </a:spcAft>
                      </a:pPr>
                      <a:r>
                        <a:rPr lang="el-GR" sz="1400" b="1" dirty="0">
                          <a:effectLst/>
                        </a:rPr>
                        <a:t>β</a:t>
                      </a:r>
                      <a:r>
                        <a:rPr lang="en-US" sz="1400" b="1" dirty="0">
                          <a:effectLst/>
                        </a:rPr>
                        <a:t>-D-glucan*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75.3</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85.0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161492"/>
                  </a:ext>
                </a:extLst>
              </a:tr>
              <a:tr h="352199">
                <a:tc vMerge="1">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solidFill>
                            <a:srgbClr val="262262"/>
                          </a:solidFill>
                          <a:effectLst/>
                        </a:rPr>
                        <a:t>Mannan/Anti-</a:t>
                      </a:r>
                      <a:r>
                        <a:rPr lang="en-US" sz="1400" b="1" dirty="0" err="1">
                          <a:solidFill>
                            <a:srgbClr val="262262"/>
                          </a:solidFill>
                          <a:effectLst/>
                        </a:rPr>
                        <a:t>mannan</a:t>
                      </a:r>
                      <a:r>
                        <a:rPr lang="en-US" sz="1400" b="1" dirty="0">
                          <a:effectLst/>
                        </a:rPr>
                        <a:t>*</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83.0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86.0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9307369"/>
                  </a:ext>
                </a:extLst>
              </a:tr>
              <a:tr h="281944">
                <a:tc vMerge="1">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PCR*</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95.0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92.0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8124149"/>
                  </a:ext>
                </a:extLst>
              </a:tr>
              <a:tr h="352199">
                <a:tc vMerge="1">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T2</a:t>
                      </a:r>
                      <a:r>
                        <a:rPr lang="en-US" sz="1400" b="1" i="0" dirty="0">
                          <a:effectLst/>
                        </a:rPr>
                        <a:t>Candida</a:t>
                      </a:r>
                      <a:endParaRPr lang="en-US" sz="1600" b="1"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91.1</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99.4</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2450655"/>
                  </a:ext>
                </a:extLst>
              </a:tr>
              <a:tr h="352199">
                <a:tc rowSpan="4">
                  <a:txBody>
                    <a:bodyPr/>
                    <a:lstStyle/>
                    <a:p>
                      <a:pPr marL="0" marR="0" algn="ctr">
                        <a:spcBef>
                          <a:spcPts val="0"/>
                        </a:spcBef>
                        <a:spcAft>
                          <a:spcPts val="0"/>
                        </a:spcAft>
                      </a:pPr>
                      <a:r>
                        <a:rPr lang="en-US" sz="1400" i="1" dirty="0">
                          <a:effectLst/>
                        </a:rPr>
                        <a:t>Aspergillus</a:t>
                      </a:r>
                      <a:r>
                        <a:rPr lang="en-US" sz="1400" dirty="0">
                          <a:effectLst/>
                        </a:rPr>
                        <a:t> species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a:txBody>
                    <a:bodyPr/>
                    <a:lstStyle/>
                    <a:p>
                      <a:pPr marL="0" marR="0">
                        <a:spcBef>
                          <a:spcPts val="0"/>
                        </a:spcBef>
                        <a:spcAft>
                          <a:spcPts val="0"/>
                        </a:spcAft>
                      </a:pPr>
                      <a:r>
                        <a:rPr lang="en-US" sz="1400" b="1" dirty="0">
                          <a:effectLst/>
                        </a:rPr>
                        <a:t>Galactomannan*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71.0/90.0 (serum/BAL)</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89.0/94.0 (serum/BAL)</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784479"/>
                  </a:ext>
                </a:extLst>
              </a:tr>
              <a:tr h="352199">
                <a:tc vMerge="1">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l-GR" sz="1400" b="1" dirty="0">
                          <a:effectLst/>
                        </a:rPr>
                        <a:t>β</a:t>
                      </a:r>
                      <a:r>
                        <a:rPr lang="en-US" sz="1400" b="1" dirty="0">
                          <a:effectLst/>
                        </a:rPr>
                        <a:t>-D-Glucan*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77.0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85.0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5250076"/>
                  </a:ext>
                </a:extLst>
              </a:tr>
              <a:tr h="352199">
                <a:tc vMerge="1">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Lateral-flow device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81.8</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98.0</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6145593"/>
                  </a:ext>
                </a:extLst>
              </a:tr>
              <a:tr h="352199">
                <a:tc vMerge="1">
                  <a:txBody>
                    <a:bodyPr/>
                    <a:lstStyle/>
                    <a:p>
                      <a:pPr marL="0" marR="0" algn="ctr">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PCR*</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88.0/90.2 (serum/BAL)</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75.0/96.4 (serum/BAL)</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0633016"/>
                  </a:ext>
                </a:extLst>
              </a:tr>
            </a:tbl>
          </a:graphicData>
        </a:graphic>
      </p:graphicFrame>
      <p:sp>
        <p:nvSpPr>
          <p:cNvPr id="2" name="TextBox 1">
            <a:extLst>
              <a:ext uri="{FF2B5EF4-FFF2-40B4-BE49-F238E27FC236}">
                <a16:creationId xmlns:a16="http://schemas.microsoft.com/office/drawing/2014/main" id="{87E97F48-4AD0-4CEA-8C62-6AF5A4FE4D7A}"/>
              </a:ext>
            </a:extLst>
          </p:cNvPr>
          <p:cNvSpPr txBox="1"/>
          <p:nvPr/>
        </p:nvSpPr>
        <p:spPr>
          <a:xfrm>
            <a:off x="18146" y="4347764"/>
            <a:ext cx="8686800" cy="800219"/>
          </a:xfrm>
          <a:prstGeom prst="rect">
            <a:avLst/>
          </a:prstGeom>
          <a:noFill/>
        </p:spPr>
        <p:txBody>
          <a:bodyPr wrap="square" rtlCol="0">
            <a:spAutoFit/>
          </a:bodyPr>
          <a:lstStyle/>
          <a:p>
            <a:r>
              <a:rPr lang="en-US" sz="1200" dirty="0"/>
              <a:t>*Meta-analysis</a:t>
            </a:r>
          </a:p>
          <a:p>
            <a:r>
              <a:rPr lang="en-US" sz="1200" dirty="0"/>
              <a:t>BAL, bronchoalveolar fluid.</a:t>
            </a:r>
            <a:endParaRPr lang="en-US" sz="800" dirty="0"/>
          </a:p>
          <a:p>
            <a:r>
              <a:rPr lang="en-US" sz="1100" dirty="0" err="1"/>
              <a:t>Pfaller</a:t>
            </a:r>
            <a:r>
              <a:rPr lang="en-US" sz="1100" dirty="0"/>
              <a:t> MA. Invasive fungal infections and approaches to their diagnosis. In: Andrew S, Tang Y-W, eds. </a:t>
            </a:r>
            <a:r>
              <a:rPr lang="en-US" sz="1100" i="1" dirty="0"/>
              <a:t>Methods in Microbiology</a:t>
            </a:r>
            <a:r>
              <a:rPr lang="en-US" sz="1100" dirty="0"/>
              <a:t>. Philadelphia, PA: Elsevier;</a:t>
            </a:r>
            <a:r>
              <a:rPr lang="en-US" sz="1100" i="1" dirty="0"/>
              <a:t> </a:t>
            </a:r>
            <a:r>
              <a:rPr lang="en-US" sz="1100" dirty="0"/>
              <a:t>2015.</a:t>
            </a:r>
          </a:p>
        </p:txBody>
      </p:sp>
    </p:spTree>
    <p:extLst>
      <p:ext uri="{BB962C8B-B14F-4D97-AF65-F5344CB8AC3E}">
        <p14:creationId xmlns:p14="http://schemas.microsoft.com/office/powerpoint/2010/main" val="100268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D04E-A66A-4582-8BA7-A06D449C4CED}"/>
              </a:ext>
            </a:extLst>
          </p:cNvPr>
          <p:cNvSpPr>
            <a:spLocks noGrp="1"/>
          </p:cNvSpPr>
          <p:nvPr>
            <p:ph type="title"/>
          </p:nvPr>
        </p:nvSpPr>
        <p:spPr/>
        <p:txBody>
          <a:bodyPr>
            <a:normAutofit fontScale="90000"/>
          </a:bodyPr>
          <a:lstStyle/>
          <a:p>
            <a:r>
              <a:rPr lang="en-US" dirty="0"/>
              <a:t>Relative Advantages and Disadvantages of Diagnostic Tests</a:t>
            </a:r>
          </a:p>
        </p:txBody>
      </p:sp>
      <p:sp>
        <p:nvSpPr>
          <p:cNvPr id="3" name="Slide Number Placeholder 2">
            <a:extLst>
              <a:ext uri="{FF2B5EF4-FFF2-40B4-BE49-F238E27FC236}">
                <a16:creationId xmlns:a16="http://schemas.microsoft.com/office/drawing/2014/main" id="{6722EA9A-E0F1-4776-AAAA-746D1F93D899}"/>
              </a:ext>
            </a:extLst>
          </p:cNvPr>
          <p:cNvSpPr>
            <a:spLocks noGrp="1"/>
          </p:cNvSpPr>
          <p:nvPr>
            <p:ph type="sldNum" sz="quarter" idx="12"/>
          </p:nvPr>
        </p:nvSpPr>
        <p:spPr/>
        <p:txBody>
          <a:bodyPr/>
          <a:lstStyle/>
          <a:p>
            <a:fld id="{F4F37E10-BB36-47A4-BC95-F479C5EA9F5E}" type="slidenum">
              <a:rPr lang="en-US" smtClean="0">
                <a:solidFill>
                  <a:prstClr val="white"/>
                </a:solidFill>
              </a:rPr>
              <a:pPr/>
              <a:t>23</a:t>
            </a:fld>
            <a:endParaRPr lang="en-US">
              <a:solidFill>
                <a:prstClr val="white"/>
              </a:solidFill>
            </a:endParaRPr>
          </a:p>
        </p:txBody>
      </p:sp>
      <p:pic>
        <p:nvPicPr>
          <p:cNvPr id="25602" name="Picture 2" descr="http://www.myicucare.net/SiteCollectionImages/CC-Simmons-December-2011.jpg">
            <a:extLst>
              <a:ext uri="{FF2B5EF4-FFF2-40B4-BE49-F238E27FC236}">
                <a16:creationId xmlns:a16="http://schemas.microsoft.com/office/drawing/2014/main" id="{6B52E7DE-07C6-4046-85BF-3BA3DE340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047" y="2008186"/>
            <a:ext cx="4559905" cy="187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FEE835-3B0E-4A94-9D87-CFFF3D76F1C1}"/>
              </a:ext>
            </a:extLst>
          </p:cNvPr>
          <p:cNvGraphicFramePr>
            <a:graphicFrameLocks noGrp="1"/>
          </p:cNvGraphicFramePr>
          <p:nvPr>
            <p:extLst>
              <p:ext uri="{D42A27DB-BD31-4B8C-83A1-F6EECF244321}">
                <p14:modId xmlns:p14="http://schemas.microsoft.com/office/powerpoint/2010/main" val="517746058"/>
              </p:ext>
            </p:extLst>
          </p:nvPr>
        </p:nvGraphicFramePr>
        <p:xfrm>
          <a:off x="73153" y="1214453"/>
          <a:ext cx="8997695" cy="3385256"/>
        </p:xfrm>
        <a:graphic>
          <a:graphicData uri="http://schemas.openxmlformats.org/drawingml/2006/table">
            <a:tbl>
              <a:tblPr firstRow="1" bandRow="1">
                <a:tableStyleId>{5C22544A-7EE6-4342-B048-85BDC9FD1C3A}</a:tableStyleId>
              </a:tblPr>
              <a:tblGrid>
                <a:gridCol w="2328671">
                  <a:extLst>
                    <a:ext uri="{9D8B030D-6E8A-4147-A177-3AD203B41FA5}">
                      <a16:colId xmlns:a16="http://schemas.microsoft.com/office/drawing/2014/main" val="780452763"/>
                    </a:ext>
                  </a:extLst>
                </a:gridCol>
                <a:gridCol w="3170779">
                  <a:extLst>
                    <a:ext uri="{9D8B030D-6E8A-4147-A177-3AD203B41FA5}">
                      <a16:colId xmlns:a16="http://schemas.microsoft.com/office/drawing/2014/main" val="3046736702"/>
                    </a:ext>
                  </a:extLst>
                </a:gridCol>
                <a:gridCol w="3498245">
                  <a:extLst>
                    <a:ext uri="{9D8B030D-6E8A-4147-A177-3AD203B41FA5}">
                      <a16:colId xmlns:a16="http://schemas.microsoft.com/office/drawing/2014/main" val="3506237652"/>
                    </a:ext>
                  </a:extLst>
                </a:gridCol>
              </a:tblGrid>
              <a:tr h="489656">
                <a:tc>
                  <a:txBody>
                    <a:bodyPr/>
                    <a:lstStyle/>
                    <a:p>
                      <a:pPr algn="ctr"/>
                      <a:r>
                        <a:rPr lang="en-US" sz="2000" dirty="0"/>
                        <a:t>Technique</a:t>
                      </a:r>
                    </a:p>
                  </a:txBody>
                  <a:tcPr anchor="ctr"/>
                </a:tc>
                <a:tc>
                  <a:txBody>
                    <a:bodyPr/>
                    <a:lstStyle/>
                    <a:p>
                      <a:pPr algn="ctr"/>
                      <a:r>
                        <a:rPr lang="en-US" sz="2000" dirty="0"/>
                        <a:t>Advantages</a:t>
                      </a:r>
                    </a:p>
                  </a:txBody>
                  <a:tcPr anchor="ctr"/>
                </a:tc>
                <a:tc>
                  <a:txBody>
                    <a:bodyPr/>
                    <a:lstStyle/>
                    <a:p>
                      <a:pPr algn="ctr"/>
                      <a:r>
                        <a:rPr lang="en-US" sz="2000" dirty="0"/>
                        <a:t>Disadvantages</a:t>
                      </a:r>
                    </a:p>
                  </a:txBody>
                  <a:tcPr anchor="ctr"/>
                </a:tc>
                <a:extLst>
                  <a:ext uri="{0D108BD9-81ED-4DB2-BD59-A6C34878D82A}">
                    <a16:rowId xmlns:a16="http://schemas.microsoft.com/office/drawing/2014/main" val="1669308861"/>
                  </a:ext>
                </a:extLst>
              </a:tr>
              <a:tr h="291259">
                <a:tc>
                  <a:txBody>
                    <a:bodyPr/>
                    <a:lstStyle/>
                    <a:p>
                      <a:r>
                        <a:rPr lang="en-US" sz="1600" b="1" dirty="0"/>
                        <a:t>Culture Methods</a:t>
                      </a:r>
                    </a:p>
                  </a:txBody>
                  <a:tcPr anchor="ctr"/>
                </a:tc>
                <a:tc>
                  <a:txBody>
                    <a:bodyPr/>
                    <a:lstStyle/>
                    <a:p>
                      <a:r>
                        <a:rPr lang="en-US" sz="1600" dirty="0"/>
                        <a:t>Gold standard; allows susceptibilities</a:t>
                      </a:r>
                    </a:p>
                  </a:txBody>
                  <a:tcPr anchor="ctr"/>
                </a:tc>
                <a:tc>
                  <a:txBody>
                    <a:bodyPr/>
                    <a:lstStyle/>
                    <a:p>
                      <a:r>
                        <a:rPr lang="en-US" sz="1600" dirty="0"/>
                        <a:t>Delay in diagnosis; low sensitivity</a:t>
                      </a:r>
                    </a:p>
                  </a:txBody>
                  <a:tcPr anchor="ctr"/>
                </a:tc>
                <a:extLst>
                  <a:ext uri="{0D108BD9-81ED-4DB2-BD59-A6C34878D82A}">
                    <a16:rowId xmlns:a16="http://schemas.microsoft.com/office/drawing/2014/main" val="1440001155"/>
                  </a:ext>
                </a:extLst>
              </a:tr>
              <a:tr h="291259">
                <a:tc>
                  <a:txBody>
                    <a:bodyPr/>
                    <a:lstStyle/>
                    <a:p>
                      <a:r>
                        <a:rPr lang="en-US" sz="1600" b="1" dirty="0"/>
                        <a:t>PCR Methods</a:t>
                      </a:r>
                    </a:p>
                  </a:txBody>
                  <a:tcPr anchor="ctr"/>
                </a:tc>
                <a:tc>
                  <a:txBody>
                    <a:bodyPr/>
                    <a:lstStyle/>
                    <a:p>
                      <a:r>
                        <a:rPr lang="en-US" sz="1600" dirty="0"/>
                        <a:t>Highest accuracy</a:t>
                      </a:r>
                    </a:p>
                  </a:txBody>
                  <a:tcPr anchor="ctr"/>
                </a:tc>
                <a:tc>
                  <a:txBody>
                    <a:bodyPr/>
                    <a:lstStyle/>
                    <a:p>
                      <a:r>
                        <a:rPr lang="en-US" sz="1600" dirty="0"/>
                        <a:t>Low commercial ability</a:t>
                      </a:r>
                    </a:p>
                  </a:txBody>
                  <a:tcPr anchor="ctr"/>
                </a:tc>
                <a:extLst>
                  <a:ext uri="{0D108BD9-81ED-4DB2-BD59-A6C34878D82A}">
                    <a16:rowId xmlns:a16="http://schemas.microsoft.com/office/drawing/2014/main" val="611089740"/>
                  </a:ext>
                </a:extLst>
              </a:tr>
              <a:tr h="406965">
                <a:tc>
                  <a:txBody>
                    <a:bodyPr/>
                    <a:lstStyle/>
                    <a:p>
                      <a:pPr marL="0" marR="0">
                        <a:spcBef>
                          <a:spcPts val="0"/>
                        </a:spcBef>
                        <a:spcAft>
                          <a:spcPts val="0"/>
                        </a:spcAft>
                      </a:pPr>
                      <a:r>
                        <a:rPr lang="el-GR" sz="1600" b="1" dirty="0">
                          <a:effectLst/>
                        </a:rPr>
                        <a:t>β</a:t>
                      </a:r>
                      <a:r>
                        <a:rPr lang="en-US" sz="1600" b="1" dirty="0">
                          <a:effectLst/>
                        </a:rPr>
                        <a:t>-D-glucan</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r>
                        <a:rPr lang="en-US" sz="1600" dirty="0"/>
                        <a:t>Panfungal marker; high sensitivity and specificity</a:t>
                      </a:r>
                    </a:p>
                  </a:txBody>
                  <a:tcPr anchor="ctr"/>
                </a:tc>
                <a:tc>
                  <a:txBody>
                    <a:bodyPr/>
                    <a:lstStyle/>
                    <a:p>
                      <a:r>
                        <a:rPr lang="en-US" sz="1600" dirty="0"/>
                        <a:t>Many false-positive results; methodological concerns</a:t>
                      </a:r>
                    </a:p>
                  </a:txBody>
                  <a:tcPr anchor="ctr"/>
                </a:tc>
                <a:extLst>
                  <a:ext uri="{0D108BD9-81ED-4DB2-BD59-A6C34878D82A}">
                    <a16:rowId xmlns:a16="http://schemas.microsoft.com/office/drawing/2014/main" val="2201956697"/>
                  </a:ext>
                </a:extLst>
              </a:tr>
              <a:tr h="574538">
                <a:tc>
                  <a:txBody>
                    <a:bodyPr/>
                    <a:lstStyle/>
                    <a:p>
                      <a:r>
                        <a:rPr lang="en-US" sz="1600" b="1" dirty="0"/>
                        <a:t>Galactomannan</a:t>
                      </a:r>
                    </a:p>
                  </a:txBody>
                  <a:tcPr anchor="ctr"/>
                </a:tc>
                <a:tc>
                  <a:txBody>
                    <a:bodyPr/>
                    <a:lstStyle/>
                    <a:p>
                      <a:r>
                        <a:rPr lang="en-US" sz="1600" dirty="0"/>
                        <a:t>Increased accuracy for detection of </a:t>
                      </a:r>
                      <a:r>
                        <a:rPr lang="en-US" sz="1600" i="1" dirty="0"/>
                        <a:t>Aspergillus</a:t>
                      </a:r>
                      <a:r>
                        <a:rPr lang="en-US" sz="1600" dirty="0"/>
                        <a:t> in hematologic illnesses</a:t>
                      </a:r>
                    </a:p>
                  </a:txBody>
                  <a:tcPr anchor="ctr"/>
                </a:tc>
                <a:tc>
                  <a:txBody>
                    <a:bodyPr/>
                    <a:lstStyle/>
                    <a:p>
                      <a:r>
                        <a:rPr lang="en-US" sz="1600" dirty="0"/>
                        <a:t>Only for </a:t>
                      </a:r>
                      <a:r>
                        <a:rPr lang="en-US" sz="1600" i="1" dirty="0"/>
                        <a:t>Aspergillus</a:t>
                      </a:r>
                      <a:r>
                        <a:rPr lang="en-US" sz="1600" dirty="0"/>
                        <a:t>; many false-positive results; not useful for non-hematologic illnesses</a:t>
                      </a:r>
                    </a:p>
                  </a:txBody>
                  <a:tcPr anchor="ctr"/>
                </a:tc>
                <a:extLst>
                  <a:ext uri="{0D108BD9-81ED-4DB2-BD59-A6C34878D82A}">
                    <a16:rowId xmlns:a16="http://schemas.microsoft.com/office/drawing/2014/main" val="4064780434"/>
                  </a:ext>
                </a:extLst>
              </a:tr>
              <a:tr h="406965">
                <a:tc>
                  <a:txBody>
                    <a:bodyPr/>
                    <a:lstStyle/>
                    <a:p>
                      <a:r>
                        <a:rPr lang="en-US" sz="1600" b="1" dirty="0"/>
                        <a:t>Mannan + </a:t>
                      </a:r>
                      <a:r>
                        <a:rPr lang="en-US" sz="1600" b="1" dirty="0" err="1"/>
                        <a:t>Antimannan</a:t>
                      </a:r>
                      <a:endParaRPr lang="en-US" sz="1600" b="1" dirty="0"/>
                    </a:p>
                  </a:txBody>
                  <a:tcPr anchor="ctr"/>
                </a:tc>
                <a:tc>
                  <a:txBody>
                    <a:bodyPr/>
                    <a:lstStyle/>
                    <a:p>
                      <a:r>
                        <a:rPr lang="en-US" sz="1600" dirty="0"/>
                        <a:t>Good specificity and sensitivity with combined use</a:t>
                      </a:r>
                    </a:p>
                  </a:txBody>
                  <a:tcPr anchor="ctr"/>
                </a:tc>
                <a:tc>
                  <a:txBody>
                    <a:bodyPr/>
                    <a:lstStyle/>
                    <a:p>
                      <a:r>
                        <a:rPr lang="en-US" sz="1600" dirty="0"/>
                        <a:t>Variable results; limited experience</a:t>
                      </a:r>
                    </a:p>
                  </a:txBody>
                  <a:tcPr anchor="ctr"/>
                </a:tc>
                <a:extLst>
                  <a:ext uri="{0D108BD9-81ED-4DB2-BD59-A6C34878D82A}">
                    <a16:rowId xmlns:a16="http://schemas.microsoft.com/office/drawing/2014/main" val="411531184"/>
                  </a:ext>
                </a:extLst>
              </a:tr>
            </a:tbl>
          </a:graphicData>
        </a:graphic>
      </p:graphicFrame>
      <p:sp>
        <p:nvSpPr>
          <p:cNvPr id="6" name="TextBox 5">
            <a:extLst>
              <a:ext uri="{FF2B5EF4-FFF2-40B4-BE49-F238E27FC236}">
                <a16:creationId xmlns:a16="http://schemas.microsoft.com/office/drawing/2014/main" id="{111EDCB8-770A-4DDE-A687-657711C8ECAA}"/>
              </a:ext>
            </a:extLst>
          </p:cNvPr>
          <p:cNvSpPr txBox="1"/>
          <p:nvPr/>
        </p:nvSpPr>
        <p:spPr>
          <a:xfrm>
            <a:off x="0" y="4847451"/>
            <a:ext cx="8898671" cy="261610"/>
          </a:xfrm>
          <a:prstGeom prst="rect">
            <a:avLst/>
          </a:prstGeom>
          <a:noFill/>
        </p:spPr>
        <p:txBody>
          <a:bodyPr wrap="square" rtlCol="0">
            <a:spAutoFit/>
          </a:bodyPr>
          <a:lstStyle/>
          <a:p>
            <a:r>
              <a:rPr lang="en-US" sz="1100" dirty="0" err="1"/>
              <a:t>Pemán</a:t>
            </a:r>
            <a:r>
              <a:rPr lang="en-US" sz="1100" dirty="0"/>
              <a:t> J, et al. </a:t>
            </a:r>
            <a:r>
              <a:rPr lang="en-US" sz="1100" i="1" dirty="0"/>
              <a:t>Mycoses</a:t>
            </a:r>
            <a:r>
              <a:rPr lang="en-US" sz="1100" dirty="0"/>
              <a:t>. 2009;53(5):424-433.</a:t>
            </a:r>
          </a:p>
        </p:txBody>
      </p:sp>
    </p:spTree>
    <p:extLst>
      <p:ext uri="{BB962C8B-B14F-4D97-AF65-F5344CB8AC3E}">
        <p14:creationId xmlns:p14="http://schemas.microsoft.com/office/powerpoint/2010/main" val="260110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dirty="0"/>
              <a:t>Pharmacologic Treatment Options</a:t>
            </a:r>
            <a:endParaRPr lang="en-US" altLang="en-US" cap="none" dirty="0"/>
          </a:p>
        </p:txBody>
      </p:sp>
      <p:sp>
        <p:nvSpPr>
          <p:cNvPr id="2" name="Text Placeholder 1"/>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E69A52A-0813-419D-B9FC-4154BD13C70B}" type="slidenum">
              <a:rPr lang="en-US" smtClean="0"/>
              <a:pPr/>
              <a:t>24</a:t>
            </a:fld>
            <a:endParaRPr lang="en-US" dirty="0"/>
          </a:p>
        </p:txBody>
      </p:sp>
    </p:spTree>
    <p:extLst>
      <p:ext uri="{BB962C8B-B14F-4D97-AF65-F5344CB8AC3E}">
        <p14:creationId xmlns:p14="http://schemas.microsoft.com/office/powerpoint/2010/main" val="168404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8524D864-7A02-4D91-BD3B-8511699B3049}"/>
              </a:ext>
            </a:extLst>
          </p:cNvPr>
          <p:cNvSpPr/>
          <p:nvPr/>
        </p:nvSpPr>
        <p:spPr>
          <a:xfrm>
            <a:off x="457200" y="2676946"/>
            <a:ext cx="8285744" cy="5203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FA698-F69B-4AB3-8DA1-3947F888C505}"/>
              </a:ext>
            </a:extLst>
          </p:cNvPr>
          <p:cNvSpPr>
            <a:spLocks noGrp="1"/>
          </p:cNvSpPr>
          <p:nvPr>
            <p:ph type="title"/>
          </p:nvPr>
        </p:nvSpPr>
        <p:spPr/>
        <p:txBody>
          <a:bodyPr/>
          <a:lstStyle/>
          <a:p>
            <a:r>
              <a:rPr lang="en-US" dirty="0"/>
              <a:t>Timeline of Antifungal Development</a:t>
            </a:r>
          </a:p>
        </p:txBody>
      </p:sp>
      <p:sp>
        <p:nvSpPr>
          <p:cNvPr id="3" name="Slide Number Placeholder 2">
            <a:extLst>
              <a:ext uri="{FF2B5EF4-FFF2-40B4-BE49-F238E27FC236}">
                <a16:creationId xmlns:a16="http://schemas.microsoft.com/office/drawing/2014/main" id="{92BCAD2A-9590-4190-92A7-32E0B88259EF}"/>
              </a:ext>
            </a:extLst>
          </p:cNvPr>
          <p:cNvSpPr>
            <a:spLocks noGrp="1"/>
          </p:cNvSpPr>
          <p:nvPr>
            <p:ph type="sldNum" sz="quarter" idx="12"/>
          </p:nvPr>
        </p:nvSpPr>
        <p:spPr/>
        <p:txBody>
          <a:bodyPr/>
          <a:lstStyle/>
          <a:p>
            <a:fld id="{F4F37E10-BB36-47A4-BC95-F479C5EA9F5E}" type="slidenum">
              <a:rPr lang="en-US" smtClean="0"/>
              <a:pPr/>
              <a:t>25</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4234890568"/>
              </p:ext>
            </p:extLst>
          </p:nvPr>
        </p:nvGraphicFramePr>
        <p:xfrm>
          <a:off x="144667" y="1952282"/>
          <a:ext cx="1842109" cy="548640"/>
        </p:xfrm>
        <a:graphic>
          <a:graphicData uri="http://schemas.openxmlformats.org/drawingml/2006/table">
            <a:tbl>
              <a:tblPr firstRow="1" bandRow="1">
                <a:tableStyleId>{5C22544A-7EE6-4342-B048-85BDC9FD1C3A}</a:tableStyleId>
              </a:tblPr>
              <a:tblGrid>
                <a:gridCol w="1842109">
                  <a:extLst>
                    <a:ext uri="{9D8B030D-6E8A-4147-A177-3AD203B41FA5}">
                      <a16:colId xmlns:a16="http://schemas.microsoft.com/office/drawing/2014/main" val="20000"/>
                    </a:ext>
                  </a:extLst>
                </a:gridCol>
              </a:tblGrid>
              <a:tr h="274320">
                <a:tc>
                  <a:txBody>
                    <a:bodyPr/>
                    <a:lstStyle/>
                    <a:p>
                      <a:pPr algn="ctr"/>
                      <a:r>
                        <a:rPr lang="en-US" sz="1200" b="1" dirty="0">
                          <a:latin typeface="Arial" panose="020B0604020202020204" pitchFamily="34" charset="0"/>
                          <a:cs typeface="Arial" panose="020B0604020202020204" pitchFamily="34" charset="0"/>
                        </a:rPr>
                        <a:t>1957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Amphotericin B (AMB)</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88037907"/>
              </p:ext>
            </p:extLst>
          </p:nvPr>
        </p:nvGraphicFramePr>
        <p:xfrm>
          <a:off x="2759362" y="1952718"/>
          <a:ext cx="1075267" cy="550545"/>
        </p:xfrm>
        <a:graphic>
          <a:graphicData uri="http://schemas.openxmlformats.org/drawingml/2006/table">
            <a:tbl>
              <a:tblPr firstRow="1" bandRow="1">
                <a:tableStyleId>{5C22544A-7EE6-4342-B048-85BDC9FD1C3A}</a:tableStyleId>
              </a:tblPr>
              <a:tblGrid>
                <a:gridCol w="1075267">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1989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Lipid </a:t>
                      </a:r>
                      <a:r>
                        <a:rPr lang="en-US" sz="1200" b="1" dirty="0" err="1">
                          <a:latin typeface="Arial" panose="020B0604020202020204" pitchFamily="34" charset="0"/>
                          <a:cs typeface="Arial" panose="020B0604020202020204" pitchFamily="34" charset="0"/>
                        </a:rPr>
                        <a:t>AMB</a:t>
                      </a:r>
                      <a:endParaRPr lang="en-US" sz="1200" b="1"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50196649"/>
              </p:ext>
            </p:extLst>
          </p:nvPr>
        </p:nvGraphicFramePr>
        <p:xfrm>
          <a:off x="5248564" y="1953670"/>
          <a:ext cx="1032936" cy="550545"/>
        </p:xfrm>
        <a:graphic>
          <a:graphicData uri="http://schemas.openxmlformats.org/drawingml/2006/table">
            <a:tbl>
              <a:tblPr firstRow="1" bandRow="1">
                <a:tableStyleId>{5C22544A-7EE6-4342-B048-85BDC9FD1C3A}</a:tableStyleId>
              </a:tblPr>
              <a:tblGrid>
                <a:gridCol w="1032936">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2005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Micafungin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cxnSp>
        <p:nvCxnSpPr>
          <p:cNvPr id="34" name="Straight Connector 33"/>
          <p:cNvCxnSpPr/>
          <p:nvPr/>
        </p:nvCxnSpPr>
        <p:spPr>
          <a:xfrm>
            <a:off x="874315" y="2495793"/>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03115" y="3009554"/>
            <a:ext cx="0" cy="9612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31915" y="3004112"/>
            <a:ext cx="0" cy="9612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22615" y="3025883"/>
            <a:ext cx="0" cy="9612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90844" y="1833898"/>
            <a:ext cx="0" cy="9612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63830" y="1823012"/>
            <a:ext cx="0" cy="9612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33844" y="2508812"/>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104901" y="2508812"/>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28058" y="1806682"/>
            <a:ext cx="0" cy="99669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4782290" y="2152894"/>
            <a:ext cx="947058" cy="293914"/>
          </a:xfrm>
          <a:prstGeom prst="bentConnector3">
            <a:avLst>
              <a:gd name="adj1" fmla="val 78161"/>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84512" y="2844035"/>
            <a:ext cx="7567353" cy="456168"/>
            <a:chOff x="742950" y="2753984"/>
            <a:chExt cx="7567353" cy="456168"/>
          </a:xfrm>
        </p:grpSpPr>
        <p:cxnSp>
          <p:nvCxnSpPr>
            <p:cNvPr id="37" name="Straight Connector 36"/>
            <p:cNvCxnSpPr/>
            <p:nvPr/>
          </p:nvCxnSpPr>
          <p:spPr>
            <a:xfrm>
              <a:off x="1191982" y="2928256"/>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93667" y="2935832"/>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627910" y="2935832"/>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29596" y="2930389"/>
              <a:ext cx="0" cy="27432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10-Point Star 5"/>
            <p:cNvSpPr/>
            <p:nvPr/>
          </p:nvSpPr>
          <p:spPr>
            <a:xfrm>
              <a:off x="742950" y="2756887"/>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10-Point Star 21"/>
            <p:cNvSpPr/>
            <p:nvPr/>
          </p:nvSpPr>
          <p:spPr>
            <a:xfrm>
              <a:off x="1103169" y="2759427"/>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0-Point Star 22"/>
            <p:cNvSpPr/>
            <p:nvPr/>
          </p:nvSpPr>
          <p:spPr>
            <a:xfrm>
              <a:off x="2363932" y="2759427"/>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10-Point Star 23"/>
            <p:cNvSpPr/>
            <p:nvPr/>
          </p:nvSpPr>
          <p:spPr>
            <a:xfrm>
              <a:off x="2564824"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10-Point Star 24"/>
            <p:cNvSpPr/>
            <p:nvPr/>
          </p:nvSpPr>
          <p:spPr>
            <a:xfrm>
              <a:off x="3506933"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10-Point Star 25"/>
            <p:cNvSpPr/>
            <p:nvPr/>
          </p:nvSpPr>
          <p:spPr>
            <a:xfrm>
              <a:off x="3700896"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10-Point Star 26"/>
            <p:cNvSpPr/>
            <p:nvPr/>
          </p:nvSpPr>
          <p:spPr>
            <a:xfrm>
              <a:off x="3936423"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0-Point Star 27"/>
            <p:cNvSpPr/>
            <p:nvPr/>
          </p:nvSpPr>
          <p:spPr>
            <a:xfrm>
              <a:off x="4393623"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10-Point Star 28"/>
            <p:cNvSpPr/>
            <p:nvPr/>
          </p:nvSpPr>
          <p:spPr>
            <a:xfrm>
              <a:off x="5280314"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0-Point Star 29"/>
            <p:cNvSpPr/>
            <p:nvPr/>
          </p:nvSpPr>
          <p:spPr>
            <a:xfrm>
              <a:off x="5536623" y="2759433"/>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10-Point Star 30"/>
            <p:cNvSpPr/>
            <p:nvPr/>
          </p:nvSpPr>
          <p:spPr>
            <a:xfrm>
              <a:off x="5973042"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10-Point Star 31"/>
            <p:cNvSpPr/>
            <p:nvPr/>
          </p:nvSpPr>
          <p:spPr>
            <a:xfrm>
              <a:off x="6194713"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10-Point Star 32"/>
            <p:cNvSpPr/>
            <p:nvPr/>
          </p:nvSpPr>
          <p:spPr>
            <a:xfrm>
              <a:off x="8127423" y="2753984"/>
              <a:ext cx="182880" cy="182880"/>
            </a:xfrm>
            <a:prstGeom prst="star10">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3808291205"/>
              </p:ext>
            </p:extLst>
          </p:nvPr>
        </p:nvGraphicFramePr>
        <p:xfrm>
          <a:off x="1878827" y="1278110"/>
          <a:ext cx="1176867" cy="548640"/>
        </p:xfrm>
        <a:graphic>
          <a:graphicData uri="http://schemas.openxmlformats.org/drawingml/2006/table">
            <a:tbl>
              <a:tblPr firstRow="1" bandRow="1">
                <a:tableStyleId>{5C22544A-7EE6-4342-B048-85BDC9FD1C3A}</a:tableStyleId>
              </a:tblPr>
              <a:tblGrid>
                <a:gridCol w="1176867">
                  <a:extLst>
                    <a:ext uri="{9D8B030D-6E8A-4147-A177-3AD203B41FA5}">
                      <a16:colId xmlns:a16="http://schemas.microsoft.com/office/drawing/2014/main" val="20000"/>
                    </a:ext>
                  </a:extLst>
                </a:gridCol>
              </a:tblGrid>
              <a:tr h="274320">
                <a:tc>
                  <a:txBody>
                    <a:bodyPr/>
                    <a:lstStyle/>
                    <a:p>
                      <a:pPr algn="ctr"/>
                      <a:r>
                        <a:rPr lang="en-US" sz="1200" b="1" dirty="0">
                          <a:latin typeface="Arial" panose="020B0604020202020204" pitchFamily="34" charset="0"/>
                          <a:cs typeface="Arial" panose="020B0604020202020204" pitchFamily="34" charset="0"/>
                        </a:rPr>
                        <a:t>1979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Miconazole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66349169"/>
              </p:ext>
            </p:extLst>
          </p:nvPr>
        </p:nvGraphicFramePr>
        <p:xfrm>
          <a:off x="3419760" y="1276587"/>
          <a:ext cx="1176867" cy="548640"/>
        </p:xfrm>
        <a:graphic>
          <a:graphicData uri="http://schemas.openxmlformats.org/drawingml/2006/table">
            <a:tbl>
              <a:tblPr firstRow="1" bandRow="1">
                <a:tableStyleId>{5C22544A-7EE6-4342-B048-85BDC9FD1C3A}</a:tableStyleId>
              </a:tblPr>
              <a:tblGrid>
                <a:gridCol w="1176867">
                  <a:extLst>
                    <a:ext uri="{9D8B030D-6E8A-4147-A177-3AD203B41FA5}">
                      <a16:colId xmlns:a16="http://schemas.microsoft.com/office/drawing/2014/main" val="20000"/>
                    </a:ext>
                  </a:extLst>
                </a:gridCol>
              </a:tblGrid>
              <a:tr h="274320">
                <a:tc>
                  <a:txBody>
                    <a:bodyPr/>
                    <a:lstStyle/>
                    <a:p>
                      <a:pPr algn="ctr"/>
                      <a:r>
                        <a:rPr lang="en-US" sz="1200" b="1" dirty="0">
                          <a:latin typeface="Arial" panose="020B0604020202020204" pitchFamily="34" charset="0"/>
                          <a:cs typeface="Arial" panose="020B0604020202020204" pitchFamily="34" charset="0"/>
                        </a:rPr>
                        <a:t>1992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err="1">
                          <a:latin typeface="Arial" panose="020B0604020202020204" pitchFamily="34" charset="0"/>
                          <a:cs typeface="Arial" panose="020B0604020202020204" pitchFamily="34" charset="0"/>
                        </a:rPr>
                        <a:t>Itraconazole</a:t>
                      </a:r>
                      <a:endParaRPr lang="en-US" sz="1200" b="1"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53813091"/>
              </p:ext>
            </p:extLst>
          </p:nvPr>
        </p:nvGraphicFramePr>
        <p:xfrm>
          <a:off x="4685142" y="1281667"/>
          <a:ext cx="1176867" cy="548640"/>
        </p:xfrm>
        <a:graphic>
          <a:graphicData uri="http://schemas.openxmlformats.org/drawingml/2006/table">
            <a:tbl>
              <a:tblPr firstRow="1" bandRow="1">
                <a:tableStyleId>{5C22544A-7EE6-4342-B048-85BDC9FD1C3A}</a:tableStyleId>
              </a:tblPr>
              <a:tblGrid>
                <a:gridCol w="1176867">
                  <a:extLst>
                    <a:ext uri="{9D8B030D-6E8A-4147-A177-3AD203B41FA5}">
                      <a16:colId xmlns:a16="http://schemas.microsoft.com/office/drawing/2014/main" val="20000"/>
                    </a:ext>
                  </a:extLst>
                </a:gridCol>
              </a:tblGrid>
              <a:tr h="274320">
                <a:tc>
                  <a:txBody>
                    <a:bodyPr/>
                    <a:lstStyle/>
                    <a:p>
                      <a:pPr algn="ctr"/>
                      <a:r>
                        <a:rPr lang="en-US" sz="1200" b="1" dirty="0">
                          <a:latin typeface="Arial" panose="020B0604020202020204" pitchFamily="34" charset="0"/>
                          <a:cs typeface="Arial" panose="020B0604020202020204" pitchFamily="34" charset="0"/>
                        </a:rPr>
                        <a:t>2001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Caspofungin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55626334"/>
              </p:ext>
            </p:extLst>
          </p:nvPr>
        </p:nvGraphicFramePr>
        <p:xfrm>
          <a:off x="5932053" y="1281667"/>
          <a:ext cx="1312331" cy="548640"/>
        </p:xfrm>
        <a:graphic>
          <a:graphicData uri="http://schemas.openxmlformats.org/drawingml/2006/table">
            <a:tbl>
              <a:tblPr firstRow="1" bandRow="1">
                <a:tableStyleId>{5C22544A-7EE6-4342-B048-85BDC9FD1C3A}</a:tableStyleId>
              </a:tblPr>
              <a:tblGrid>
                <a:gridCol w="1312331">
                  <a:extLst>
                    <a:ext uri="{9D8B030D-6E8A-4147-A177-3AD203B41FA5}">
                      <a16:colId xmlns:a16="http://schemas.microsoft.com/office/drawing/2014/main" val="20000"/>
                    </a:ext>
                  </a:extLst>
                </a:gridCol>
              </a:tblGrid>
              <a:tr h="274320">
                <a:tc>
                  <a:txBody>
                    <a:bodyPr/>
                    <a:lstStyle/>
                    <a:p>
                      <a:pPr algn="ctr"/>
                      <a:r>
                        <a:rPr lang="en-US" sz="1200" b="1" dirty="0">
                          <a:latin typeface="Arial" panose="020B0604020202020204" pitchFamily="34" charset="0"/>
                          <a:cs typeface="Arial" panose="020B0604020202020204" pitchFamily="34" charset="0"/>
                        </a:rPr>
                        <a:t>2006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Anidulafungin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13377055"/>
              </p:ext>
            </p:extLst>
          </p:nvPr>
        </p:nvGraphicFramePr>
        <p:xfrm>
          <a:off x="720106" y="3296575"/>
          <a:ext cx="1032936" cy="550545"/>
        </p:xfrm>
        <a:graphic>
          <a:graphicData uri="http://schemas.openxmlformats.org/drawingml/2006/table">
            <a:tbl>
              <a:tblPr firstRow="1" bandRow="1">
                <a:tableStyleId>{5C22544A-7EE6-4342-B048-85BDC9FD1C3A}</a:tableStyleId>
              </a:tblPr>
              <a:tblGrid>
                <a:gridCol w="1032936">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1964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Flucytosine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76685906"/>
              </p:ext>
            </p:extLst>
          </p:nvPr>
        </p:nvGraphicFramePr>
        <p:xfrm>
          <a:off x="1887295" y="3970554"/>
          <a:ext cx="1253072" cy="550545"/>
        </p:xfrm>
        <a:graphic>
          <a:graphicData uri="http://schemas.openxmlformats.org/drawingml/2006/table">
            <a:tbl>
              <a:tblPr firstRow="1" bandRow="1">
                <a:tableStyleId>{5C22544A-7EE6-4342-B048-85BDC9FD1C3A}</a:tableStyleId>
              </a:tblPr>
              <a:tblGrid>
                <a:gridCol w="1253072">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1980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Ketoconazole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735846256"/>
              </p:ext>
            </p:extLst>
          </p:nvPr>
        </p:nvGraphicFramePr>
        <p:xfrm>
          <a:off x="3261921" y="3304556"/>
          <a:ext cx="1134534" cy="550545"/>
        </p:xfrm>
        <a:graphic>
          <a:graphicData uri="http://schemas.openxmlformats.org/drawingml/2006/table">
            <a:tbl>
              <a:tblPr firstRow="1" bandRow="1">
                <a:tableStyleId>{5C22544A-7EE6-4342-B048-85BDC9FD1C3A}</a:tableStyleId>
              </a:tblPr>
              <a:tblGrid>
                <a:gridCol w="1134534">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1990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Fluconazole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42892331"/>
              </p:ext>
            </p:extLst>
          </p:nvPr>
        </p:nvGraphicFramePr>
        <p:xfrm>
          <a:off x="5095563" y="3302137"/>
          <a:ext cx="1134534" cy="550545"/>
        </p:xfrm>
        <a:graphic>
          <a:graphicData uri="http://schemas.openxmlformats.org/drawingml/2006/table">
            <a:tbl>
              <a:tblPr firstRow="1" bandRow="1">
                <a:tableStyleId>{5C22544A-7EE6-4342-B048-85BDC9FD1C3A}</a:tableStyleId>
              </a:tblPr>
              <a:tblGrid>
                <a:gridCol w="1134534">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2002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Voriconazole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992081059"/>
              </p:ext>
            </p:extLst>
          </p:nvPr>
        </p:nvGraphicFramePr>
        <p:xfrm>
          <a:off x="3722752" y="3973425"/>
          <a:ext cx="1617127" cy="733425"/>
        </p:xfrm>
        <a:graphic>
          <a:graphicData uri="http://schemas.openxmlformats.org/drawingml/2006/table">
            <a:tbl>
              <a:tblPr firstRow="1" bandRow="1">
                <a:tableStyleId>{5C22544A-7EE6-4342-B048-85BDC9FD1C3A}</a:tableStyleId>
              </a:tblPr>
              <a:tblGrid>
                <a:gridCol w="1617127">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1995-97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Lipid </a:t>
                      </a:r>
                      <a:r>
                        <a:rPr lang="en-US" sz="1200" b="1" dirty="0" err="1">
                          <a:latin typeface="Arial" panose="020B0604020202020204" pitchFamily="34" charset="0"/>
                          <a:cs typeface="Arial" panose="020B0604020202020204" pitchFamily="34" charset="0"/>
                        </a:rPr>
                        <a:t>AMB</a:t>
                      </a:r>
                      <a:r>
                        <a:rPr lang="en-US" sz="1200" b="1" dirty="0">
                          <a:latin typeface="Arial" panose="020B0604020202020204" pitchFamily="34" charset="0"/>
                          <a:cs typeface="Arial" panose="020B0604020202020204" pitchFamily="34" charset="0"/>
                        </a:rPr>
                        <a:t> Salvage</a:t>
                      </a:r>
                    </a:p>
                    <a:p>
                      <a:pPr algn="ctr"/>
                      <a:r>
                        <a:rPr lang="en-US" sz="1200" b="1" dirty="0">
                          <a:latin typeface="Arial" panose="020B0604020202020204" pitchFamily="34" charset="0"/>
                          <a:cs typeface="Arial" panose="020B0604020202020204" pitchFamily="34" charset="0"/>
                        </a:rPr>
                        <a:t>Aspergillosis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33887445"/>
              </p:ext>
            </p:extLst>
          </p:nvPr>
        </p:nvGraphicFramePr>
        <p:xfrm>
          <a:off x="7610766" y="3305993"/>
          <a:ext cx="1304398" cy="550545"/>
        </p:xfrm>
        <a:graphic>
          <a:graphicData uri="http://schemas.openxmlformats.org/drawingml/2006/table">
            <a:tbl>
              <a:tblPr firstRow="1" bandRow="1">
                <a:tableStyleId>{5C22544A-7EE6-4342-B048-85BDC9FD1C3A}</a:tableStyleId>
              </a:tblPr>
              <a:tblGrid>
                <a:gridCol w="1304398">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2015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Isavuconazole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113068197"/>
              </p:ext>
            </p:extLst>
          </p:nvPr>
        </p:nvGraphicFramePr>
        <p:xfrm>
          <a:off x="5705762" y="3968132"/>
          <a:ext cx="1253072" cy="550545"/>
        </p:xfrm>
        <a:graphic>
          <a:graphicData uri="http://schemas.openxmlformats.org/drawingml/2006/table">
            <a:tbl>
              <a:tblPr firstRow="1" bandRow="1">
                <a:tableStyleId>{5C22544A-7EE6-4342-B048-85BDC9FD1C3A}</a:tableStyleId>
              </a:tblPr>
              <a:tblGrid>
                <a:gridCol w="1253072">
                  <a:extLst>
                    <a:ext uri="{9D8B030D-6E8A-4147-A177-3AD203B41FA5}">
                      <a16:colId xmlns:a16="http://schemas.microsoft.com/office/drawing/2014/main" val="20000"/>
                    </a:ext>
                  </a:extLst>
                </a:gridCol>
              </a:tblGrid>
              <a:tr h="276225">
                <a:tc>
                  <a:txBody>
                    <a:bodyPr/>
                    <a:lstStyle/>
                    <a:p>
                      <a:pPr algn="ctr"/>
                      <a:r>
                        <a:rPr lang="en-US" sz="1200" b="1" dirty="0">
                          <a:latin typeface="Arial" panose="020B0604020202020204" pitchFamily="34" charset="0"/>
                          <a:cs typeface="Arial" panose="020B0604020202020204" pitchFamily="34" charset="0"/>
                        </a:rPr>
                        <a:t>2006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74320">
                <a:tc>
                  <a:txBody>
                    <a:bodyPr/>
                    <a:lstStyle/>
                    <a:p>
                      <a:pPr algn="ctr"/>
                      <a:r>
                        <a:rPr lang="en-US" sz="1200" b="1" dirty="0">
                          <a:latin typeface="Arial" panose="020B0604020202020204" pitchFamily="34" charset="0"/>
                          <a:cs typeface="Arial" panose="020B0604020202020204" pitchFamily="34" charset="0"/>
                        </a:rPr>
                        <a:t>Posaconazole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1" name="TextBox 50">
            <a:extLst>
              <a:ext uri="{FF2B5EF4-FFF2-40B4-BE49-F238E27FC236}">
                <a16:creationId xmlns:a16="http://schemas.microsoft.com/office/drawing/2014/main" id="{D030D25B-E8E9-4032-B95D-D7C4BEEDB655}"/>
              </a:ext>
            </a:extLst>
          </p:cNvPr>
          <p:cNvSpPr txBox="1"/>
          <p:nvPr/>
        </p:nvSpPr>
        <p:spPr>
          <a:xfrm>
            <a:off x="0" y="4881890"/>
            <a:ext cx="686821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Adapted from: Chapman SW, et al. </a:t>
            </a:r>
            <a:r>
              <a:rPr lang="en-US" sz="1100" i="1" dirty="0">
                <a:latin typeface="Arial" panose="020B0604020202020204" pitchFamily="34" charset="0"/>
                <a:cs typeface="Arial" panose="020B0604020202020204" pitchFamily="34" charset="0"/>
              </a:rPr>
              <a:t>Trans Am </a:t>
            </a:r>
            <a:r>
              <a:rPr lang="en-US" sz="1100" i="1" dirty="0" err="1">
                <a:latin typeface="Arial" panose="020B0604020202020204" pitchFamily="34" charset="0"/>
                <a:cs typeface="Arial" panose="020B0604020202020204" pitchFamily="34" charset="0"/>
              </a:rPr>
              <a:t>Clin</a:t>
            </a:r>
            <a:r>
              <a:rPr lang="en-US" sz="1100" i="1" dirty="0">
                <a:latin typeface="Arial" panose="020B0604020202020204" pitchFamily="34" charset="0"/>
                <a:cs typeface="Arial" panose="020B0604020202020204" pitchFamily="34" charset="0"/>
              </a:rPr>
              <a:t> </a:t>
            </a:r>
            <a:r>
              <a:rPr lang="en-US" sz="1100" i="1" dirty="0" err="1">
                <a:latin typeface="Arial" panose="020B0604020202020204" pitchFamily="34" charset="0"/>
                <a:cs typeface="Arial" panose="020B0604020202020204" pitchFamily="34" charset="0"/>
              </a:rPr>
              <a:t>Climatol</a:t>
            </a:r>
            <a:r>
              <a:rPr lang="en-US" sz="1100" i="1" dirty="0">
                <a:latin typeface="Arial" panose="020B0604020202020204" pitchFamily="34" charset="0"/>
                <a:cs typeface="Arial" panose="020B0604020202020204" pitchFamily="34" charset="0"/>
              </a:rPr>
              <a:t> Assoc</a:t>
            </a:r>
            <a:r>
              <a:rPr lang="en-US" sz="1100" dirty="0">
                <a:latin typeface="Arial" panose="020B0604020202020204" pitchFamily="34" charset="0"/>
                <a:cs typeface="Arial" panose="020B0604020202020204" pitchFamily="34" charset="0"/>
              </a:rPr>
              <a:t>. 2008;119:197-215.</a:t>
            </a:r>
          </a:p>
        </p:txBody>
      </p:sp>
    </p:spTree>
    <p:extLst>
      <p:ext uri="{BB962C8B-B14F-4D97-AF65-F5344CB8AC3E}">
        <p14:creationId xmlns:p14="http://schemas.microsoft.com/office/powerpoint/2010/main" val="165407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003E-0939-4723-A27A-894EC0EF6F97}"/>
              </a:ext>
            </a:extLst>
          </p:cNvPr>
          <p:cNvSpPr>
            <a:spLocks noGrp="1"/>
          </p:cNvSpPr>
          <p:nvPr>
            <p:ph type="title"/>
          </p:nvPr>
        </p:nvSpPr>
        <p:spPr/>
        <p:txBody>
          <a:bodyPr/>
          <a:lstStyle/>
          <a:p>
            <a:r>
              <a:rPr lang="en-US" dirty="0"/>
              <a:t>Antifungal Indications by Class</a:t>
            </a:r>
          </a:p>
        </p:txBody>
      </p:sp>
      <p:sp>
        <p:nvSpPr>
          <p:cNvPr id="3" name="Slide Number Placeholder 2">
            <a:extLst>
              <a:ext uri="{FF2B5EF4-FFF2-40B4-BE49-F238E27FC236}">
                <a16:creationId xmlns:a16="http://schemas.microsoft.com/office/drawing/2014/main" id="{D0264BB4-2FA5-418B-A9C8-D8C274F69A7D}"/>
              </a:ext>
            </a:extLst>
          </p:cNvPr>
          <p:cNvSpPr>
            <a:spLocks noGrp="1"/>
          </p:cNvSpPr>
          <p:nvPr>
            <p:ph type="sldNum" sz="quarter" idx="12"/>
          </p:nvPr>
        </p:nvSpPr>
        <p:spPr/>
        <p:txBody>
          <a:bodyPr/>
          <a:lstStyle/>
          <a:p>
            <a:fld id="{F4F37E10-BB36-47A4-BC95-F479C5EA9F5E}" type="slidenum">
              <a:rPr lang="en-US" smtClean="0"/>
              <a:pPr/>
              <a:t>26</a:t>
            </a:fld>
            <a:endParaRPr lang="en-US"/>
          </a:p>
        </p:txBody>
      </p:sp>
      <p:graphicFrame>
        <p:nvGraphicFramePr>
          <p:cNvPr id="4" name="Table 3">
            <a:extLst>
              <a:ext uri="{FF2B5EF4-FFF2-40B4-BE49-F238E27FC236}">
                <a16:creationId xmlns:a16="http://schemas.microsoft.com/office/drawing/2014/main" id="{C644EC32-E1E6-49B4-B4F6-C1217871E377}"/>
              </a:ext>
            </a:extLst>
          </p:cNvPr>
          <p:cNvGraphicFramePr>
            <a:graphicFrameLocks noGrp="1"/>
          </p:cNvGraphicFramePr>
          <p:nvPr>
            <p:extLst>
              <p:ext uri="{D42A27DB-BD31-4B8C-83A1-F6EECF244321}">
                <p14:modId xmlns:p14="http://schemas.microsoft.com/office/powerpoint/2010/main" val="562335310"/>
              </p:ext>
            </p:extLst>
          </p:nvPr>
        </p:nvGraphicFramePr>
        <p:xfrm>
          <a:off x="178232" y="1162374"/>
          <a:ext cx="8793590" cy="3583792"/>
        </p:xfrm>
        <a:graphic>
          <a:graphicData uri="http://schemas.openxmlformats.org/drawingml/2006/table">
            <a:tbl>
              <a:tblPr firstRow="1" firstCol="1" bandRow="1">
                <a:tableStyleId>{5C22544A-7EE6-4342-B048-85BDC9FD1C3A}</a:tableStyleId>
              </a:tblPr>
              <a:tblGrid>
                <a:gridCol w="1758718">
                  <a:extLst>
                    <a:ext uri="{9D8B030D-6E8A-4147-A177-3AD203B41FA5}">
                      <a16:colId xmlns:a16="http://schemas.microsoft.com/office/drawing/2014/main" val="1102287170"/>
                    </a:ext>
                  </a:extLst>
                </a:gridCol>
                <a:gridCol w="1758718">
                  <a:extLst>
                    <a:ext uri="{9D8B030D-6E8A-4147-A177-3AD203B41FA5}">
                      <a16:colId xmlns:a16="http://schemas.microsoft.com/office/drawing/2014/main" val="3409766075"/>
                    </a:ext>
                  </a:extLst>
                </a:gridCol>
                <a:gridCol w="1758718">
                  <a:extLst>
                    <a:ext uri="{9D8B030D-6E8A-4147-A177-3AD203B41FA5}">
                      <a16:colId xmlns:a16="http://schemas.microsoft.com/office/drawing/2014/main" val="1896500029"/>
                    </a:ext>
                  </a:extLst>
                </a:gridCol>
                <a:gridCol w="1758718">
                  <a:extLst>
                    <a:ext uri="{9D8B030D-6E8A-4147-A177-3AD203B41FA5}">
                      <a16:colId xmlns:a16="http://schemas.microsoft.com/office/drawing/2014/main" val="657133410"/>
                    </a:ext>
                  </a:extLst>
                </a:gridCol>
                <a:gridCol w="1758718">
                  <a:extLst>
                    <a:ext uri="{9D8B030D-6E8A-4147-A177-3AD203B41FA5}">
                      <a16:colId xmlns:a16="http://schemas.microsoft.com/office/drawing/2014/main" val="3162534713"/>
                    </a:ext>
                  </a:extLst>
                </a:gridCol>
              </a:tblGrid>
              <a:tr h="41159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cap="none" baseline="0" dirty="0">
                          <a:effectLst/>
                          <a:latin typeface="Arial" panose="020B0604020202020204" pitchFamily="34" charset="0"/>
                          <a:cs typeface="Arial" panose="020B0604020202020204" pitchFamily="34" charset="0"/>
                        </a:rPr>
                        <a:t>Class</a:t>
                      </a:r>
                      <a:endParaRPr lang="en-US" sz="1400" cap="none" baseline="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Agent</a:t>
                      </a:r>
                      <a:endParaRPr kumimoji="0" lang="en-US" sz="1400" b="1" i="0" u="none" strike="noStrike" kern="1200" cap="none" spc="0" normalizeH="0" baseline="0" noProof="0" dirty="0">
                        <a:ln>
                          <a:noFill/>
                        </a:ln>
                        <a:solidFill>
                          <a:srgbClr val="00008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cap="none" baseline="0" dirty="0">
                          <a:effectLst/>
                          <a:latin typeface="Arial" panose="020B0604020202020204" pitchFamily="34" charset="0"/>
                          <a:cs typeface="Arial" panose="020B0604020202020204" pitchFamily="34" charset="0"/>
                        </a:rPr>
                        <a:t>Candidiasis</a:t>
                      </a:r>
                      <a:endParaRPr lang="en-US" sz="1400" cap="none" baseline="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cap="none" baseline="0" dirty="0">
                          <a:effectLst/>
                          <a:latin typeface="Arial" panose="020B0604020202020204" pitchFamily="34" charset="0"/>
                          <a:cs typeface="Arial" panose="020B0604020202020204" pitchFamily="34" charset="0"/>
                        </a:rPr>
                        <a:t>Aspergillosis</a:t>
                      </a:r>
                      <a:endParaRPr lang="en-US" sz="1400" cap="none" baseline="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cap="none" baseline="0" dirty="0">
                          <a:solidFill>
                            <a:schemeClr val="lt1"/>
                          </a:solidFill>
                          <a:effectLst/>
                          <a:latin typeface="Arial" panose="020B0604020202020204" pitchFamily="34" charset="0"/>
                          <a:ea typeface="+mn-ea"/>
                          <a:cs typeface="Arial" panose="020B0604020202020204" pitchFamily="34" charset="0"/>
                        </a:rPr>
                        <a:t>Mucormycosis</a:t>
                      </a:r>
                      <a:endParaRPr lang="en-US" sz="1400" cap="none" baseline="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372962588"/>
                  </a:ext>
                </a:extLst>
              </a:tr>
              <a:tr h="30096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effectLst/>
                          <a:latin typeface="Arial" panose="020B0604020202020204" pitchFamily="34" charset="0"/>
                          <a:cs typeface="Arial" panose="020B0604020202020204" pitchFamily="34" charset="0"/>
                        </a:rPr>
                        <a:t>Polyenes</a:t>
                      </a:r>
                      <a:endParaRPr lang="en-US" sz="140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indent="0" algn="ctr">
                        <a:spcBef>
                          <a:spcPts val="0"/>
                        </a:spcBef>
                        <a:spcAft>
                          <a:spcPts val="0"/>
                        </a:spcAft>
                        <a:buFont typeface="Arial" panose="020B0604020202020204" pitchFamily="34" charset="0"/>
                        <a:buNone/>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Amphotericin B</a:t>
                      </a: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1773111545"/>
                  </a:ext>
                </a:extLst>
              </a:tr>
              <a:tr h="300961">
                <a:tc rowSpan="5">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400" dirty="0">
                          <a:effectLst/>
                          <a:latin typeface="Arial" panose="020B0604020202020204" pitchFamily="34" charset="0"/>
                          <a:cs typeface="Arial" panose="020B0604020202020204" pitchFamily="34" charset="0"/>
                        </a:rPr>
                        <a:t>Triazoles</a:t>
                      </a:r>
                      <a:endParaRPr lang="en-US" sz="140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lvl="0" indent="0" algn="ctr">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Fluconazole</a:t>
                      </a: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272504829"/>
                  </a:ext>
                </a:extLst>
              </a:tr>
              <a:tr h="300961">
                <a:tc vMerge="1">
                  <a:txBody>
                    <a:bodyPr/>
                    <a:lstStyle/>
                    <a:p>
                      <a:pPr marL="0" lvl="0" indent="0">
                        <a:buFont typeface="Calibri" panose="020F0502020204030204" pitchFamily="34" charset="0"/>
                        <a:buNone/>
                      </a:pPr>
                      <a:endParaRPr lang="en-US" sz="1400" dirty="0">
                        <a:solidFill>
                          <a:srgbClr val="000080"/>
                        </a:solidFill>
                        <a:effectLst/>
                        <a:latin typeface="Arial" panose="020B0604020202020204" pitchFamily="34" charset="0"/>
                        <a:cs typeface="Arial" panose="020B0604020202020204" pitchFamily="34" charset="0"/>
                      </a:endParaRPr>
                    </a:p>
                  </a:txBody>
                  <a:tcPr marT="18415" marB="18415" anchor="ctr"/>
                </a:tc>
                <a:tc>
                  <a:txBody>
                    <a:bodyPr/>
                    <a:lstStyle/>
                    <a:p>
                      <a:pPr marL="0" lvl="0" indent="0" algn="ctr">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Itraconazole </a:t>
                      </a: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2672509178"/>
                  </a:ext>
                </a:extLst>
              </a:tr>
              <a:tr h="300961">
                <a:tc vMerge="1">
                  <a:txBody>
                    <a:bodyPr/>
                    <a:lstStyle/>
                    <a:p>
                      <a:pPr marL="0" lvl="0" indent="0">
                        <a:buFont typeface="Calibri" panose="020F0502020204030204" pitchFamily="34" charset="0"/>
                        <a:buNone/>
                      </a:pPr>
                      <a:endParaRPr lang="en-US" sz="1400" dirty="0">
                        <a:solidFill>
                          <a:srgbClr val="000080"/>
                        </a:solidFill>
                        <a:effectLst/>
                        <a:latin typeface="Arial" panose="020B0604020202020204" pitchFamily="34" charset="0"/>
                        <a:cs typeface="Arial" panose="020B0604020202020204" pitchFamily="34" charset="0"/>
                      </a:endParaRPr>
                    </a:p>
                  </a:txBody>
                  <a:tcPr marT="18415" marB="18415" anchor="ctr"/>
                </a:tc>
                <a:tc>
                  <a:txBody>
                    <a:bodyPr/>
                    <a:lstStyle/>
                    <a:p>
                      <a:pPr marL="0" lvl="0" indent="0" algn="ctr">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Voriconazole </a:t>
                      </a: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3339396944"/>
                  </a:ext>
                </a:extLst>
              </a:tr>
              <a:tr h="300961">
                <a:tc vMerge="1">
                  <a:txBody>
                    <a:bodyPr/>
                    <a:lstStyle/>
                    <a:p>
                      <a:pPr marL="0" lvl="0" indent="0">
                        <a:buFont typeface="Calibri" panose="020F0502020204030204" pitchFamily="34" charset="0"/>
                        <a:buNone/>
                      </a:pPr>
                      <a:endParaRPr lang="en-US" sz="1400" dirty="0">
                        <a:solidFill>
                          <a:srgbClr val="000080"/>
                        </a:solidFill>
                        <a:effectLst/>
                        <a:latin typeface="Arial" panose="020B0604020202020204" pitchFamily="34" charset="0"/>
                        <a:cs typeface="Arial" panose="020B0604020202020204" pitchFamily="34" charset="0"/>
                      </a:endParaRPr>
                    </a:p>
                  </a:txBody>
                  <a:tcPr marT="18415" marB="18415" anchor="ctr"/>
                </a:tc>
                <a:tc>
                  <a:txBody>
                    <a:bodyPr/>
                    <a:lstStyle/>
                    <a:p>
                      <a:pPr marL="0" lvl="0" indent="0" algn="ctr">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Posaconazole </a:t>
                      </a: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851323354"/>
                  </a:ext>
                </a:extLst>
              </a:tr>
              <a:tr h="300961">
                <a:tc vMerge="1">
                  <a:txBody>
                    <a:bodyPr/>
                    <a:lstStyle/>
                    <a:p>
                      <a:pPr marL="0" lvl="0" indent="0">
                        <a:spcBef>
                          <a:spcPts val="0"/>
                        </a:spcBef>
                        <a:spcAft>
                          <a:spcPts val="0"/>
                        </a:spcAft>
                        <a:buFont typeface="Symbol" panose="05050102010706020507" pitchFamily="18" charset="2"/>
                        <a:buNone/>
                      </a:pPr>
                      <a:endParaRPr lang="en-US" sz="1400" dirty="0">
                        <a:solidFill>
                          <a:srgbClr val="000000"/>
                        </a:solidFill>
                        <a:effectLst/>
                        <a:latin typeface="Arial" panose="020B0604020202020204" pitchFamily="34" charset="0"/>
                        <a:cs typeface="Arial" panose="020B0604020202020204" pitchFamily="34" charset="0"/>
                      </a:endParaRPr>
                    </a:p>
                  </a:txBody>
                  <a:tcPr marT="18415" marB="18415" anchor="ctr"/>
                </a:tc>
                <a:tc>
                  <a:txBody>
                    <a:bodyPr/>
                    <a:lstStyle/>
                    <a:p>
                      <a:pPr marL="0" lvl="0" indent="0" algn="ctr">
                        <a:spcBef>
                          <a:spcPts val="0"/>
                        </a:spcBef>
                        <a:spcAft>
                          <a:spcPts val="0"/>
                        </a:spcAft>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Isavuconazole</a:t>
                      </a:r>
                    </a:p>
                  </a:txBody>
                  <a:tcPr marT="18415" marB="18415" anchor="ctr"/>
                </a:tc>
                <a:tc>
                  <a:txBody>
                    <a:bodyPr/>
                    <a:lstStyle/>
                    <a:p>
                      <a:pPr marL="0" marR="0" algn="ctr">
                        <a:spcBef>
                          <a:spcPts val="0"/>
                        </a:spcBef>
                        <a:spcAft>
                          <a:spcPts val="0"/>
                        </a:spcAft>
                      </a:pPr>
                      <a:r>
                        <a:rPr lang="en-US" sz="1200" b="1" dirty="0">
                          <a:solidFill>
                            <a:schemeClr val="bg1"/>
                          </a:solidFill>
                          <a:effectLst/>
                          <a:latin typeface="Arial" panose="020B0604020202020204" pitchFamily="34" charset="0"/>
                          <a:ea typeface="+mn-ea"/>
                          <a:cs typeface="Arial" panose="020B0604020202020204" pitchFamily="34" charset="0"/>
                        </a:rPr>
                        <a:t>Not</a:t>
                      </a:r>
                      <a:r>
                        <a:rPr lang="en-US" sz="1200" b="1" baseline="0" dirty="0">
                          <a:solidFill>
                            <a:schemeClr val="bg1"/>
                          </a:solidFill>
                          <a:effectLst/>
                          <a:latin typeface="Arial" panose="020B0604020202020204" pitchFamily="34" charset="0"/>
                          <a:ea typeface="+mn-ea"/>
                          <a:cs typeface="Arial" panose="020B0604020202020204" pitchFamily="34" charset="0"/>
                        </a:rPr>
                        <a:t> approved</a:t>
                      </a:r>
                      <a:endParaRPr lang="en-US"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192962486"/>
                  </a:ext>
                </a:extLst>
              </a:tr>
              <a:tr h="300961">
                <a:tc rowSpan="3">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400" dirty="0">
                          <a:effectLst/>
                          <a:latin typeface="Arial" panose="020B0604020202020204" pitchFamily="34" charset="0"/>
                          <a:cs typeface="Arial" panose="020B0604020202020204" pitchFamily="34" charset="0"/>
                        </a:rPr>
                        <a:t>Echinocandins</a:t>
                      </a:r>
                      <a:endParaRPr lang="en-US" sz="140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lvl="0" indent="0" algn="ctr">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Caspofungin</a:t>
                      </a:r>
                    </a:p>
                  </a:txBody>
                  <a:tcPr marT="18415" marB="18415" anchor="ctr"/>
                </a:tc>
                <a:tc>
                  <a:txBody>
                    <a:bodyPr/>
                    <a:lstStyle/>
                    <a:p>
                      <a:pPr marL="0" marR="0" algn="ctr">
                        <a:spcBef>
                          <a:spcPts val="0"/>
                        </a:spcBef>
                        <a:spcAft>
                          <a:spcPts val="0"/>
                        </a:spcAft>
                      </a:pPr>
                      <a:r>
                        <a:rPr lang="en-US" sz="1400" b="1">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1394270768"/>
                  </a:ext>
                </a:extLst>
              </a:tr>
              <a:tr h="300961">
                <a:tc vMerge="1">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40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lvl="0" indent="0" algn="ctr">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Anidulafungin</a:t>
                      </a:r>
                    </a:p>
                  </a:txBody>
                  <a:tcPr marT="18415" marB="18415" anchor="ctr"/>
                </a:tc>
                <a:tc>
                  <a:txBody>
                    <a:bodyPr/>
                    <a:lstStyle/>
                    <a:p>
                      <a:pPr marL="0" marR="0" algn="ctr">
                        <a:spcBef>
                          <a:spcPts val="0"/>
                        </a:spcBef>
                        <a:spcAft>
                          <a:spcPts val="0"/>
                        </a:spcAft>
                      </a:pPr>
                      <a:r>
                        <a:rPr lang="en-US" sz="1400" b="1">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4059081974"/>
                  </a:ext>
                </a:extLst>
              </a:tr>
              <a:tr h="300961">
                <a:tc vMerge="1">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400" dirty="0">
                        <a:solidFill>
                          <a:srgbClr val="000080"/>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lvl="0" indent="0" algn="ctr">
                        <a:spcBef>
                          <a:spcPts val="0"/>
                        </a:spcBef>
                        <a:spcAft>
                          <a:spcPts val="0"/>
                        </a:spcAft>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Micafungin</a:t>
                      </a:r>
                    </a:p>
                  </a:txBody>
                  <a:tcPr marT="18415" marB="18415" anchor="ctr"/>
                </a:tc>
                <a:tc>
                  <a:txBody>
                    <a:bodyPr/>
                    <a:lstStyle/>
                    <a:p>
                      <a:pPr marL="0" marR="0" algn="ctr">
                        <a:spcBef>
                          <a:spcPts val="0"/>
                        </a:spcBef>
                        <a:spcAft>
                          <a:spcPts val="0"/>
                        </a:spcAft>
                      </a:pPr>
                      <a:r>
                        <a:rPr lang="en-US" sz="1400" b="1">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507283207"/>
                  </a:ext>
                </a:extLst>
              </a:tr>
              <a:tr h="228825">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Nucleic acid analogues</a:t>
                      </a:r>
                    </a:p>
                  </a:txBody>
                  <a:tcPr marT="18415" marB="18415" anchor="ctr"/>
                </a:tc>
                <a:tc>
                  <a:txBody>
                    <a:bodyPr/>
                    <a:lstStyle/>
                    <a:p>
                      <a:pPr marL="0" marR="0" indent="0" algn="ctr">
                        <a:spcBef>
                          <a:spcPts val="0"/>
                        </a:spcBef>
                        <a:spcAft>
                          <a:spcPts val="0"/>
                        </a:spcAft>
                        <a:buFont typeface="Arial" panose="020B0604020202020204" pitchFamily="34" charset="0"/>
                        <a:buNone/>
                      </a:pPr>
                      <a:r>
                        <a:rPr lang="en-US" sz="1400" b="1" dirty="0">
                          <a:solidFill>
                            <a:schemeClr val="bg1"/>
                          </a:solidFill>
                          <a:effectLst/>
                          <a:latin typeface="Arial" panose="020B0604020202020204" pitchFamily="34" charset="0"/>
                          <a:cs typeface="Arial" panose="020B0604020202020204" pitchFamily="34" charset="0"/>
                        </a:rPr>
                        <a:t>Flucytosine</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sym typeface="Wingdings 2" panose="05020102010507070707" pitchFamily="18" charset="2"/>
                        </a:rPr>
                        <a:t></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tc>
                  <a:txBody>
                    <a:bodyPr/>
                    <a:lstStyle/>
                    <a:p>
                      <a:pPr marL="0" marR="0" algn="ctr">
                        <a:spcBef>
                          <a:spcPts val="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T="18415" marB="18415" anchor="ctr"/>
                </a:tc>
                <a:extLst>
                  <a:ext uri="{0D108BD9-81ED-4DB2-BD59-A6C34878D82A}">
                    <a16:rowId xmlns:a16="http://schemas.microsoft.com/office/drawing/2014/main" val="205180282"/>
                  </a:ext>
                </a:extLst>
              </a:tr>
            </a:tbl>
          </a:graphicData>
        </a:graphic>
      </p:graphicFrame>
      <p:sp>
        <p:nvSpPr>
          <p:cNvPr id="6" name="Rectangle 5">
            <a:extLst>
              <a:ext uri="{FF2B5EF4-FFF2-40B4-BE49-F238E27FC236}">
                <a16:creationId xmlns:a16="http://schemas.microsoft.com/office/drawing/2014/main" id="{24E498F3-ABFE-44EE-9FAF-988CCCCF883E}"/>
              </a:ext>
            </a:extLst>
          </p:cNvPr>
          <p:cNvSpPr/>
          <p:nvPr/>
        </p:nvSpPr>
        <p:spPr>
          <a:xfrm>
            <a:off x="0" y="4847451"/>
            <a:ext cx="4565650" cy="261610"/>
          </a:xfrm>
          <a:prstGeom prst="rect">
            <a:avLst/>
          </a:prstGeom>
        </p:spPr>
        <p:txBody>
          <a:bodyPr wrap="square">
            <a:spAutoFit/>
          </a:bodyPr>
          <a:lstStyle/>
          <a:p>
            <a:r>
              <a:rPr lang="en-US" sz="1100" dirty="0" err="1">
                <a:latin typeface="Arial" panose="020B0604020202020204" pitchFamily="34" charset="0"/>
                <a:cs typeface="Arial" panose="020B0604020202020204" pitchFamily="34" charset="0"/>
              </a:rPr>
              <a:t>Nett</a:t>
            </a:r>
            <a:r>
              <a:rPr lang="en-US" sz="1100" dirty="0">
                <a:latin typeface="Arial" panose="020B0604020202020204" pitchFamily="34" charset="0"/>
                <a:cs typeface="Arial" panose="020B0604020202020204" pitchFamily="34" charset="0"/>
              </a:rPr>
              <a:t> JE, et al. </a:t>
            </a:r>
            <a:r>
              <a:rPr lang="en-US" sz="1100" i="1" dirty="0">
                <a:latin typeface="Arial" panose="020B0604020202020204" pitchFamily="34" charset="0"/>
                <a:cs typeface="Arial" panose="020B0604020202020204" pitchFamily="34" charset="0"/>
              </a:rPr>
              <a:t>Infect Dis </a:t>
            </a:r>
            <a:r>
              <a:rPr lang="en-US" sz="1100" i="1" dirty="0" err="1">
                <a:latin typeface="Arial" panose="020B0604020202020204" pitchFamily="34" charset="0"/>
                <a:cs typeface="Arial" panose="020B0604020202020204" pitchFamily="34" charset="0"/>
              </a:rPr>
              <a:t>Clin</a:t>
            </a:r>
            <a:r>
              <a:rPr lang="en-US" sz="1100" i="1" dirty="0">
                <a:latin typeface="Arial" panose="020B0604020202020204" pitchFamily="34" charset="0"/>
                <a:cs typeface="Arial" panose="020B0604020202020204" pitchFamily="34" charset="0"/>
              </a:rPr>
              <a:t> North Am. </a:t>
            </a:r>
            <a:r>
              <a:rPr lang="en-US" sz="1100" dirty="0">
                <a:latin typeface="Arial" panose="020B0604020202020204" pitchFamily="34" charset="0"/>
                <a:cs typeface="Arial" panose="020B0604020202020204" pitchFamily="34" charset="0"/>
              </a:rPr>
              <a:t>2016;30(1);51-83.</a:t>
            </a:r>
          </a:p>
        </p:txBody>
      </p:sp>
    </p:spTree>
    <p:extLst>
      <p:ext uri="{BB962C8B-B14F-4D97-AF65-F5344CB8AC3E}">
        <p14:creationId xmlns:p14="http://schemas.microsoft.com/office/powerpoint/2010/main" val="368762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dirty="0"/>
              <a:t>Sites of Therapeutic Action</a:t>
            </a:r>
          </a:p>
        </p:txBody>
      </p:sp>
      <p:sp>
        <p:nvSpPr>
          <p:cNvPr id="4" name="Slide Number Placeholder 3"/>
          <p:cNvSpPr>
            <a:spLocks noGrp="1"/>
          </p:cNvSpPr>
          <p:nvPr>
            <p:ph type="sldNum" sz="quarter" idx="12"/>
          </p:nvPr>
        </p:nvSpPr>
        <p:spPr/>
        <p:txBody>
          <a:bodyPr/>
          <a:lstStyle/>
          <a:p>
            <a:pPr>
              <a:defRPr/>
            </a:pPr>
            <a:fld id="{B8256BF0-5EAF-4578-A39F-08C027402B34}" type="slidenum">
              <a:rPr lang="en-US"/>
              <a:pPr>
                <a:defRPr/>
              </a:pPr>
              <a:t>27</a:t>
            </a:fld>
            <a:endParaRPr lang="en-US" dirty="0"/>
          </a:p>
        </p:txBody>
      </p:sp>
      <p:sp>
        <p:nvSpPr>
          <p:cNvPr id="6" name="TextBox 5">
            <a:extLst>
              <a:ext uri="{FF2B5EF4-FFF2-40B4-BE49-F238E27FC236}">
                <a16:creationId xmlns:a16="http://schemas.microsoft.com/office/drawing/2014/main" id="{34D314A3-390C-4176-86BF-6975262544CE}"/>
              </a:ext>
            </a:extLst>
          </p:cNvPr>
          <p:cNvSpPr txBox="1"/>
          <p:nvPr/>
        </p:nvSpPr>
        <p:spPr>
          <a:xfrm>
            <a:off x="0" y="4847451"/>
            <a:ext cx="5955030" cy="261610"/>
          </a:xfrm>
          <a:prstGeom prst="rect">
            <a:avLst/>
          </a:prstGeom>
          <a:noFill/>
        </p:spPr>
        <p:txBody>
          <a:bodyPr wrap="square" rtlCol="0">
            <a:spAutoFit/>
          </a:bodyPr>
          <a:lstStyle/>
          <a:p>
            <a:r>
              <a:rPr lang="da-DK" sz="1100" dirty="0"/>
              <a:t>Adapted from: Moriyama B, et al. </a:t>
            </a:r>
            <a:r>
              <a:rPr lang="fr-FR" sz="1100" i="1" dirty="0"/>
              <a:t>Mycoses</a:t>
            </a:r>
            <a:r>
              <a:rPr lang="fr-FR" sz="1100" dirty="0"/>
              <a:t>. 2014;57(12):718-733. </a:t>
            </a:r>
            <a:endParaRPr lang="en-US" sz="1100" dirty="0"/>
          </a:p>
        </p:txBody>
      </p:sp>
      <p:sp>
        <p:nvSpPr>
          <p:cNvPr id="2" name="TextBox 1"/>
          <p:cNvSpPr txBox="1"/>
          <p:nvPr/>
        </p:nvSpPr>
        <p:spPr>
          <a:xfrm>
            <a:off x="1393489" y="1506674"/>
            <a:ext cx="2012089" cy="523220"/>
          </a:xfrm>
          <a:prstGeom prst="rect">
            <a:avLst/>
          </a:prstGeom>
          <a:noFill/>
        </p:spPr>
        <p:txBody>
          <a:bodyPr wrap="none" rtlCol="0">
            <a:spAutoFit/>
          </a:bodyPr>
          <a:lstStyle/>
          <a:p>
            <a:pPr algn="ctr"/>
            <a:r>
              <a:rPr lang="en-US" sz="1600" b="1" dirty="0"/>
              <a:t>Cell wall synthesis</a:t>
            </a:r>
          </a:p>
          <a:p>
            <a:pPr algn="ctr"/>
            <a:r>
              <a:rPr lang="en-US" sz="1200" b="1" dirty="0"/>
              <a:t>Echinocandins</a:t>
            </a:r>
          </a:p>
        </p:txBody>
      </p:sp>
      <p:sp>
        <p:nvSpPr>
          <p:cNvPr id="7" name="TextBox 6"/>
          <p:cNvSpPr txBox="1"/>
          <p:nvPr/>
        </p:nvSpPr>
        <p:spPr>
          <a:xfrm>
            <a:off x="3289874" y="1118126"/>
            <a:ext cx="2077813" cy="523220"/>
          </a:xfrm>
          <a:prstGeom prst="rect">
            <a:avLst/>
          </a:prstGeom>
          <a:noFill/>
        </p:spPr>
        <p:txBody>
          <a:bodyPr wrap="none" rtlCol="0">
            <a:spAutoFit/>
          </a:bodyPr>
          <a:lstStyle/>
          <a:p>
            <a:pPr algn="ctr"/>
            <a:r>
              <a:rPr lang="en-US" sz="1600" b="1" dirty="0"/>
              <a:t>Membrane function</a:t>
            </a:r>
          </a:p>
          <a:p>
            <a:pPr algn="ctr"/>
            <a:r>
              <a:rPr lang="en-US" sz="1200" b="1" dirty="0"/>
              <a:t>Polyenes</a:t>
            </a:r>
          </a:p>
        </p:txBody>
      </p:sp>
      <p:sp>
        <p:nvSpPr>
          <p:cNvPr id="8" name="TextBox 7"/>
          <p:cNvSpPr txBox="1"/>
          <p:nvPr/>
        </p:nvSpPr>
        <p:spPr>
          <a:xfrm>
            <a:off x="5466191" y="1368992"/>
            <a:ext cx="2214068" cy="523220"/>
          </a:xfrm>
          <a:prstGeom prst="rect">
            <a:avLst/>
          </a:prstGeom>
          <a:noFill/>
        </p:spPr>
        <p:txBody>
          <a:bodyPr wrap="none" rtlCol="0">
            <a:spAutoFit/>
          </a:bodyPr>
          <a:lstStyle/>
          <a:p>
            <a:pPr algn="ctr"/>
            <a:r>
              <a:rPr lang="en-US" sz="1600" b="1" dirty="0" err="1"/>
              <a:t>Ergosterol</a:t>
            </a:r>
            <a:r>
              <a:rPr lang="en-US" sz="1600" b="1" dirty="0"/>
              <a:t> synthesis</a:t>
            </a:r>
          </a:p>
          <a:p>
            <a:pPr algn="ctr"/>
            <a:r>
              <a:rPr lang="en-US" sz="1200" b="1" dirty="0"/>
              <a:t>Azoles</a:t>
            </a:r>
          </a:p>
        </p:txBody>
      </p:sp>
      <p:sp>
        <p:nvSpPr>
          <p:cNvPr id="9" name="TextBox 8"/>
          <p:cNvSpPr txBox="1"/>
          <p:nvPr/>
        </p:nvSpPr>
        <p:spPr>
          <a:xfrm>
            <a:off x="4303636" y="4178003"/>
            <a:ext cx="2440063" cy="523220"/>
          </a:xfrm>
          <a:prstGeom prst="rect">
            <a:avLst/>
          </a:prstGeom>
          <a:noFill/>
        </p:spPr>
        <p:txBody>
          <a:bodyPr wrap="square" rtlCol="0">
            <a:spAutoFit/>
          </a:bodyPr>
          <a:lstStyle/>
          <a:p>
            <a:pPr algn="ctr"/>
            <a:r>
              <a:rPr lang="en-US" sz="1600" b="1" dirty="0"/>
              <a:t>Nucleic acid synthesis</a:t>
            </a:r>
          </a:p>
          <a:p>
            <a:pPr algn="ctr"/>
            <a:r>
              <a:rPr lang="en-US" sz="1200" b="1" dirty="0"/>
              <a:t>5-Fluorocytosine</a:t>
            </a:r>
          </a:p>
        </p:txBody>
      </p:sp>
      <p:grpSp>
        <p:nvGrpSpPr>
          <p:cNvPr id="238" name="Group 237"/>
          <p:cNvGrpSpPr/>
          <p:nvPr/>
        </p:nvGrpSpPr>
        <p:grpSpPr>
          <a:xfrm>
            <a:off x="2840183" y="1798494"/>
            <a:ext cx="3484417" cy="2195946"/>
            <a:chOff x="2840183" y="1798494"/>
            <a:chExt cx="3484417" cy="2195946"/>
          </a:xfrm>
        </p:grpSpPr>
        <p:grpSp>
          <p:nvGrpSpPr>
            <p:cNvPr id="229" name="Group 228"/>
            <p:cNvGrpSpPr/>
            <p:nvPr/>
          </p:nvGrpSpPr>
          <p:grpSpPr>
            <a:xfrm>
              <a:off x="2840183" y="1798494"/>
              <a:ext cx="3484417" cy="2195946"/>
              <a:chOff x="2840183" y="1798494"/>
              <a:chExt cx="3484417" cy="2195946"/>
            </a:xfrm>
          </p:grpSpPr>
          <p:sp>
            <p:nvSpPr>
              <p:cNvPr id="230" name="Oval 229"/>
              <p:cNvSpPr/>
              <p:nvPr/>
            </p:nvSpPr>
            <p:spPr>
              <a:xfrm>
                <a:off x="2840183" y="1798494"/>
                <a:ext cx="3484417" cy="2195946"/>
              </a:xfrm>
              <a:prstGeom prst="ellips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041072" y="1939638"/>
                <a:ext cx="3096491" cy="1884217"/>
              </a:xfrm>
              <a:prstGeom prst="ellipse">
                <a:avLst/>
              </a:prstGeom>
              <a:solidFill>
                <a:srgbClr val="C36976"/>
              </a:solidFill>
              <a:ln w="762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272280" y="2120900"/>
              <a:ext cx="462280" cy="223520"/>
              <a:chOff x="4272280" y="2120900"/>
              <a:chExt cx="462280" cy="223520"/>
            </a:xfrm>
          </p:grpSpPr>
          <p:sp>
            <p:nvSpPr>
              <p:cNvPr id="14" name="Oval 13"/>
              <p:cNvSpPr/>
              <p:nvPr/>
            </p:nvSpPr>
            <p:spPr>
              <a:xfrm>
                <a:off x="4272280" y="2120900"/>
                <a:ext cx="462280" cy="223520"/>
              </a:xfrm>
              <a:prstGeom prst="ellipse">
                <a:avLst/>
              </a:prstGeom>
              <a:solidFill>
                <a:schemeClr val="tx1">
                  <a:lumMod val="8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12849" y="2160929"/>
                <a:ext cx="375991" cy="152741"/>
              </a:xfrm>
              <a:custGeom>
                <a:avLst/>
                <a:gdLst>
                  <a:gd name="connsiteX0" fmla="*/ 124531 w 375991"/>
                  <a:gd name="connsiteY0" fmla="*/ 48985 h 147776"/>
                  <a:gd name="connsiteX1" fmla="*/ 180411 w 375991"/>
                  <a:gd name="connsiteY1" fmla="*/ 725 h 147776"/>
                  <a:gd name="connsiteX2" fmla="*/ 276931 w 375991"/>
                  <a:gd name="connsiteY2" fmla="*/ 21045 h 147776"/>
                  <a:gd name="connsiteX3" fmla="*/ 309951 w 375991"/>
                  <a:gd name="connsiteY3" fmla="*/ 36285 h 147776"/>
                  <a:gd name="connsiteX4" fmla="*/ 335351 w 375991"/>
                  <a:gd name="connsiteY4" fmla="*/ 18505 h 147776"/>
                  <a:gd name="connsiteX5" fmla="*/ 360751 w 375991"/>
                  <a:gd name="connsiteY5" fmla="*/ 48985 h 147776"/>
                  <a:gd name="connsiteX6" fmla="*/ 375991 w 375991"/>
                  <a:gd name="connsiteY6" fmla="*/ 87085 h 147776"/>
                  <a:gd name="connsiteX7" fmla="*/ 360751 w 375991"/>
                  <a:gd name="connsiteY7" fmla="*/ 109945 h 147776"/>
                  <a:gd name="connsiteX8" fmla="*/ 320111 w 375991"/>
                  <a:gd name="connsiteY8" fmla="*/ 112485 h 147776"/>
                  <a:gd name="connsiteX9" fmla="*/ 269311 w 375991"/>
                  <a:gd name="connsiteY9" fmla="*/ 112485 h 147776"/>
                  <a:gd name="connsiteX10" fmla="*/ 259151 w 375991"/>
                  <a:gd name="connsiteY10" fmla="*/ 104865 h 147776"/>
                  <a:gd name="connsiteX11" fmla="*/ 254071 w 375991"/>
                  <a:gd name="connsiteY11" fmla="*/ 107405 h 147776"/>
                  <a:gd name="connsiteX12" fmla="*/ 261691 w 375991"/>
                  <a:gd name="connsiteY12" fmla="*/ 140425 h 147776"/>
                  <a:gd name="connsiteX13" fmla="*/ 233751 w 375991"/>
                  <a:gd name="connsiteY13" fmla="*/ 145505 h 147776"/>
                  <a:gd name="connsiteX14" fmla="*/ 213431 w 375991"/>
                  <a:gd name="connsiteY14" fmla="*/ 145505 h 147776"/>
                  <a:gd name="connsiteX15" fmla="*/ 215971 w 375991"/>
                  <a:gd name="connsiteY15" fmla="*/ 117565 h 147776"/>
                  <a:gd name="connsiteX16" fmla="*/ 203271 w 375991"/>
                  <a:gd name="connsiteY16" fmla="*/ 102325 h 147776"/>
                  <a:gd name="connsiteX17" fmla="*/ 165171 w 375991"/>
                  <a:gd name="connsiteY17" fmla="*/ 94705 h 147776"/>
                  <a:gd name="connsiteX18" fmla="*/ 160091 w 375991"/>
                  <a:gd name="connsiteY18" fmla="*/ 125185 h 147776"/>
                  <a:gd name="connsiteX19" fmla="*/ 124531 w 375991"/>
                  <a:gd name="connsiteY19" fmla="*/ 135345 h 147776"/>
                  <a:gd name="connsiteX20" fmla="*/ 91511 w 375991"/>
                  <a:gd name="connsiteY20" fmla="*/ 132805 h 147776"/>
                  <a:gd name="connsiteX21" fmla="*/ 83891 w 375991"/>
                  <a:gd name="connsiteY21" fmla="*/ 97245 h 147776"/>
                  <a:gd name="connsiteX22" fmla="*/ 71191 w 375991"/>
                  <a:gd name="connsiteY22" fmla="*/ 74385 h 147776"/>
                  <a:gd name="connsiteX23" fmla="*/ 55951 w 375991"/>
                  <a:gd name="connsiteY23" fmla="*/ 89625 h 147776"/>
                  <a:gd name="connsiteX24" fmla="*/ 48331 w 375991"/>
                  <a:gd name="connsiteY24" fmla="*/ 112485 h 147776"/>
                  <a:gd name="connsiteX25" fmla="*/ 17851 w 375991"/>
                  <a:gd name="connsiteY25" fmla="*/ 84545 h 147776"/>
                  <a:gd name="connsiteX26" fmla="*/ 71 w 375991"/>
                  <a:gd name="connsiteY26" fmla="*/ 59145 h 147776"/>
                  <a:gd name="connsiteX27" fmla="*/ 12771 w 375991"/>
                  <a:gd name="connsiteY27" fmla="*/ 28665 h 147776"/>
                  <a:gd name="connsiteX28" fmla="*/ 40711 w 375991"/>
                  <a:gd name="connsiteY28" fmla="*/ 15965 h 147776"/>
                  <a:gd name="connsiteX29" fmla="*/ 71191 w 375991"/>
                  <a:gd name="connsiteY29" fmla="*/ 8345 h 147776"/>
                  <a:gd name="connsiteX30" fmla="*/ 124531 w 375991"/>
                  <a:gd name="connsiteY30" fmla="*/ 48985 h 147776"/>
                  <a:gd name="connsiteX0" fmla="*/ 124531 w 375991"/>
                  <a:gd name="connsiteY0" fmla="*/ 53950 h 152741"/>
                  <a:gd name="connsiteX1" fmla="*/ 139771 w 375991"/>
                  <a:gd name="connsiteY1" fmla="*/ 610 h 152741"/>
                  <a:gd name="connsiteX2" fmla="*/ 276931 w 375991"/>
                  <a:gd name="connsiteY2" fmla="*/ 26010 h 152741"/>
                  <a:gd name="connsiteX3" fmla="*/ 309951 w 375991"/>
                  <a:gd name="connsiteY3" fmla="*/ 41250 h 152741"/>
                  <a:gd name="connsiteX4" fmla="*/ 335351 w 375991"/>
                  <a:gd name="connsiteY4" fmla="*/ 23470 h 152741"/>
                  <a:gd name="connsiteX5" fmla="*/ 360751 w 375991"/>
                  <a:gd name="connsiteY5" fmla="*/ 53950 h 152741"/>
                  <a:gd name="connsiteX6" fmla="*/ 375991 w 375991"/>
                  <a:gd name="connsiteY6" fmla="*/ 92050 h 152741"/>
                  <a:gd name="connsiteX7" fmla="*/ 360751 w 375991"/>
                  <a:gd name="connsiteY7" fmla="*/ 114910 h 152741"/>
                  <a:gd name="connsiteX8" fmla="*/ 320111 w 375991"/>
                  <a:gd name="connsiteY8" fmla="*/ 117450 h 152741"/>
                  <a:gd name="connsiteX9" fmla="*/ 269311 w 375991"/>
                  <a:gd name="connsiteY9" fmla="*/ 117450 h 152741"/>
                  <a:gd name="connsiteX10" fmla="*/ 259151 w 375991"/>
                  <a:gd name="connsiteY10" fmla="*/ 109830 h 152741"/>
                  <a:gd name="connsiteX11" fmla="*/ 254071 w 375991"/>
                  <a:gd name="connsiteY11" fmla="*/ 112370 h 152741"/>
                  <a:gd name="connsiteX12" fmla="*/ 261691 w 375991"/>
                  <a:gd name="connsiteY12" fmla="*/ 145390 h 152741"/>
                  <a:gd name="connsiteX13" fmla="*/ 233751 w 375991"/>
                  <a:gd name="connsiteY13" fmla="*/ 150470 h 152741"/>
                  <a:gd name="connsiteX14" fmla="*/ 213431 w 375991"/>
                  <a:gd name="connsiteY14" fmla="*/ 150470 h 152741"/>
                  <a:gd name="connsiteX15" fmla="*/ 215971 w 375991"/>
                  <a:gd name="connsiteY15" fmla="*/ 122530 h 152741"/>
                  <a:gd name="connsiteX16" fmla="*/ 203271 w 375991"/>
                  <a:gd name="connsiteY16" fmla="*/ 107290 h 152741"/>
                  <a:gd name="connsiteX17" fmla="*/ 165171 w 375991"/>
                  <a:gd name="connsiteY17" fmla="*/ 99670 h 152741"/>
                  <a:gd name="connsiteX18" fmla="*/ 160091 w 375991"/>
                  <a:gd name="connsiteY18" fmla="*/ 130150 h 152741"/>
                  <a:gd name="connsiteX19" fmla="*/ 124531 w 375991"/>
                  <a:gd name="connsiteY19" fmla="*/ 140310 h 152741"/>
                  <a:gd name="connsiteX20" fmla="*/ 91511 w 375991"/>
                  <a:gd name="connsiteY20" fmla="*/ 137770 h 152741"/>
                  <a:gd name="connsiteX21" fmla="*/ 83891 w 375991"/>
                  <a:gd name="connsiteY21" fmla="*/ 102210 h 152741"/>
                  <a:gd name="connsiteX22" fmla="*/ 71191 w 375991"/>
                  <a:gd name="connsiteY22" fmla="*/ 79350 h 152741"/>
                  <a:gd name="connsiteX23" fmla="*/ 55951 w 375991"/>
                  <a:gd name="connsiteY23" fmla="*/ 94590 h 152741"/>
                  <a:gd name="connsiteX24" fmla="*/ 48331 w 375991"/>
                  <a:gd name="connsiteY24" fmla="*/ 117450 h 152741"/>
                  <a:gd name="connsiteX25" fmla="*/ 17851 w 375991"/>
                  <a:gd name="connsiteY25" fmla="*/ 89510 h 152741"/>
                  <a:gd name="connsiteX26" fmla="*/ 71 w 375991"/>
                  <a:gd name="connsiteY26" fmla="*/ 64110 h 152741"/>
                  <a:gd name="connsiteX27" fmla="*/ 12771 w 375991"/>
                  <a:gd name="connsiteY27" fmla="*/ 33630 h 152741"/>
                  <a:gd name="connsiteX28" fmla="*/ 40711 w 375991"/>
                  <a:gd name="connsiteY28" fmla="*/ 20930 h 152741"/>
                  <a:gd name="connsiteX29" fmla="*/ 71191 w 375991"/>
                  <a:gd name="connsiteY29" fmla="*/ 13310 h 152741"/>
                  <a:gd name="connsiteX30" fmla="*/ 124531 w 375991"/>
                  <a:gd name="connsiteY30" fmla="*/ 53950 h 15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5991" h="152741">
                    <a:moveTo>
                      <a:pt x="124531" y="53950"/>
                    </a:moveTo>
                    <a:cubicBezTo>
                      <a:pt x="135961" y="51833"/>
                      <a:pt x="114371" y="5267"/>
                      <a:pt x="139771" y="610"/>
                    </a:cubicBezTo>
                    <a:cubicBezTo>
                      <a:pt x="165171" y="-4047"/>
                      <a:pt x="248568" y="19237"/>
                      <a:pt x="276931" y="26010"/>
                    </a:cubicBezTo>
                    <a:cubicBezTo>
                      <a:pt x="305294" y="32783"/>
                      <a:pt x="300214" y="41673"/>
                      <a:pt x="309951" y="41250"/>
                    </a:cubicBezTo>
                    <a:cubicBezTo>
                      <a:pt x="319688" y="40827"/>
                      <a:pt x="326884" y="21353"/>
                      <a:pt x="335351" y="23470"/>
                    </a:cubicBezTo>
                    <a:cubicBezTo>
                      <a:pt x="343818" y="25587"/>
                      <a:pt x="353978" y="42520"/>
                      <a:pt x="360751" y="53950"/>
                    </a:cubicBezTo>
                    <a:cubicBezTo>
                      <a:pt x="367524" y="65380"/>
                      <a:pt x="375991" y="81890"/>
                      <a:pt x="375991" y="92050"/>
                    </a:cubicBezTo>
                    <a:cubicBezTo>
                      <a:pt x="375991" y="102210"/>
                      <a:pt x="370064" y="110677"/>
                      <a:pt x="360751" y="114910"/>
                    </a:cubicBezTo>
                    <a:cubicBezTo>
                      <a:pt x="351438" y="119143"/>
                      <a:pt x="335351" y="117027"/>
                      <a:pt x="320111" y="117450"/>
                    </a:cubicBezTo>
                    <a:cubicBezTo>
                      <a:pt x="304871" y="117873"/>
                      <a:pt x="279471" y="118720"/>
                      <a:pt x="269311" y="117450"/>
                    </a:cubicBezTo>
                    <a:cubicBezTo>
                      <a:pt x="259151" y="116180"/>
                      <a:pt x="261691" y="110677"/>
                      <a:pt x="259151" y="109830"/>
                    </a:cubicBezTo>
                    <a:cubicBezTo>
                      <a:pt x="256611" y="108983"/>
                      <a:pt x="253648" y="106443"/>
                      <a:pt x="254071" y="112370"/>
                    </a:cubicBezTo>
                    <a:cubicBezTo>
                      <a:pt x="254494" y="118297"/>
                      <a:pt x="265078" y="139040"/>
                      <a:pt x="261691" y="145390"/>
                    </a:cubicBezTo>
                    <a:cubicBezTo>
                      <a:pt x="258304" y="151740"/>
                      <a:pt x="241794" y="149623"/>
                      <a:pt x="233751" y="150470"/>
                    </a:cubicBezTo>
                    <a:cubicBezTo>
                      <a:pt x="225708" y="151317"/>
                      <a:pt x="216394" y="155127"/>
                      <a:pt x="213431" y="150470"/>
                    </a:cubicBezTo>
                    <a:cubicBezTo>
                      <a:pt x="210468" y="145813"/>
                      <a:pt x="217664" y="129727"/>
                      <a:pt x="215971" y="122530"/>
                    </a:cubicBezTo>
                    <a:cubicBezTo>
                      <a:pt x="214278" y="115333"/>
                      <a:pt x="211738" y="111100"/>
                      <a:pt x="203271" y="107290"/>
                    </a:cubicBezTo>
                    <a:cubicBezTo>
                      <a:pt x="194804" y="103480"/>
                      <a:pt x="172368" y="95860"/>
                      <a:pt x="165171" y="99670"/>
                    </a:cubicBezTo>
                    <a:cubicBezTo>
                      <a:pt x="157974" y="103480"/>
                      <a:pt x="166864" y="123377"/>
                      <a:pt x="160091" y="130150"/>
                    </a:cubicBezTo>
                    <a:cubicBezTo>
                      <a:pt x="153318" y="136923"/>
                      <a:pt x="135961" y="139040"/>
                      <a:pt x="124531" y="140310"/>
                    </a:cubicBezTo>
                    <a:cubicBezTo>
                      <a:pt x="113101" y="141580"/>
                      <a:pt x="98284" y="144120"/>
                      <a:pt x="91511" y="137770"/>
                    </a:cubicBezTo>
                    <a:cubicBezTo>
                      <a:pt x="84738" y="131420"/>
                      <a:pt x="87278" y="111947"/>
                      <a:pt x="83891" y="102210"/>
                    </a:cubicBezTo>
                    <a:cubicBezTo>
                      <a:pt x="80504" y="92473"/>
                      <a:pt x="75848" y="80620"/>
                      <a:pt x="71191" y="79350"/>
                    </a:cubicBezTo>
                    <a:cubicBezTo>
                      <a:pt x="66534" y="78080"/>
                      <a:pt x="59761" y="88240"/>
                      <a:pt x="55951" y="94590"/>
                    </a:cubicBezTo>
                    <a:cubicBezTo>
                      <a:pt x="52141" y="100940"/>
                      <a:pt x="54681" y="118297"/>
                      <a:pt x="48331" y="117450"/>
                    </a:cubicBezTo>
                    <a:cubicBezTo>
                      <a:pt x="41981" y="116603"/>
                      <a:pt x="25894" y="98400"/>
                      <a:pt x="17851" y="89510"/>
                    </a:cubicBezTo>
                    <a:cubicBezTo>
                      <a:pt x="9808" y="80620"/>
                      <a:pt x="918" y="73423"/>
                      <a:pt x="71" y="64110"/>
                    </a:cubicBezTo>
                    <a:cubicBezTo>
                      <a:pt x="-776" y="54797"/>
                      <a:pt x="5998" y="40827"/>
                      <a:pt x="12771" y="33630"/>
                    </a:cubicBezTo>
                    <a:cubicBezTo>
                      <a:pt x="19544" y="26433"/>
                      <a:pt x="30974" y="24317"/>
                      <a:pt x="40711" y="20930"/>
                    </a:cubicBezTo>
                    <a:cubicBezTo>
                      <a:pt x="50448" y="17543"/>
                      <a:pt x="63571" y="10770"/>
                      <a:pt x="71191" y="13310"/>
                    </a:cubicBezTo>
                    <a:cubicBezTo>
                      <a:pt x="78811" y="15850"/>
                      <a:pt x="113101" y="56067"/>
                      <a:pt x="124531" y="53950"/>
                    </a:cubicBezTo>
                    <a:close/>
                  </a:path>
                </a:pathLst>
              </a:custGeom>
              <a:solidFill>
                <a:srgbClr val="9999FF"/>
              </a:solidFill>
              <a:ln w="63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615055" y="3257550"/>
              <a:ext cx="462280" cy="223520"/>
              <a:chOff x="4272280" y="2120900"/>
              <a:chExt cx="462280" cy="223520"/>
            </a:xfrm>
          </p:grpSpPr>
          <p:sp>
            <p:nvSpPr>
              <p:cNvPr id="17" name="Oval 16"/>
              <p:cNvSpPr/>
              <p:nvPr/>
            </p:nvSpPr>
            <p:spPr>
              <a:xfrm>
                <a:off x="4272280" y="2120900"/>
                <a:ext cx="462280" cy="223520"/>
              </a:xfrm>
              <a:prstGeom prst="ellipse">
                <a:avLst/>
              </a:prstGeom>
              <a:solidFill>
                <a:schemeClr val="tx1">
                  <a:lumMod val="8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312849" y="2160929"/>
                <a:ext cx="375991" cy="152741"/>
              </a:xfrm>
              <a:custGeom>
                <a:avLst/>
                <a:gdLst>
                  <a:gd name="connsiteX0" fmla="*/ 124531 w 375991"/>
                  <a:gd name="connsiteY0" fmla="*/ 48985 h 147776"/>
                  <a:gd name="connsiteX1" fmla="*/ 180411 w 375991"/>
                  <a:gd name="connsiteY1" fmla="*/ 725 h 147776"/>
                  <a:gd name="connsiteX2" fmla="*/ 276931 w 375991"/>
                  <a:gd name="connsiteY2" fmla="*/ 21045 h 147776"/>
                  <a:gd name="connsiteX3" fmla="*/ 309951 w 375991"/>
                  <a:gd name="connsiteY3" fmla="*/ 36285 h 147776"/>
                  <a:gd name="connsiteX4" fmla="*/ 335351 w 375991"/>
                  <a:gd name="connsiteY4" fmla="*/ 18505 h 147776"/>
                  <a:gd name="connsiteX5" fmla="*/ 360751 w 375991"/>
                  <a:gd name="connsiteY5" fmla="*/ 48985 h 147776"/>
                  <a:gd name="connsiteX6" fmla="*/ 375991 w 375991"/>
                  <a:gd name="connsiteY6" fmla="*/ 87085 h 147776"/>
                  <a:gd name="connsiteX7" fmla="*/ 360751 w 375991"/>
                  <a:gd name="connsiteY7" fmla="*/ 109945 h 147776"/>
                  <a:gd name="connsiteX8" fmla="*/ 320111 w 375991"/>
                  <a:gd name="connsiteY8" fmla="*/ 112485 h 147776"/>
                  <a:gd name="connsiteX9" fmla="*/ 269311 w 375991"/>
                  <a:gd name="connsiteY9" fmla="*/ 112485 h 147776"/>
                  <a:gd name="connsiteX10" fmla="*/ 259151 w 375991"/>
                  <a:gd name="connsiteY10" fmla="*/ 104865 h 147776"/>
                  <a:gd name="connsiteX11" fmla="*/ 254071 w 375991"/>
                  <a:gd name="connsiteY11" fmla="*/ 107405 h 147776"/>
                  <a:gd name="connsiteX12" fmla="*/ 261691 w 375991"/>
                  <a:gd name="connsiteY12" fmla="*/ 140425 h 147776"/>
                  <a:gd name="connsiteX13" fmla="*/ 233751 w 375991"/>
                  <a:gd name="connsiteY13" fmla="*/ 145505 h 147776"/>
                  <a:gd name="connsiteX14" fmla="*/ 213431 w 375991"/>
                  <a:gd name="connsiteY14" fmla="*/ 145505 h 147776"/>
                  <a:gd name="connsiteX15" fmla="*/ 215971 w 375991"/>
                  <a:gd name="connsiteY15" fmla="*/ 117565 h 147776"/>
                  <a:gd name="connsiteX16" fmla="*/ 203271 w 375991"/>
                  <a:gd name="connsiteY16" fmla="*/ 102325 h 147776"/>
                  <a:gd name="connsiteX17" fmla="*/ 165171 w 375991"/>
                  <a:gd name="connsiteY17" fmla="*/ 94705 h 147776"/>
                  <a:gd name="connsiteX18" fmla="*/ 160091 w 375991"/>
                  <a:gd name="connsiteY18" fmla="*/ 125185 h 147776"/>
                  <a:gd name="connsiteX19" fmla="*/ 124531 w 375991"/>
                  <a:gd name="connsiteY19" fmla="*/ 135345 h 147776"/>
                  <a:gd name="connsiteX20" fmla="*/ 91511 w 375991"/>
                  <a:gd name="connsiteY20" fmla="*/ 132805 h 147776"/>
                  <a:gd name="connsiteX21" fmla="*/ 83891 w 375991"/>
                  <a:gd name="connsiteY21" fmla="*/ 97245 h 147776"/>
                  <a:gd name="connsiteX22" fmla="*/ 71191 w 375991"/>
                  <a:gd name="connsiteY22" fmla="*/ 74385 h 147776"/>
                  <a:gd name="connsiteX23" fmla="*/ 55951 w 375991"/>
                  <a:gd name="connsiteY23" fmla="*/ 89625 h 147776"/>
                  <a:gd name="connsiteX24" fmla="*/ 48331 w 375991"/>
                  <a:gd name="connsiteY24" fmla="*/ 112485 h 147776"/>
                  <a:gd name="connsiteX25" fmla="*/ 17851 w 375991"/>
                  <a:gd name="connsiteY25" fmla="*/ 84545 h 147776"/>
                  <a:gd name="connsiteX26" fmla="*/ 71 w 375991"/>
                  <a:gd name="connsiteY26" fmla="*/ 59145 h 147776"/>
                  <a:gd name="connsiteX27" fmla="*/ 12771 w 375991"/>
                  <a:gd name="connsiteY27" fmla="*/ 28665 h 147776"/>
                  <a:gd name="connsiteX28" fmla="*/ 40711 w 375991"/>
                  <a:gd name="connsiteY28" fmla="*/ 15965 h 147776"/>
                  <a:gd name="connsiteX29" fmla="*/ 71191 w 375991"/>
                  <a:gd name="connsiteY29" fmla="*/ 8345 h 147776"/>
                  <a:gd name="connsiteX30" fmla="*/ 124531 w 375991"/>
                  <a:gd name="connsiteY30" fmla="*/ 48985 h 147776"/>
                  <a:gd name="connsiteX0" fmla="*/ 124531 w 375991"/>
                  <a:gd name="connsiteY0" fmla="*/ 53950 h 152741"/>
                  <a:gd name="connsiteX1" fmla="*/ 139771 w 375991"/>
                  <a:gd name="connsiteY1" fmla="*/ 610 h 152741"/>
                  <a:gd name="connsiteX2" fmla="*/ 276931 w 375991"/>
                  <a:gd name="connsiteY2" fmla="*/ 26010 h 152741"/>
                  <a:gd name="connsiteX3" fmla="*/ 309951 w 375991"/>
                  <a:gd name="connsiteY3" fmla="*/ 41250 h 152741"/>
                  <a:gd name="connsiteX4" fmla="*/ 335351 w 375991"/>
                  <a:gd name="connsiteY4" fmla="*/ 23470 h 152741"/>
                  <a:gd name="connsiteX5" fmla="*/ 360751 w 375991"/>
                  <a:gd name="connsiteY5" fmla="*/ 53950 h 152741"/>
                  <a:gd name="connsiteX6" fmla="*/ 375991 w 375991"/>
                  <a:gd name="connsiteY6" fmla="*/ 92050 h 152741"/>
                  <a:gd name="connsiteX7" fmla="*/ 360751 w 375991"/>
                  <a:gd name="connsiteY7" fmla="*/ 114910 h 152741"/>
                  <a:gd name="connsiteX8" fmla="*/ 320111 w 375991"/>
                  <a:gd name="connsiteY8" fmla="*/ 117450 h 152741"/>
                  <a:gd name="connsiteX9" fmla="*/ 269311 w 375991"/>
                  <a:gd name="connsiteY9" fmla="*/ 117450 h 152741"/>
                  <a:gd name="connsiteX10" fmla="*/ 259151 w 375991"/>
                  <a:gd name="connsiteY10" fmla="*/ 109830 h 152741"/>
                  <a:gd name="connsiteX11" fmla="*/ 254071 w 375991"/>
                  <a:gd name="connsiteY11" fmla="*/ 112370 h 152741"/>
                  <a:gd name="connsiteX12" fmla="*/ 261691 w 375991"/>
                  <a:gd name="connsiteY12" fmla="*/ 145390 h 152741"/>
                  <a:gd name="connsiteX13" fmla="*/ 233751 w 375991"/>
                  <a:gd name="connsiteY13" fmla="*/ 150470 h 152741"/>
                  <a:gd name="connsiteX14" fmla="*/ 213431 w 375991"/>
                  <a:gd name="connsiteY14" fmla="*/ 150470 h 152741"/>
                  <a:gd name="connsiteX15" fmla="*/ 215971 w 375991"/>
                  <a:gd name="connsiteY15" fmla="*/ 122530 h 152741"/>
                  <a:gd name="connsiteX16" fmla="*/ 203271 w 375991"/>
                  <a:gd name="connsiteY16" fmla="*/ 107290 h 152741"/>
                  <a:gd name="connsiteX17" fmla="*/ 165171 w 375991"/>
                  <a:gd name="connsiteY17" fmla="*/ 99670 h 152741"/>
                  <a:gd name="connsiteX18" fmla="*/ 160091 w 375991"/>
                  <a:gd name="connsiteY18" fmla="*/ 130150 h 152741"/>
                  <a:gd name="connsiteX19" fmla="*/ 124531 w 375991"/>
                  <a:gd name="connsiteY19" fmla="*/ 140310 h 152741"/>
                  <a:gd name="connsiteX20" fmla="*/ 91511 w 375991"/>
                  <a:gd name="connsiteY20" fmla="*/ 137770 h 152741"/>
                  <a:gd name="connsiteX21" fmla="*/ 83891 w 375991"/>
                  <a:gd name="connsiteY21" fmla="*/ 102210 h 152741"/>
                  <a:gd name="connsiteX22" fmla="*/ 71191 w 375991"/>
                  <a:gd name="connsiteY22" fmla="*/ 79350 h 152741"/>
                  <a:gd name="connsiteX23" fmla="*/ 55951 w 375991"/>
                  <a:gd name="connsiteY23" fmla="*/ 94590 h 152741"/>
                  <a:gd name="connsiteX24" fmla="*/ 48331 w 375991"/>
                  <a:gd name="connsiteY24" fmla="*/ 117450 h 152741"/>
                  <a:gd name="connsiteX25" fmla="*/ 17851 w 375991"/>
                  <a:gd name="connsiteY25" fmla="*/ 89510 h 152741"/>
                  <a:gd name="connsiteX26" fmla="*/ 71 w 375991"/>
                  <a:gd name="connsiteY26" fmla="*/ 64110 h 152741"/>
                  <a:gd name="connsiteX27" fmla="*/ 12771 w 375991"/>
                  <a:gd name="connsiteY27" fmla="*/ 33630 h 152741"/>
                  <a:gd name="connsiteX28" fmla="*/ 40711 w 375991"/>
                  <a:gd name="connsiteY28" fmla="*/ 20930 h 152741"/>
                  <a:gd name="connsiteX29" fmla="*/ 71191 w 375991"/>
                  <a:gd name="connsiteY29" fmla="*/ 13310 h 152741"/>
                  <a:gd name="connsiteX30" fmla="*/ 124531 w 375991"/>
                  <a:gd name="connsiteY30" fmla="*/ 53950 h 15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5991" h="152741">
                    <a:moveTo>
                      <a:pt x="124531" y="53950"/>
                    </a:moveTo>
                    <a:cubicBezTo>
                      <a:pt x="135961" y="51833"/>
                      <a:pt x="114371" y="5267"/>
                      <a:pt x="139771" y="610"/>
                    </a:cubicBezTo>
                    <a:cubicBezTo>
                      <a:pt x="165171" y="-4047"/>
                      <a:pt x="248568" y="19237"/>
                      <a:pt x="276931" y="26010"/>
                    </a:cubicBezTo>
                    <a:cubicBezTo>
                      <a:pt x="305294" y="32783"/>
                      <a:pt x="300214" y="41673"/>
                      <a:pt x="309951" y="41250"/>
                    </a:cubicBezTo>
                    <a:cubicBezTo>
                      <a:pt x="319688" y="40827"/>
                      <a:pt x="326884" y="21353"/>
                      <a:pt x="335351" y="23470"/>
                    </a:cubicBezTo>
                    <a:cubicBezTo>
                      <a:pt x="343818" y="25587"/>
                      <a:pt x="353978" y="42520"/>
                      <a:pt x="360751" y="53950"/>
                    </a:cubicBezTo>
                    <a:cubicBezTo>
                      <a:pt x="367524" y="65380"/>
                      <a:pt x="375991" y="81890"/>
                      <a:pt x="375991" y="92050"/>
                    </a:cubicBezTo>
                    <a:cubicBezTo>
                      <a:pt x="375991" y="102210"/>
                      <a:pt x="370064" y="110677"/>
                      <a:pt x="360751" y="114910"/>
                    </a:cubicBezTo>
                    <a:cubicBezTo>
                      <a:pt x="351438" y="119143"/>
                      <a:pt x="335351" y="117027"/>
                      <a:pt x="320111" y="117450"/>
                    </a:cubicBezTo>
                    <a:cubicBezTo>
                      <a:pt x="304871" y="117873"/>
                      <a:pt x="279471" y="118720"/>
                      <a:pt x="269311" y="117450"/>
                    </a:cubicBezTo>
                    <a:cubicBezTo>
                      <a:pt x="259151" y="116180"/>
                      <a:pt x="261691" y="110677"/>
                      <a:pt x="259151" y="109830"/>
                    </a:cubicBezTo>
                    <a:cubicBezTo>
                      <a:pt x="256611" y="108983"/>
                      <a:pt x="253648" y="106443"/>
                      <a:pt x="254071" y="112370"/>
                    </a:cubicBezTo>
                    <a:cubicBezTo>
                      <a:pt x="254494" y="118297"/>
                      <a:pt x="265078" y="139040"/>
                      <a:pt x="261691" y="145390"/>
                    </a:cubicBezTo>
                    <a:cubicBezTo>
                      <a:pt x="258304" y="151740"/>
                      <a:pt x="241794" y="149623"/>
                      <a:pt x="233751" y="150470"/>
                    </a:cubicBezTo>
                    <a:cubicBezTo>
                      <a:pt x="225708" y="151317"/>
                      <a:pt x="216394" y="155127"/>
                      <a:pt x="213431" y="150470"/>
                    </a:cubicBezTo>
                    <a:cubicBezTo>
                      <a:pt x="210468" y="145813"/>
                      <a:pt x="217664" y="129727"/>
                      <a:pt x="215971" y="122530"/>
                    </a:cubicBezTo>
                    <a:cubicBezTo>
                      <a:pt x="214278" y="115333"/>
                      <a:pt x="211738" y="111100"/>
                      <a:pt x="203271" y="107290"/>
                    </a:cubicBezTo>
                    <a:cubicBezTo>
                      <a:pt x="194804" y="103480"/>
                      <a:pt x="172368" y="95860"/>
                      <a:pt x="165171" y="99670"/>
                    </a:cubicBezTo>
                    <a:cubicBezTo>
                      <a:pt x="157974" y="103480"/>
                      <a:pt x="166864" y="123377"/>
                      <a:pt x="160091" y="130150"/>
                    </a:cubicBezTo>
                    <a:cubicBezTo>
                      <a:pt x="153318" y="136923"/>
                      <a:pt x="135961" y="139040"/>
                      <a:pt x="124531" y="140310"/>
                    </a:cubicBezTo>
                    <a:cubicBezTo>
                      <a:pt x="113101" y="141580"/>
                      <a:pt x="98284" y="144120"/>
                      <a:pt x="91511" y="137770"/>
                    </a:cubicBezTo>
                    <a:cubicBezTo>
                      <a:pt x="84738" y="131420"/>
                      <a:pt x="87278" y="111947"/>
                      <a:pt x="83891" y="102210"/>
                    </a:cubicBezTo>
                    <a:cubicBezTo>
                      <a:pt x="80504" y="92473"/>
                      <a:pt x="75848" y="80620"/>
                      <a:pt x="71191" y="79350"/>
                    </a:cubicBezTo>
                    <a:cubicBezTo>
                      <a:pt x="66534" y="78080"/>
                      <a:pt x="59761" y="88240"/>
                      <a:pt x="55951" y="94590"/>
                    </a:cubicBezTo>
                    <a:cubicBezTo>
                      <a:pt x="52141" y="100940"/>
                      <a:pt x="54681" y="118297"/>
                      <a:pt x="48331" y="117450"/>
                    </a:cubicBezTo>
                    <a:cubicBezTo>
                      <a:pt x="41981" y="116603"/>
                      <a:pt x="25894" y="98400"/>
                      <a:pt x="17851" y="89510"/>
                    </a:cubicBezTo>
                    <a:cubicBezTo>
                      <a:pt x="9808" y="80620"/>
                      <a:pt x="918" y="73423"/>
                      <a:pt x="71" y="64110"/>
                    </a:cubicBezTo>
                    <a:cubicBezTo>
                      <a:pt x="-776" y="54797"/>
                      <a:pt x="5998" y="40827"/>
                      <a:pt x="12771" y="33630"/>
                    </a:cubicBezTo>
                    <a:cubicBezTo>
                      <a:pt x="19544" y="26433"/>
                      <a:pt x="30974" y="24317"/>
                      <a:pt x="40711" y="20930"/>
                    </a:cubicBezTo>
                    <a:cubicBezTo>
                      <a:pt x="50448" y="17543"/>
                      <a:pt x="63571" y="10770"/>
                      <a:pt x="71191" y="13310"/>
                    </a:cubicBezTo>
                    <a:cubicBezTo>
                      <a:pt x="78811" y="15850"/>
                      <a:pt x="113101" y="56067"/>
                      <a:pt x="124531" y="53950"/>
                    </a:cubicBezTo>
                    <a:close/>
                  </a:path>
                </a:pathLst>
              </a:custGeom>
              <a:solidFill>
                <a:srgbClr val="9999FF"/>
              </a:solidFill>
              <a:ln w="63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5390683" y="2807921"/>
              <a:ext cx="212089" cy="168483"/>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89" h="168483">
                  <a:moveTo>
                    <a:pt x="25232" y="40054"/>
                  </a:moveTo>
                  <a:cubicBezTo>
                    <a:pt x="48727" y="27354"/>
                    <a:pt x="111910" y="25766"/>
                    <a:pt x="141437" y="19099"/>
                  </a:cubicBezTo>
                  <a:cubicBezTo>
                    <a:pt x="170964" y="12432"/>
                    <a:pt x="190650" y="-904"/>
                    <a:pt x="202397" y="49"/>
                  </a:cubicBezTo>
                  <a:cubicBezTo>
                    <a:pt x="214145" y="1001"/>
                    <a:pt x="211922" y="6082"/>
                    <a:pt x="211922" y="24814"/>
                  </a:cubicBezTo>
                  <a:cubicBezTo>
                    <a:pt x="211922" y="43546"/>
                    <a:pt x="210017" y="89902"/>
                    <a:pt x="202397" y="112444"/>
                  </a:cubicBezTo>
                  <a:cubicBezTo>
                    <a:pt x="194777" y="134987"/>
                    <a:pt x="176679" y="150862"/>
                    <a:pt x="166202" y="160069"/>
                  </a:cubicBezTo>
                  <a:cubicBezTo>
                    <a:pt x="155725" y="169276"/>
                    <a:pt x="155724" y="169276"/>
                    <a:pt x="139532" y="167689"/>
                  </a:cubicBezTo>
                  <a:cubicBezTo>
                    <a:pt x="123340" y="166102"/>
                    <a:pt x="90002" y="156259"/>
                    <a:pt x="69047" y="150544"/>
                  </a:cubicBezTo>
                  <a:cubicBezTo>
                    <a:pt x="48092" y="144829"/>
                    <a:pt x="25232" y="142606"/>
                    <a:pt x="13802" y="133399"/>
                  </a:cubicBezTo>
                  <a:cubicBezTo>
                    <a:pt x="2372" y="124192"/>
                    <a:pt x="-1438" y="110856"/>
                    <a:pt x="467" y="95299"/>
                  </a:cubicBezTo>
                  <a:cubicBezTo>
                    <a:pt x="2372" y="79742"/>
                    <a:pt x="1737" y="52754"/>
                    <a:pt x="25232" y="40054"/>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1564275">
              <a:off x="5324475" y="3192088"/>
              <a:ext cx="123825" cy="108585"/>
              <a:chOff x="5482590" y="3190875"/>
              <a:chExt cx="123825" cy="108585"/>
            </a:xfrm>
          </p:grpSpPr>
          <p:sp>
            <p:nvSpPr>
              <p:cNvPr id="20" name="Oval 19"/>
              <p:cNvSpPr/>
              <p:nvPr/>
            </p:nvSpPr>
            <p:spPr>
              <a:xfrm>
                <a:off x="5482590" y="3190875"/>
                <a:ext cx="123825" cy="108585"/>
              </a:xfrm>
              <a:prstGeom prst="ellipse">
                <a:avLst/>
              </a:pr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505785" y="3214871"/>
                <a:ext cx="84038" cy="71078"/>
              </a:xfrm>
              <a:custGeom>
                <a:avLst/>
                <a:gdLst>
                  <a:gd name="connsiteX0" fmla="*/ 300 w 93761"/>
                  <a:gd name="connsiteY0" fmla="*/ 3246 h 62474"/>
                  <a:gd name="connsiteX1" fmla="*/ 55545 w 93761"/>
                  <a:gd name="connsiteY1" fmla="*/ 7056 h 62474"/>
                  <a:gd name="connsiteX2" fmla="*/ 61260 w 93761"/>
                  <a:gd name="connsiteY2" fmla="*/ 1341 h 62474"/>
                  <a:gd name="connsiteX3" fmla="*/ 72690 w 93761"/>
                  <a:gd name="connsiteY3" fmla="*/ 12771 h 62474"/>
                  <a:gd name="connsiteX4" fmla="*/ 87930 w 93761"/>
                  <a:gd name="connsiteY4" fmla="*/ 10866 h 62474"/>
                  <a:gd name="connsiteX5" fmla="*/ 91740 w 93761"/>
                  <a:gd name="connsiteY5" fmla="*/ 45156 h 62474"/>
                  <a:gd name="connsiteX6" fmla="*/ 57450 w 93761"/>
                  <a:gd name="connsiteY6" fmla="*/ 54681 h 62474"/>
                  <a:gd name="connsiteX7" fmla="*/ 34590 w 93761"/>
                  <a:gd name="connsiteY7" fmla="*/ 62301 h 62474"/>
                  <a:gd name="connsiteX8" fmla="*/ 300 w 93761"/>
                  <a:gd name="connsiteY8" fmla="*/ 3246 h 62474"/>
                  <a:gd name="connsiteX0" fmla="*/ 81 w 93542"/>
                  <a:gd name="connsiteY0" fmla="*/ 2145 h 61373"/>
                  <a:gd name="connsiteX1" fmla="*/ 44630 w 93542"/>
                  <a:gd name="connsiteY1" fmla="*/ 24039 h 61373"/>
                  <a:gd name="connsiteX2" fmla="*/ 61041 w 93542"/>
                  <a:gd name="connsiteY2" fmla="*/ 240 h 61373"/>
                  <a:gd name="connsiteX3" fmla="*/ 72471 w 93542"/>
                  <a:gd name="connsiteY3" fmla="*/ 11670 h 61373"/>
                  <a:gd name="connsiteX4" fmla="*/ 87711 w 93542"/>
                  <a:gd name="connsiteY4" fmla="*/ 9765 h 61373"/>
                  <a:gd name="connsiteX5" fmla="*/ 91521 w 93542"/>
                  <a:gd name="connsiteY5" fmla="*/ 44055 h 61373"/>
                  <a:gd name="connsiteX6" fmla="*/ 57231 w 93542"/>
                  <a:gd name="connsiteY6" fmla="*/ 53580 h 61373"/>
                  <a:gd name="connsiteX7" fmla="*/ 34371 w 93542"/>
                  <a:gd name="connsiteY7" fmla="*/ 61200 h 61373"/>
                  <a:gd name="connsiteX8" fmla="*/ 81 w 93542"/>
                  <a:gd name="connsiteY8" fmla="*/ 2145 h 61373"/>
                  <a:gd name="connsiteX0" fmla="*/ 81 w 93542"/>
                  <a:gd name="connsiteY0" fmla="*/ 2192 h 61420"/>
                  <a:gd name="connsiteX1" fmla="*/ 44630 w 93542"/>
                  <a:gd name="connsiteY1" fmla="*/ 24086 h 61420"/>
                  <a:gd name="connsiteX2" fmla="*/ 61041 w 93542"/>
                  <a:gd name="connsiteY2" fmla="*/ 287 h 61420"/>
                  <a:gd name="connsiteX3" fmla="*/ 72471 w 93542"/>
                  <a:gd name="connsiteY3" fmla="*/ 11717 h 61420"/>
                  <a:gd name="connsiteX4" fmla="*/ 87711 w 93542"/>
                  <a:gd name="connsiteY4" fmla="*/ 23878 h 61420"/>
                  <a:gd name="connsiteX5" fmla="*/ 91521 w 93542"/>
                  <a:gd name="connsiteY5" fmla="*/ 44102 h 61420"/>
                  <a:gd name="connsiteX6" fmla="*/ 57231 w 93542"/>
                  <a:gd name="connsiteY6" fmla="*/ 53627 h 61420"/>
                  <a:gd name="connsiteX7" fmla="*/ 34371 w 93542"/>
                  <a:gd name="connsiteY7" fmla="*/ 61247 h 61420"/>
                  <a:gd name="connsiteX8" fmla="*/ 81 w 93542"/>
                  <a:gd name="connsiteY8" fmla="*/ 2192 h 61420"/>
                  <a:gd name="connsiteX0" fmla="*/ 49 w 112229"/>
                  <a:gd name="connsiteY0" fmla="*/ 2192 h 64081"/>
                  <a:gd name="connsiteX1" fmla="*/ 63317 w 112229"/>
                  <a:gd name="connsiteY1" fmla="*/ 24086 h 64081"/>
                  <a:gd name="connsiteX2" fmla="*/ 79728 w 112229"/>
                  <a:gd name="connsiteY2" fmla="*/ 287 h 64081"/>
                  <a:gd name="connsiteX3" fmla="*/ 91158 w 112229"/>
                  <a:gd name="connsiteY3" fmla="*/ 11717 h 64081"/>
                  <a:gd name="connsiteX4" fmla="*/ 106398 w 112229"/>
                  <a:gd name="connsiteY4" fmla="*/ 23878 h 64081"/>
                  <a:gd name="connsiteX5" fmla="*/ 110208 w 112229"/>
                  <a:gd name="connsiteY5" fmla="*/ 44102 h 64081"/>
                  <a:gd name="connsiteX6" fmla="*/ 75918 w 112229"/>
                  <a:gd name="connsiteY6" fmla="*/ 53627 h 64081"/>
                  <a:gd name="connsiteX7" fmla="*/ 53058 w 112229"/>
                  <a:gd name="connsiteY7" fmla="*/ 61247 h 64081"/>
                  <a:gd name="connsiteX8" fmla="*/ 49 w 112229"/>
                  <a:gd name="connsiteY8" fmla="*/ 2192 h 64081"/>
                  <a:gd name="connsiteX0" fmla="*/ 1 w 112181"/>
                  <a:gd name="connsiteY0" fmla="*/ 7095 h 68984"/>
                  <a:gd name="connsiteX1" fmla="*/ 52572 w 112181"/>
                  <a:gd name="connsiteY1" fmla="*/ 858 h 68984"/>
                  <a:gd name="connsiteX2" fmla="*/ 79680 w 112181"/>
                  <a:gd name="connsiteY2" fmla="*/ 5190 h 68984"/>
                  <a:gd name="connsiteX3" fmla="*/ 91110 w 112181"/>
                  <a:gd name="connsiteY3" fmla="*/ 16620 h 68984"/>
                  <a:gd name="connsiteX4" fmla="*/ 106350 w 112181"/>
                  <a:gd name="connsiteY4" fmla="*/ 28781 h 68984"/>
                  <a:gd name="connsiteX5" fmla="*/ 110160 w 112181"/>
                  <a:gd name="connsiteY5" fmla="*/ 49005 h 68984"/>
                  <a:gd name="connsiteX6" fmla="*/ 75870 w 112181"/>
                  <a:gd name="connsiteY6" fmla="*/ 58530 h 68984"/>
                  <a:gd name="connsiteX7" fmla="*/ 53010 w 112181"/>
                  <a:gd name="connsiteY7" fmla="*/ 66150 h 68984"/>
                  <a:gd name="connsiteX8" fmla="*/ 1 w 112181"/>
                  <a:gd name="connsiteY8" fmla="*/ 7095 h 68984"/>
                  <a:gd name="connsiteX0" fmla="*/ 1 w 112181"/>
                  <a:gd name="connsiteY0" fmla="*/ 8486 h 70375"/>
                  <a:gd name="connsiteX1" fmla="*/ 52572 w 112181"/>
                  <a:gd name="connsiteY1" fmla="*/ 2249 h 70375"/>
                  <a:gd name="connsiteX2" fmla="*/ 55613 w 112181"/>
                  <a:gd name="connsiteY2" fmla="*/ 26675 h 70375"/>
                  <a:gd name="connsiteX3" fmla="*/ 91110 w 112181"/>
                  <a:gd name="connsiteY3" fmla="*/ 18011 h 70375"/>
                  <a:gd name="connsiteX4" fmla="*/ 106350 w 112181"/>
                  <a:gd name="connsiteY4" fmla="*/ 30172 h 70375"/>
                  <a:gd name="connsiteX5" fmla="*/ 110160 w 112181"/>
                  <a:gd name="connsiteY5" fmla="*/ 50396 h 70375"/>
                  <a:gd name="connsiteX6" fmla="*/ 75870 w 112181"/>
                  <a:gd name="connsiteY6" fmla="*/ 59921 h 70375"/>
                  <a:gd name="connsiteX7" fmla="*/ 53010 w 112181"/>
                  <a:gd name="connsiteY7" fmla="*/ 67541 h 70375"/>
                  <a:gd name="connsiteX8" fmla="*/ 1 w 112181"/>
                  <a:gd name="connsiteY8" fmla="*/ 8486 h 70375"/>
                  <a:gd name="connsiteX0" fmla="*/ 1 w 110640"/>
                  <a:gd name="connsiteY0" fmla="*/ 8486 h 70375"/>
                  <a:gd name="connsiteX1" fmla="*/ 52572 w 110640"/>
                  <a:gd name="connsiteY1" fmla="*/ 2249 h 70375"/>
                  <a:gd name="connsiteX2" fmla="*/ 55613 w 110640"/>
                  <a:gd name="connsiteY2" fmla="*/ 26675 h 70375"/>
                  <a:gd name="connsiteX3" fmla="*/ 91110 w 110640"/>
                  <a:gd name="connsiteY3" fmla="*/ 18011 h 70375"/>
                  <a:gd name="connsiteX4" fmla="*/ 95653 w 110640"/>
                  <a:gd name="connsiteY4" fmla="*/ 32182 h 70375"/>
                  <a:gd name="connsiteX5" fmla="*/ 110160 w 110640"/>
                  <a:gd name="connsiteY5" fmla="*/ 50396 h 70375"/>
                  <a:gd name="connsiteX6" fmla="*/ 75870 w 110640"/>
                  <a:gd name="connsiteY6" fmla="*/ 59921 h 70375"/>
                  <a:gd name="connsiteX7" fmla="*/ 53010 w 110640"/>
                  <a:gd name="connsiteY7" fmla="*/ 67541 h 70375"/>
                  <a:gd name="connsiteX8" fmla="*/ 1 w 110640"/>
                  <a:gd name="connsiteY8" fmla="*/ 8486 h 70375"/>
                  <a:gd name="connsiteX0" fmla="*/ 221 w 110860"/>
                  <a:gd name="connsiteY0" fmla="*/ 8486 h 67928"/>
                  <a:gd name="connsiteX1" fmla="*/ 52792 w 110860"/>
                  <a:gd name="connsiteY1" fmla="*/ 2249 h 67928"/>
                  <a:gd name="connsiteX2" fmla="*/ 55833 w 110860"/>
                  <a:gd name="connsiteY2" fmla="*/ 26675 h 67928"/>
                  <a:gd name="connsiteX3" fmla="*/ 91330 w 110860"/>
                  <a:gd name="connsiteY3" fmla="*/ 18011 h 67928"/>
                  <a:gd name="connsiteX4" fmla="*/ 95873 w 110860"/>
                  <a:gd name="connsiteY4" fmla="*/ 32182 h 67928"/>
                  <a:gd name="connsiteX5" fmla="*/ 110380 w 110860"/>
                  <a:gd name="connsiteY5" fmla="*/ 50396 h 67928"/>
                  <a:gd name="connsiteX6" fmla="*/ 76090 w 110860"/>
                  <a:gd name="connsiteY6" fmla="*/ 59921 h 67928"/>
                  <a:gd name="connsiteX7" fmla="*/ 53230 w 110860"/>
                  <a:gd name="connsiteY7" fmla="*/ 67541 h 67928"/>
                  <a:gd name="connsiteX8" fmla="*/ 34686 w 110860"/>
                  <a:gd name="connsiteY8" fmla="*/ 47438 h 67928"/>
                  <a:gd name="connsiteX9" fmla="*/ 221 w 110860"/>
                  <a:gd name="connsiteY9" fmla="*/ 8486 h 67928"/>
                  <a:gd name="connsiteX0" fmla="*/ 3 w 110642"/>
                  <a:gd name="connsiteY0" fmla="*/ 7470 h 67231"/>
                  <a:gd name="connsiteX1" fmla="*/ 52574 w 110642"/>
                  <a:gd name="connsiteY1" fmla="*/ 1233 h 67231"/>
                  <a:gd name="connsiteX2" fmla="*/ 55615 w 110642"/>
                  <a:gd name="connsiteY2" fmla="*/ 25659 h 67231"/>
                  <a:gd name="connsiteX3" fmla="*/ 91112 w 110642"/>
                  <a:gd name="connsiteY3" fmla="*/ 16995 h 67231"/>
                  <a:gd name="connsiteX4" fmla="*/ 95655 w 110642"/>
                  <a:gd name="connsiteY4" fmla="*/ 31166 h 67231"/>
                  <a:gd name="connsiteX5" fmla="*/ 110162 w 110642"/>
                  <a:gd name="connsiteY5" fmla="*/ 49380 h 67231"/>
                  <a:gd name="connsiteX6" fmla="*/ 75872 w 110642"/>
                  <a:gd name="connsiteY6" fmla="*/ 58905 h 67231"/>
                  <a:gd name="connsiteX7" fmla="*/ 53012 w 110642"/>
                  <a:gd name="connsiteY7" fmla="*/ 66525 h 67231"/>
                  <a:gd name="connsiteX8" fmla="*/ 50514 w 110642"/>
                  <a:gd name="connsiteY8" fmla="*/ 40393 h 67231"/>
                  <a:gd name="connsiteX9" fmla="*/ 3 w 110642"/>
                  <a:gd name="connsiteY9" fmla="*/ 7470 h 67231"/>
                  <a:gd name="connsiteX0" fmla="*/ 3 w 110642"/>
                  <a:gd name="connsiteY0" fmla="*/ 6844 h 66605"/>
                  <a:gd name="connsiteX1" fmla="*/ 52574 w 110642"/>
                  <a:gd name="connsiteY1" fmla="*/ 607 h 66605"/>
                  <a:gd name="connsiteX2" fmla="*/ 67140 w 110642"/>
                  <a:gd name="connsiteY2" fmla="*/ 16279 h 66605"/>
                  <a:gd name="connsiteX3" fmla="*/ 91112 w 110642"/>
                  <a:gd name="connsiteY3" fmla="*/ 16369 h 66605"/>
                  <a:gd name="connsiteX4" fmla="*/ 95655 w 110642"/>
                  <a:gd name="connsiteY4" fmla="*/ 30540 h 66605"/>
                  <a:gd name="connsiteX5" fmla="*/ 110162 w 110642"/>
                  <a:gd name="connsiteY5" fmla="*/ 48754 h 66605"/>
                  <a:gd name="connsiteX6" fmla="*/ 75872 w 110642"/>
                  <a:gd name="connsiteY6" fmla="*/ 58279 h 66605"/>
                  <a:gd name="connsiteX7" fmla="*/ 53012 w 110642"/>
                  <a:gd name="connsiteY7" fmla="*/ 65899 h 66605"/>
                  <a:gd name="connsiteX8" fmla="*/ 50514 w 110642"/>
                  <a:gd name="connsiteY8" fmla="*/ 39767 h 66605"/>
                  <a:gd name="connsiteX9" fmla="*/ 3 w 110642"/>
                  <a:gd name="connsiteY9" fmla="*/ 6844 h 66605"/>
                  <a:gd name="connsiteX0" fmla="*/ 394 w 111033"/>
                  <a:gd name="connsiteY0" fmla="*/ 6886 h 66550"/>
                  <a:gd name="connsiteX1" fmla="*/ 52965 w 111033"/>
                  <a:gd name="connsiteY1" fmla="*/ 649 h 66550"/>
                  <a:gd name="connsiteX2" fmla="*/ 67531 w 111033"/>
                  <a:gd name="connsiteY2" fmla="*/ 16321 h 66550"/>
                  <a:gd name="connsiteX3" fmla="*/ 91503 w 111033"/>
                  <a:gd name="connsiteY3" fmla="*/ 16411 h 66550"/>
                  <a:gd name="connsiteX4" fmla="*/ 96046 w 111033"/>
                  <a:gd name="connsiteY4" fmla="*/ 30582 h 66550"/>
                  <a:gd name="connsiteX5" fmla="*/ 110553 w 111033"/>
                  <a:gd name="connsiteY5" fmla="*/ 48796 h 66550"/>
                  <a:gd name="connsiteX6" fmla="*/ 76263 w 111033"/>
                  <a:gd name="connsiteY6" fmla="*/ 58321 h 66550"/>
                  <a:gd name="connsiteX7" fmla="*/ 53403 w 111033"/>
                  <a:gd name="connsiteY7" fmla="*/ 65941 h 66550"/>
                  <a:gd name="connsiteX8" fmla="*/ 30159 w 111033"/>
                  <a:gd name="connsiteY8" fmla="*/ 41559 h 66550"/>
                  <a:gd name="connsiteX9" fmla="*/ 394 w 111033"/>
                  <a:gd name="connsiteY9" fmla="*/ 6886 h 66550"/>
                  <a:gd name="connsiteX0" fmla="*/ 3692 w 86670"/>
                  <a:gd name="connsiteY0" fmla="*/ 13258 h 65919"/>
                  <a:gd name="connsiteX1" fmla="*/ 28602 w 86670"/>
                  <a:gd name="connsiteY1" fmla="*/ 18 h 65919"/>
                  <a:gd name="connsiteX2" fmla="*/ 43168 w 86670"/>
                  <a:gd name="connsiteY2" fmla="*/ 15690 h 65919"/>
                  <a:gd name="connsiteX3" fmla="*/ 67140 w 86670"/>
                  <a:gd name="connsiteY3" fmla="*/ 15780 h 65919"/>
                  <a:gd name="connsiteX4" fmla="*/ 71683 w 86670"/>
                  <a:gd name="connsiteY4" fmla="*/ 29951 h 65919"/>
                  <a:gd name="connsiteX5" fmla="*/ 86190 w 86670"/>
                  <a:gd name="connsiteY5" fmla="*/ 48165 h 65919"/>
                  <a:gd name="connsiteX6" fmla="*/ 51900 w 86670"/>
                  <a:gd name="connsiteY6" fmla="*/ 57690 h 65919"/>
                  <a:gd name="connsiteX7" fmla="*/ 29040 w 86670"/>
                  <a:gd name="connsiteY7" fmla="*/ 65310 h 65919"/>
                  <a:gd name="connsiteX8" fmla="*/ 5796 w 86670"/>
                  <a:gd name="connsiteY8" fmla="*/ 40928 h 65919"/>
                  <a:gd name="connsiteX9" fmla="*/ 3692 w 86670"/>
                  <a:gd name="connsiteY9" fmla="*/ 13258 h 65919"/>
                  <a:gd name="connsiteX0" fmla="*/ 2895 w 85873"/>
                  <a:gd name="connsiteY0" fmla="*/ 13272 h 65933"/>
                  <a:gd name="connsiteX1" fmla="*/ 27805 w 85873"/>
                  <a:gd name="connsiteY1" fmla="*/ 32 h 65933"/>
                  <a:gd name="connsiteX2" fmla="*/ 42371 w 85873"/>
                  <a:gd name="connsiteY2" fmla="*/ 15704 h 65933"/>
                  <a:gd name="connsiteX3" fmla="*/ 66343 w 85873"/>
                  <a:gd name="connsiteY3" fmla="*/ 15794 h 65933"/>
                  <a:gd name="connsiteX4" fmla="*/ 70886 w 85873"/>
                  <a:gd name="connsiteY4" fmla="*/ 29965 h 65933"/>
                  <a:gd name="connsiteX5" fmla="*/ 85393 w 85873"/>
                  <a:gd name="connsiteY5" fmla="*/ 48179 h 65933"/>
                  <a:gd name="connsiteX6" fmla="*/ 51103 w 85873"/>
                  <a:gd name="connsiteY6" fmla="*/ 57704 h 65933"/>
                  <a:gd name="connsiteX7" fmla="*/ 28243 w 85873"/>
                  <a:gd name="connsiteY7" fmla="*/ 65324 h 65933"/>
                  <a:gd name="connsiteX8" fmla="*/ 4999 w 85873"/>
                  <a:gd name="connsiteY8" fmla="*/ 40942 h 65933"/>
                  <a:gd name="connsiteX9" fmla="*/ 2895 w 85873"/>
                  <a:gd name="connsiteY9" fmla="*/ 13272 h 65933"/>
                  <a:gd name="connsiteX0" fmla="*/ 2760 w 88043"/>
                  <a:gd name="connsiteY0" fmla="*/ 16744 h 65903"/>
                  <a:gd name="connsiteX1" fmla="*/ 29975 w 88043"/>
                  <a:gd name="connsiteY1" fmla="*/ 2 h 65903"/>
                  <a:gd name="connsiteX2" fmla="*/ 44541 w 88043"/>
                  <a:gd name="connsiteY2" fmla="*/ 15674 h 65903"/>
                  <a:gd name="connsiteX3" fmla="*/ 68513 w 88043"/>
                  <a:gd name="connsiteY3" fmla="*/ 15764 h 65903"/>
                  <a:gd name="connsiteX4" fmla="*/ 73056 w 88043"/>
                  <a:gd name="connsiteY4" fmla="*/ 29935 h 65903"/>
                  <a:gd name="connsiteX5" fmla="*/ 87563 w 88043"/>
                  <a:gd name="connsiteY5" fmla="*/ 48149 h 65903"/>
                  <a:gd name="connsiteX6" fmla="*/ 53273 w 88043"/>
                  <a:gd name="connsiteY6" fmla="*/ 57674 h 65903"/>
                  <a:gd name="connsiteX7" fmla="*/ 30413 w 88043"/>
                  <a:gd name="connsiteY7" fmla="*/ 65294 h 65903"/>
                  <a:gd name="connsiteX8" fmla="*/ 7169 w 88043"/>
                  <a:gd name="connsiteY8" fmla="*/ 40912 h 65903"/>
                  <a:gd name="connsiteX9" fmla="*/ 2760 w 88043"/>
                  <a:gd name="connsiteY9" fmla="*/ 16744 h 65903"/>
                  <a:gd name="connsiteX0" fmla="*/ 2159 w 101272"/>
                  <a:gd name="connsiteY0" fmla="*/ 18503 h 65912"/>
                  <a:gd name="connsiteX1" fmla="*/ 43204 w 101272"/>
                  <a:gd name="connsiteY1" fmla="*/ 11 h 65912"/>
                  <a:gd name="connsiteX2" fmla="*/ 57770 w 101272"/>
                  <a:gd name="connsiteY2" fmla="*/ 15683 h 65912"/>
                  <a:gd name="connsiteX3" fmla="*/ 81742 w 101272"/>
                  <a:gd name="connsiteY3" fmla="*/ 15773 h 65912"/>
                  <a:gd name="connsiteX4" fmla="*/ 86285 w 101272"/>
                  <a:gd name="connsiteY4" fmla="*/ 29944 h 65912"/>
                  <a:gd name="connsiteX5" fmla="*/ 100792 w 101272"/>
                  <a:gd name="connsiteY5" fmla="*/ 48158 h 65912"/>
                  <a:gd name="connsiteX6" fmla="*/ 66502 w 101272"/>
                  <a:gd name="connsiteY6" fmla="*/ 57683 h 65912"/>
                  <a:gd name="connsiteX7" fmla="*/ 43642 w 101272"/>
                  <a:gd name="connsiteY7" fmla="*/ 65303 h 65912"/>
                  <a:gd name="connsiteX8" fmla="*/ 20398 w 101272"/>
                  <a:gd name="connsiteY8" fmla="*/ 40921 h 65912"/>
                  <a:gd name="connsiteX9" fmla="*/ 2159 w 101272"/>
                  <a:gd name="connsiteY9" fmla="*/ 18503 h 65912"/>
                  <a:gd name="connsiteX0" fmla="*/ 2159 w 101687"/>
                  <a:gd name="connsiteY0" fmla="*/ 18503 h 65326"/>
                  <a:gd name="connsiteX1" fmla="*/ 43204 w 101687"/>
                  <a:gd name="connsiteY1" fmla="*/ 11 h 65326"/>
                  <a:gd name="connsiteX2" fmla="*/ 57770 w 101687"/>
                  <a:gd name="connsiteY2" fmla="*/ 15683 h 65326"/>
                  <a:gd name="connsiteX3" fmla="*/ 81742 w 101687"/>
                  <a:gd name="connsiteY3" fmla="*/ 15773 h 65326"/>
                  <a:gd name="connsiteX4" fmla="*/ 86285 w 101687"/>
                  <a:gd name="connsiteY4" fmla="*/ 29944 h 65326"/>
                  <a:gd name="connsiteX5" fmla="*/ 100792 w 101687"/>
                  <a:gd name="connsiteY5" fmla="*/ 48158 h 65326"/>
                  <a:gd name="connsiteX6" fmla="*/ 57282 w 101687"/>
                  <a:gd name="connsiteY6" fmla="*/ 45427 h 65326"/>
                  <a:gd name="connsiteX7" fmla="*/ 43642 w 101687"/>
                  <a:gd name="connsiteY7" fmla="*/ 65303 h 65326"/>
                  <a:gd name="connsiteX8" fmla="*/ 20398 w 101687"/>
                  <a:gd name="connsiteY8" fmla="*/ 40921 h 65326"/>
                  <a:gd name="connsiteX9" fmla="*/ 2159 w 101687"/>
                  <a:gd name="connsiteY9" fmla="*/ 18503 h 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87" h="65326">
                    <a:moveTo>
                      <a:pt x="2159" y="18503"/>
                    </a:moveTo>
                    <a:cubicBezTo>
                      <a:pt x="-10175" y="8183"/>
                      <a:pt x="33936" y="481"/>
                      <a:pt x="43204" y="11"/>
                    </a:cubicBezTo>
                    <a:cubicBezTo>
                      <a:pt x="52472" y="-459"/>
                      <a:pt x="51347" y="13056"/>
                      <a:pt x="57770" y="15683"/>
                    </a:cubicBezTo>
                    <a:cubicBezTo>
                      <a:pt x="64193" y="18310"/>
                      <a:pt x="76989" y="13396"/>
                      <a:pt x="81742" y="15773"/>
                    </a:cubicBezTo>
                    <a:cubicBezTo>
                      <a:pt x="86495" y="18150"/>
                      <a:pt x="83110" y="24547"/>
                      <a:pt x="86285" y="29944"/>
                    </a:cubicBezTo>
                    <a:cubicBezTo>
                      <a:pt x="89460" y="35341"/>
                      <a:pt x="105626" y="45578"/>
                      <a:pt x="100792" y="48158"/>
                    </a:cubicBezTo>
                    <a:cubicBezTo>
                      <a:pt x="95958" y="50738"/>
                      <a:pt x="66807" y="42570"/>
                      <a:pt x="57282" y="45427"/>
                    </a:cubicBezTo>
                    <a:cubicBezTo>
                      <a:pt x="47757" y="48285"/>
                      <a:pt x="49789" y="66054"/>
                      <a:pt x="43642" y="65303"/>
                    </a:cubicBezTo>
                    <a:cubicBezTo>
                      <a:pt x="37495" y="64552"/>
                      <a:pt x="29233" y="50763"/>
                      <a:pt x="20398" y="40921"/>
                    </a:cubicBezTo>
                    <a:cubicBezTo>
                      <a:pt x="11563" y="31079"/>
                      <a:pt x="14493" y="28823"/>
                      <a:pt x="2159" y="18503"/>
                    </a:cubicBezTo>
                    <a:close/>
                  </a:path>
                </a:pathLst>
              </a:custGeom>
              <a:solidFill>
                <a:schemeClr val="tx2">
                  <a:lumMod val="7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190876" y="2853690"/>
              <a:ext cx="125729" cy="123825"/>
              <a:chOff x="3265171" y="2886075"/>
              <a:chExt cx="125729" cy="123825"/>
            </a:xfrm>
          </p:grpSpPr>
          <p:sp>
            <p:nvSpPr>
              <p:cNvPr id="25" name="Freeform 24"/>
              <p:cNvSpPr/>
              <p:nvPr/>
            </p:nvSpPr>
            <p:spPr>
              <a:xfrm>
                <a:off x="3295610" y="2898637"/>
                <a:ext cx="65875" cy="76012"/>
              </a:xfrm>
              <a:custGeom>
                <a:avLst/>
                <a:gdLst>
                  <a:gd name="connsiteX0" fmla="*/ 4457 w 65722"/>
                  <a:gd name="connsiteY0" fmla="*/ 8983 h 74369"/>
                  <a:gd name="connsiteX1" fmla="*/ 10172 w 65722"/>
                  <a:gd name="connsiteY1" fmla="*/ 71848 h 74369"/>
                  <a:gd name="connsiteX2" fmla="*/ 57797 w 65722"/>
                  <a:gd name="connsiteY2" fmla="*/ 56608 h 74369"/>
                  <a:gd name="connsiteX3" fmla="*/ 63512 w 65722"/>
                  <a:gd name="connsiteY3" fmla="*/ 7078 h 74369"/>
                  <a:gd name="connsiteX4" fmla="*/ 4457 w 65722"/>
                  <a:gd name="connsiteY4" fmla="*/ 8983 h 74369"/>
                  <a:gd name="connsiteX0" fmla="*/ 3830 w 63999"/>
                  <a:gd name="connsiteY0" fmla="*/ 7982 h 73368"/>
                  <a:gd name="connsiteX1" fmla="*/ 9545 w 63999"/>
                  <a:gd name="connsiteY1" fmla="*/ 70847 h 73368"/>
                  <a:gd name="connsiteX2" fmla="*/ 40025 w 63999"/>
                  <a:gd name="connsiteY2" fmla="*/ 55607 h 73368"/>
                  <a:gd name="connsiteX3" fmla="*/ 62885 w 63999"/>
                  <a:gd name="connsiteY3" fmla="*/ 6077 h 73368"/>
                  <a:gd name="connsiteX4" fmla="*/ 3830 w 63999"/>
                  <a:gd name="connsiteY4" fmla="*/ 7982 h 73368"/>
                  <a:gd name="connsiteX0" fmla="*/ 3128 w 54442"/>
                  <a:gd name="connsiteY0" fmla="*/ 5214 h 70600"/>
                  <a:gd name="connsiteX1" fmla="*/ 8843 w 54442"/>
                  <a:gd name="connsiteY1" fmla="*/ 68079 h 70600"/>
                  <a:gd name="connsiteX2" fmla="*/ 39323 w 54442"/>
                  <a:gd name="connsiteY2" fmla="*/ 52839 h 70600"/>
                  <a:gd name="connsiteX3" fmla="*/ 52658 w 54442"/>
                  <a:gd name="connsiteY3" fmla="*/ 9024 h 70600"/>
                  <a:gd name="connsiteX4" fmla="*/ 3128 w 54442"/>
                  <a:gd name="connsiteY4" fmla="*/ 5214 h 70600"/>
                  <a:gd name="connsiteX0" fmla="*/ 4651 w 55965"/>
                  <a:gd name="connsiteY0" fmla="*/ 5214 h 70600"/>
                  <a:gd name="connsiteX1" fmla="*/ 2746 w 55965"/>
                  <a:gd name="connsiteY1" fmla="*/ 29978 h 70600"/>
                  <a:gd name="connsiteX2" fmla="*/ 10366 w 55965"/>
                  <a:gd name="connsiteY2" fmla="*/ 68079 h 70600"/>
                  <a:gd name="connsiteX3" fmla="*/ 40846 w 55965"/>
                  <a:gd name="connsiteY3" fmla="*/ 52839 h 70600"/>
                  <a:gd name="connsiteX4" fmla="*/ 54181 w 55965"/>
                  <a:gd name="connsiteY4" fmla="*/ 9024 h 70600"/>
                  <a:gd name="connsiteX5" fmla="*/ 4651 w 55965"/>
                  <a:gd name="connsiteY5" fmla="*/ 5214 h 70600"/>
                  <a:gd name="connsiteX0" fmla="*/ 15347 w 66661"/>
                  <a:gd name="connsiteY0" fmla="*/ 2466 h 66274"/>
                  <a:gd name="connsiteX1" fmla="*/ 107 w 66661"/>
                  <a:gd name="connsiteY1" fmla="*/ 27230 h 66274"/>
                  <a:gd name="connsiteX2" fmla="*/ 21062 w 66661"/>
                  <a:gd name="connsiteY2" fmla="*/ 65331 h 66274"/>
                  <a:gd name="connsiteX3" fmla="*/ 51542 w 66661"/>
                  <a:gd name="connsiteY3" fmla="*/ 50091 h 66274"/>
                  <a:gd name="connsiteX4" fmla="*/ 64877 w 66661"/>
                  <a:gd name="connsiteY4" fmla="*/ 6276 h 66274"/>
                  <a:gd name="connsiteX5" fmla="*/ 15347 w 66661"/>
                  <a:gd name="connsiteY5" fmla="*/ 2466 h 66274"/>
                  <a:gd name="connsiteX0" fmla="*/ 26709 w 65875"/>
                  <a:gd name="connsiteY0" fmla="*/ 774 h 76012"/>
                  <a:gd name="connsiteX1" fmla="*/ 39 w 65875"/>
                  <a:gd name="connsiteY1" fmla="*/ 36968 h 76012"/>
                  <a:gd name="connsiteX2" fmla="*/ 20994 w 65875"/>
                  <a:gd name="connsiteY2" fmla="*/ 75069 h 76012"/>
                  <a:gd name="connsiteX3" fmla="*/ 51474 w 65875"/>
                  <a:gd name="connsiteY3" fmla="*/ 59829 h 76012"/>
                  <a:gd name="connsiteX4" fmla="*/ 64809 w 65875"/>
                  <a:gd name="connsiteY4" fmla="*/ 16014 h 76012"/>
                  <a:gd name="connsiteX5" fmla="*/ 26709 w 65875"/>
                  <a:gd name="connsiteY5" fmla="*/ 774 h 7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5" h="76012">
                    <a:moveTo>
                      <a:pt x="26709" y="774"/>
                    </a:moveTo>
                    <a:cubicBezTo>
                      <a:pt x="15914" y="4266"/>
                      <a:pt x="-913" y="26491"/>
                      <a:pt x="39" y="36968"/>
                    </a:cubicBezTo>
                    <a:cubicBezTo>
                      <a:pt x="991" y="47445"/>
                      <a:pt x="12421" y="71259"/>
                      <a:pt x="20994" y="75069"/>
                    </a:cubicBezTo>
                    <a:cubicBezTo>
                      <a:pt x="29567" y="78879"/>
                      <a:pt x="42584" y="70624"/>
                      <a:pt x="51474" y="59829"/>
                    </a:cubicBezTo>
                    <a:cubicBezTo>
                      <a:pt x="60364" y="49034"/>
                      <a:pt x="68936" y="25856"/>
                      <a:pt x="64809" y="16014"/>
                    </a:cubicBezTo>
                    <a:cubicBezTo>
                      <a:pt x="60682" y="6172"/>
                      <a:pt x="37504" y="-2718"/>
                      <a:pt x="26709" y="774"/>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3274695" y="2948940"/>
                <a:ext cx="24765" cy="2095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22321" y="2977515"/>
                <a:ext cx="5714" cy="3238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345182" y="2960371"/>
                <a:ext cx="19048" cy="2285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362327" y="2933701"/>
                <a:ext cx="28573" cy="1904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4"/>
              </p:cNvCxnSpPr>
              <p:nvPr/>
            </p:nvCxnSpPr>
            <p:spPr>
              <a:xfrm flipH="1">
                <a:off x="3360419" y="2899410"/>
                <a:ext cx="24766" cy="152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1"/>
              </p:cNvCxnSpPr>
              <p:nvPr/>
            </p:nvCxnSpPr>
            <p:spPr>
              <a:xfrm flipH="1" flipV="1">
                <a:off x="3265171" y="2929890"/>
                <a:ext cx="30478" cy="57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312795" y="2886075"/>
                <a:ext cx="11429" cy="952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6" name="Freeform 45"/>
            <p:cNvSpPr/>
            <p:nvPr/>
          </p:nvSpPr>
          <p:spPr>
            <a:xfrm>
              <a:off x="3242505" y="2339476"/>
              <a:ext cx="491876" cy="505185"/>
            </a:xfrm>
            <a:custGeom>
              <a:avLst/>
              <a:gdLst>
                <a:gd name="connsiteX0" fmla="*/ 4459 w 492719"/>
                <a:gd name="connsiteY0" fmla="*/ 481829 h 487360"/>
                <a:gd name="connsiteX1" fmla="*/ 6364 w 492719"/>
                <a:gd name="connsiteY1" fmla="*/ 430394 h 487360"/>
                <a:gd name="connsiteX2" fmla="*/ 27319 w 492719"/>
                <a:gd name="connsiteY2" fmla="*/ 350384 h 487360"/>
                <a:gd name="connsiteX3" fmla="*/ 65419 w 492719"/>
                <a:gd name="connsiteY3" fmla="*/ 297044 h 487360"/>
                <a:gd name="connsiteX4" fmla="*/ 120664 w 492719"/>
                <a:gd name="connsiteY4" fmla="*/ 234179 h 487360"/>
                <a:gd name="connsiteX5" fmla="*/ 153049 w 492719"/>
                <a:gd name="connsiteY5" fmla="*/ 184649 h 487360"/>
                <a:gd name="connsiteX6" fmla="*/ 212104 w 492719"/>
                <a:gd name="connsiteY6" fmla="*/ 135119 h 487360"/>
                <a:gd name="connsiteX7" fmla="*/ 267349 w 492719"/>
                <a:gd name="connsiteY7" fmla="*/ 77969 h 487360"/>
                <a:gd name="connsiteX8" fmla="*/ 307354 w 492719"/>
                <a:gd name="connsiteY8" fmla="*/ 30344 h 487360"/>
                <a:gd name="connsiteX9" fmla="*/ 349264 w 492719"/>
                <a:gd name="connsiteY9" fmla="*/ 1769 h 487360"/>
                <a:gd name="connsiteX10" fmla="*/ 480709 w 492719"/>
                <a:gd name="connsiteY10" fmla="*/ 7484 h 487360"/>
                <a:gd name="connsiteX11" fmla="*/ 482614 w 492719"/>
                <a:gd name="connsiteY11" fmla="*/ 43679 h 487360"/>
                <a:gd name="connsiteX12" fmla="*/ 444514 w 492719"/>
                <a:gd name="connsiteY12" fmla="*/ 77969 h 487360"/>
                <a:gd name="connsiteX13" fmla="*/ 417844 w 492719"/>
                <a:gd name="connsiteY13" fmla="*/ 85589 h 487360"/>
                <a:gd name="connsiteX14" fmla="*/ 330214 w 492719"/>
                <a:gd name="connsiteY14" fmla="*/ 79874 h 487360"/>
                <a:gd name="connsiteX15" fmla="*/ 297829 w 492719"/>
                <a:gd name="connsiteY15" fmla="*/ 83684 h 487360"/>
                <a:gd name="connsiteX16" fmla="*/ 267349 w 492719"/>
                <a:gd name="connsiteY16" fmla="*/ 123689 h 487360"/>
                <a:gd name="connsiteX17" fmla="*/ 255919 w 492719"/>
                <a:gd name="connsiteY17" fmla="*/ 159884 h 487360"/>
                <a:gd name="connsiteX18" fmla="*/ 231154 w 492719"/>
                <a:gd name="connsiteY18" fmla="*/ 184649 h 487360"/>
                <a:gd name="connsiteX19" fmla="*/ 183529 w 492719"/>
                <a:gd name="connsiteY19" fmla="*/ 201794 h 487360"/>
                <a:gd name="connsiteX20" fmla="*/ 168289 w 492719"/>
                <a:gd name="connsiteY20" fmla="*/ 224654 h 487360"/>
                <a:gd name="connsiteX21" fmla="*/ 151144 w 492719"/>
                <a:gd name="connsiteY21" fmla="*/ 266564 h 487360"/>
                <a:gd name="connsiteX22" fmla="*/ 126379 w 492719"/>
                <a:gd name="connsiteY22" fmla="*/ 277994 h 487360"/>
                <a:gd name="connsiteX23" fmla="*/ 97804 w 492719"/>
                <a:gd name="connsiteY23" fmla="*/ 310379 h 487360"/>
                <a:gd name="connsiteX24" fmla="*/ 74944 w 492719"/>
                <a:gd name="connsiteY24" fmla="*/ 367529 h 487360"/>
                <a:gd name="connsiteX25" fmla="*/ 71134 w 492719"/>
                <a:gd name="connsiteY25" fmla="*/ 441824 h 487360"/>
                <a:gd name="connsiteX26" fmla="*/ 61609 w 492719"/>
                <a:gd name="connsiteY26" fmla="*/ 479924 h 487360"/>
                <a:gd name="connsiteX27" fmla="*/ 4459 w 492719"/>
                <a:gd name="connsiteY27" fmla="*/ 481829 h 487360"/>
                <a:gd name="connsiteX0" fmla="*/ 3616 w 491876"/>
                <a:gd name="connsiteY0" fmla="*/ 481829 h 505185"/>
                <a:gd name="connsiteX1" fmla="*/ 5521 w 491876"/>
                <a:gd name="connsiteY1" fmla="*/ 430394 h 505185"/>
                <a:gd name="connsiteX2" fmla="*/ 26476 w 491876"/>
                <a:gd name="connsiteY2" fmla="*/ 350384 h 505185"/>
                <a:gd name="connsiteX3" fmla="*/ 64576 w 491876"/>
                <a:gd name="connsiteY3" fmla="*/ 297044 h 505185"/>
                <a:gd name="connsiteX4" fmla="*/ 119821 w 491876"/>
                <a:gd name="connsiteY4" fmla="*/ 234179 h 505185"/>
                <a:gd name="connsiteX5" fmla="*/ 152206 w 491876"/>
                <a:gd name="connsiteY5" fmla="*/ 184649 h 505185"/>
                <a:gd name="connsiteX6" fmla="*/ 211261 w 491876"/>
                <a:gd name="connsiteY6" fmla="*/ 135119 h 505185"/>
                <a:gd name="connsiteX7" fmla="*/ 266506 w 491876"/>
                <a:gd name="connsiteY7" fmla="*/ 77969 h 505185"/>
                <a:gd name="connsiteX8" fmla="*/ 306511 w 491876"/>
                <a:gd name="connsiteY8" fmla="*/ 30344 h 505185"/>
                <a:gd name="connsiteX9" fmla="*/ 348421 w 491876"/>
                <a:gd name="connsiteY9" fmla="*/ 1769 h 505185"/>
                <a:gd name="connsiteX10" fmla="*/ 479866 w 491876"/>
                <a:gd name="connsiteY10" fmla="*/ 7484 h 505185"/>
                <a:gd name="connsiteX11" fmla="*/ 481771 w 491876"/>
                <a:gd name="connsiteY11" fmla="*/ 43679 h 505185"/>
                <a:gd name="connsiteX12" fmla="*/ 443671 w 491876"/>
                <a:gd name="connsiteY12" fmla="*/ 77969 h 505185"/>
                <a:gd name="connsiteX13" fmla="*/ 417001 w 491876"/>
                <a:gd name="connsiteY13" fmla="*/ 85589 h 505185"/>
                <a:gd name="connsiteX14" fmla="*/ 329371 w 491876"/>
                <a:gd name="connsiteY14" fmla="*/ 79874 h 505185"/>
                <a:gd name="connsiteX15" fmla="*/ 296986 w 491876"/>
                <a:gd name="connsiteY15" fmla="*/ 83684 h 505185"/>
                <a:gd name="connsiteX16" fmla="*/ 266506 w 491876"/>
                <a:gd name="connsiteY16" fmla="*/ 123689 h 505185"/>
                <a:gd name="connsiteX17" fmla="*/ 255076 w 491876"/>
                <a:gd name="connsiteY17" fmla="*/ 159884 h 505185"/>
                <a:gd name="connsiteX18" fmla="*/ 230311 w 491876"/>
                <a:gd name="connsiteY18" fmla="*/ 184649 h 505185"/>
                <a:gd name="connsiteX19" fmla="*/ 182686 w 491876"/>
                <a:gd name="connsiteY19" fmla="*/ 201794 h 505185"/>
                <a:gd name="connsiteX20" fmla="*/ 167446 w 491876"/>
                <a:gd name="connsiteY20" fmla="*/ 224654 h 505185"/>
                <a:gd name="connsiteX21" fmla="*/ 150301 w 491876"/>
                <a:gd name="connsiteY21" fmla="*/ 266564 h 505185"/>
                <a:gd name="connsiteX22" fmla="*/ 125536 w 491876"/>
                <a:gd name="connsiteY22" fmla="*/ 277994 h 505185"/>
                <a:gd name="connsiteX23" fmla="*/ 96961 w 491876"/>
                <a:gd name="connsiteY23" fmla="*/ 310379 h 505185"/>
                <a:gd name="connsiteX24" fmla="*/ 74101 w 491876"/>
                <a:gd name="connsiteY24" fmla="*/ 367529 h 505185"/>
                <a:gd name="connsiteX25" fmla="*/ 70291 w 491876"/>
                <a:gd name="connsiteY25" fmla="*/ 441824 h 505185"/>
                <a:gd name="connsiteX26" fmla="*/ 49336 w 491876"/>
                <a:gd name="connsiteY26" fmla="*/ 502784 h 505185"/>
                <a:gd name="connsiteX27" fmla="*/ 3616 w 491876"/>
                <a:gd name="connsiteY27" fmla="*/ 481829 h 50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1876" h="505185">
                  <a:moveTo>
                    <a:pt x="3616" y="481829"/>
                  </a:moveTo>
                  <a:cubicBezTo>
                    <a:pt x="-3687" y="469764"/>
                    <a:pt x="1711" y="452302"/>
                    <a:pt x="5521" y="430394"/>
                  </a:cubicBezTo>
                  <a:cubicBezTo>
                    <a:pt x="9331" y="408486"/>
                    <a:pt x="16634" y="372609"/>
                    <a:pt x="26476" y="350384"/>
                  </a:cubicBezTo>
                  <a:cubicBezTo>
                    <a:pt x="36319" y="328159"/>
                    <a:pt x="49019" y="316411"/>
                    <a:pt x="64576" y="297044"/>
                  </a:cubicBezTo>
                  <a:cubicBezTo>
                    <a:pt x="80134" y="277676"/>
                    <a:pt x="105216" y="252911"/>
                    <a:pt x="119821" y="234179"/>
                  </a:cubicBezTo>
                  <a:cubicBezTo>
                    <a:pt x="134426" y="215447"/>
                    <a:pt x="136966" y="201159"/>
                    <a:pt x="152206" y="184649"/>
                  </a:cubicBezTo>
                  <a:cubicBezTo>
                    <a:pt x="167446" y="168139"/>
                    <a:pt x="192211" y="152899"/>
                    <a:pt x="211261" y="135119"/>
                  </a:cubicBezTo>
                  <a:cubicBezTo>
                    <a:pt x="230311" y="117339"/>
                    <a:pt x="250631" y="95431"/>
                    <a:pt x="266506" y="77969"/>
                  </a:cubicBezTo>
                  <a:cubicBezTo>
                    <a:pt x="282381" y="60507"/>
                    <a:pt x="292859" y="43044"/>
                    <a:pt x="306511" y="30344"/>
                  </a:cubicBezTo>
                  <a:cubicBezTo>
                    <a:pt x="320163" y="17644"/>
                    <a:pt x="319529" y="5579"/>
                    <a:pt x="348421" y="1769"/>
                  </a:cubicBezTo>
                  <a:cubicBezTo>
                    <a:pt x="377313" y="-2041"/>
                    <a:pt x="457641" y="499"/>
                    <a:pt x="479866" y="7484"/>
                  </a:cubicBezTo>
                  <a:cubicBezTo>
                    <a:pt x="502091" y="14469"/>
                    <a:pt x="487803" y="31932"/>
                    <a:pt x="481771" y="43679"/>
                  </a:cubicBezTo>
                  <a:cubicBezTo>
                    <a:pt x="475739" y="55426"/>
                    <a:pt x="454466" y="70984"/>
                    <a:pt x="443671" y="77969"/>
                  </a:cubicBezTo>
                  <a:cubicBezTo>
                    <a:pt x="432876" y="84954"/>
                    <a:pt x="436051" y="85271"/>
                    <a:pt x="417001" y="85589"/>
                  </a:cubicBezTo>
                  <a:cubicBezTo>
                    <a:pt x="397951" y="85907"/>
                    <a:pt x="349373" y="80191"/>
                    <a:pt x="329371" y="79874"/>
                  </a:cubicBezTo>
                  <a:cubicBezTo>
                    <a:pt x="309369" y="79557"/>
                    <a:pt x="307463" y="76382"/>
                    <a:pt x="296986" y="83684"/>
                  </a:cubicBezTo>
                  <a:cubicBezTo>
                    <a:pt x="286509" y="90986"/>
                    <a:pt x="273491" y="110989"/>
                    <a:pt x="266506" y="123689"/>
                  </a:cubicBezTo>
                  <a:cubicBezTo>
                    <a:pt x="259521" y="136389"/>
                    <a:pt x="261108" y="149724"/>
                    <a:pt x="255076" y="159884"/>
                  </a:cubicBezTo>
                  <a:cubicBezTo>
                    <a:pt x="249044" y="170044"/>
                    <a:pt x="242376" y="177664"/>
                    <a:pt x="230311" y="184649"/>
                  </a:cubicBezTo>
                  <a:cubicBezTo>
                    <a:pt x="218246" y="191634"/>
                    <a:pt x="193163" y="195127"/>
                    <a:pt x="182686" y="201794"/>
                  </a:cubicBezTo>
                  <a:cubicBezTo>
                    <a:pt x="172209" y="208461"/>
                    <a:pt x="172844" y="213859"/>
                    <a:pt x="167446" y="224654"/>
                  </a:cubicBezTo>
                  <a:cubicBezTo>
                    <a:pt x="162049" y="235449"/>
                    <a:pt x="157286" y="257674"/>
                    <a:pt x="150301" y="266564"/>
                  </a:cubicBezTo>
                  <a:cubicBezTo>
                    <a:pt x="143316" y="275454"/>
                    <a:pt x="134426" y="270691"/>
                    <a:pt x="125536" y="277994"/>
                  </a:cubicBezTo>
                  <a:cubicBezTo>
                    <a:pt x="116646" y="285296"/>
                    <a:pt x="105534" y="295456"/>
                    <a:pt x="96961" y="310379"/>
                  </a:cubicBezTo>
                  <a:cubicBezTo>
                    <a:pt x="88389" y="325301"/>
                    <a:pt x="78546" y="345621"/>
                    <a:pt x="74101" y="367529"/>
                  </a:cubicBezTo>
                  <a:cubicBezTo>
                    <a:pt x="69656" y="389436"/>
                    <a:pt x="72513" y="423092"/>
                    <a:pt x="70291" y="441824"/>
                  </a:cubicBezTo>
                  <a:cubicBezTo>
                    <a:pt x="68069" y="460556"/>
                    <a:pt x="52828" y="493894"/>
                    <a:pt x="49336" y="502784"/>
                  </a:cubicBezTo>
                  <a:cubicBezTo>
                    <a:pt x="45844" y="511674"/>
                    <a:pt x="10919" y="493894"/>
                    <a:pt x="3616" y="481829"/>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69429" y="2462440"/>
              <a:ext cx="337966" cy="427923"/>
            </a:xfrm>
            <a:custGeom>
              <a:avLst/>
              <a:gdLst>
                <a:gd name="connsiteX0" fmla="*/ 312936 w 337966"/>
                <a:gd name="connsiteY0" fmla="*/ 8345 h 427923"/>
                <a:gd name="connsiteX1" fmla="*/ 335796 w 337966"/>
                <a:gd name="connsiteY1" fmla="*/ 55970 h 427923"/>
                <a:gd name="connsiteX2" fmla="*/ 265311 w 337966"/>
                <a:gd name="connsiteY2" fmla="*/ 54065 h 427923"/>
                <a:gd name="connsiteX3" fmla="*/ 219591 w 337966"/>
                <a:gd name="connsiteY3" fmla="*/ 67400 h 427923"/>
                <a:gd name="connsiteX4" fmla="*/ 191016 w 337966"/>
                <a:gd name="connsiteY4" fmla="*/ 111215 h 427923"/>
                <a:gd name="connsiteX5" fmla="*/ 189111 w 337966"/>
                <a:gd name="connsiteY5" fmla="*/ 134075 h 427923"/>
                <a:gd name="connsiteX6" fmla="*/ 154821 w 337966"/>
                <a:gd name="connsiteY6" fmla="*/ 164555 h 427923"/>
                <a:gd name="connsiteX7" fmla="*/ 128151 w 337966"/>
                <a:gd name="connsiteY7" fmla="*/ 187415 h 427923"/>
                <a:gd name="connsiteX8" fmla="*/ 93861 w 337966"/>
                <a:gd name="connsiteY8" fmla="*/ 214085 h 427923"/>
                <a:gd name="connsiteX9" fmla="*/ 86241 w 337966"/>
                <a:gd name="connsiteY9" fmla="*/ 240755 h 427923"/>
                <a:gd name="connsiteX10" fmla="*/ 91956 w 337966"/>
                <a:gd name="connsiteY10" fmla="*/ 273140 h 427923"/>
                <a:gd name="connsiteX11" fmla="*/ 118626 w 337966"/>
                <a:gd name="connsiteY11" fmla="*/ 339815 h 427923"/>
                <a:gd name="connsiteX12" fmla="*/ 111006 w 337966"/>
                <a:gd name="connsiteY12" fmla="*/ 404585 h 427923"/>
                <a:gd name="connsiteX13" fmla="*/ 88146 w 337966"/>
                <a:gd name="connsiteY13" fmla="*/ 419825 h 427923"/>
                <a:gd name="connsiteX14" fmla="*/ 21471 w 337966"/>
                <a:gd name="connsiteY14" fmla="*/ 427445 h 427923"/>
                <a:gd name="connsiteX15" fmla="*/ 516 w 337966"/>
                <a:gd name="connsiteY15" fmla="*/ 406490 h 427923"/>
                <a:gd name="connsiteX16" fmla="*/ 8136 w 337966"/>
                <a:gd name="connsiteY16" fmla="*/ 379820 h 427923"/>
                <a:gd name="connsiteX17" fmla="*/ 27186 w 337966"/>
                <a:gd name="connsiteY17" fmla="*/ 358865 h 427923"/>
                <a:gd name="connsiteX18" fmla="*/ 34806 w 337966"/>
                <a:gd name="connsiteY18" fmla="*/ 307430 h 427923"/>
                <a:gd name="connsiteX19" fmla="*/ 38616 w 337966"/>
                <a:gd name="connsiteY19" fmla="*/ 265520 h 427923"/>
                <a:gd name="connsiteX20" fmla="*/ 53856 w 337966"/>
                <a:gd name="connsiteY20" fmla="*/ 227420 h 427923"/>
                <a:gd name="connsiteX21" fmla="*/ 59571 w 337966"/>
                <a:gd name="connsiteY21" fmla="*/ 191225 h 427923"/>
                <a:gd name="connsiteX22" fmla="*/ 95766 w 337966"/>
                <a:gd name="connsiteY22" fmla="*/ 153125 h 427923"/>
                <a:gd name="connsiteX23" fmla="*/ 133866 w 337966"/>
                <a:gd name="connsiteY23" fmla="*/ 120740 h 427923"/>
                <a:gd name="connsiteX24" fmla="*/ 162441 w 337966"/>
                <a:gd name="connsiteY24" fmla="*/ 86450 h 427923"/>
                <a:gd name="connsiteX25" fmla="*/ 191016 w 337966"/>
                <a:gd name="connsiteY25" fmla="*/ 44540 h 427923"/>
                <a:gd name="connsiteX26" fmla="*/ 200541 w 337966"/>
                <a:gd name="connsiteY26" fmla="*/ 23585 h 427923"/>
                <a:gd name="connsiteX27" fmla="*/ 242451 w 337966"/>
                <a:gd name="connsiteY27" fmla="*/ 2630 h 427923"/>
                <a:gd name="connsiteX28" fmla="*/ 312936 w 337966"/>
                <a:gd name="connsiteY28" fmla="*/ 8345 h 42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7966" h="427923">
                  <a:moveTo>
                    <a:pt x="312936" y="8345"/>
                  </a:moveTo>
                  <a:cubicBezTo>
                    <a:pt x="328493" y="17235"/>
                    <a:pt x="343733" y="48350"/>
                    <a:pt x="335796" y="55970"/>
                  </a:cubicBezTo>
                  <a:cubicBezTo>
                    <a:pt x="327859" y="63590"/>
                    <a:pt x="284678" y="52160"/>
                    <a:pt x="265311" y="54065"/>
                  </a:cubicBezTo>
                  <a:cubicBezTo>
                    <a:pt x="245944" y="55970"/>
                    <a:pt x="231973" y="57875"/>
                    <a:pt x="219591" y="67400"/>
                  </a:cubicBezTo>
                  <a:cubicBezTo>
                    <a:pt x="207209" y="76925"/>
                    <a:pt x="196096" y="100102"/>
                    <a:pt x="191016" y="111215"/>
                  </a:cubicBezTo>
                  <a:cubicBezTo>
                    <a:pt x="185936" y="122328"/>
                    <a:pt x="195144" y="125185"/>
                    <a:pt x="189111" y="134075"/>
                  </a:cubicBezTo>
                  <a:cubicBezTo>
                    <a:pt x="183078" y="142965"/>
                    <a:pt x="164981" y="155665"/>
                    <a:pt x="154821" y="164555"/>
                  </a:cubicBezTo>
                  <a:cubicBezTo>
                    <a:pt x="144661" y="173445"/>
                    <a:pt x="138311" y="179160"/>
                    <a:pt x="128151" y="187415"/>
                  </a:cubicBezTo>
                  <a:cubicBezTo>
                    <a:pt x="117991" y="195670"/>
                    <a:pt x="100846" y="205195"/>
                    <a:pt x="93861" y="214085"/>
                  </a:cubicBezTo>
                  <a:cubicBezTo>
                    <a:pt x="86876" y="222975"/>
                    <a:pt x="86558" y="230913"/>
                    <a:pt x="86241" y="240755"/>
                  </a:cubicBezTo>
                  <a:cubicBezTo>
                    <a:pt x="85924" y="250597"/>
                    <a:pt x="86559" y="256630"/>
                    <a:pt x="91956" y="273140"/>
                  </a:cubicBezTo>
                  <a:cubicBezTo>
                    <a:pt x="97353" y="289650"/>
                    <a:pt x="115451" y="317908"/>
                    <a:pt x="118626" y="339815"/>
                  </a:cubicBezTo>
                  <a:cubicBezTo>
                    <a:pt x="121801" y="361723"/>
                    <a:pt x="116086" y="391250"/>
                    <a:pt x="111006" y="404585"/>
                  </a:cubicBezTo>
                  <a:cubicBezTo>
                    <a:pt x="105926" y="417920"/>
                    <a:pt x="103068" y="416015"/>
                    <a:pt x="88146" y="419825"/>
                  </a:cubicBezTo>
                  <a:cubicBezTo>
                    <a:pt x="73223" y="423635"/>
                    <a:pt x="36076" y="429668"/>
                    <a:pt x="21471" y="427445"/>
                  </a:cubicBezTo>
                  <a:cubicBezTo>
                    <a:pt x="6866" y="425222"/>
                    <a:pt x="2738" y="414427"/>
                    <a:pt x="516" y="406490"/>
                  </a:cubicBezTo>
                  <a:cubicBezTo>
                    <a:pt x="-1706" y="398553"/>
                    <a:pt x="3691" y="387757"/>
                    <a:pt x="8136" y="379820"/>
                  </a:cubicBezTo>
                  <a:cubicBezTo>
                    <a:pt x="12581" y="371883"/>
                    <a:pt x="22741" y="370930"/>
                    <a:pt x="27186" y="358865"/>
                  </a:cubicBezTo>
                  <a:cubicBezTo>
                    <a:pt x="31631" y="346800"/>
                    <a:pt x="32901" y="322987"/>
                    <a:pt x="34806" y="307430"/>
                  </a:cubicBezTo>
                  <a:cubicBezTo>
                    <a:pt x="36711" y="291873"/>
                    <a:pt x="35441" y="278855"/>
                    <a:pt x="38616" y="265520"/>
                  </a:cubicBezTo>
                  <a:cubicBezTo>
                    <a:pt x="41791" y="252185"/>
                    <a:pt x="50364" y="239802"/>
                    <a:pt x="53856" y="227420"/>
                  </a:cubicBezTo>
                  <a:cubicBezTo>
                    <a:pt x="57348" y="215038"/>
                    <a:pt x="52586" y="203607"/>
                    <a:pt x="59571" y="191225"/>
                  </a:cubicBezTo>
                  <a:cubicBezTo>
                    <a:pt x="66556" y="178843"/>
                    <a:pt x="83384" y="164872"/>
                    <a:pt x="95766" y="153125"/>
                  </a:cubicBezTo>
                  <a:cubicBezTo>
                    <a:pt x="108148" y="141378"/>
                    <a:pt x="122754" y="131852"/>
                    <a:pt x="133866" y="120740"/>
                  </a:cubicBezTo>
                  <a:cubicBezTo>
                    <a:pt x="144978" y="109628"/>
                    <a:pt x="152916" y="99150"/>
                    <a:pt x="162441" y="86450"/>
                  </a:cubicBezTo>
                  <a:cubicBezTo>
                    <a:pt x="171966" y="73750"/>
                    <a:pt x="184666" y="55017"/>
                    <a:pt x="191016" y="44540"/>
                  </a:cubicBezTo>
                  <a:cubicBezTo>
                    <a:pt x="197366" y="34063"/>
                    <a:pt x="191969" y="30570"/>
                    <a:pt x="200541" y="23585"/>
                  </a:cubicBezTo>
                  <a:cubicBezTo>
                    <a:pt x="209113" y="16600"/>
                    <a:pt x="228798" y="7392"/>
                    <a:pt x="242451" y="2630"/>
                  </a:cubicBezTo>
                  <a:cubicBezTo>
                    <a:pt x="256103" y="-2133"/>
                    <a:pt x="297379" y="-545"/>
                    <a:pt x="312936" y="8345"/>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52613" y="2544144"/>
              <a:ext cx="188280" cy="258840"/>
            </a:xfrm>
            <a:custGeom>
              <a:avLst/>
              <a:gdLst>
                <a:gd name="connsiteX0" fmla="*/ 328 w 188396"/>
                <a:gd name="connsiteY0" fmla="*/ 250492 h 251448"/>
                <a:gd name="connsiteX1" fmla="*/ 21283 w 188396"/>
                <a:gd name="connsiteY1" fmla="*/ 166672 h 251448"/>
                <a:gd name="connsiteX2" fmla="*/ 44143 w 188396"/>
                <a:gd name="connsiteY2" fmla="*/ 151432 h 251448"/>
                <a:gd name="connsiteX3" fmla="*/ 61288 w 188396"/>
                <a:gd name="connsiteY3" fmla="*/ 105712 h 251448"/>
                <a:gd name="connsiteX4" fmla="*/ 61288 w 188396"/>
                <a:gd name="connsiteY4" fmla="*/ 40942 h 251448"/>
                <a:gd name="connsiteX5" fmla="*/ 87958 w 188396"/>
                <a:gd name="connsiteY5" fmla="*/ 6652 h 251448"/>
                <a:gd name="connsiteX6" fmla="*/ 185113 w 188396"/>
                <a:gd name="connsiteY6" fmla="*/ 2842 h 251448"/>
                <a:gd name="connsiteX7" fmla="*/ 160348 w 188396"/>
                <a:gd name="connsiteY7" fmla="*/ 39037 h 251448"/>
                <a:gd name="connsiteX8" fmla="*/ 108913 w 188396"/>
                <a:gd name="connsiteY8" fmla="*/ 65707 h 251448"/>
                <a:gd name="connsiteX9" fmla="*/ 91768 w 188396"/>
                <a:gd name="connsiteY9" fmla="*/ 101902 h 251448"/>
                <a:gd name="connsiteX10" fmla="*/ 86053 w 188396"/>
                <a:gd name="connsiteY10" fmla="*/ 153337 h 251448"/>
                <a:gd name="connsiteX11" fmla="*/ 67003 w 188396"/>
                <a:gd name="connsiteY11" fmla="*/ 180007 h 251448"/>
                <a:gd name="connsiteX12" fmla="*/ 38428 w 188396"/>
                <a:gd name="connsiteY12" fmla="*/ 208582 h 251448"/>
                <a:gd name="connsiteX13" fmla="*/ 328 w 188396"/>
                <a:gd name="connsiteY13" fmla="*/ 250492 h 251448"/>
                <a:gd name="connsiteX0" fmla="*/ 394 w 188462"/>
                <a:gd name="connsiteY0" fmla="*/ 250492 h 252441"/>
                <a:gd name="connsiteX1" fmla="*/ 21349 w 188462"/>
                <a:gd name="connsiteY1" fmla="*/ 166672 h 252441"/>
                <a:gd name="connsiteX2" fmla="*/ 44209 w 188462"/>
                <a:gd name="connsiteY2" fmla="*/ 151432 h 252441"/>
                <a:gd name="connsiteX3" fmla="*/ 61354 w 188462"/>
                <a:gd name="connsiteY3" fmla="*/ 105712 h 252441"/>
                <a:gd name="connsiteX4" fmla="*/ 61354 w 188462"/>
                <a:gd name="connsiteY4" fmla="*/ 40942 h 252441"/>
                <a:gd name="connsiteX5" fmla="*/ 88024 w 188462"/>
                <a:gd name="connsiteY5" fmla="*/ 6652 h 252441"/>
                <a:gd name="connsiteX6" fmla="*/ 185179 w 188462"/>
                <a:gd name="connsiteY6" fmla="*/ 2842 h 252441"/>
                <a:gd name="connsiteX7" fmla="*/ 160414 w 188462"/>
                <a:gd name="connsiteY7" fmla="*/ 39037 h 252441"/>
                <a:gd name="connsiteX8" fmla="*/ 108979 w 188462"/>
                <a:gd name="connsiteY8" fmla="*/ 65707 h 252441"/>
                <a:gd name="connsiteX9" fmla="*/ 91834 w 188462"/>
                <a:gd name="connsiteY9" fmla="*/ 101902 h 252441"/>
                <a:gd name="connsiteX10" fmla="*/ 86119 w 188462"/>
                <a:gd name="connsiteY10" fmla="*/ 153337 h 252441"/>
                <a:gd name="connsiteX11" fmla="*/ 67069 w 188462"/>
                <a:gd name="connsiteY11" fmla="*/ 180007 h 252441"/>
                <a:gd name="connsiteX12" fmla="*/ 40399 w 188462"/>
                <a:gd name="connsiteY12" fmla="*/ 220012 h 252441"/>
                <a:gd name="connsiteX13" fmla="*/ 394 w 188462"/>
                <a:gd name="connsiteY13" fmla="*/ 250492 h 252441"/>
                <a:gd name="connsiteX0" fmla="*/ 394 w 188462"/>
                <a:gd name="connsiteY0" fmla="*/ 250492 h 254132"/>
                <a:gd name="connsiteX1" fmla="*/ 21349 w 188462"/>
                <a:gd name="connsiteY1" fmla="*/ 166672 h 254132"/>
                <a:gd name="connsiteX2" fmla="*/ 44209 w 188462"/>
                <a:gd name="connsiteY2" fmla="*/ 151432 h 254132"/>
                <a:gd name="connsiteX3" fmla="*/ 61354 w 188462"/>
                <a:gd name="connsiteY3" fmla="*/ 105712 h 254132"/>
                <a:gd name="connsiteX4" fmla="*/ 61354 w 188462"/>
                <a:gd name="connsiteY4" fmla="*/ 40942 h 254132"/>
                <a:gd name="connsiteX5" fmla="*/ 88024 w 188462"/>
                <a:gd name="connsiteY5" fmla="*/ 6652 h 254132"/>
                <a:gd name="connsiteX6" fmla="*/ 185179 w 188462"/>
                <a:gd name="connsiteY6" fmla="*/ 2842 h 254132"/>
                <a:gd name="connsiteX7" fmla="*/ 160414 w 188462"/>
                <a:gd name="connsiteY7" fmla="*/ 39037 h 254132"/>
                <a:gd name="connsiteX8" fmla="*/ 108979 w 188462"/>
                <a:gd name="connsiteY8" fmla="*/ 65707 h 254132"/>
                <a:gd name="connsiteX9" fmla="*/ 91834 w 188462"/>
                <a:gd name="connsiteY9" fmla="*/ 101902 h 254132"/>
                <a:gd name="connsiteX10" fmla="*/ 86119 w 188462"/>
                <a:gd name="connsiteY10" fmla="*/ 153337 h 254132"/>
                <a:gd name="connsiteX11" fmla="*/ 67069 w 188462"/>
                <a:gd name="connsiteY11" fmla="*/ 180007 h 254132"/>
                <a:gd name="connsiteX12" fmla="*/ 40399 w 188462"/>
                <a:gd name="connsiteY12" fmla="*/ 220012 h 254132"/>
                <a:gd name="connsiteX13" fmla="*/ 28969 w 188462"/>
                <a:gd name="connsiteY13" fmla="*/ 237157 h 254132"/>
                <a:gd name="connsiteX14" fmla="*/ 394 w 188462"/>
                <a:gd name="connsiteY14" fmla="*/ 250492 h 254132"/>
                <a:gd name="connsiteX0" fmla="*/ 212 w 188280"/>
                <a:gd name="connsiteY0" fmla="*/ 250492 h 258840"/>
                <a:gd name="connsiteX1" fmla="*/ 21167 w 188280"/>
                <a:gd name="connsiteY1" fmla="*/ 166672 h 258840"/>
                <a:gd name="connsiteX2" fmla="*/ 44027 w 188280"/>
                <a:gd name="connsiteY2" fmla="*/ 151432 h 258840"/>
                <a:gd name="connsiteX3" fmla="*/ 61172 w 188280"/>
                <a:gd name="connsiteY3" fmla="*/ 105712 h 258840"/>
                <a:gd name="connsiteX4" fmla="*/ 61172 w 188280"/>
                <a:gd name="connsiteY4" fmla="*/ 40942 h 258840"/>
                <a:gd name="connsiteX5" fmla="*/ 87842 w 188280"/>
                <a:gd name="connsiteY5" fmla="*/ 6652 h 258840"/>
                <a:gd name="connsiteX6" fmla="*/ 184997 w 188280"/>
                <a:gd name="connsiteY6" fmla="*/ 2842 h 258840"/>
                <a:gd name="connsiteX7" fmla="*/ 160232 w 188280"/>
                <a:gd name="connsiteY7" fmla="*/ 39037 h 258840"/>
                <a:gd name="connsiteX8" fmla="*/ 108797 w 188280"/>
                <a:gd name="connsiteY8" fmla="*/ 65707 h 258840"/>
                <a:gd name="connsiteX9" fmla="*/ 91652 w 188280"/>
                <a:gd name="connsiteY9" fmla="*/ 101902 h 258840"/>
                <a:gd name="connsiteX10" fmla="*/ 85937 w 188280"/>
                <a:gd name="connsiteY10" fmla="*/ 153337 h 258840"/>
                <a:gd name="connsiteX11" fmla="*/ 66887 w 188280"/>
                <a:gd name="connsiteY11" fmla="*/ 180007 h 258840"/>
                <a:gd name="connsiteX12" fmla="*/ 40217 w 188280"/>
                <a:gd name="connsiteY12" fmla="*/ 220012 h 258840"/>
                <a:gd name="connsiteX13" fmla="*/ 34502 w 188280"/>
                <a:gd name="connsiteY13" fmla="*/ 252397 h 258840"/>
                <a:gd name="connsiteX14" fmla="*/ 212 w 188280"/>
                <a:gd name="connsiteY14" fmla="*/ 250492 h 2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280" h="258840">
                  <a:moveTo>
                    <a:pt x="212" y="250492"/>
                  </a:moveTo>
                  <a:cubicBezTo>
                    <a:pt x="-2010" y="236205"/>
                    <a:pt x="13865" y="183182"/>
                    <a:pt x="21167" y="166672"/>
                  </a:cubicBezTo>
                  <a:cubicBezTo>
                    <a:pt x="28469" y="150162"/>
                    <a:pt x="37359" y="161592"/>
                    <a:pt x="44027" y="151432"/>
                  </a:cubicBezTo>
                  <a:cubicBezTo>
                    <a:pt x="50695" y="141272"/>
                    <a:pt x="58315" y="124127"/>
                    <a:pt x="61172" y="105712"/>
                  </a:cubicBezTo>
                  <a:cubicBezTo>
                    <a:pt x="64029" y="87297"/>
                    <a:pt x="56727" y="57452"/>
                    <a:pt x="61172" y="40942"/>
                  </a:cubicBezTo>
                  <a:cubicBezTo>
                    <a:pt x="65617" y="24432"/>
                    <a:pt x="67205" y="13002"/>
                    <a:pt x="87842" y="6652"/>
                  </a:cubicBezTo>
                  <a:cubicBezTo>
                    <a:pt x="108479" y="302"/>
                    <a:pt x="172932" y="-2555"/>
                    <a:pt x="184997" y="2842"/>
                  </a:cubicBezTo>
                  <a:cubicBezTo>
                    <a:pt x="197062" y="8239"/>
                    <a:pt x="172932" y="28559"/>
                    <a:pt x="160232" y="39037"/>
                  </a:cubicBezTo>
                  <a:cubicBezTo>
                    <a:pt x="147532" y="49514"/>
                    <a:pt x="120227" y="55230"/>
                    <a:pt x="108797" y="65707"/>
                  </a:cubicBezTo>
                  <a:cubicBezTo>
                    <a:pt x="97367" y="76184"/>
                    <a:pt x="95462" y="87297"/>
                    <a:pt x="91652" y="101902"/>
                  </a:cubicBezTo>
                  <a:cubicBezTo>
                    <a:pt x="87842" y="116507"/>
                    <a:pt x="90065" y="140319"/>
                    <a:pt x="85937" y="153337"/>
                  </a:cubicBezTo>
                  <a:cubicBezTo>
                    <a:pt x="81810" y="166354"/>
                    <a:pt x="74825" y="170799"/>
                    <a:pt x="66887" y="180007"/>
                  </a:cubicBezTo>
                  <a:cubicBezTo>
                    <a:pt x="58950" y="189214"/>
                    <a:pt x="45614" y="207947"/>
                    <a:pt x="40217" y="220012"/>
                  </a:cubicBezTo>
                  <a:cubicBezTo>
                    <a:pt x="34820" y="232077"/>
                    <a:pt x="41169" y="247317"/>
                    <a:pt x="34502" y="252397"/>
                  </a:cubicBezTo>
                  <a:cubicBezTo>
                    <a:pt x="27835" y="257477"/>
                    <a:pt x="2434" y="264779"/>
                    <a:pt x="212" y="250492"/>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3570200" y="2657399"/>
              <a:ext cx="193800" cy="390551"/>
              <a:chOff x="3570200" y="2657399"/>
              <a:chExt cx="193800" cy="390551"/>
            </a:xfrm>
          </p:grpSpPr>
          <p:sp>
            <p:nvSpPr>
              <p:cNvPr id="52" name="Freeform 51"/>
              <p:cNvSpPr/>
              <p:nvPr/>
            </p:nvSpPr>
            <p:spPr>
              <a:xfrm>
                <a:off x="3594437" y="2657399"/>
                <a:ext cx="161987" cy="186766"/>
              </a:xfrm>
              <a:custGeom>
                <a:avLst/>
                <a:gdLst>
                  <a:gd name="connsiteX0" fmla="*/ 95548 w 161987"/>
                  <a:gd name="connsiteY0" fmla="*/ 5791 h 186766"/>
                  <a:gd name="connsiteX1" fmla="*/ 154603 w 161987"/>
                  <a:gd name="connsiteY1" fmla="*/ 9601 h 186766"/>
                  <a:gd name="connsiteX2" fmla="*/ 156508 w 161987"/>
                  <a:gd name="connsiteY2" fmla="*/ 62941 h 186766"/>
                  <a:gd name="connsiteX3" fmla="*/ 112693 w 161987"/>
                  <a:gd name="connsiteY3" fmla="*/ 104851 h 186766"/>
                  <a:gd name="connsiteX4" fmla="*/ 72688 w 161987"/>
                  <a:gd name="connsiteY4" fmla="*/ 129616 h 186766"/>
                  <a:gd name="connsiteX5" fmla="*/ 55543 w 161987"/>
                  <a:gd name="connsiteY5" fmla="*/ 169621 h 186766"/>
                  <a:gd name="connsiteX6" fmla="*/ 23158 w 161987"/>
                  <a:gd name="connsiteY6" fmla="*/ 186766 h 186766"/>
                  <a:gd name="connsiteX7" fmla="*/ 298 w 161987"/>
                  <a:gd name="connsiteY7" fmla="*/ 169621 h 186766"/>
                  <a:gd name="connsiteX8" fmla="*/ 11728 w 161987"/>
                  <a:gd name="connsiteY8" fmla="*/ 141046 h 186766"/>
                  <a:gd name="connsiteX9" fmla="*/ 34588 w 161987"/>
                  <a:gd name="connsiteY9" fmla="*/ 125806 h 186766"/>
                  <a:gd name="connsiteX10" fmla="*/ 47923 w 161987"/>
                  <a:gd name="connsiteY10" fmla="*/ 102946 h 186766"/>
                  <a:gd name="connsiteX11" fmla="*/ 47923 w 161987"/>
                  <a:gd name="connsiteY11" fmla="*/ 72466 h 186766"/>
                  <a:gd name="connsiteX12" fmla="*/ 68878 w 161987"/>
                  <a:gd name="connsiteY12" fmla="*/ 70561 h 186766"/>
                  <a:gd name="connsiteX13" fmla="*/ 95548 w 161987"/>
                  <a:gd name="connsiteY13" fmla="*/ 5791 h 18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87" h="186766">
                    <a:moveTo>
                      <a:pt x="95548" y="5791"/>
                    </a:moveTo>
                    <a:cubicBezTo>
                      <a:pt x="109836" y="-4369"/>
                      <a:pt x="144443" y="76"/>
                      <a:pt x="154603" y="9601"/>
                    </a:cubicBezTo>
                    <a:cubicBezTo>
                      <a:pt x="164763" y="19126"/>
                      <a:pt x="163493" y="47066"/>
                      <a:pt x="156508" y="62941"/>
                    </a:cubicBezTo>
                    <a:cubicBezTo>
                      <a:pt x="149523" y="78816"/>
                      <a:pt x="126663" y="93739"/>
                      <a:pt x="112693" y="104851"/>
                    </a:cubicBezTo>
                    <a:cubicBezTo>
                      <a:pt x="98723" y="115963"/>
                      <a:pt x="82213" y="118821"/>
                      <a:pt x="72688" y="129616"/>
                    </a:cubicBezTo>
                    <a:cubicBezTo>
                      <a:pt x="63163" y="140411"/>
                      <a:pt x="63798" y="160096"/>
                      <a:pt x="55543" y="169621"/>
                    </a:cubicBezTo>
                    <a:cubicBezTo>
                      <a:pt x="47288" y="179146"/>
                      <a:pt x="32365" y="186766"/>
                      <a:pt x="23158" y="186766"/>
                    </a:cubicBezTo>
                    <a:cubicBezTo>
                      <a:pt x="13951" y="186766"/>
                      <a:pt x="2203" y="177241"/>
                      <a:pt x="298" y="169621"/>
                    </a:cubicBezTo>
                    <a:cubicBezTo>
                      <a:pt x="-1607" y="162001"/>
                      <a:pt x="6013" y="148348"/>
                      <a:pt x="11728" y="141046"/>
                    </a:cubicBezTo>
                    <a:cubicBezTo>
                      <a:pt x="17443" y="133744"/>
                      <a:pt x="28555" y="132156"/>
                      <a:pt x="34588" y="125806"/>
                    </a:cubicBezTo>
                    <a:cubicBezTo>
                      <a:pt x="40621" y="119456"/>
                      <a:pt x="45700" y="111836"/>
                      <a:pt x="47923" y="102946"/>
                    </a:cubicBezTo>
                    <a:cubicBezTo>
                      <a:pt x="50145" y="94056"/>
                      <a:pt x="44431" y="77863"/>
                      <a:pt x="47923" y="72466"/>
                    </a:cubicBezTo>
                    <a:cubicBezTo>
                      <a:pt x="51415" y="67069"/>
                      <a:pt x="64433" y="77229"/>
                      <a:pt x="68878" y="70561"/>
                    </a:cubicBezTo>
                    <a:cubicBezTo>
                      <a:pt x="73323" y="63893"/>
                      <a:pt x="81260" y="15951"/>
                      <a:pt x="95548" y="5791"/>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20435569">
                <a:off x="3626654" y="3002231"/>
                <a:ext cx="72856" cy="45719"/>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89" h="168483">
                    <a:moveTo>
                      <a:pt x="25232" y="40054"/>
                    </a:moveTo>
                    <a:cubicBezTo>
                      <a:pt x="48727" y="27354"/>
                      <a:pt x="111910" y="25766"/>
                      <a:pt x="141437" y="19099"/>
                    </a:cubicBezTo>
                    <a:cubicBezTo>
                      <a:pt x="170964" y="12432"/>
                      <a:pt x="190650" y="-904"/>
                      <a:pt x="202397" y="49"/>
                    </a:cubicBezTo>
                    <a:cubicBezTo>
                      <a:pt x="214145" y="1001"/>
                      <a:pt x="211922" y="6082"/>
                      <a:pt x="211922" y="24814"/>
                    </a:cubicBezTo>
                    <a:cubicBezTo>
                      <a:pt x="211922" y="43546"/>
                      <a:pt x="210017" y="89902"/>
                      <a:pt x="202397" y="112444"/>
                    </a:cubicBezTo>
                    <a:cubicBezTo>
                      <a:pt x="194777" y="134987"/>
                      <a:pt x="176679" y="150862"/>
                      <a:pt x="166202" y="160069"/>
                    </a:cubicBezTo>
                    <a:cubicBezTo>
                      <a:pt x="155725" y="169276"/>
                      <a:pt x="155724" y="169276"/>
                      <a:pt x="139532" y="167689"/>
                    </a:cubicBezTo>
                    <a:cubicBezTo>
                      <a:pt x="123340" y="166102"/>
                      <a:pt x="90002" y="156259"/>
                      <a:pt x="69047" y="150544"/>
                    </a:cubicBezTo>
                    <a:cubicBezTo>
                      <a:pt x="48092" y="144829"/>
                      <a:pt x="25232" y="142606"/>
                      <a:pt x="13802" y="133399"/>
                    </a:cubicBezTo>
                    <a:cubicBezTo>
                      <a:pt x="2372" y="124192"/>
                      <a:pt x="-1438" y="110856"/>
                      <a:pt x="467" y="95299"/>
                    </a:cubicBezTo>
                    <a:cubicBezTo>
                      <a:pt x="2372" y="79742"/>
                      <a:pt x="1737" y="52754"/>
                      <a:pt x="25232" y="40054"/>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20435569">
                <a:off x="3647739" y="2898359"/>
                <a:ext cx="64817" cy="49113"/>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3641"/>
                  <a:gd name="connsiteY0" fmla="*/ 52562 h 180991"/>
                  <a:gd name="connsiteX1" fmla="*/ 108510 w 213641"/>
                  <a:gd name="connsiteY1" fmla="*/ 2039 h 180991"/>
                  <a:gd name="connsiteX2" fmla="*/ 202397 w 213641"/>
                  <a:gd name="connsiteY2" fmla="*/ 12557 h 180991"/>
                  <a:gd name="connsiteX3" fmla="*/ 211922 w 213641"/>
                  <a:gd name="connsiteY3" fmla="*/ 37322 h 180991"/>
                  <a:gd name="connsiteX4" fmla="*/ 202397 w 213641"/>
                  <a:gd name="connsiteY4" fmla="*/ 124952 h 180991"/>
                  <a:gd name="connsiteX5" fmla="*/ 166202 w 213641"/>
                  <a:gd name="connsiteY5" fmla="*/ 172577 h 180991"/>
                  <a:gd name="connsiteX6" fmla="*/ 139532 w 213641"/>
                  <a:gd name="connsiteY6" fmla="*/ 180197 h 180991"/>
                  <a:gd name="connsiteX7" fmla="*/ 69047 w 213641"/>
                  <a:gd name="connsiteY7" fmla="*/ 163052 h 180991"/>
                  <a:gd name="connsiteX8" fmla="*/ 13802 w 213641"/>
                  <a:gd name="connsiteY8" fmla="*/ 145907 h 180991"/>
                  <a:gd name="connsiteX9" fmla="*/ 467 w 213641"/>
                  <a:gd name="connsiteY9" fmla="*/ 107807 h 180991"/>
                  <a:gd name="connsiteX10" fmla="*/ 25232 w 213641"/>
                  <a:gd name="connsiteY10" fmla="*/ 52562 h 180991"/>
                  <a:gd name="connsiteX0" fmla="*/ 12589 w 200998"/>
                  <a:gd name="connsiteY0" fmla="*/ 52562 h 180991"/>
                  <a:gd name="connsiteX1" fmla="*/ 95867 w 200998"/>
                  <a:gd name="connsiteY1" fmla="*/ 2039 h 180991"/>
                  <a:gd name="connsiteX2" fmla="*/ 189754 w 200998"/>
                  <a:gd name="connsiteY2" fmla="*/ 12557 h 180991"/>
                  <a:gd name="connsiteX3" fmla="*/ 199279 w 200998"/>
                  <a:gd name="connsiteY3" fmla="*/ 37322 h 180991"/>
                  <a:gd name="connsiteX4" fmla="*/ 189754 w 200998"/>
                  <a:gd name="connsiteY4" fmla="*/ 124952 h 180991"/>
                  <a:gd name="connsiteX5" fmla="*/ 153559 w 200998"/>
                  <a:gd name="connsiteY5" fmla="*/ 172577 h 180991"/>
                  <a:gd name="connsiteX6" fmla="*/ 126889 w 200998"/>
                  <a:gd name="connsiteY6" fmla="*/ 180197 h 180991"/>
                  <a:gd name="connsiteX7" fmla="*/ 56404 w 200998"/>
                  <a:gd name="connsiteY7" fmla="*/ 163052 h 180991"/>
                  <a:gd name="connsiteX8" fmla="*/ 1159 w 200998"/>
                  <a:gd name="connsiteY8" fmla="*/ 145907 h 180991"/>
                  <a:gd name="connsiteX9" fmla="*/ 68421 w 200998"/>
                  <a:gd name="connsiteY9" fmla="*/ 113980 h 180991"/>
                  <a:gd name="connsiteX10" fmla="*/ 12589 w 200998"/>
                  <a:gd name="connsiteY10" fmla="*/ 52562 h 180991"/>
                  <a:gd name="connsiteX0" fmla="*/ 278 w 188687"/>
                  <a:gd name="connsiteY0" fmla="*/ 52562 h 180991"/>
                  <a:gd name="connsiteX1" fmla="*/ 83556 w 188687"/>
                  <a:gd name="connsiteY1" fmla="*/ 2039 h 180991"/>
                  <a:gd name="connsiteX2" fmla="*/ 177443 w 188687"/>
                  <a:gd name="connsiteY2" fmla="*/ 12557 h 180991"/>
                  <a:gd name="connsiteX3" fmla="*/ 186968 w 188687"/>
                  <a:gd name="connsiteY3" fmla="*/ 37322 h 180991"/>
                  <a:gd name="connsiteX4" fmla="*/ 177443 w 188687"/>
                  <a:gd name="connsiteY4" fmla="*/ 124952 h 180991"/>
                  <a:gd name="connsiteX5" fmla="*/ 141248 w 188687"/>
                  <a:gd name="connsiteY5" fmla="*/ 172577 h 180991"/>
                  <a:gd name="connsiteX6" fmla="*/ 114578 w 188687"/>
                  <a:gd name="connsiteY6" fmla="*/ 180197 h 180991"/>
                  <a:gd name="connsiteX7" fmla="*/ 44093 w 188687"/>
                  <a:gd name="connsiteY7" fmla="*/ 163052 h 180991"/>
                  <a:gd name="connsiteX8" fmla="*/ 56110 w 188687"/>
                  <a:gd name="connsiteY8" fmla="*/ 113980 h 180991"/>
                  <a:gd name="connsiteX9" fmla="*/ 278 w 188687"/>
                  <a:gd name="connsiteY9" fmla="*/ 52562 h 1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87" h="180991">
                    <a:moveTo>
                      <a:pt x="278" y="52562"/>
                    </a:moveTo>
                    <a:cubicBezTo>
                      <a:pt x="4852" y="33905"/>
                      <a:pt x="54029" y="8706"/>
                      <a:pt x="83556" y="2039"/>
                    </a:cubicBezTo>
                    <a:cubicBezTo>
                      <a:pt x="113083" y="-4628"/>
                      <a:pt x="160208" y="6677"/>
                      <a:pt x="177443" y="12557"/>
                    </a:cubicBezTo>
                    <a:cubicBezTo>
                      <a:pt x="194678" y="18437"/>
                      <a:pt x="186968" y="18590"/>
                      <a:pt x="186968" y="37322"/>
                    </a:cubicBezTo>
                    <a:cubicBezTo>
                      <a:pt x="186968" y="56054"/>
                      <a:pt x="185063" y="102410"/>
                      <a:pt x="177443" y="124952"/>
                    </a:cubicBezTo>
                    <a:cubicBezTo>
                      <a:pt x="169823" y="147495"/>
                      <a:pt x="151725" y="163370"/>
                      <a:pt x="141248" y="172577"/>
                    </a:cubicBezTo>
                    <a:cubicBezTo>
                      <a:pt x="130771" y="181784"/>
                      <a:pt x="130770" y="181784"/>
                      <a:pt x="114578" y="180197"/>
                    </a:cubicBezTo>
                    <a:cubicBezTo>
                      <a:pt x="98386" y="178610"/>
                      <a:pt x="53838" y="174088"/>
                      <a:pt x="44093" y="163052"/>
                    </a:cubicBezTo>
                    <a:cubicBezTo>
                      <a:pt x="34348" y="152016"/>
                      <a:pt x="63412" y="132395"/>
                      <a:pt x="56110" y="113980"/>
                    </a:cubicBezTo>
                    <a:cubicBezTo>
                      <a:pt x="48808" y="95565"/>
                      <a:pt x="-4296" y="71219"/>
                      <a:pt x="278" y="52562"/>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20435569">
                <a:off x="3621320" y="2846384"/>
                <a:ext cx="56761" cy="45719"/>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89" h="168483">
                    <a:moveTo>
                      <a:pt x="25232" y="40054"/>
                    </a:moveTo>
                    <a:cubicBezTo>
                      <a:pt x="48727" y="27354"/>
                      <a:pt x="111910" y="25766"/>
                      <a:pt x="141437" y="19099"/>
                    </a:cubicBezTo>
                    <a:cubicBezTo>
                      <a:pt x="170964" y="12432"/>
                      <a:pt x="190650" y="-904"/>
                      <a:pt x="202397" y="49"/>
                    </a:cubicBezTo>
                    <a:cubicBezTo>
                      <a:pt x="214145" y="1001"/>
                      <a:pt x="211922" y="6082"/>
                      <a:pt x="211922" y="24814"/>
                    </a:cubicBezTo>
                    <a:cubicBezTo>
                      <a:pt x="211922" y="43546"/>
                      <a:pt x="210017" y="89902"/>
                      <a:pt x="202397" y="112444"/>
                    </a:cubicBezTo>
                    <a:cubicBezTo>
                      <a:pt x="194777" y="134987"/>
                      <a:pt x="176679" y="150862"/>
                      <a:pt x="166202" y="160069"/>
                    </a:cubicBezTo>
                    <a:cubicBezTo>
                      <a:pt x="155725" y="169276"/>
                      <a:pt x="155724" y="169276"/>
                      <a:pt x="139532" y="167689"/>
                    </a:cubicBezTo>
                    <a:cubicBezTo>
                      <a:pt x="123340" y="166102"/>
                      <a:pt x="90002" y="156259"/>
                      <a:pt x="69047" y="150544"/>
                    </a:cubicBezTo>
                    <a:cubicBezTo>
                      <a:pt x="48092" y="144829"/>
                      <a:pt x="25232" y="142606"/>
                      <a:pt x="13802" y="133399"/>
                    </a:cubicBezTo>
                    <a:cubicBezTo>
                      <a:pt x="2372" y="124192"/>
                      <a:pt x="-1438" y="110856"/>
                      <a:pt x="467" y="95299"/>
                    </a:cubicBezTo>
                    <a:cubicBezTo>
                      <a:pt x="2372" y="79742"/>
                      <a:pt x="1737" y="52754"/>
                      <a:pt x="25232" y="40054"/>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20435569">
                <a:off x="3570200" y="2981569"/>
                <a:ext cx="45719" cy="45719"/>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89" h="168483">
                    <a:moveTo>
                      <a:pt x="25232" y="40054"/>
                    </a:moveTo>
                    <a:cubicBezTo>
                      <a:pt x="48727" y="27354"/>
                      <a:pt x="111910" y="25766"/>
                      <a:pt x="141437" y="19099"/>
                    </a:cubicBezTo>
                    <a:cubicBezTo>
                      <a:pt x="170964" y="12432"/>
                      <a:pt x="190650" y="-904"/>
                      <a:pt x="202397" y="49"/>
                    </a:cubicBezTo>
                    <a:cubicBezTo>
                      <a:pt x="214145" y="1001"/>
                      <a:pt x="211922" y="6082"/>
                      <a:pt x="211922" y="24814"/>
                    </a:cubicBezTo>
                    <a:cubicBezTo>
                      <a:pt x="211922" y="43546"/>
                      <a:pt x="210017" y="89902"/>
                      <a:pt x="202397" y="112444"/>
                    </a:cubicBezTo>
                    <a:cubicBezTo>
                      <a:pt x="194777" y="134987"/>
                      <a:pt x="176679" y="150862"/>
                      <a:pt x="166202" y="160069"/>
                    </a:cubicBezTo>
                    <a:cubicBezTo>
                      <a:pt x="155725" y="169276"/>
                      <a:pt x="155724" y="169276"/>
                      <a:pt x="139532" y="167689"/>
                    </a:cubicBezTo>
                    <a:cubicBezTo>
                      <a:pt x="123340" y="166102"/>
                      <a:pt x="90002" y="156259"/>
                      <a:pt x="69047" y="150544"/>
                    </a:cubicBezTo>
                    <a:cubicBezTo>
                      <a:pt x="48092" y="144829"/>
                      <a:pt x="25232" y="142606"/>
                      <a:pt x="13802" y="133399"/>
                    </a:cubicBezTo>
                    <a:cubicBezTo>
                      <a:pt x="2372" y="124192"/>
                      <a:pt x="-1438" y="110856"/>
                      <a:pt x="467" y="95299"/>
                    </a:cubicBezTo>
                    <a:cubicBezTo>
                      <a:pt x="2372" y="79742"/>
                      <a:pt x="1737" y="52754"/>
                      <a:pt x="25232" y="40054"/>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5874647">
                <a:off x="3712760" y="2968303"/>
                <a:ext cx="56761" cy="45719"/>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89" h="168483">
                    <a:moveTo>
                      <a:pt x="25232" y="40054"/>
                    </a:moveTo>
                    <a:cubicBezTo>
                      <a:pt x="48727" y="27354"/>
                      <a:pt x="111910" y="25766"/>
                      <a:pt x="141437" y="19099"/>
                    </a:cubicBezTo>
                    <a:cubicBezTo>
                      <a:pt x="170964" y="12432"/>
                      <a:pt x="190650" y="-904"/>
                      <a:pt x="202397" y="49"/>
                    </a:cubicBezTo>
                    <a:cubicBezTo>
                      <a:pt x="214145" y="1001"/>
                      <a:pt x="211922" y="6082"/>
                      <a:pt x="211922" y="24814"/>
                    </a:cubicBezTo>
                    <a:cubicBezTo>
                      <a:pt x="211922" y="43546"/>
                      <a:pt x="210017" y="89902"/>
                      <a:pt x="202397" y="112444"/>
                    </a:cubicBezTo>
                    <a:cubicBezTo>
                      <a:pt x="194777" y="134987"/>
                      <a:pt x="176679" y="150862"/>
                      <a:pt x="166202" y="160069"/>
                    </a:cubicBezTo>
                    <a:cubicBezTo>
                      <a:pt x="155725" y="169276"/>
                      <a:pt x="155724" y="169276"/>
                      <a:pt x="139532" y="167689"/>
                    </a:cubicBezTo>
                    <a:cubicBezTo>
                      <a:pt x="123340" y="166102"/>
                      <a:pt x="90002" y="156259"/>
                      <a:pt x="69047" y="150544"/>
                    </a:cubicBezTo>
                    <a:cubicBezTo>
                      <a:pt x="48092" y="144829"/>
                      <a:pt x="25232" y="142606"/>
                      <a:pt x="13802" y="133399"/>
                    </a:cubicBezTo>
                    <a:cubicBezTo>
                      <a:pt x="2372" y="124192"/>
                      <a:pt x="-1438" y="110856"/>
                      <a:pt x="467" y="95299"/>
                    </a:cubicBezTo>
                    <a:cubicBezTo>
                      <a:pt x="2372" y="79742"/>
                      <a:pt x="1737" y="52754"/>
                      <a:pt x="25232" y="40054"/>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391412">
                <a:off x="3581668" y="2916994"/>
                <a:ext cx="46984" cy="45719"/>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89" h="168483">
                    <a:moveTo>
                      <a:pt x="25232" y="40054"/>
                    </a:moveTo>
                    <a:cubicBezTo>
                      <a:pt x="48727" y="27354"/>
                      <a:pt x="111910" y="25766"/>
                      <a:pt x="141437" y="19099"/>
                    </a:cubicBezTo>
                    <a:cubicBezTo>
                      <a:pt x="170964" y="12432"/>
                      <a:pt x="190650" y="-904"/>
                      <a:pt x="202397" y="49"/>
                    </a:cubicBezTo>
                    <a:cubicBezTo>
                      <a:pt x="214145" y="1001"/>
                      <a:pt x="211922" y="6082"/>
                      <a:pt x="211922" y="24814"/>
                    </a:cubicBezTo>
                    <a:cubicBezTo>
                      <a:pt x="211922" y="43546"/>
                      <a:pt x="210017" y="89902"/>
                      <a:pt x="202397" y="112444"/>
                    </a:cubicBezTo>
                    <a:cubicBezTo>
                      <a:pt x="194777" y="134987"/>
                      <a:pt x="176679" y="150862"/>
                      <a:pt x="166202" y="160069"/>
                    </a:cubicBezTo>
                    <a:cubicBezTo>
                      <a:pt x="155725" y="169276"/>
                      <a:pt x="155724" y="169276"/>
                      <a:pt x="139532" y="167689"/>
                    </a:cubicBezTo>
                    <a:cubicBezTo>
                      <a:pt x="123340" y="166102"/>
                      <a:pt x="90002" y="156259"/>
                      <a:pt x="69047" y="150544"/>
                    </a:cubicBezTo>
                    <a:cubicBezTo>
                      <a:pt x="48092" y="144829"/>
                      <a:pt x="25232" y="142606"/>
                      <a:pt x="13802" y="133399"/>
                    </a:cubicBezTo>
                    <a:cubicBezTo>
                      <a:pt x="2372" y="124192"/>
                      <a:pt x="-1438" y="110856"/>
                      <a:pt x="467" y="95299"/>
                    </a:cubicBezTo>
                    <a:cubicBezTo>
                      <a:pt x="2372" y="79742"/>
                      <a:pt x="1737" y="52754"/>
                      <a:pt x="25232" y="40054"/>
                    </a:cubicBezTo>
                    <a:close/>
                  </a:path>
                </a:pathLst>
              </a:custGeom>
              <a:solidFill>
                <a:schemeClr val="tx2">
                  <a:lumMod val="9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Freeform 107"/>
            <p:cNvSpPr/>
            <p:nvPr/>
          </p:nvSpPr>
          <p:spPr>
            <a:xfrm>
              <a:off x="4983612" y="2350770"/>
              <a:ext cx="125599" cy="69801"/>
            </a:xfrm>
            <a:custGeom>
              <a:avLst/>
              <a:gdLst>
                <a:gd name="connsiteX0" fmla="*/ 5583 w 125599"/>
                <a:gd name="connsiteY0" fmla="*/ 24210 h 86391"/>
                <a:gd name="connsiteX1" fmla="*/ 60828 w 125599"/>
                <a:gd name="connsiteY1" fmla="*/ 5160 h 86391"/>
                <a:gd name="connsiteX2" fmla="*/ 116073 w 125599"/>
                <a:gd name="connsiteY2" fmla="*/ 3255 h 86391"/>
                <a:gd name="connsiteX3" fmla="*/ 123693 w 125599"/>
                <a:gd name="connsiteY3" fmla="*/ 45165 h 86391"/>
                <a:gd name="connsiteX4" fmla="*/ 95118 w 125599"/>
                <a:gd name="connsiteY4" fmla="*/ 83265 h 86391"/>
                <a:gd name="connsiteX5" fmla="*/ 45588 w 125599"/>
                <a:gd name="connsiteY5" fmla="*/ 83265 h 86391"/>
                <a:gd name="connsiteX6" fmla="*/ 7488 w 125599"/>
                <a:gd name="connsiteY6" fmla="*/ 75645 h 86391"/>
                <a:gd name="connsiteX7" fmla="*/ 5583 w 125599"/>
                <a:gd name="connsiteY7" fmla="*/ 2421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99" h="86391">
                  <a:moveTo>
                    <a:pt x="5583" y="24210"/>
                  </a:moveTo>
                  <a:cubicBezTo>
                    <a:pt x="14473" y="12462"/>
                    <a:pt x="42413" y="8652"/>
                    <a:pt x="60828" y="5160"/>
                  </a:cubicBezTo>
                  <a:cubicBezTo>
                    <a:pt x="79243" y="1668"/>
                    <a:pt x="105596" y="-3412"/>
                    <a:pt x="116073" y="3255"/>
                  </a:cubicBezTo>
                  <a:cubicBezTo>
                    <a:pt x="126550" y="9922"/>
                    <a:pt x="127185" y="31830"/>
                    <a:pt x="123693" y="45165"/>
                  </a:cubicBezTo>
                  <a:cubicBezTo>
                    <a:pt x="120201" y="58500"/>
                    <a:pt x="108136" y="76915"/>
                    <a:pt x="95118" y="83265"/>
                  </a:cubicBezTo>
                  <a:cubicBezTo>
                    <a:pt x="82100" y="89615"/>
                    <a:pt x="60193" y="84535"/>
                    <a:pt x="45588" y="83265"/>
                  </a:cubicBezTo>
                  <a:cubicBezTo>
                    <a:pt x="30983" y="81995"/>
                    <a:pt x="15743" y="80725"/>
                    <a:pt x="7488" y="75645"/>
                  </a:cubicBezTo>
                  <a:cubicBezTo>
                    <a:pt x="-767" y="70565"/>
                    <a:pt x="-3307" y="35958"/>
                    <a:pt x="5583" y="24210"/>
                  </a:cubicBezTo>
                  <a:close/>
                </a:path>
              </a:pathLst>
            </a:custGeom>
            <a:solidFill>
              <a:srgbClr val="6600FF"/>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5223773" y="2413990"/>
              <a:ext cx="103743" cy="71073"/>
            </a:xfrm>
            <a:custGeom>
              <a:avLst/>
              <a:gdLst>
                <a:gd name="connsiteX0" fmla="*/ 5583 w 125599"/>
                <a:gd name="connsiteY0" fmla="*/ 24210 h 86391"/>
                <a:gd name="connsiteX1" fmla="*/ 60828 w 125599"/>
                <a:gd name="connsiteY1" fmla="*/ 5160 h 86391"/>
                <a:gd name="connsiteX2" fmla="*/ 116073 w 125599"/>
                <a:gd name="connsiteY2" fmla="*/ 3255 h 86391"/>
                <a:gd name="connsiteX3" fmla="*/ 123693 w 125599"/>
                <a:gd name="connsiteY3" fmla="*/ 45165 h 86391"/>
                <a:gd name="connsiteX4" fmla="*/ 95118 w 125599"/>
                <a:gd name="connsiteY4" fmla="*/ 83265 h 86391"/>
                <a:gd name="connsiteX5" fmla="*/ 45588 w 125599"/>
                <a:gd name="connsiteY5" fmla="*/ 83265 h 86391"/>
                <a:gd name="connsiteX6" fmla="*/ 7488 w 125599"/>
                <a:gd name="connsiteY6" fmla="*/ 75645 h 86391"/>
                <a:gd name="connsiteX7" fmla="*/ 5583 w 125599"/>
                <a:gd name="connsiteY7" fmla="*/ 24210 h 86391"/>
                <a:gd name="connsiteX0" fmla="*/ 5981 w 125789"/>
                <a:gd name="connsiteY0" fmla="*/ 21356 h 83537"/>
                <a:gd name="connsiteX1" fmla="*/ 66941 w 125789"/>
                <a:gd name="connsiteY1" fmla="*/ 21168 h 83537"/>
                <a:gd name="connsiteX2" fmla="*/ 116471 w 125789"/>
                <a:gd name="connsiteY2" fmla="*/ 401 h 83537"/>
                <a:gd name="connsiteX3" fmla="*/ 124091 w 125789"/>
                <a:gd name="connsiteY3" fmla="*/ 42311 h 83537"/>
                <a:gd name="connsiteX4" fmla="*/ 95516 w 125789"/>
                <a:gd name="connsiteY4" fmla="*/ 80411 h 83537"/>
                <a:gd name="connsiteX5" fmla="*/ 45986 w 125789"/>
                <a:gd name="connsiteY5" fmla="*/ 80411 h 83537"/>
                <a:gd name="connsiteX6" fmla="*/ 7886 w 125789"/>
                <a:gd name="connsiteY6" fmla="*/ 72791 h 83537"/>
                <a:gd name="connsiteX7" fmla="*/ 5981 w 125789"/>
                <a:gd name="connsiteY7" fmla="*/ 21356 h 83537"/>
                <a:gd name="connsiteX0" fmla="*/ 6248 w 125932"/>
                <a:gd name="connsiteY0" fmla="*/ 22465 h 84646"/>
                <a:gd name="connsiteX1" fmla="*/ 71018 w 125932"/>
                <a:gd name="connsiteY1" fmla="*/ 10488 h 84646"/>
                <a:gd name="connsiteX2" fmla="*/ 116738 w 125932"/>
                <a:gd name="connsiteY2" fmla="*/ 1510 h 84646"/>
                <a:gd name="connsiteX3" fmla="*/ 124358 w 125932"/>
                <a:gd name="connsiteY3" fmla="*/ 43420 h 84646"/>
                <a:gd name="connsiteX4" fmla="*/ 95783 w 125932"/>
                <a:gd name="connsiteY4" fmla="*/ 81520 h 84646"/>
                <a:gd name="connsiteX5" fmla="*/ 46253 w 125932"/>
                <a:gd name="connsiteY5" fmla="*/ 81520 h 84646"/>
                <a:gd name="connsiteX6" fmla="*/ 8153 w 125932"/>
                <a:gd name="connsiteY6" fmla="*/ 73900 h 84646"/>
                <a:gd name="connsiteX7" fmla="*/ 6248 w 125932"/>
                <a:gd name="connsiteY7" fmla="*/ 22465 h 84646"/>
                <a:gd name="connsiteX0" fmla="*/ 6248 w 124375"/>
                <a:gd name="connsiteY0" fmla="*/ 12096 h 74277"/>
                <a:gd name="connsiteX1" fmla="*/ 71018 w 124375"/>
                <a:gd name="connsiteY1" fmla="*/ 119 h 74277"/>
                <a:gd name="connsiteX2" fmla="*/ 99593 w 124375"/>
                <a:gd name="connsiteY2" fmla="*/ 7645 h 74277"/>
                <a:gd name="connsiteX3" fmla="*/ 124358 w 124375"/>
                <a:gd name="connsiteY3" fmla="*/ 33051 h 74277"/>
                <a:gd name="connsiteX4" fmla="*/ 95783 w 124375"/>
                <a:gd name="connsiteY4" fmla="*/ 71151 h 74277"/>
                <a:gd name="connsiteX5" fmla="*/ 46253 w 124375"/>
                <a:gd name="connsiteY5" fmla="*/ 71151 h 74277"/>
                <a:gd name="connsiteX6" fmla="*/ 8153 w 124375"/>
                <a:gd name="connsiteY6" fmla="*/ 63531 h 74277"/>
                <a:gd name="connsiteX7" fmla="*/ 6248 w 124375"/>
                <a:gd name="connsiteY7" fmla="*/ 12096 h 74277"/>
                <a:gd name="connsiteX0" fmla="*/ 5452 w 123582"/>
                <a:gd name="connsiteY0" fmla="*/ 4889 h 67070"/>
                <a:gd name="connsiteX1" fmla="*/ 58792 w 123582"/>
                <a:gd name="connsiteY1" fmla="*/ 9416 h 67070"/>
                <a:gd name="connsiteX2" fmla="*/ 98797 w 123582"/>
                <a:gd name="connsiteY2" fmla="*/ 438 h 67070"/>
                <a:gd name="connsiteX3" fmla="*/ 123562 w 123582"/>
                <a:gd name="connsiteY3" fmla="*/ 25844 h 67070"/>
                <a:gd name="connsiteX4" fmla="*/ 94987 w 123582"/>
                <a:gd name="connsiteY4" fmla="*/ 63944 h 67070"/>
                <a:gd name="connsiteX5" fmla="*/ 45457 w 123582"/>
                <a:gd name="connsiteY5" fmla="*/ 63944 h 67070"/>
                <a:gd name="connsiteX6" fmla="*/ 7357 w 123582"/>
                <a:gd name="connsiteY6" fmla="*/ 56324 h 67070"/>
                <a:gd name="connsiteX7" fmla="*/ 5452 w 123582"/>
                <a:gd name="connsiteY7" fmla="*/ 4889 h 67070"/>
                <a:gd name="connsiteX0" fmla="*/ 5452 w 123582"/>
                <a:gd name="connsiteY0" fmla="*/ 26151 h 88332"/>
                <a:gd name="connsiteX1" fmla="*/ 58792 w 123582"/>
                <a:gd name="connsiteY1" fmla="*/ 27 h 88332"/>
                <a:gd name="connsiteX2" fmla="*/ 98797 w 123582"/>
                <a:gd name="connsiteY2" fmla="*/ 21700 h 88332"/>
                <a:gd name="connsiteX3" fmla="*/ 123562 w 123582"/>
                <a:gd name="connsiteY3" fmla="*/ 47106 h 88332"/>
                <a:gd name="connsiteX4" fmla="*/ 94987 w 123582"/>
                <a:gd name="connsiteY4" fmla="*/ 85206 h 88332"/>
                <a:gd name="connsiteX5" fmla="*/ 45457 w 123582"/>
                <a:gd name="connsiteY5" fmla="*/ 85206 h 88332"/>
                <a:gd name="connsiteX6" fmla="*/ 7357 w 123582"/>
                <a:gd name="connsiteY6" fmla="*/ 77586 h 88332"/>
                <a:gd name="connsiteX7" fmla="*/ 5452 w 123582"/>
                <a:gd name="connsiteY7" fmla="*/ 26151 h 88332"/>
                <a:gd name="connsiteX0" fmla="*/ 5452 w 123751"/>
                <a:gd name="connsiteY0" fmla="*/ 26130 h 88311"/>
                <a:gd name="connsiteX1" fmla="*/ 58792 w 123751"/>
                <a:gd name="connsiteY1" fmla="*/ 6 h 88311"/>
                <a:gd name="connsiteX2" fmla="*/ 81652 w 123751"/>
                <a:gd name="connsiteY2" fmla="*/ 24037 h 88311"/>
                <a:gd name="connsiteX3" fmla="*/ 123562 w 123751"/>
                <a:gd name="connsiteY3" fmla="*/ 47085 h 88311"/>
                <a:gd name="connsiteX4" fmla="*/ 94987 w 123751"/>
                <a:gd name="connsiteY4" fmla="*/ 85185 h 88311"/>
                <a:gd name="connsiteX5" fmla="*/ 45457 w 123751"/>
                <a:gd name="connsiteY5" fmla="*/ 85185 h 88311"/>
                <a:gd name="connsiteX6" fmla="*/ 7357 w 123751"/>
                <a:gd name="connsiteY6" fmla="*/ 77565 h 88311"/>
                <a:gd name="connsiteX7" fmla="*/ 5452 w 123751"/>
                <a:gd name="connsiteY7" fmla="*/ 26130 h 88311"/>
                <a:gd name="connsiteX0" fmla="*/ 5452 w 96265"/>
                <a:gd name="connsiteY0" fmla="*/ 26130 h 87447"/>
                <a:gd name="connsiteX1" fmla="*/ 58792 w 96265"/>
                <a:gd name="connsiteY1" fmla="*/ 6 h 87447"/>
                <a:gd name="connsiteX2" fmla="*/ 81652 w 96265"/>
                <a:gd name="connsiteY2" fmla="*/ 24037 h 87447"/>
                <a:gd name="connsiteX3" fmla="*/ 81652 w 96265"/>
                <a:gd name="connsiteY3" fmla="*/ 58874 h 87447"/>
                <a:gd name="connsiteX4" fmla="*/ 94987 w 96265"/>
                <a:gd name="connsiteY4" fmla="*/ 85185 h 87447"/>
                <a:gd name="connsiteX5" fmla="*/ 45457 w 96265"/>
                <a:gd name="connsiteY5" fmla="*/ 85185 h 87447"/>
                <a:gd name="connsiteX6" fmla="*/ 7357 w 96265"/>
                <a:gd name="connsiteY6" fmla="*/ 77565 h 87447"/>
                <a:gd name="connsiteX7" fmla="*/ 5452 w 96265"/>
                <a:gd name="connsiteY7" fmla="*/ 26130 h 87447"/>
                <a:gd name="connsiteX0" fmla="*/ 5452 w 103743"/>
                <a:gd name="connsiteY0" fmla="*/ 26130 h 87966"/>
                <a:gd name="connsiteX1" fmla="*/ 58792 w 103743"/>
                <a:gd name="connsiteY1" fmla="*/ 6 h 87966"/>
                <a:gd name="connsiteX2" fmla="*/ 81652 w 103743"/>
                <a:gd name="connsiteY2" fmla="*/ 24037 h 87966"/>
                <a:gd name="connsiteX3" fmla="*/ 102607 w 103743"/>
                <a:gd name="connsiteY3" fmla="*/ 51801 h 87966"/>
                <a:gd name="connsiteX4" fmla="*/ 94987 w 103743"/>
                <a:gd name="connsiteY4" fmla="*/ 85185 h 87966"/>
                <a:gd name="connsiteX5" fmla="*/ 45457 w 103743"/>
                <a:gd name="connsiteY5" fmla="*/ 85185 h 87966"/>
                <a:gd name="connsiteX6" fmla="*/ 7357 w 103743"/>
                <a:gd name="connsiteY6" fmla="*/ 77565 h 87966"/>
                <a:gd name="connsiteX7" fmla="*/ 5452 w 103743"/>
                <a:gd name="connsiteY7" fmla="*/ 26130 h 8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43" h="87966">
                  <a:moveTo>
                    <a:pt x="5452" y="26130"/>
                  </a:moveTo>
                  <a:cubicBezTo>
                    <a:pt x="14024" y="13204"/>
                    <a:pt x="46092" y="355"/>
                    <a:pt x="58792" y="6"/>
                  </a:cubicBezTo>
                  <a:cubicBezTo>
                    <a:pt x="71492" y="-343"/>
                    <a:pt x="74350" y="15405"/>
                    <a:pt x="81652" y="24037"/>
                  </a:cubicBezTo>
                  <a:cubicBezTo>
                    <a:pt x="88955" y="32670"/>
                    <a:pt x="100385" y="41610"/>
                    <a:pt x="102607" y="51801"/>
                  </a:cubicBezTo>
                  <a:cubicBezTo>
                    <a:pt x="104830" y="61992"/>
                    <a:pt x="104512" y="79621"/>
                    <a:pt x="94987" y="85185"/>
                  </a:cubicBezTo>
                  <a:cubicBezTo>
                    <a:pt x="85462" y="90749"/>
                    <a:pt x="60062" y="86455"/>
                    <a:pt x="45457" y="85185"/>
                  </a:cubicBezTo>
                  <a:cubicBezTo>
                    <a:pt x="30852" y="83915"/>
                    <a:pt x="15612" y="82645"/>
                    <a:pt x="7357" y="77565"/>
                  </a:cubicBezTo>
                  <a:cubicBezTo>
                    <a:pt x="-898" y="72485"/>
                    <a:pt x="-3120" y="39056"/>
                    <a:pt x="5452" y="26130"/>
                  </a:cubicBezTo>
                  <a:close/>
                </a:path>
              </a:pathLst>
            </a:custGeom>
            <a:solidFill>
              <a:srgbClr val="6600FF"/>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4667250" y="3328035"/>
              <a:ext cx="227457" cy="370332"/>
              <a:chOff x="4667250" y="3328035"/>
              <a:chExt cx="227457" cy="370332"/>
            </a:xfrm>
          </p:grpSpPr>
          <p:sp>
            <p:nvSpPr>
              <p:cNvPr id="168" name="Oval 167"/>
              <p:cNvSpPr/>
              <p:nvPr/>
            </p:nvSpPr>
            <p:spPr>
              <a:xfrm>
                <a:off x="4827270" y="3329940"/>
                <a:ext cx="27432" cy="27432"/>
              </a:xfrm>
              <a:prstGeom prst="ellipse">
                <a:avLst/>
              </a:pr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831080" y="3404235"/>
                <a:ext cx="27432" cy="27432"/>
              </a:xfrm>
              <a:prstGeom prst="ellipse">
                <a:avLst/>
              </a:pr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829175" y="3482340"/>
                <a:ext cx="27432" cy="27432"/>
              </a:xfrm>
              <a:prstGeom prst="ellipse">
                <a:avLst/>
              </a:pr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711065" y="3552825"/>
                <a:ext cx="27432" cy="27432"/>
              </a:xfrm>
              <a:prstGeom prst="ellipse">
                <a:avLst/>
              </a:pr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712970" y="3670935"/>
                <a:ext cx="27432" cy="27432"/>
              </a:xfrm>
              <a:prstGeom prst="ellipse">
                <a:avLst/>
              </a:pr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789170" y="3512820"/>
                <a:ext cx="27432" cy="27432"/>
              </a:xfrm>
              <a:prstGeom prst="ellipse">
                <a:avLst/>
              </a:prstGeom>
              <a:solidFill>
                <a:srgbClr val="33CC33"/>
              </a:solidFill>
              <a:ln w="63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712970" y="3629025"/>
                <a:ext cx="27432" cy="27432"/>
              </a:xfrm>
              <a:prstGeom prst="ellipse">
                <a:avLst/>
              </a:prstGeom>
              <a:solidFill>
                <a:srgbClr val="33CC33"/>
              </a:solidFill>
              <a:ln w="63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754880" y="3549015"/>
                <a:ext cx="27432" cy="27432"/>
              </a:xfrm>
              <a:prstGeom prst="ellipse">
                <a:avLst/>
              </a:prstGeom>
              <a:solidFill>
                <a:srgbClr val="33CC33"/>
              </a:solidFill>
              <a:ln w="63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89170" y="3470910"/>
                <a:ext cx="27432" cy="27432"/>
              </a:xfrm>
              <a:prstGeom prst="ellipse">
                <a:avLst/>
              </a:prstGeom>
              <a:solidFill>
                <a:srgbClr val="33CC33"/>
              </a:solidFill>
              <a:ln w="63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789170" y="3362325"/>
                <a:ext cx="27432" cy="27432"/>
              </a:xfrm>
              <a:prstGeom prst="ellipse">
                <a:avLst/>
              </a:prstGeom>
              <a:solidFill>
                <a:srgbClr val="33CC33"/>
              </a:solidFill>
              <a:ln w="63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867275" y="3442335"/>
                <a:ext cx="27432" cy="27432"/>
              </a:xfrm>
              <a:prstGeom prst="ellipse">
                <a:avLst/>
              </a:prstGeom>
              <a:solidFill>
                <a:srgbClr val="33CC33"/>
              </a:solidFill>
              <a:ln w="63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783455" y="3404235"/>
                <a:ext cx="27432" cy="27432"/>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791075" y="3328035"/>
                <a:ext cx="27432" cy="27432"/>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785360" y="3436620"/>
                <a:ext cx="27432" cy="27432"/>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709160" y="3478530"/>
                <a:ext cx="27432" cy="27432"/>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45355" y="3516630"/>
                <a:ext cx="27432" cy="27432"/>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747260" y="3590925"/>
                <a:ext cx="27432" cy="27432"/>
              </a:xfrm>
              <a:prstGeom prst="ellipse">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821555" y="3434715"/>
                <a:ext cx="27432" cy="27432"/>
              </a:xfrm>
              <a:prstGeom prst="ellipse">
                <a:avLst/>
              </a:prstGeom>
              <a:solidFill>
                <a:srgbClr val="FF66FF"/>
              </a:solidFill>
              <a:ln w="63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827270" y="3518535"/>
                <a:ext cx="27432" cy="27432"/>
              </a:xfrm>
              <a:prstGeom prst="ellipse">
                <a:avLst/>
              </a:prstGeom>
              <a:solidFill>
                <a:srgbClr val="FF66FF"/>
              </a:solidFill>
              <a:ln w="63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716780" y="3587115"/>
                <a:ext cx="27432" cy="27432"/>
              </a:xfrm>
              <a:prstGeom prst="ellipse">
                <a:avLst/>
              </a:prstGeom>
              <a:solidFill>
                <a:srgbClr val="FF66FF"/>
              </a:solidFill>
              <a:ln w="63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745355" y="3478530"/>
                <a:ext cx="27432" cy="27432"/>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792980" y="3552825"/>
                <a:ext cx="27432" cy="27432"/>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667250" y="3587115"/>
                <a:ext cx="27432" cy="27432"/>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Freeform 193"/>
            <p:cNvSpPr/>
            <p:nvPr/>
          </p:nvSpPr>
          <p:spPr>
            <a:xfrm>
              <a:off x="5042521" y="2676525"/>
              <a:ext cx="66689" cy="120015"/>
            </a:xfrm>
            <a:custGeom>
              <a:avLst/>
              <a:gdLst>
                <a:gd name="connsiteX0" fmla="*/ 39014 w 67589"/>
                <a:gd name="connsiteY0" fmla="*/ 0 h 120015"/>
                <a:gd name="connsiteX1" fmla="*/ 914 w 67589"/>
                <a:gd name="connsiteY1" fmla="*/ 36195 h 120015"/>
                <a:gd name="connsiteX2" fmla="*/ 14249 w 67589"/>
                <a:gd name="connsiteY2" fmla="*/ 49530 h 120015"/>
                <a:gd name="connsiteX3" fmla="*/ 40919 w 67589"/>
                <a:gd name="connsiteY3" fmla="*/ 59055 h 120015"/>
                <a:gd name="connsiteX4" fmla="*/ 40919 w 67589"/>
                <a:gd name="connsiteY4" fmla="*/ 85725 h 120015"/>
                <a:gd name="connsiteX5" fmla="*/ 67589 w 67589"/>
                <a:gd name="connsiteY5" fmla="*/ 120015 h 120015"/>
                <a:gd name="connsiteX6" fmla="*/ 67589 w 67589"/>
                <a:gd name="connsiteY6" fmla="*/ 120015 h 120015"/>
                <a:gd name="connsiteX0" fmla="*/ 38370 w 66945"/>
                <a:gd name="connsiteY0" fmla="*/ 0 h 120015"/>
                <a:gd name="connsiteX1" fmla="*/ 25035 w 66945"/>
                <a:gd name="connsiteY1" fmla="*/ 15240 h 120015"/>
                <a:gd name="connsiteX2" fmla="*/ 270 w 66945"/>
                <a:gd name="connsiteY2" fmla="*/ 36195 h 120015"/>
                <a:gd name="connsiteX3" fmla="*/ 13605 w 66945"/>
                <a:gd name="connsiteY3" fmla="*/ 49530 h 120015"/>
                <a:gd name="connsiteX4" fmla="*/ 40275 w 66945"/>
                <a:gd name="connsiteY4" fmla="*/ 59055 h 120015"/>
                <a:gd name="connsiteX5" fmla="*/ 40275 w 66945"/>
                <a:gd name="connsiteY5" fmla="*/ 85725 h 120015"/>
                <a:gd name="connsiteX6" fmla="*/ 66945 w 66945"/>
                <a:gd name="connsiteY6" fmla="*/ 120015 h 120015"/>
                <a:gd name="connsiteX7" fmla="*/ 66945 w 66945"/>
                <a:gd name="connsiteY7" fmla="*/ 120015 h 120015"/>
                <a:gd name="connsiteX0" fmla="*/ 38114 w 66689"/>
                <a:gd name="connsiteY0" fmla="*/ 0 h 120015"/>
                <a:gd name="connsiteX1" fmla="*/ 11444 w 66689"/>
                <a:gd name="connsiteY1" fmla="*/ 5715 h 120015"/>
                <a:gd name="connsiteX2" fmla="*/ 14 w 66689"/>
                <a:gd name="connsiteY2" fmla="*/ 36195 h 120015"/>
                <a:gd name="connsiteX3" fmla="*/ 13349 w 66689"/>
                <a:gd name="connsiteY3" fmla="*/ 49530 h 120015"/>
                <a:gd name="connsiteX4" fmla="*/ 40019 w 66689"/>
                <a:gd name="connsiteY4" fmla="*/ 59055 h 120015"/>
                <a:gd name="connsiteX5" fmla="*/ 40019 w 66689"/>
                <a:gd name="connsiteY5" fmla="*/ 85725 h 120015"/>
                <a:gd name="connsiteX6" fmla="*/ 66689 w 66689"/>
                <a:gd name="connsiteY6" fmla="*/ 120015 h 120015"/>
                <a:gd name="connsiteX7" fmla="*/ 66689 w 66689"/>
                <a:gd name="connsiteY7" fmla="*/ 120015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89" h="120015">
                  <a:moveTo>
                    <a:pt x="38114" y="0"/>
                  </a:moveTo>
                  <a:cubicBezTo>
                    <a:pt x="35892" y="2540"/>
                    <a:pt x="17794" y="-318"/>
                    <a:pt x="11444" y="5715"/>
                  </a:cubicBezTo>
                  <a:cubicBezTo>
                    <a:pt x="5094" y="11748"/>
                    <a:pt x="-303" y="28893"/>
                    <a:pt x="14" y="36195"/>
                  </a:cubicBezTo>
                  <a:cubicBezTo>
                    <a:pt x="331" y="43497"/>
                    <a:pt x="6682" y="45720"/>
                    <a:pt x="13349" y="49530"/>
                  </a:cubicBezTo>
                  <a:cubicBezTo>
                    <a:pt x="20016" y="53340"/>
                    <a:pt x="35574" y="53022"/>
                    <a:pt x="40019" y="59055"/>
                  </a:cubicBezTo>
                  <a:cubicBezTo>
                    <a:pt x="44464" y="65088"/>
                    <a:pt x="35574" y="75565"/>
                    <a:pt x="40019" y="85725"/>
                  </a:cubicBezTo>
                  <a:cubicBezTo>
                    <a:pt x="44464" y="95885"/>
                    <a:pt x="66689" y="120015"/>
                    <a:pt x="66689" y="120015"/>
                  </a:cubicBezTo>
                  <a:lnTo>
                    <a:pt x="66689" y="120015"/>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5019097" y="2720340"/>
              <a:ext cx="23437" cy="72390"/>
            </a:xfrm>
            <a:custGeom>
              <a:avLst/>
              <a:gdLst>
                <a:gd name="connsiteX0" fmla="*/ 53382 w 61002"/>
                <a:gd name="connsiteY0" fmla="*/ 0 h 72390"/>
                <a:gd name="connsiteX1" fmla="*/ 42 w 61002"/>
                <a:gd name="connsiteY1" fmla="*/ 28575 h 72390"/>
                <a:gd name="connsiteX2" fmla="*/ 61002 w 61002"/>
                <a:gd name="connsiteY2" fmla="*/ 72390 h 72390"/>
                <a:gd name="connsiteX0" fmla="*/ 23652 w 31272"/>
                <a:gd name="connsiteY0" fmla="*/ 0 h 72390"/>
                <a:gd name="connsiteX1" fmla="*/ 813 w 31272"/>
                <a:gd name="connsiteY1" fmla="*/ 32385 h 72390"/>
                <a:gd name="connsiteX2" fmla="*/ 31272 w 31272"/>
                <a:gd name="connsiteY2" fmla="*/ 72390 h 72390"/>
              </a:gdLst>
              <a:ahLst/>
              <a:cxnLst>
                <a:cxn ang="0">
                  <a:pos x="connsiteX0" y="connsiteY0"/>
                </a:cxn>
                <a:cxn ang="0">
                  <a:pos x="connsiteX1" y="connsiteY1"/>
                </a:cxn>
                <a:cxn ang="0">
                  <a:pos x="connsiteX2" y="connsiteY2"/>
                </a:cxn>
              </a:cxnLst>
              <a:rect l="l" t="t" r="r" b="b"/>
              <a:pathLst>
                <a:path w="31272" h="72390">
                  <a:moveTo>
                    <a:pt x="23652" y="0"/>
                  </a:moveTo>
                  <a:cubicBezTo>
                    <a:pt x="-3653" y="8255"/>
                    <a:pt x="-457" y="20320"/>
                    <a:pt x="813" y="32385"/>
                  </a:cubicBezTo>
                  <a:cubicBezTo>
                    <a:pt x="2083" y="44450"/>
                    <a:pt x="1427" y="56515"/>
                    <a:pt x="31272" y="72390"/>
                  </a:cubicBez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4846320" y="2123860"/>
              <a:ext cx="504825" cy="125506"/>
            </a:xfrm>
            <a:custGeom>
              <a:avLst/>
              <a:gdLst>
                <a:gd name="connsiteX0" fmla="*/ 0 w 504825"/>
                <a:gd name="connsiteY0" fmla="*/ 4025 h 125506"/>
                <a:gd name="connsiteX1" fmla="*/ 64770 w 504825"/>
                <a:gd name="connsiteY1" fmla="*/ 215 h 125506"/>
                <a:gd name="connsiteX2" fmla="*/ 160020 w 504825"/>
                <a:gd name="connsiteY2" fmla="*/ 9740 h 125506"/>
                <a:gd name="connsiteX3" fmla="*/ 220980 w 504825"/>
                <a:gd name="connsiteY3" fmla="*/ 28790 h 125506"/>
                <a:gd name="connsiteX4" fmla="*/ 249555 w 504825"/>
                <a:gd name="connsiteY4" fmla="*/ 51650 h 125506"/>
                <a:gd name="connsiteX5" fmla="*/ 308610 w 504825"/>
                <a:gd name="connsiteY5" fmla="*/ 45935 h 125506"/>
                <a:gd name="connsiteX6" fmla="*/ 390525 w 504825"/>
                <a:gd name="connsiteY6" fmla="*/ 59270 h 125506"/>
                <a:gd name="connsiteX7" fmla="*/ 421005 w 504825"/>
                <a:gd name="connsiteY7" fmla="*/ 78320 h 125506"/>
                <a:gd name="connsiteX8" fmla="*/ 441960 w 504825"/>
                <a:gd name="connsiteY8" fmla="*/ 108800 h 125506"/>
                <a:gd name="connsiteX9" fmla="*/ 476250 w 504825"/>
                <a:gd name="connsiteY9" fmla="*/ 124040 h 125506"/>
                <a:gd name="connsiteX10" fmla="*/ 504825 w 504825"/>
                <a:gd name="connsiteY10" fmla="*/ 124040 h 125506"/>
                <a:gd name="connsiteX0" fmla="*/ 0 w 504825"/>
                <a:gd name="connsiteY0" fmla="*/ 4025 h 125506"/>
                <a:gd name="connsiteX1" fmla="*/ 64770 w 504825"/>
                <a:gd name="connsiteY1" fmla="*/ 215 h 125506"/>
                <a:gd name="connsiteX2" fmla="*/ 160020 w 504825"/>
                <a:gd name="connsiteY2" fmla="*/ 9740 h 125506"/>
                <a:gd name="connsiteX3" fmla="*/ 209550 w 504825"/>
                <a:gd name="connsiteY3" fmla="*/ 34505 h 125506"/>
                <a:gd name="connsiteX4" fmla="*/ 249555 w 504825"/>
                <a:gd name="connsiteY4" fmla="*/ 51650 h 125506"/>
                <a:gd name="connsiteX5" fmla="*/ 308610 w 504825"/>
                <a:gd name="connsiteY5" fmla="*/ 45935 h 125506"/>
                <a:gd name="connsiteX6" fmla="*/ 390525 w 504825"/>
                <a:gd name="connsiteY6" fmla="*/ 59270 h 125506"/>
                <a:gd name="connsiteX7" fmla="*/ 421005 w 504825"/>
                <a:gd name="connsiteY7" fmla="*/ 78320 h 125506"/>
                <a:gd name="connsiteX8" fmla="*/ 441960 w 504825"/>
                <a:gd name="connsiteY8" fmla="*/ 108800 h 125506"/>
                <a:gd name="connsiteX9" fmla="*/ 476250 w 504825"/>
                <a:gd name="connsiteY9" fmla="*/ 124040 h 125506"/>
                <a:gd name="connsiteX10" fmla="*/ 504825 w 504825"/>
                <a:gd name="connsiteY10" fmla="*/ 124040 h 125506"/>
                <a:gd name="connsiteX0" fmla="*/ 0 w 504825"/>
                <a:gd name="connsiteY0" fmla="*/ 4025 h 125506"/>
                <a:gd name="connsiteX1" fmla="*/ 64770 w 504825"/>
                <a:gd name="connsiteY1" fmla="*/ 215 h 125506"/>
                <a:gd name="connsiteX2" fmla="*/ 160020 w 504825"/>
                <a:gd name="connsiteY2" fmla="*/ 9740 h 125506"/>
                <a:gd name="connsiteX3" fmla="*/ 209550 w 504825"/>
                <a:gd name="connsiteY3" fmla="*/ 34505 h 125506"/>
                <a:gd name="connsiteX4" fmla="*/ 249555 w 504825"/>
                <a:gd name="connsiteY4" fmla="*/ 51650 h 125506"/>
                <a:gd name="connsiteX5" fmla="*/ 308610 w 504825"/>
                <a:gd name="connsiteY5" fmla="*/ 45935 h 125506"/>
                <a:gd name="connsiteX6" fmla="*/ 379095 w 504825"/>
                <a:gd name="connsiteY6" fmla="*/ 63080 h 125506"/>
                <a:gd name="connsiteX7" fmla="*/ 421005 w 504825"/>
                <a:gd name="connsiteY7" fmla="*/ 78320 h 125506"/>
                <a:gd name="connsiteX8" fmla="*/ 441960 w 504825"/>
                <a:gd name="connsiteY8" fmla="*/ 108800 h 125506"/>
                <a:gd name="connsiteX9" fmla="*/ 476250 w 504825"/>
                <a:gd name="connsiteY9" fmla="*/ 124040 h 125506"/>
                <a:gd name="connsiteX10" fmla="*/ 504825 w 504825"/>
                <a:gd name="connsiteY10" fmla="*/ 124040 h 125506"/>
                <a:gd name="connsiteX0" fmla="*/ 0 w 504825"/>
                <a:gd name="connsiteY0" fmla="*/ 4025 h 125506"/>
                <a:gd name="connsiteX1" fmla="*/ 64770 w 504825"/>
                <a:gd name="connsiteY1" fmla="*/ 215 h 125506"/>
                <a:gd name="connsiteX2" fmla="*/ 160020 w 504825"/>
                <a:gd name="connsiteY2" fmla="*/ 9740 h 125506"/>
                <a:gd name="connsiteX3" fmla="*/ 209550 w 504825"/>
                <a:gd name="connsiteY3" fmla="*/ 34505 h 125506"/>
                <a:gd name="connsiteX4" fmla="*/ 249555 w 504825"/>
                <a:gd name="connsiteY4" fmla="*/ 51650 h 125506"/>
                <a:gd name="connsiteX5" fmla="*/ 280035 w 504825"/>
                <a:gd name="connsiteY5" fmla="*/ 51650 h 125506"/>
                <a:gd name="connsiteX6" fmla="*/ 308610 w 504825"/>
                <a:gd name="connsiteY6" fmla="*/ 45935 h 125506"/>
                <a:gd name="connsiteX7" fmla="*/ 379095 w 504825"/>
                <a:gd name="connsiteY7" fmla="*/ 63080 h 125506"/>
                <a:gd name="connsiteX8" fmla="*/ 421005 w 504825"/>
                <a:gd name="connsiteY8" fmla="*/ 78320 h 125506"/>
                <a:gd name="connsiteX9" fmla="*/ 441960 w 504825"/>
                <a:gd name="connsiteY9" fmla="*/ 108800 h 125506"/>
                <a:gd name="connsiteX10" fmla="*/ 476250 w 504825"/>
                <a:gd name="connsiteY10" fmla="*/ 124040 h 125506"/>
                <a:gd name="connsiteX11" fmla="*/ 504825 w 504825"/>
                <a:gd name="connsiteY11" fmla="*/ 124040 h 1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825" h="125506">
                  <a:moveTo>
                    <a:pt x="0" y="4025"/>
                  </a:moveTo>
                  <a:cubicBezTo>
                    <a:pt x="19050" y="1643"/>
                    <a:pt x="38100" y="-738"/>
                    <a:pt x="64770" y="215"/>
                  </a:cubicBezTo>
                  <a:cubicBezTo>
                    <a:pt x="91440" y="1167"/>
                    <a:pt x="135890" y="4025"/>
                    <a:pt x="160020" y="9740"/>
                  </a:cubicBezTo>
                  <a:cubicBezTo>
                    <a:pt x="184150" y="15455"/>
                    <a:pt x="194628" y="27520"/>
                    <a:pt x="209550" y="34505"/>
                  </a:cubicBezTo>
                  <a:cubicBezTo>
                    <a:pt x="224473" y="41490"/>
                    <a:pt x="237808" y="48793"/>
                    <a:pt x="249555" y="51650"/>
                  </a:cubicBezTo>
                  <a:cubicBezTo>
                    <a:pt x="261302" y="54507"/>
                    <a:pt x="270193" y="52602"/>
                    <a:pt x="280035" y="51650"/>
                  </a:cubicBezTo>
                  <a:cubicBezTo>
                    <a:pt x="289877" y="50698"/>
                    <a:pt x="292100" y="44030"/>
                    <a:pt x="308610" y="45935"/>
                  </a:cubicBezTo>
                  <a:cubicBezTo>
                    <a:pt x="325120" y="47840"/>
                    <a:pt x="360363" y="57683"/>
                    <a:pt x="379095" y="63080"/>
                  </a:cubicBezTo>
                  <a:cubicBezTo>
                    <a:pt x="397827" y="68477"/>
                    <a:pt x="410528" y="70700"/>
                    <a:pt x="421005" y="78320"/>
                  </a:cubicBezTo>
                  <a:cubicBezTo>
                    <a:pt x="431483" y="85940"/>
                    <a:pt x="432753" y="101180"/>
                    <a:pt x="441960" y="108800"/>
                  </a:cubicBezTo>
                  <a:cubicBezTo>
                    <a:pt x="451168" y="116420"/>
                    <a:pt x="465773" y="121500"/>
                    <a:pt x="476250" y="124040"/>
                  </a:cubicBezTo>
                  <a:cubicBezTo>
                    <a:pt x="486727" y="126580"/>
                    <a:pt x="495776" y="125310"/>
                    <a:pt x="504825" y="124040"/>
                  </a:cubicBezTo>
                </a:path>
              </a:pathLst>
            </a:custGeom>
            <a:no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4852035" y="2089570"/>
              <a:ext cx="504825" cy="125506"/>
            </a:xfrm>
            <a:custGeom>
              <a:avLst/>
              <a:gdLst>
                <a:gd name="connsiteX0" fmla="*/ 0 w 504825"/>
                <a:gd name="connsiteY0" fmla="*/ 4025 h 125506"/>
                <a:gd name="connsiteX1" fmla="*/ 64770 w 504825"/>
                <a:gd name="connsiteY1" fmla="*/ 215 h 125506"/>
                <a:gd name="connsiteX2" fmla="*/ 160020 w 504825"/>
                <a:gd name="connsiteY2" fmla="*/ 9740 h 125506"/>
                <a:gd name="connsiteX3" fmla="*/ 220980 w 504825"/>
                <a:gd name="connsiteY3" fmla="*/ 28790 h 125506"/>
                <a:gd name="connsiteX4" fmla="*/ 249555 w 504825"/>
                <a:gd name="connsiteY4" fmla="*/ 51650 h 125506"/>
                <a:gd name="connsiteX5" fmla="*/ 308610 w 504825"/>
                <a:gd name="connsiteY5" fmla="*/ 45935 h 125506"/>
                <a:gd name="connsiteX6" fmla="*/ 390525 w 504825"/>
                <a:gd name="connsiteY6" fmla="*/ 59270 h 125506"/>
                <a:gd name="connsiteX7" fmla="*/ 421005 w 504825"/>
                <a:gd name="connsiteY7" fmla="*/ 78320 h 125506"/>
                <a:gd name="connsiteX8" fmla="*/ 441960 w 504825"/>
                <a:gd name="connsiteY8" fmla="*/ 108800 h 125506"/>
                <a:gd name="connsiteX9" fmla="*/ 476250 w 504825"/>
                <a:gd name="connsiteY9" fmla="*/ 124040 h 125506"/>
                <a:gd name="connsiteX10" fmla="*/ 504825 w 504825"/>
                <a:gd name="connsiteY10" fmla="*/ 124040 h 125506"/>
                <a:gd name="connsiteX0" fmla="*/ 0 w 504825"/>
                <a:gd name="connsiteY0" fmla="*/ 4025 h 125506"/>
                <a:gd name="connsiteX1" fmla="*/ 64770 w 504825"/>
                <a:gd name="connsiteY1" fmla="*/ 215 h 125506"/>
                <a:gd name="connsiteX2" fmla="*/ 160020 w 504825"/>
                <a:gd name="connsiteY2" fmla="*/ 9740 h 125506"/>
                <a:gd name="connsiteX3" fmla="*/ 209550 w 504825"/>
                <a:gd name="connsiteY3" fmla="*/ 34505 h 125506"/>
                <a:gd name="connsiteX4" fmla="*/ 249555 w 504825"/>
                <a:gd name="connsiteY4" fmla="*/ 51650 h 125506"/>
                <a:gd name="connsiteX5" fmla="*/ 308610 w 504825"/>
                <a:gd name="connsiteY5" fmla="*/ 45935 h 125506"/>
                <a:gd name="connsiteX6" fmla="*/ 390525 w 504825"/>
                <a:gd name="connsiteY6" fmla="*/ 59270 h 125506"/>
                <a:gd name="connsiteX7" fmla="*/ 421005 w 504825"/>
                <a:gd name="connsiteY7" fmla="*/ 78320 h 125506"/>
                <a:gd name="connsiteX8" fmla="*/ 441960 w 504825"/>
                <a:gd name="connsiteY8" fmla="*/ 108800 h 125506"/>
                <a:gd name="connsiteX9" fmla="*/ 476250 w 504825"/>
                <a:gd name="connsiteY9" fmla="*/ 124040 h 125506"/>
                <a:gd name="connsiteX10" fmla="*/ 504825 w 504825"/>
                <a:gd name="connsiteY10" fmla="*/ 124040 h 125506"/>
                <a:gd name="connsiteX0" fmla="*/ 0 w 504825"/>
                <a:gd name="connsiteY0" fmla="*/ 4025 h 125506"/>
                <a:gd name="connsiteX1" fmla="*/ 64770 w 504825"/>
                <a:gd name="connsiteY1" fmla="*/ 215 h 125506"/>
                <a:gd name="connsiteX2" fmla="*/ 160020 w 504825"/>
                <a:gd name="connsiteY2" fmla="*/ 9740 h 125506"/>
                <a:gd name="connsiteX3" fmla="*/ 209550 w 504825"/>
                <a:gd name="connsiteY3" fmla="*/ 34505 h 125506"/>
                <a:gd name="connsiteX4" fmla="*/ 249555 w 504825"/>
                <a:gd name="connsiteY4" fmla="*/ 51650 h 125506"/>
                <a:gd name="connsiteX5" fmla="*/ 308610 w 504825"/>
                <a:gd name="connsiteY5" fmla="*/ 45935 h 125506"/>
                <a:gd name="connsiteX6" fmla="*/ 379095 w 504825"/>
                <a:gd name="connsiteY6" fmla="*/ 63080 h 125506"/>
                <a:gd name="connsiteX7" fmla="*/ 421005 w 504825"/>
                <a:gd name="connsiteY7" fmla="*/ 78320 h 125506"/>
                <a:gd name="connsiteX8" fmla="*/ 441960 w 504825"/>
                <a:gd name="connsiteY8" fmla="*/ 108800 h 125506"/>
                <a:gd name="connsiteX9" fmla="*/ 476250 w 504825"/>
                <a:gd name="connsiteY9" fmla="*/ 124040 h 125506"/>
                <a:gd name="connsiteX10" fmla="*/ 504825 w 504825"/>
                <a:gd name="connsiteY10" fmla="*/ 124040 h 125506"/>
                <a:gd name="connsiteX0" fmla="*/ 0 w 504825"/>
                <a:gd name="connsiteY0" fmla="*/ 4025 h 125506"/>
                <a:gd name="connsiteX1" fmla="*/ 64770 w 504825"/>
                <a:gd name="connsiteY1" fmla="*/ 215 h 125506"/>
                <a:gd name="connsiteX2" fmla="*/ 160020 w 504825"/>
                <a:gd name="connsiteY2" fmla="*/ 9740 h 125506"/>
                <a:gd name="connsiteX3" fmla="*/ 209550 w 504825"/>
                <a:gd name="connsiteY3" fmla="*/ 34505 h 125506"/>
                <a:gd name="connsiteX4" fmla="*/ 249555 w 504825"/>
                <a:gd name="connsiteY4" fmla="*/ 51650 h 125506"/>
                <a:gd name="connsiteX5" fmla="*/ 280035 w 504825"/>
                <a:gd name="connsiteY5" fmla="*/ 51650 h 125506"/>
                <a:gd name="connsiteX6" fmla="*/ 308610 w 504825"/>
                <a:gd name="connsiteY6" fmla="*/ 45935 h 125506"/>
                <a:gd name="connsiteX7" fmla="*/ 379095 w 504825"/>
                <a:gd name="connsiteY7" fmla="*/ 63080 h 125506"/>
                <a:gd name="connsiteX8" fmla="*/ 421005 w 504825"/>
                <a:gd name="connsiteY8" fmla="*/ 78320 h 125506"/>
                <a:gd name="connsiteX9" fmla="*/ 441960 w 504825"/>
                <a:gd name="connsiteY9" fmla="*/ 108800 h 125506"/>
                <a:gd name="connsiteX10" fmla="*/ 476250 w 504825"/>
                <a:gd name="connsiteY10" fmla="*/ 124040 h 125506"/>
                <a:gd name="connsiteX11" fmla="*/ 504825 w 504825"/>
                <a:gd name="connsiteY11" fmla="*/ 124040 h 1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825" h="125506">
                  <a:moveTo>
                    <a:pt x="0" y="4025"/>
                  </a:moveTo>
                  <a:cubicBezTo>
                    <a:pt x="19050" y="1643"/>
                    <a:pt x="38100" y="-738"/>
                    <a:pt x="64770" y="215"/>
                  </a:cubicBezTo>
                  <a:cubicBezTo>
                    <a:pt x="91440" y="1167"/>
                    <a:pt x="135890" y="4025"/>
                    <a:pt x="160020" y="9740"/>
                  </a:cubicBezTo>
                  <a:cubicBezTo>
                    <a:pt x="184150" y="15455"/>
                    <a:pt x="194628" y="27520"/>
                    <a:pt x="209550" y="34505"/>
                  </a:cubicBezTo>
                  <a:cubicBezTo>
                    <a:pt x="224473" y="41490"/>
                    <a:pt x="237808" y="48793"/>
                    <a:pt x="249555" y="51650"/>
                  </a:cubicBezTo>
                  <a:cubicBezTo>
                    <a:pt x="261302" y="54507"/>
                    <a:pt x="270193" y="52602"/>
                    <a:pt x="280035" y="51650"/>
                  </a:cubicBezTo>
                  <a:cubicBezTo>
                    <a:pt x="289877" y="50698"/>
                    <a:pt x="292100" y="44030"/>
                    <a:pt x="308610" y="45935"/>
                  </a:cubicBezTo>
                  <a:cubicBezTo>
                    <a:pt x="325120" y="47840"/>
                    <a:pt x="360363" y="57683"/>
                    <a:pt x="379095" y="63080"/>
                  </a:cubicBezTo>
                  <a:cubicBezTo>
                    <a:pt x="397827" y="68477"/>
                    <a:pt x="410528" y="70700"/>
                    <a:pt x="421005" y="78320"/>
                  </a:cubicBezTo>
                  <a:cubicBezTo>
                    <a:pt x="431483" y="85940"/>
                    <a:pt x="432753" y="101180"/>
                    <a:pt x="441960" y="108800"/>
                  </a:cubicBezTo>
                  <a:cubicBezTo>
                    <a:pt x="451168" y="116420"/>
                    <a:pt x="465773" y="121500"/>
                    <a:pt x="476250" y="124040"/>
                  </a:cubicBezTo>
                  <a:cubicBezTo>
                    <a:pt x="486727" y="126580"/>
                    <a:pt x="495776" y="125310"/>
                    <a:pt x="504825" y="124040"/>
                  </a:cubicBezTo>
                </a:path>
              </a:pathLst>
            </a:custGeom>
            <a:no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920490" y="1944049"/>
              <a:ext cx="375285" cy="89535"/>
            </a:xfrm>
            <a:custGeom>
              <a:avLst/>
              <a:gdLst>
                <a:gd name="connsiteX0" fmla="*/ 0 w 375285"/>
                <a:gd name="connsiteY0" fmla="*/ 89535 h 89535"/>
                <a:gd name="connsiteX1" fmla="*/ 55245 w 375285"/>
                <a:gd name="connsiteY1" fmla="*/ 78105 h 89535"/>
                <a:gd name="connsiteX2" fmla="*/ 62865 w 375285"/>
                <a:gd name="connsiteY2" fmla="*/ 59055 h 89535"/>
                <a:gd name="connsiteX3" fmla="*/ 102870 w 375285"/>
                <a:gd name="connsiteY3" fmla="*/ 64770 h 89535"/>
                <a:gd name="connsiteX4" fmla="*/ 129540 w 375285"/>
                <a:gd name="connsiteY4" fmla="*/ 68580 h 89535"/>
                <a:gd name="connsiteX5" fmla="*/ 148590 w 375285"/>
                <a:gd name="connsiteY5" fmla="*/ 49530 h 89535"/>
                <a:gd name="connsiteX6" fmla="*/ 180975 w 375285"/>
                <a:gd name="connsiteY6" fmla="*/ 49530 h 89535"/>
                <a:gd name="connsiteX7" fmla="*/ 198120 w 375285"/>
                <a:gd name="connsiteY7" fmla="*/ 36195 h 89535"/>
                <a:gd name="connsiteX8" fmla="*/ 222885 w 375285"/>
                <a:gd name="connsiteY8" fmla="*/ 26670 h 89535"/>
                <a:gd name="connsiteX9" fmla="*/ 253365 w 375285"/>
                <a:gd name="connsiteY9" fmla="*/ 38100 h 89535"/>
                <a:gd name="connsiteX10" fmla="*/ 281940 w 375285"/>
                <a:gd name="connsiteY10" fmla="*/ 43815 h 89535"/>
                <a:gd name="connsiteX11" fmla="*/ 295275 w 375285"/>
                <a:gd name="connsiteY11" fmla="*/ 15240 h 89535"/>
                <a:gd name="connsiteX12" fmla="*/ 306705 w 375285"/>
                <a:gd name="connsiteY12" fmla="*/ 13335 h 89535"/>
                <a:gd name="connsiteX13" fmla="*/ 329565 w 375285"/>
                <a:gd name="connsiteY13" fmla="*/ 24765 h 89535"/>
                <a:gd name="connsiteX14" fmla="*/ 342900 w 375285"/>
                <a:gd name="connsiteY14" fmla="*/ 24765 h 89535"/>
                <a:gd name="connsiteX15" fmla="*/ 356235 w 375285"/>
                <a:gd name="connsiteY15" fmla="*/ 9525 h 89535"/>
                <a:gd name="connsiteX16" fmla="*/ 375285 w 375285"/>
                <a:gd name="connsiteY16" fmla="*/ 0 h 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285" h="89535">
                  <a:moveTo>
                    <a:pt x="0" y="89535"/>
                  </a:moveTo>
                  <a:cubicBezTo>
                    <a:pt x="22384" y="86360"/>
                    <a:pt x="44768" y="83185"/>
                    <a:pt x="55245" y="78105"/>
                  </a:cubicBezTo>
                  <a:cubicBezTo>
                    <a:pt x="65722" y="73025"/>
                    <a:pt x="54928" y="61277"/>
                    <a:pt x="62865" y="59055"/>
                  </a:cubicBezTo>
                  <a:cubicBezTo>
                    <a:pt x="70802" y="56833"/>
                    <a:pt x="102870" y="64770"/>
                    <a:pt x="102870" y="64770"/>
                  </a:cubicBezTo>
                  <a:cubicBezTo>
                    <a:pt x="113982" y="66357"/>
                    <a:pt x="121920" y="71120"/>
                    <a:pt x="129540" y="68580"/>
                  </a:cubicBezTo>
                  <a:cubicBezTo>
                    <a:pt x="137160" y="66040"/>
                    <a:pt x="140018" y="52705"/>
                    <a:pt x="148590" y="49530"/>
                  </a:cubicBezTo>
                  <a:cubicBezTo>
                    <a:pt x="157163" y="46355"/>
                    <a:pt x="172720" y="51752"/>
                    <a:pt x="180975" y="49530"/>
                  </a:cubicBezTo>
                  <a:cubicBezTo>
                    <a:pt x="189230" y="47308"/>
                    <a:pt x="191135" y="40005"/>
                    <a:pt x="198120" y="36195"/>
                  </a:cubicBezTo>
                  <a:cubicBezTo>
                    <a:pt x="205105" y="32385"/>
                    <a:pt x="213678" y="26352"/>
                    <a:pt x="222885" y="26670"/>
                  </a:cubicBezTo>
                  <a:cubicBezTo>
                    <a:pt x="232093" y="26987"/>
                    <a:pt x="243523" y="35242"/>
                    <a:pt x="253365" y="38100"/>
                  </a:cubicBezTo>
                  <a:cubicBezTo>
                    <a:pt x="263208" y="40957"/>
                    <a:pt x="274955" y="47625"/>
                    <a:pt x="281940" y="43815"/>
                  </a:cubicBezTo>
                  <a:cubicBezTo>
                    <a:pt x="288925" y="40005"/>
                    <a:pt x="291148" y="20320"/>
                    <a:pt x="295275" y="15240"/>
                  </a:cubicBezTo>
                  <a:cubicBezTo>
                    <a:pt x="299403" y="10160"/>
                    <a:pt x="300990" y="11747"/>
                    <a:pt x="306705" y="13335"/>
                  </a:cubicBezTo>
                  <a:cubicBezTo>
                    <a:pt x="312420" y="14922"/>
                    <a:pt x="323532" y="22860"/>
                    <a:pt x="329565" y="24765"/>
                  </a:cubicBezTo>
                  <a:cubicBezTo>
                    <a:pt x="335598" y="26670"/>
                    <a:pt x="338455" y="27305"/>
                    <a:pt x="342900" y="24765"/>
                  </a:cubicBezTo>
                  <a:cubicBezTo>
                    <a:pt x="347345" y="22225"/>
                    <a:pt x="350838" y="13652"/>
                    <a:pt x="356235" y="9525"/>
                  </a:cubicBezTo>
                  <a:cubicBezTo>
                    <a:pt x="361632" y="5398"/>
                    <a:pt x="368458" y="2699"/>
                    <a:pt x="375285" y="0"/>
                  </a:cubicBezTo>
                </a:path>
              </a:pathLst>
            </a:custGeom>
            <a:noFill/>
            <a:ln w="127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311140" y="2055491"/>
              <a:ext cx="436245" cy="203835"/>
            </a:xfrm>
            <a:custGeom>
              <a:avLst/>
              <a:gdLst>
                <a:gd name="connsiteX0" fmla="*/ 0 w 436245"/>
                <a:gd name="connsiteY0" fmla="*/ 0 h 203835"/>
                <a:gd name="connsiteX1" fmla="*/ 66675 w 436245"/>
                <a:gd name="connsiteY1" fmla="*/ 15240 h 203835"/>
                <a:gd name="connsiteX2" fmla="*/ 99060 w 436245"/>
                <a:gd name="connsiteY2" fmla="*/ 5715 h 203835"/>
                <a:gd name="connsiteX3" fmla="*/ 112395 w 436245"/>
                <a:gd name="connsiteY3" fmla="*/ 45720 h 203835"/>
                <a:gd name="connsiteX4" fmla="*/ 171450 w 436245"/>
                <a:gd name="connsiteY4" fmla="*/ 47625 h 203835"/>
                <a:gd name="connsiteX5" fmla="*/ 203835 w 436245"/>
                <a:gd name="connsiteY5" fmla="*/ 55245 h 203835"/>
                <a:gd name="connsiteX6" fmla="*/ 205740 w 436245"/>
                <a:gd name="connsiteY6" fmla="*/ 81915 h 203835"/>
                <a:gd name="connsiteX7" fmla="*/ 211455 w 436245"/>
                <a:gd name="connsiteY7" fmla="*/ 97155 h 203835"/>
                <a:gd name="connsiteX8" fmla="*/ 240030 w 436245"/>
                <a:gd name="connsiteY8" fmla="*/ 80010 h 203835"/>
                <a:gd name="connsiteX9" fmla="*/ 264795 w 436245"/>
                <a:gd name="connsiteY9" fmla="*/ 81915 h 203835"/>
                <a:gd name="connsiteX10" fmla="*/ 270510 w 436245"/>
                <a:gd name="connsiteY10" fmla="*/ 108585 h 203835"/>
                <a:gd name="connsiteX11" fmla="*/ 300990 w 436245"/>
                <a:gd name="connsiteY11" fmla="*/ 116205 h 203835"/>
                <a:gd name="connsiteX12" fmla="*/ 321945 w 436245"/>
                <a:gd name="connsiteY12" fmla="*/ 118110 h 203835"/>
                <a:gd name="connsiteX13" fmla="*/ 348615 w 436245"/>
                <a:gd name="connsiteY13" fmla="*/ 160020 h 203835"/>
                <a:gd name="connsiteX14" fmla="*/ 379095 w 436245"/>
                <a:gd name="connsiteY14" fmla="*/ 163830 h 203835"/>
                <a:gd name="connsiteX15" fmla="*/ 394335 w 436245"/>
                <a:gd name="connsiteY15" fmla="*/ 156210 h 203835"/>
                <a:gd name="connsiteX16" fmla="*/ 409575 w 436245"/>
                <a:gd name="connsiteY16" fmla="*/ 175260 h 203835"/>
                <a:gd name="connsiteX17" fmla="*/ 428625 w 436245"/>
                <a:gd name="connsiteY17" fmla="*/ 194310 h 203835"/>
                <a:gd name="connsiteX18" fmla="*/ 436245 w 436245"/>
                <a:gd name="connsiteY18" fmla="*/ 203835 h 203835"/>
                <a:gd name="connsiteX0" fmla="*/ 0 w 436245"/>
                <a:gd name="connsiteY0" fmla="*/ 0 h 203835"/>
                <a:gd name="connsiteX1" fmla="*/ 51435 w 436245"/>
                <a:gd name="connsiteY1" fmla="*/ 9525 h 203835"/>
                <a:gd name="connsiteX2" fmla="*/ 99060 w 436245"/>
                <a:gd name="connsiteY2" fmla="*/ 5715 h 203835"/>
                <a:gd name="connsiteX3" fmla="*/ 112395 w 436245"/>
                <a:gd name="connsiteY3" fmla="*/ 45720 h 203835"/>
                <a:gd name="connsiteX4" fmla="*/ 171450 w 436245"/>
                <a:gd name="connsiteY4" fmla="*/ 47625 h 203835"/>
                <a:gd name="connsiteX5" fmla="*/ 203835 w 436245"/>
                <a:gd name="connsiteY5" fmla="*/ 55245 h 203835"/>
                <a:gd name="connsiteX6" fmla="*/ 205740 w 436245"/>
                <a:gd name="connsiteY6" fmla="*/ 81915 h 203835"/>
                <a:gd name="connsiteX7" fmla="*/ 211455 w 436245"/>
                <a:gd name="connsiteY7" fmla="*/ 97155 h 203835"/>
                <a:gd name="connsiteX8" fmla="*/ 240030 w 436245"/>
                <a:gd name="connsiteY8" fmla="*/ 80010 h 203835"/>
                <a:gd name="connsiteX9" fmla="*/ 264795 w 436245"/>
                <a:gd name="connsiteY9" fmla="*/ 81915 h 203835"/>
                <a:gd name="connsiteX10" fmla="*/ 270510 w 436245"/>
                <a:gd name="connsiteY10" fmla="*/ 108585 h 203835"/>
                <a:gd name="connsiteX11" fmla="*/ 300990 w 436245"/>
                <a:gd name="connsiteY11" fmla="*/ 116205 h 203835"/>
                <a:gd name="connsiteX12" fmla="*/ 321945 w 436245"/>
                <a:gd name="connsiteY12" fmla="*/ 118110 h 203835"/>
                <a:gd name="connsiteX13" fmla="*/ 348615 w 436245"/>
                <a:gd name="connsiteY13" fmla="*/ 160020 h 203835"/>
                <a:gd name="connsiteX14" fmla="*/ 379095 w 436245"/>
                <a:gd name="connsiteY14" fmla="*/ 163830 h 203835"/>
                <a:gd name="connsiteX15" fmla="*/ 394335 w 436245"/>
                <a:gd name="connsiteY15" fmla="*/ 156210 h 203835"/>
                <a:gd name="connsiteX16" fmla="*/ 409575 w 436245"/>
                <a:gd name="connsiteY16" fmla="*/ 175260 h 203835"/>
                <a:gd name="connsiteX17" fmla="*/ 428625 w 436245"/>
                <a:gd name="connsiteY17" fmla="*/ 194310 h 203835"/>
                <a:gd name="connsiteX18" fmla="*/ 436245 w 436245"/>
                <a:gd name="connsiteY18" fmla="*/ 203835 h 203835"/>
                <a:gd name="connsiteX0" fmla="*/ 0 w 436245"/>
                <a:gd name="connsiteY0" fmla="*/ 0 h 203835"/>
                <a:gd name="connsiteX1" fmla="*/ 51435 w 436245"/>
                <a:gd name="connsiteY1" fmla="*/ 9525 h 203835"/>
                <a:gd name="connsiteX2" fmla="*/ 99060 w 436245"/>
                <a:gd name="connsiteY2" fmla="*/ 5715 h 203835"/>
                <a:gd name="connsiteX3" fmla="*/ 112395 w 436245"/>
                <a:gd name="connsiteY3" fmla="*/ 45720 h 203835"/>
                <a:gd name="connsiteX4" fmla="*/ 163830 w 436245"/>
                <a:gd name="connsiteY4" fmla="*/ 57150 h 203835"/>
                <a:gd name="connsiteX5" fmla="*/ 203835 w 436245"/>
                <a:gd name="connsiteY5" fmla="*/ 55245 h 203835"/>
                <a:gd name="connsiteX6" fmla="*/ 205740 w 436245"/>
                <a:gd name="connsiteY6" fmla="*/ 81915 h 203835"/>
                <a:gd name="connsiteX7" fmla="*/ 211455 w 436245"/>
                <a:gd name="connsiteY7" fmla="*/ 97155 h 203835"/>
                <a:gd name="connsiteX8" fmla="*/ 240030 w 436245"/>
                <a:gd name="connsiteY8" fmla="*/ 80010 h 203835"/>
                <a:gd name="connsiteX9" fmla="*/ 264795 w 436245"/>
                <a:gd name="connsiteY9" fmla="*/ 81915 h 203835"/>
                <a:gd name="connsiteX10" fmla="*/ 270510 w 436245"/>
                <a:gd name="connsiteY10" fmla="*/ 108585 h 203835"/>
                <a:gd name="connsiteX11" fmla="*/ 300990 w 436245"/>
                <a:gd name="connsiteY11" fmla="*/ 116205 h 203835"/>
                <a:gd name="connsiteX12" fmla="*/ 321945 w 436245"/>
                <a:gd name="connsiteY12" fmla="*/ 118110 h 203835"/>
                <a:gd name="connsiteX13" fmla="*/ 348615 w 436245"/>
                <a:gd name="connsiteY13" fmla="*/ 160020 h 203835"/>
                <a:gd name="connsiteX14" fmla="*/ 379095 w 436245"/>
                <a:gd name="connsiteY14" fmla="*/ 163830 h 203835"/>
                <a:gd name="connsiteX15" fmla="*/ 394335 w 436245"/>
                <a:gd name="connsiteY15" fmla="*/ 156210 h 203835"/>
                <a:gd name="connsiteX16" fmla="*/ 409575 w 436245"/>
                <a:gd name="connsiteY16" fmla="*/ 175260 h 203835"/>
                <a:gd name="connsiteX17" fmla="*/ 428625 w 436245"/>
                <a:gd name="connsiteY17" fmla="*/ 194310 h 203835"/>
                <a:gd name="connsiteX18" fmla="*/ 436245 w 436245"/>
                <a:gd name="connsiteY18" fmla="*/ 203835 h 2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6245" h="203835">
                  <a:moveTo>
                    <a:pt x="0" y="0"/>
                  </a:moveTo>
                  <a:cubicBezTo>
                    <a:pt x="25082" y="7144"/>
                    <a:pt x="34925" y="8573"/>
                    <a:pt x="51435" y="9525"/>
                  </a:cubicBezTo>
                  <a:cubicBezTo>
                    <a:pt x="67945" y="10477"/>
                    <a:pt x="88900" y="-317"/>
                    <a:pt x="99060" y="5715"/>
                  </a:cubicBezTo>
                  <a:cubicBezTo>
                    <a:pt x="109220" y="11747"/>
                    <a:pt x="101600" y="37147"/>
                    <a:pt x="112395" y="45720"/>
                  </a:cubicBezTo>
                  <a:cubicBezTo>
                    <a:pt x="123190" y="54293"/>
                    <a:pt x="148590" y="55563"/>
                    <a:pt x="163830" y="57150"/>
                  </a:cubicBezTo>
                  <a:cubicBezTo>
                    <a:pt x="179070" y="58737"/>
                    <a:pt x="196850" y="51118"/>
                    <a:pt x="203835" y="55245"/>
                  </a:cubicBezTo>
                  <a:cubicBezTo>
                    <a:pt x="210820" y="59372"/>
                    <a:pt x="204470" y="74930"/>
                    <a:pt x="205740" y="81915"/>
                  </a:cubicBezTo>
                  <a:cubicBezTo>
                    <a:pt x="207010" y="88900"/>
                    <a:pt x="205740" y="97472"/>
                    <a:pt x="211455" y="97155"/>
                  </a:cubicBezTo>
                  <a:cubicBezTo>
                    <a:pt x="217170" y="96838"/>
                    <a:pt x="231140" y="82550"/>
                    <a:pt x="240030" y="80010"/>
                  </a:cubicBezTo>
                  <a:cubicBezTo>
                    <a:pt x="248920" y="77470"/>
                    <a:pt x="259715" y="77153"/>
                    <a:pt x="264795" y="81915"/>
                  </a:cubicBezTo>
                  <a:cubicBezTo>
                    <a:pt x="269875" y="86678"/>
                    <a:pt x="264477" y="102870"/>
                    <a:pt x="270510" y="108585"/>
                  </a:cubicBezTo>
                  <a:cubicBezTo>
                    <a:pt x="276543" y="114300"/>
                    <a:pt x="292418" y="114618"/>
                    <a:pt x="300990" y="116205"/>
                  </a:cubicBezTo>
                  <a:cubicBezTo>
                    <a:pt x="309562" y="117792"/>
                    <a:pt x="314008" y="110808"/>
                    <a:pt x="321945" y="118110"/>
                  </a:cubicBezTo>
                  <a:cubicBezTo>
                    <a:pt x="329883" y="125413"/>
                    <a:pt x="339090" y="152400"/>
                    <a:pt x="348615" y="160020"/>
                  </a:cubicBezTo>
                  <a:cubicBezTo>
                    <a:pt x="358140" y="167640"/>
                    <a:pt x="371475" y="164465"/>
                    <a:pt x="379095" y="163830"/>
                  </a:cubicBezTo>
                  <a:cubicBezTo>
                    <a:pt x="386715" y="163195"/>
                    <a:pt x="389255" y="154305"/>
                    <a:pt x="394335" y="156210"/>
                  </a:cubicBezTo>
                  <a:cubicBezTo>
                    <a:pt x="399415" y="158115"/>
                    <a:pt x="403860" y="168910"/>
                    <a:pt x="409575" y="175260"/>
                  </a:cubicBezTo>
                  <a:cubicBezTo>
                    <a:pt x="415290" y="181610"/>
                    <a:pt x="424180" y="189547"/>
                    <a:pt x="428625" y="194310"/>
                  </a:cubicBezTo>
                  <a:cubicBezTo>
                    <a:pt x="433070" y="199073"/>
                    <a:pt x="434657" y="201454"/>
                    <a:pt x="436245" y="203835"/>
                  </a:cubicBezTo>
                </a:path>
              </a:pathLst>
            </a:custGeom>
            <a:noFill/>
            <a:ln w="127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289935" y="3410898"/>
              <a:ext cx="381000" cy="228600"/>
            </a:xfrm>
            <a:custGeom>
              <a:avLst/>
              <a:gdLst>
                <a:gd name="connsiteX0" fmla="*/ 0 w 381000"/>
                <a:gd name="connsiteY0" fmla="*/ 0 h 228600"/>
                <a:gd name="connsiteX1" fmla="*/ 55245 w 381000"/>
                <a:gd name="connsiteY1" fmla="*/ 34290 h 228600"/>
                <a:gd name="connsiteX2" fmla="*/ 89535 w 381000"/>
                <a:gd name="connsiteY2" fmla="*/ 41910 h 228600"/>
                <a:gd name="connsiteX3" fmla="*/ 106680 w 381000"/>
                <a:gd name="connsiteY3" fmla="*/ 78105 h 228600"/>
                <a:gd name="connsiteX4" fmla="*/ 129540 w 381000"/>
                <a:gd name="connsiteY4" fmla="*/ 95250 h 228600"/>
                <a:gd name="connsiteX5" fmla="*/ 152400 w 381000"/>
                <a:gd name="connsiteY5" fmla="*/ 89535 h 228600"/>
                <a:gd name="connsiteX6" fmla="*/ 165735 w 381000"/>
                <a:gd name="connsiteY6" fmla="*/ 118110 h 228600"/>
                <a:gd name="connsiteX7" fmla="*/ 201930 w 381000"/>
                <a:gd name="connsiteY7" fmla="*/ 135255 h 228600"/>
                <a:gd name="connsiteX8" fmla="*/ 232410 w 381000"/>
                <a:gd name="connsiteY8" fmla="*/ 131445 h 228600"/>
                <a:gd name="connsiteX9" fmla="*/ 240030 w 381000"/>
                <a:gd name="connsiteY9" fmla="*/ 158115 h 228600"/>
                <a:gd name="connsiteX10" fmla="*/ 259080 w 381000"/>
                <a:gd name="connsiteY10" fmla="*/ 173355 h 228600"/>
                <a:gd name="connsiteX11" fmla="*/ 281940 w 381000"/>
                <a:gd name="connsiteY11" fmla="*/ 161925 h 228600"/>
                <a:gd name="connsiteX12" fmla="*/ 302895 w 381000"/>
                <a:gd name="connsiteY12" fmla="*/ 167640 h 228600"/>
                <a:gd name="connsiteX13" fmla="*/ 314325 w 381000"/>
                <a:gd name="connsiteY13" fmla="*/ 201930 h 228600"/>
                <a:gd name="connsiteX14" fmla="*/ 333375 w 381000"/>
                <a:gd name="connsiteY14" fmla="*/ 203835 h 228600"/>
                <a:gd name="connsiteX15" fmla="*/ 363855 w 381000"/>
                <a:gd name="connsiteY15" fmla="*/ 205740 h 228600"/>
                <a:gd name="connsiteX16" fmla="*/ 375285 w 381000"/>
                <a:gd name="connsiteY16" fmla="*/ 224790 h 228600"/>
                <a:gd name="connsiteX17" fmla="*/ 381000 w 381000"/>
                <a:gd name="connsiteY17"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000" h="228600">
                  <a:moveTo>
                    <a:pt x="0" y="0"/>
                  </a:moveTo>
                  <a:cubicBezTo>
                    <a:pt x="20161" y="13652"/>
                    <a:pt x="40323" y="27305"/>
                    <a:pt x="55245" y="34290"/>
                  </a:cubicBezTo>
                  <a:cubicBezTo>
                    <a:pt x="70168" y="41275"/>
                    <a:pt x="80962" y="34607"/>
                    <a:pt x="89535" y="41910"/>
                  </a:cubicBezTo>
                  <a:cubicBezTo>
                    <a:pt x="98108" y="49213"/>
                    <a:pt x="100013" y="69215"/>
                    <a:pt x="106680" y="78105"/>
                  </a:cubicBezTo>
                  <a:cubicBezTo>
                    <a:pt x="113348" y="86995"/>
                    <a:pt x="121920" y="93345"/>
                    <a:pt x="129540" y="95250"/>
                  </a:cubicBezTo>
                  <a:cubicBezTo>
                    <a:pt x="137160" y="97155"/>
                    <a:pt x="146368" y="85725"/>
                    <a:pt x="152400" y="89535"/>
                  </a:cubicBezTo>
                  <a:cubicBezTo>
                    <a:pt x="158432" y="93345"/>
                    <a:pt x="157480" y="110490"/>
                    <a:pt x="165735" y="118110"/>
                  </a:cubicBezTo>
                  <a:cubicBezTo>
                    <a:pt x="173990" y="125730"/>
                    <a:pt x="190818" y="133033"/>
                    <a:pt x="201930" y="135255"/>
                  </a:cubicBezTo>
                  <a:cubicBezTo>
                    <a:pt x="213042" y="137477"/>
                    <a:pt x="226060" y="127635"/>
                    <a:pt x="232410" y="131445"/>
                  </a:cubicBezTo>
                  <a:cubicBezTo>
                    <a:pt x="238760" y="135255"/>
                    <a:pt x="235585" y="151130"/>
                    <a:pt x="240030" y="158115"/>
                  </a:cubicBezTo>
                  <a:cubicBezTo>
                    <a:pt x="244475" y="165100"/>
                    <a:pt x="252095" y="172720"/>
                    <a:pt x="259080" y="173355"/>
                  </a:cubicBezTo>
                  <a:cubicBezTo>
                    <a:pt x="266065" y="173990"/>
                    <a:pt x="274638" y="162877"/>
                    <a:pt x="281940" y="161925"/>
                  </a:cubicBezTo>
                  <a:cubicBezTo>
                    <a:pt x="289242" y="160973"/>
                    <a:pt x="297498" y="160973"/>
                    <a:pt x="302895" y="167640"/>
                  </a:cubicBezTo>
                  <a:cubicBezTo>
                    <a:pt x="308292" y="174307"/>
                    <a:pt x="309245" y="195898"/>
                    <a:pt x="314325" y="201930"/>
                  </a:cubicBezTo>
                  <a:cubicBezTo>
                    <a:pt x="319405" y="207962"/>
                    <a:pt x="325120" y="203200"/>
                    <a:pt x="333375" y="203835"/>
                  </a:cubicBezTo>
                  <a:cubicBezTo>
                    <a:pt x="341630" y="204470"/>
                    <a:pt x="356870" y="202248"/>
                    <a:pt x="363855" y="205740"/>
                  </a:cubicBezTo>
                  <a:cubicBezTo>
                    <a:pt x="370840" y="209232"/>
                    <a:pt x="372428" y="220980"/>
                    <a:pt x="375285" y="224790"/>
                  </a:cubicBezTo>
                  <a:cubicBezTo>
                    <a:pt x="378142" y="228600"/>
                    <a:pt x="379571" y="228600"/>
                    <a:pt x="381000" y="228600"/>
                  </a:cubicBezTo>
                </a:path>
              </a:pathLst>
            </a:custGeom>
            <a:noFill/>
            <a:ln w="127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5120640" y="3621256"/>
              <a:ext cx="455295" cy="154451"/>
            </a:xfrm>
            <a:custGeom>
              <a:avLst/>
              <a:gdLst>
                <a:gd name="connsiteX0" fmla="*/ 0 w 455295"/>
                <a:gd name="connsiteY0" fmla="*/ 154664 h 154664"/>
                <a:gd name="connsiteX1" fmla="*/ 78105 w 455295"/>
                <a:gd name="connsiteY1" fmla="*/ 131804 h 154664"/>
                <a:gd name="connsiteX2" fmla="*/ 118110 w 455295"/>
                <a:gd name="connsiteY2" fmla="*/ 103229 h 154664"/>
                <a:gd name="connsiteX3" fmla="*/ 156210 w 455295"/>
                <a:gd name="connsiteY3" fmla="*/ 110849 h 154664"/>
                <a:gd name="connsiteX4" fmla="*/ 182880 w 455295"/>
                <a:gd name="connsiteY4" fmla="*/ 84179 h 154664"/>
                <a:gd name="connsiteX5" fmla="*/ 232410 w 455295"/>
                <a:gd name="connsiteY5" fmla="*/ 84179 h 154664"/>
                <a:gd name="connsiteX6" fmla="*/ 260985 w 455295"/>
                <a:gd name="connsiteY6" fmla="*/ 78464 h 154664"/>
                <a:gd name="connsiteX7" fmla="*/ 276225 w 455295"/>
                <a:gd name="connsiteY7" fmla="*/ 44174 h 154664"/>
                <a:gd name="connsiteX8" fmla="*/ 312420 w 455295"/>
                <a:gd name="connsiteY8" fmla="*/ 28934 h 154664"/>
                <a:gd name="connsiteX9" fmla="*/ 360045 w 455295"/>
                <a:gd name="connsiteY9" fmla="*/ 38459 h 154664"/>
                <a:gd name="connsiteX10" fmla="*/ 377190 w 455295"/>
                <a:gd name="connsiteY10" fmla="*/ 21314 h 154664"/>
                <a:gd name="connsiteX11" fmla="*/ 382905 w 455295"/>
                <a:gd name="connsiteY11" fmla="*/ 2264 h 154664"/>
                <a:gd name="connsiteX12" fmla="*/ 428625 w 455295"/>
                <a:gd name="connsiteY12" fmla="*/ 359 h 154664"/>
                <a:gd name="connsiteX13" fmla="*/ 455295 w 455295"/>
                <a:gd name="connsiteY13" fmla="*/ 2264 h 154664"/>
                <a:gd name="connsiteX0" fmla="*/ 0 w 455295"/>
                <a:gd name="connsiteY0" fmla="*/ 154451 h 154451"/>
                <a:gd name="connsiteX1" fmla="*/ 78105 w 455295"/>
                <a:gd name="connsiteY1" fmla="*/ 131591 h 154451"/>
                <a:gd name="connsiteX2" fmla="*/ 118110 w 455295"/>
                <a:gd name="connsiteY2" fmla="*/ 103016 h 154451"/>
                <a:gd name="connsiteX3" fmla="*/ 156210 w 455295"/>
                <a:gd name="connsiteY3" fmla="*/ 110636 h 154451"/>
                <a:gd name="connsiteX4" fmla="*/ 182880 w 455295"/>
                <a:gd name="connsiteY4" fmla="*/ 83966 h 154451"/>
                <a:gd name="connsiteX5" fmla="*/ 232410 w 455295"/>
                <a:gd name="connsiteY5" fmla="*/ 83966 h 154451"/>
                <a:gd name="connsiteX6" fmla="*/ 260985 w 455295"/>
                <a:gd name="connsiteY6" fmla="*/ 78251 h 154451"/>
                <a:gd name="connsiteX7" fmla="*/ 276225 w 455295"/>
                <a:gd name="connsiteY7" fmla="*/ 43961 h 154451"/>
                <a:gd name="connsiteX8" fmla="*/ 312420 w 455295"/>
                <a:gd name="connsiteY8" fmla="*/ 28721 h 154451"/>
                <a:gd name="connsiteX9" fmla="*/ 360045 w 455295"/>
                <a:gd name="connsiteY9" fmla="*/ 38246 h 154451"/>
                <a:gd name="connsiteX10" fmla="*/ 377190 w 455295"/>
                <a:gd name="connsiteY10" fmla="*/ 21101 h 154451"/>
                <a:gd name="connsiteX11" fmla="*/ 394335 w 455295"/>
                <a:gd name="connsiteY11" fmla="*/ 5861 h 154451"/>
                <a:gd name="connsiteX12" fmla="*/ 428625 w 455295"/>
                <a:gd name="connsiteY12" fmla="*/ 146 h 154451"/>
                <a:gd name="connsiteX13" fmla="*/ 455295 w 455295"/>
                <a:gd name="connsiteY13" fmla="*/ 2051 h 154451"/>
                <a:gd name="connsiteX0" fmla="*/ 0 w 455295"/>
                <a:gd name="connsiteY0" fmla="*/ 154451 h 154451"/>
                <a:gd name="connsiteX1" fmla="*/ 78105 w 455295"/>
                <a:gd name="connsiteY1" fmla="*/ 131591 h 154451"/>
                <a:gd name="connsiteX2" fmla="*/ 118110 w 455295"/>
                <a:gd name="connsiteY2" fmla="*/ 103016 h 154451"/>
                <a:gd name="connsiteX3" fmla="*/ 156210 w 455295"/>
                <a:gd name="connsiteY3" fmla="*/ 110636 h 154451"/>
                <a:gd name="connsiteX4" fmla="*/ 182880 w 455295"/>
                <a:gd name="connsiteY4" fmla="*/ 83966 h 154451"/>
                <a:gd name="connsiteX5" fmla="*/ 232410 w 455295"/>
                <a:gd name="connsiteY5" fmla="*/ 83966 h 154451"/>
                <a:gd name="connsiteX6" fmla="*/ 260985 w 455295"/>
                <a:gd name="connsiteY6" fmla="*/ 78251 h 154451"/>
                <a:gd name="connsiteX7" fmla="*/ 276225 w 455295"/>
                <a:gd name="connsiteY7" fmla="*/ 43961 h 154451"/>
                <a:gd name="connsiteX8" fmla="*/ 310515 w 455295"/>
                <a:gd name="connsiteY8" fmla="*/ 34436 h 154451"/>
                <a:gd name="connsiteX9" fmla="*/ 360045 w 455295"/>
                <a:gd name="connsiteY9" fmla="*/ 38246 h 154451"/>
                <a:gd name="connsiteX10" fmla="*/ 377190 w 455295"/>
                <a:gd name="connsiteY10" fmla="*/ 21101 h 154451"/>
                <a:gd name="connsiteX11" fmla="*/ 394335 w 455295"/>
                <a:gd name="connsiteY11" fmla="*/ 5861 h 154451"/>
                <a:gd name="connsiteX12" fmla="*/ 428625 w 455295"/>
                <a:gd name="connsiteY12" fmla="*/ 146 h 154451"/>
                <a:gd name="connsiteX13" fmla="*/ 455295 w 455295"/>
                <a:gd name="connsiteY13" fmla="*/ 2051 h 15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295" h="154451">
                  <a:moveTo>
                    <a:pt x="0" y="154451"/>
                  </a:moveTo>
                  <a:cubicBezTo>
                    <a:pt x="29210" y="147307"/>
                    <a:pt x="58420" y="140163"/>
                    <a:pt x="78105" y="131591"/>
                  </a:cubicBezTo>
                  <a:cubicBezTo>
                    <a:pt x="97790" y="123019"/>
                    <a:pt x="105093" y="106508"/>
                    <a:pt x="118110" y="103016"/>
                  </a:cubicBezTo>
                  <a:cubicBezTo>
                    <a:pt x="131127" y="99524"/>
                    <a:pt x="145415" y="113811"/>
                    <a:pt x="156210" y="110636"/>
                  </a:cubicBezTo>
                  <a:cubicBezTo>
                    <a:pt x="167005" y="107461"/>
                    <a:pt x="170180" y="88411"/>
                    <a:pt x="182880" y="83966"/>
                  </a:cubicBezTo>
                  <a:cubicBezTo>
                    <a:pt x="195580" y="79521"/>
                    <a:pt x="219393" y="84918"/>
                    <a:pt x="232410" y="83966"/>
                  </a:cubicBezTo>
                  <a:cubicBezTo>
                    <a:pt x="245427" y="83014"/>
                    <a:pt x="253683" y="84918"/>
                    <a:pt x="260985" y="78251"/>
                  </a:cubicBezTo>
                  <a:cubicBezTo>
                    <a:pt x="268287" y="71584"/>
                    <a:pt x="267970" y="51263"/>
                    <a:pt x="276225" y="43961"/>
                  </a:cubicBezTo>
                  <a:cubicBezTo>
                    <a:pt x="284480" y="36659"/>
                    <a:pt x="296545" y="35388"/>
                    <a:pt x="310515" y="34436"/>
                  </a:cubicBezTo>
                  <a:cubicBezTo>
                    <a:pt x="324485" y="33484"/>
                    <a:pt x="348933" y="40468"/>
                    <a:pt x="360045" y="38246"/>
                  </a:cubicBezTo>
                  <a:cubicBezTo>
                    <a:pt x="371157" y="36024"/>
                    <a:pt x="371475" y="26498"/>
                    <a:pt x="377190" y="21101"/>
                  </a:cubicBezTo>
                  <a:cubicBezTo>
                    <a:pt x="382905" y="15704"/>
                    <a:pt x="385763" y="9353"/>
                    <a:pt x="394335" y="5861"/>
                  </a:cubicBezTo>
                  <a:cubicBezTo>
                    <a:pt x="402907" y="2369"/>
                    <a:pt x="418465" y="781"/>
                    <a:pt x="428625" y="146"/>
                  </a:cubicBezTo>
                  <a:cubicBezTo>
                    <a:pt x="438785" y="-489"/>
                    <a:pt x="447992" y="1098"/>
                    <a:pt x="455295" y="2051"/>
                  </a:cubicBezTo>
                </a:path>
              </a:pathLst>
            </a:custGeom>
            <a:noFill/>
            <a:ln w="127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823335" y="3608070"/>
              <a:ext cx="630555" cy="93367"/>
            </a:xfrm>
            <a:custGeom>
              <a:avLst/>
              <a:gdLst>
                <a:gd name="connsiteX0" fmla="*/ 0 w 630555"/>
                <a:gd name="connsiteY0" fmla="*/ 0 h 93367"/>
                <a:gd name="connsiteX1" fmla="*/ 66675 w 630555"/>
                <a:gd name="connsiteY1" fmla="*/ 1905 h 93367"/>
                <a:gd name="connsiteX2" fmla="*/ 102870 w 630555"/>
                <a:gd name="connsiteY2" fmla="*/ 11430 h 93367"/>
                <a:gd name="connsiteX3" fmla="*/ 156210 w 630555"/>
                <a:gd name="connsiteY3" fmla="*/ 26670 h 93367"/>
                <a:gd name="connsiteX4" fmla="*/ 243840 w 630555"/>
                <a:gd name="connsiteY4" fmla="*/ 38100 h 93367"/>
                <a:gd name="connsiteX5" fmla="*/ 285750 w 630555"/>
                <a:gd name="connsiteY5" fmla="*/ 49530 h 93367"/>
                <a:gd name="connsiteX6" fmla="*/ 348615 w 630555"/>
                <a:gd name="connsiteY6" fmla="*/ 57150 h 93367"/>
                <a:gd name="connsiteX7" fmla="*/ 396240 w 630555"/>
                <a:gd name="connsiteY7" fmla="*/ 55245 h 93367"/>
                <a:gd name="connsiteX8" fmla="*/ 430530 w 630555"/>
                <a:gd name="connsiteY8" fmla="*/ 74295 h 93367"/>
                <a:gd name="connsiteX9" fmla="*/ 495300 w 630555"/>
                <a:gd name="connsiteY9" fmla="*/ 76200 h 93367"/>
                <a:gd name="connsiteX10" fmla="*/ 544830 w 630555"/>
                <a:gd name="connsiteY10" fmla="*/ 78105 h 93367"/>
                <a:gd name="connsiteX11" fmla="*/ 575310 w 630555"/>
                <a:gd name="connsiteY11" fmla="*/ 87630 h 93367"/>
                <a:gd name="connsiteX12" fmla="*/ 605790 w 630555"/>
                <a:gd name="connsiteY12" fmla="*/ 93345 h 93367"/>
                <a:gd name="connsiteX13" fmla="*/ 630555 w 630555"/>
                <a:gd name="connsiteY13" fmla="*/ 89535 h 9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0555" h="93367">
                  <a:moveTo>
                    <a:pt x="0" y="0"/>
                  </a:moveTo>
                  <a:cubicBezTo>
                    <a:pt x="24765" y="0"/>
                    <a:pt x="49530" y="0"/>
                    <a:pt x="66675" y="1905"/>
                  </a:cubicBezTo>
                  <a:cubicBezTo>
                    <a:pt x="83820" y="3810"/>
                    <a:pt x="102870" y="11430"/>
                    <a:pt x="102870" y="11430"/>
                  </a:cubicBezTo>
                  <a:cubicBezTo>
                    <a:pt x="117792" y="15557"/>
                    <a:pt x="132715" y="22225"/>
                    <a:pt x="156210" y="26670"/>
                  </a:cubicBezTo>
                  <a:cubicBezTo>
                    <a:pt x="179705" y="31115"/>
                    <a:pt x="222250" y="34290"/>
                    <a:pt x="243840" y="38100"/>
                  </a:cubicBezTo>
                  <a:cubicBezTo>
                    <a:pt x="265430" y="41910"/>
                    <a:pt x="268288" y="46355"/>
                    <a:pt x="285750" y="49530"/>
                  </a:cubicBezTo>
                  <a:cubicBezTo>
                    <a:pt x="303213" y="52705"/>
                    <a:pt x="330200" y="56198"/>
                    <a:pt x="348615" y="57150"/>
                  </a:cubicBezTo>
                  <a:cubicBezTo>
                    <a:pt x="367030" y="58103"/>
                    <a:pt x="382587" y="52387"/>
                    <a:pt x="396240" y="55245"/>
                  </a:cubicBezTo>
                  <a:cubicBezTo>
                    <a:pt x="409893" y="58103"/>
                    <a:pt x="414020" y="70803"/>
                    <a:pt x="430530" y="74295"/>
                  </a:cubicBezTo>
                  <a:cubicBezTo>
                    <a:pt x="447040" y="77788"/>
                    <a:pt x="495300" y="76200"/>
                    <a:pt x="495300" y="76200"/>
                  </a:cubicBezTo>
                  <a:cubicBezTo>
                    <a:pt x="514350" y="76835"/>
                    <a:pt x="531495" y="76200"/>
                    <a:pt x="544830" y="78105"/>
                  </a:cubicBezTo>
                  <a:cubicBezTo>
                    <a:pt x="558165" y="80010"/>
                    <a:pt x="565150" y="85090"/>
                    <a:pt x="575310" y="87630"/>
                  </a:cubicBezTo>
                  <a:cubicBezTo>
                    <a:pt x="585470" y="90170"/>
                    <a:pt x="596583" y="93028"/>
                    <a:pt x="605790" y="93345"/>
                  </a:cubicBezTo>
                  <a:cubicBezTo>
                    <a:pt x="614998" y="93663"/>
                    <a:pt x="626110" y="90488"/>
                    <a:pt x="630555" y="89535"/>
                  </a:cubicBezTo>
                </a:path>
              </a:pathLst>
            </a:custGeom>
            <a:no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817620" y="3636645"/>
              <a:ext cx="630555" cy="93367"/>
            </a:xfrm>
            <a:custGeom>
              <a:avLst/>
              <a:gdLst>
                <a:gd name="connsiteX0" fmla="*/ 0 w 630555"/>
                <a:gd name="connsiteY0" fmla="*/ 0 h 93367"/>
                <a:gd name="connsiteX1" fmla="*/ 66675 w 630555"/>
                <a:gd name="connsiteY1" fmla="*/ 1905 h 93367"/>
                <a:gd name="connsiteX2" fmla="*/ 102870 w 630555"/>
                <a:gd name="connsiteY2" fmla="*/ 11430 h 93367"/>
                <a:gd name="connsiteX3" fmla="*/ 156210 w 630555"/>
                <a:gd name="connsiteY3" fmla="*/ 26670 h 93367"/>
                <a:gd name="connsiteX4" fmla="*/ 243840 w 630555"/>
                <a:gd name="connsiteY4" fmla="*/ 38100 h 93367"/>
                <a:gd name="connsiteX5" fmla="*/ 285750 w 630555"/>
                <a:gd name="connsiteY5" fmla="*/ 49530 h 93367"/>
                <a:gd name="connsiteX6" fmla="*/ 348615 w 630555"/>
                <a:gd name="connsiteY6" fmla="*/ 57150 h 93367"/>
                <a:gd name="connsiteX7" fmla="*/ 396240 w 630555"/>
                <a:gd name="connsiteY7" fmla="*/ 55245 h 93367"/>
                <a:gd name="connsiteX8" fmla="*/ 430530 w 630555"/>
                <a:gd name="connsiteY8" fmla="*/ 74295 h 93367"/>
                <a:gd name="connsiteX9" fmla="*/ 495300 w 630555"/>
                <a:gd name="connsiteY9" fmla="*/ 76200 h 93367"/>
                <a:gd name="connsiteX10" fmla="*/ 544830 w 630555"/>
                <a:gd name="connsiteY10" fmla="*/ 78105 h 93367"/>
                <a:gd name="connsiteX11" fmla="*/ 575310 w 630555"/>
                <a:gd name="connsiteY11" fmla="*/ 87630 h 93367"/>
                <a:gd name="connsiteX12" fmla="*/ 605790 w 630555"/>
                <a:gd name="connsiteY12" fmla="*/ 93345 h 93367"/>
                <a:gd name="connsiteX13" fmla="*/ 630555 w 630555"/>
                <a:gd name="connsiteY13" fmla="*/ 89535 h 9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0555" h="93367">
                  <a:moveTo>
                    <a:pt x="0" y="0"/>
                  </a:moveTo>
                  <a:cubicBezTo>
                    <a:pt x="24765" y="0"/>
                    <a:pt x="49530" y="0"/>
                    <a:pt x="66675" y="1905"/>
                  </a:cubicBezTo>
                  <a:cubicBezTo>
                    <a:pt x="83820" y="3810"/>
                    <a:pt x="102870" y="11430"/>
                    <a:pt x="102870" y="11430"/>
                  </a:cubicBezTo>
                  <a:cubicBezTo>
                    <a:pt x="117792" y="15557"/>
                    <a:pt x="132715" y="22225"/>
                    <a:pt x="156210" y="26670"/>
                  </a:cubicBezTo>
                  <a:cubicBezTo>
                    <a:pt x="179705" y="31115"/>
                    <a:pt x="222250" y="34290"/>
                    <a:pt x="243840" y="38100"/>
                  </a:cubicBezTo>
                  <a:cubicBezTo>
                    <a:pt x="265430" y="41910"/>
                    <a:pt x="268288" y="46355"/>
                    <a:pt x="285750" y="49530"/>
                  </a:cubicBezTo>
                  <a:cubicBezTo>
                    <a:pt x="303213" y="52705"/>
                    <a:pt x="330200" y="56198"/>
                    <a:pt x="348615" y="57150"/>
                  </a:cubicBezTo>
                  <a:cubicBezTo>
                    <a:pt x="367030" y="58103"/>
                    <a:pt x="382587" y="52387"/>
                    <a:pt x="396240" y="55245"/>
                  </a:cubicBezTo>
                  <a:cubicBezTo>
                    <a:pt x="409893" y="58103"/>
                    <a:pt x="414020" y="70803"/>
                    <a:pt x="430530" y="74295"/>
                  </a:cubicBezTo>
                  <a:cubicBezTo>
                    <a:pt x="447040" y="77788"/>
                    <a:pt x="495300" y="76200"/>
                    <a:pt x="495300" y="76200"/>
                  </a:cubicBezTo>
                  <a:cubicBezTo>
                    <a:pt x="514350" y="76835"/>
                    <a:pt x="531495" y="76200"/>
                    <a:pt x="544830" y="78105"/>
                  </a:cubicBezTo>
                  <a:cubicBezTo>
                    <a:pt x="558165" y="80010"/>
                    <a:pt x="565150" y="85090"/>
                    <a:pt x="575310" y="87630"/>
                  </a:cubicBezTo>
                  <a:cubicBezTo>
                    <a:pt x="585470" y="90170"/>
                    <a:pt x="596583" y="93028"/>
                    <a:pt x="605790" y="93345"/>
                  </a:cubicBezTo>
                  <a:cubicBezTo>
                    <a:pt x="614998" y="93663"/>
                    <a:pt x="626110" y="90488"/>
                    <a:pt x="630555" y="89535"/>
                  </a:cubicBezTo>
                </a:path>
              </a:pathLst>
            </a:custGeom>
            <a:no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5252085" y="3331162"/>
              <a:ext cx="491490" cy="265513"/>
            </a:xfrm>
            <a:custGeom>
              <a:avLst/>
              <a:gdLst>
                <a:gd name="connsiteX0" fmla="*/ 0 w 485775"/>
                <a:gd name="connsiteY0" fmla="*/ 265478 h 265844"/>
                <a:gd name="connsiteX1" fmla="*/ 59055 w 485775"/>
                <a:gd name="connsiteY1" fmla="*/ 259763 h 265844"/>
                <a:gd name="connsiteX2" fmla="*/ 137160 w 485775"/>
                <a:gd name="connsiteY2" fmla="*/ 223568 h 265844"/>
                <a:gd name="connsiteX3" fmla="*/ 161925 w 485775"/>
                <a:gd name="connsiteY3" fmla="*/ 202613 h 265844"/>
                <a:gd name="connsiteX4" fmla="*/ 182880 w 485775"/>
                <a:gd name="connsiteY4" fmla="*/ 168323 h 265844"/>
                <a:gd name="connsiteX5" fmla="*/ 234315 w 485775"/>
                <a:gd name="connsiteY5" fmla="*/ 164513 h 265844"/>
                <a:gd name="connsiteX6" fmla="*/ 285750 w 485775"/>
                <a:gd name="connsiteY6" fmla="*/ 139748 h 265844"/>
                <a:gd name="connsiteX7" fmla="*/ 318135 w 485775"/>
                <a:gd name="connsiteY7" fmla="*/ 111173 h 265844"/>
                <a:gd name="connsiteX8" fmla="*/ 358140 w 485775"/>
                <a:gd name="connsiteY8" fmla="*/ 105458 h 265844"/>
                <a:gd name="connsiteX9" fmla="*/ 401955 w 485775"/>
                <a:gd name="connsiteY9" fmla="*/ 76883 h 265844"/>
                <a:gd name="connsiteX10" fmla="*/ 422910 w 485775"/>
                <a:gd name="connsiteY10" fmla="*/ 36878 h 265844"/>
                <a:gd name="connsiteX11" fmla="*/ 443865 w 485775"/>
                <a:gd name="connsiteY11" fmla="*/ 21638 h 265844"/>
                <a:gd name="connsiteX12" fmla="*/ 455295 w 485775"/>
                <a:gd name="connsiteY12" fmla="*/ 2588 h 265844"/>
                <a:gd name="connsiteX13" fmla="*/ 485775 w 485775"/>
                <a:gd name="connsiteY13" fmla="*/ 683 h 265844"/>
                <a:gd name="connsiteX0" fmla="*/ 0 w 491490"/>
                <a:gd name="connsiteY0" fmla="*/ 265478 h 265844"/>
                <a:gd name="connsiteX1" fmla="*/ 64770 w 491490"/>
                <a:gd name="connsiteY1" fmla="*/ 259763 h 265844"/>
                <a:gd name="connsiteX2" fmla="*/ 142875 w 491490"/>
                <a:gd name="connsiteY2" fmla="*/ 223568 h 265844"/>
                <a:gd name="connsiteX3" fmla="*/ 167640 w 491490"/>
                <a:gd name="connsiteY3" fmla="*/ 202613 h 265844"/>
                <a:gd name="connsiteX4" fmla="*/ 188595 w 491490"/>
                <a:gd name="connsiteY4" fmla="*/ 168323 h 265844"/>
                <a:gd name="connsiteX5" fmla="*/ 240030 w 491490"/>
                <a:gd name="connsiteY5" fmla="*/ 164513 h 265844"/>
                <a:gd name="connsiteX6" fmla="*/ 291465 w 491490"/>
                <a:gd name="connsiteY6" fmla="*/ 139748 h 265844"/>
                <a:gd name="connsiteX7" fmla="*/ 323850 w 491490"/>
                <a:gd name="connsiteY7" fmla="*/ 111173 h 265844"/>
                <a:gd name="connsiteX8" fmla="*/ 363855 w 491490"/>
                <a:gd name="connsiteY8" fmla="*/ 105458 h 265844"/>
                <a:gd name="connsiteX9" fmla="*/ 407670 w 491490"/>
                <a:gd name="connsiteY9" fmla="*/ 76883 h 265844"/>
                <a:gd name="connsiteX10" fmla="*/ 428625 w 491490"/>
                <a:gd name="connsiteY10" fmla="*/ 36878 h 265844"/>
                <a:gd name="connsiteX11" fmla="*/ 449580 w 491490"/>
                <a:gd name="connsiteY11" fmla="*/ 21638 h 265844"/>
                <a:gd name="connsiteX12" fmla="*/ 461010 w 491490"/>
                <a:gd name="connsiteY12" fmla="*/ 2588 h 265844"/>
                <a:gd name="connsiteX13" fmla="*/ 491490 w 491490"/>
                <a:gd name="connsiteY13" fmla="*/ 683 h 265844"/>
                <a:gd name="connsiteX0" fmla="*/ 0 w 491490"/>
                <a:gd name="connsiteY0" fmla="*/ 265478 h 266045"/>
                <a:gd name="connsiteX1" fmla="*/ 64770 w 491490"/>
                <a:gd name="connsiteY1" fmla="*/ 259763 h 266045"/>
                <a:gd name="connsiteX2" fmla="*/ 137160 w 491490"/>
                <a:gd name="connsiteY2" fmla="*/ 217853 h 266045"/>
                <a:gd name="connsiteX3" fmla="*/ 167640 w 491490"/>
                <a:gd name="connsiteY3" fmla="*/ 202613 h 266045"/>
                <a:gd name="connsiteX4" fmla="*/ 188595 w 491490"/>
                <a:gd name="connsiteY4" fmla="*/ 168323 h 266045"/>
                <a:gd name="connsiteX5" fmla="*/ 240030 w 491490"/>
                <a:gd name="connsiteY5" fmla="*/ 164513 h 266045"/>
                <a:gd name="connsiteX6" fmla="*/ 291465 w 491490"/>
                <a:gd name="connsiteY6" fmla="*/ 139748 h 266045"/>
                <a:gd name="connsiteX7" fmla="*/ 323850 w 491490"/>
                <a:gd name="connsiteY7" fmla="*/ 111173 h 266045"/>
                <a:gd name="connsiteX8" fmla="*/ 363855 w 491490"/>
                <a:gd name="connsiteY8" fmla="*/ 105458 h 266045"/>
                <a:gd name="connsiteX9" fmla="*/ 407670 w 491490"/>
                <a:gd name="connsiteY9" fmla="*/ 76883 h 266045"/>
                <a:gd name="connsiteX10" fmla="*/ 428625 w 491490"/>
                <a:gd name="connsiteY10" fmla="*/ 36878 h 266045"/>
                <a:gd name="connsiteX11" fmla="*/ 449580 w 491490"/>
                <a:gd name="connsiteY11" fmla="*/ 21638 h 266045"/>
                <a:gd name="connsiteX12" fmla="*/ 461010 w 491490"/>
                <a:gd name="connsiteY12" fmla="*/ 2588 h 266045"/>
                <a:gd name="connsiteX13" fmla="*/ 491490 w 491490"/>
                <a:gd name="connsiteY13" fmla="*/ 683 h 266045"/>
                <a:gd name="connsiteX0" fmla="*/ 0 w 491490"/>
                <a:gd name="connsiteY0" fmla="*/ 265478 h 265513"/>
                <a:gd name="connsiteX1" fmla="*/ 62865 w 491490"/>
                <a:gd name="connsiteY1" fmla="*/ 250238 h 265513"/>
                <a:gd name="connsiteX2" fmla="*/ 137160 w 491490"/>
                <a:gd name="connsiteY2" fmla="*/ 217853 h 265513"/>
                <a:gd name="connsiteX3" fmla="*/ 167640 w 491490"/>
                <a:gd name="connsiteY3" fmla="*/ 202613 h 265513"/>
                <a:gd name="connsiteX4" fmla="*/ 188595 w 491490"/>
                <a:gd name="connsiteY4" fmla="*/ 168323 h 265513"/>
                <a:gd name="connsiteX5" fmla="*/ 240030 w 491490"/>
                <a:gd name="connsiteY5" fmla="*/ 164513 h 265513"/>
                <a:gd name="connsiteX6" fmla="*/ 291465 w 491490"/>
                <a:gd name="connsiteY6" fmla="*/ 139748 h 265513"/>
                <a:gd name="connsiteX7" fmla="*/ 323850 w 491490"/>
                <a:gd name="connsiteY7" fmla="*/ 111173 h 265513"/>
                <a:gd name="connsiteX8" fmla="*/ 363855 w 491490"/>
                <a:gd name="connsiteY8" fmla="*/ 105458 h 265513"/>
                <a:gd name="connsiteX9" fmla="*/ 407670 w 491490"/>
                <a:gd name="connsiteY9" fmla="*/ 76883 h 265513"/>
                <a:gd name="connsiteX10" fmla="*/ 428625 w 491490"/>
                <a:gd name="connsiteY10" fmla="*/ 36878 h 265513"/>
                <a:gd name="connsiteX11" fmla="*/ 449580 w 491490"/>
                <a:gd name="connsiteY11" fmla="*/ 21638 h 265513"/>
                <a:gd name="connsiteX12" fmla="*/ 461010 w 491490"/>
                <a:gd name="connsiteY12" fmla="*/ 2588 h 265513"/>
                <a:gd name="connsiteX13" fmla="*/ 491490 w 491490"/>
                <a:gd name="connsiteY13" fmla="*/ 683 h 265513"/>
                <a:gd name="connsiteX0" fmla="*/ 0 w 491490"/>
                <a:gd name="connsiteY0" fmla="*/ 265478 h 265513"/>
                <a:gd name="connsiteX1" fmla="*/ 62865 w 491490"/>
                <a:gd name="connsiteY1" fmla="*/ 250238 h 265513"/>
                <a:gd name="connsiteX2" fmla="*/ 137160 w 491490"/>
                <a:gd name="connsiteY2" fmla="*/ 217853 h 265513"/>
                <a:gd name="connsiteX3" fmla="*/ 167640 w 491490"/>
                <a:gd name="connsiteY3" fmla="*/ 202613 h 265513"/>
                <a:gd name="connsiteX4" fmla="*/ 196215 w 491490"/>
                <a:gd name="connsiteY4" fmla="*/ 170228 h 265513"/>
                <a:gd name="connsiteX5" fmla="*/ 240030 w 491490"/>
                <a:gd name="connsiteY5" fmla="*/ 164513 h 265513"/>
                <a:gd name="connsiteX6" fmla="*/ 291465 w 491490"/>
                <a:gd name="connsiteY6" fmla="*/ 139748 h 265513"/>
                <a:gd name="connsiteX7" fmla="*/ 323850 w 491490"/>
                <a:gd name="connsiteY7" fmla="*/ 111173 h 265513"/>
                <a:gd name="connsiteX8" fmla="*/ 363855 w 491490"/>
                <a:gd name="connsiteY8" fmla="*/ 105458 h 265513"/>
                <a:gd name="connsiteX9" fmla="*/ 407670 w 491490"/>
                <a:gd name="connsiteY9" fmla="*/ 76883 h 265513"/>
                <a:gd name="connsiteX10" fmla="*/ 428625 w 491490"/>
                <a:gd name="connsiteY10" fmla="*/ 36878 h 265513"/>
                <a:gd name="connsiteX11" fmla="*/ 449580 w 491490"/>
                <a:gd name="connsiteY11" fmla="*/ 21638 h 265513"/>
                <a:gd name="connsiteX12" fmla="*/ 461010 w 491490"/>
                <a:gd name="connsiteY12" fmla="*/ 2588 h 265513"/>
                <a:gd name="connsiteX13" fmla="*/ 491490 w 491490"/>
                <a:gd name="connsiteY13" fmla="*/ 683 h 26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490" h="265513">
                  <a:moveTo>
                    <a:pt x="0" y="265478"/>
                  </a:moveTo>
                  <a:cubicBezTo>
                    <a:pt x="18097" y="266113"/>
                    <a:pt x="40005" y="258176"/>
                    <a:pt x="62865" y="250238"/>
                  </a:cubicBezTo>
                  <a:cubicBezTo>
                    <a:pt x="85725" y="242301"/>
                    <a:pt x="119698" y="225790"/>
                    <a:pt x="137160" y="217853"/>
                  </a:cubicBezTo>
                  <a:cubicBezTo>
                    <a:pt x="154622" y="209916"/>
                    <a:pt x="157798" y="210550"/>
                    <a:pt x="167640" y="202613"/>
                  </a:cubicBezTo>
                  <a:cubicBezTo>
                    <a:pt x="177482" y="194676"/>
                    <a:pt x="184150" y="176578"/>
                    <a:pt x="196215" y="170228"/>
                  </a:cubicBezTo>
                  <a:cubicBezTo>
                    <a:pt x="208280" y="163878"/>
                    <a:pt x="224155" y="169593"/>
                    <a:pt x="240030" y="164513"/>
                  </a:cubicBezTo>
                  <a:cubicBezTo>
                    <a:pt x="255905" y="159433"/>
                    <a:pt x="277495" y="148638"/>
                    <a:pt x="291465" y="139748"/>
                  </a:cubicBezTo>
                  <a:cubicBezTo>
                    <a:pt x="305435" y="130858"/>
                    <a:pt x="311785" y="116888"/>
                    <a:pt x="323850" y="111173"/>
                  </a:cubicBezTo>
                  <a:cubicBezTo>
                    <a:pt x="335915" y="105458"/>
                    <a:pt x="349885" y="111173"/>
                    <a:pt x="363855" y="105458"/>
                  </a:cubicBezTo>
                  <a:cubicBezTo>
                    <a:pt x="377825" y="99743"/>
                    <a:pt x="396875" y="88313"/>
                    <a:pt x="407670" y="76883"/>
                  </a:cubicBezTo>
                  <a:cubicBezTo>
                    <a:pt x="418465" y="65453"/>
                    <a:pt x="421640" y="46085"/>
                    <a:pt x="428625" y="36878"/>
                  </a:cubicBezTo>
                  <a:cubicBezTo>
                    <a:pt x="435610" y="27671"/>
                    <a:pt x="444183" y="27353"/>
                    <a:pt x="449580" y="21638"/>
                  </a:cubicBezTo>
                  <a:cubicBezTo>
                    <a:pt x="454977" y="15923"/>
                    <a:pt x="454025" y="6080"/>
                    <a:pt x="461010" y="2588"/>
                  </a:cubicBezTo>
                  <a:cubicBezTo>
                    <a:pt x="467995" y="-904"/>
                    <a:pt x="479742" y="-111"/>
                    <a:pt x="491490" y="683"/>
                  </a:cubicBezTo>
                </a:path>
              </a:pathLst>
            </a:custGeom>
            <a:no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5263515" y="3357832"/>
              <a:ext cx="491490" cy="265513"/>
            </a:xfrm>
            <a:custGeom>
              <a:avLst/>
              <a:gdLst>
                <a:gd name="connsiteX0" fmla="*/ 0 w 485775"/>
                <a:gd name="connsiteY0" fmla="*/ 265478 h 265844"/>
                <a:gd name="connsiteX1" fmla="*/ 59055 w 485775"/>
                <a:gd name="connsiteY1" fmla="*/ 259763 h 265844"/>
                <a:gd name="connsiteX2" fmla="*/ 137160 w 485775"/>
                <a:gd name="connsiteY2" fmla="*/ 223568 h 265844"/>
                <a:gd name="connsiteX3" fmla="*/ 161925 w 485775"/>
                <a:gd name="connsiteY3" fmla="*/ 202613 h 265844"/>
                <a:gd name="connsiteX4" fmla="*/ 182880 w 485775"/>
                <a:gd name="connsiteY4" fmla="*/ 168323 h 265844"/>
                <a:gd name="connsiteX5" fmla="*/ 234315 w 485775"/>
                <a:gd name="connsiteY5" fmla="*/ 164513 h 265844"/>
                <a:gd name="connsiteX6" fmla="*/ 285750 w 485775"/>
                <a:gd name="connsiteY6" fmla="*/ 139748 h 265844"/>
                <a:gd name="connsiteX7" fmla="*/ 318135 w 485775"/>
                <a:gd name="connsiteY7" fmla="*/ 111173 h 265844"/>
                <a:gd name="connsiteX8" fmla="*/ 358140 w 485775"/>
                <a:gd name="connsiteY8" fmla="*/ 105458 h 265844"/>
                <a:gd name="connsiteX9" fmla="*/ 401955 w 485775"/>
                <a:gd name="connsiteY9" fmla="*/ 76883 h 265844"/>
                <a:gd name="connsiteX10" fmla="*/ 422910 w 485775"/>
                <a:gd name="connsiteY10" fmla="*/ 36878 h 265844"/>
                <a:gd name="connsiteX11" fmla="*/ 443865 w 485775"/>
                <a:gd name="connsiteY11" fmla="*/ 21638 h 265844"/>
                <a:gd name="connsiteX12" fmla="*/ 455295 w 485775"/>
                <a:gd name="connsiteY12" fmla="*/ 2588 h 265844"/>
                <a:gd name="connsiteX13" fmla="*/ 485775 w 485775"/>
                <a:gd name="connsiteY13" fmla="*/ 683 h 265844"/>
                <a:gd name="connsiteX0" fmla="*/ 0 w 491490"/>
                <a:gd name="connsiteY0" fmla="*/ 265478 h 265844"/>
                <a:gd name="connsiteX1" fmla="*/ 64770 w 491490"/>
                <a:gd name="connsiteY1" fmla="*/ 259763 h 265844"/>
                <a:gd name="connsiteX2" fmla="*/ 142875 w 491490"/>
                <a:gd name="connsiteY2" fmla="*/ 223568 h 265844"/>
                <a:gd name="connsiteX3" fmla="*/ 167640 w 491490"/>
                <a:gd name="connsiteY3" fmla="*/ 202613 h 265844"/>
                <a:gd name="connsiteX4" fmla="*/ 188595 w 491490"/>
                <a:gd name="connsiteY4" fmla="*/ 168323 h 265844"/>
                <a:gd name="connsiteX5" fmla="*/ 240030 w 491490"/>
                <a:gd name="connsiteY5" fmla="*/ 164513 h 265844"/>
                <a:gd name="connsiteX6" fmla="*/ 291465 w 491490"/>
                <a:gd name="connsiteY6" fmla="*/ 139748 h 265844"/>
                <a:gd name="connsiteX7" fmla="*/ 323850 w 491490"/>
                <a:gd name="connsiteY7" fmla="*/ 111173 h 265844"/>
                <a:gd name="connsiteX8" fmla="*/ 363855 w 491490"/>
                <a:gd name="connsiteY8" fmla="*/ 105458 h 265844"/>
                <a:gd name="connsiteX9" fmla="*/ 407670 w 491490"/>
                <a:gd name="connsiteY9" fmla="*/ 76883 h 265844"/>
                <a:gd name="connsiteX10" fmla="*/ 428625 w 491490"/>
                <a:gd name="connsiteY10" fmla="*/ 36878 h 265844"/>
                <a:gd name="connsiteX11" fmla="*/ 449580 w 491490"/>
                <a:gd name="connsiteY11" fmla="*/ 21638 h 265844"/>
                <a:gd name="connsiteX12" fmla="*/ 461010 w 491490"/>
                <a:gd name="connsiteY12" fmla="*/ 2588 h 265844"/>
                <a:gd name="connsiteX13" fmla="*/ 491490 w 491490"/>
                <a:gd name="connsiteY13" fmla="*/ 683 h 265844"/>
                <a:gd name="connsiteX0" fmla="*/ 0 w 491490"/>
                <a:gd name="connsiteY0" fmla="*/ 265478 h 266045"/>
                <a:gd name="connsiteX1" fmla="*/ 64770 w 491490"/>
                <a:gd name="connsiteY1" fmla="*/ 259763 h 266045"/>
                <a:gd name="connsiteX2" fmla="*/ 137160 w 491490"/>
                <a:gd name="connsiteY2" fmla="*/ 217853 h 266045"/>
                <a:gd name="connsiteX3" fmla="*/ 167640 w 491490"/>
                <a:gd name="connsiteY3" fmla="*/ 202613 h 266045"/>
                <a:gd name="connsiteX4" fmla="*/ 188595 w 491490"/>
                <a:gd name="connsiteY4" fmla="*/ 168323 h 266045"/>
                <a:gd name="connsiteX5" fmla="*/ 240030 w 491490"/>
                <a:gd name="connsiteY5" fmla="*/ 164513 h 266045"/>
                <a:gd name="connsiteX6" fmla="*/ 291465 w 491490"/>
                <a:gd name="connsiteY6" fmla="*/ 139748 h 266045"/>
                <a:gd name="connsiteX7" fmla="*/ 323850 w 491490"/>
                <a:gd name="connsiteY7" fmla="*/ 111173 h 266045"/>
                <a:gd name="connsiteX8" fmla="*/ 363855 w 491490"/>
                <a:gd name="connsiteY8" fmla="*/ 105458 h 266045"/>
                <a:gd name="connsiteX9" fmla="*/ 407670 w 491490"/>
                <a:gd name="connsiteY9" fmla="*/ 76883 h 266045"/>
                <a:gd name="connsiteX10" fmla="*/ 428625 w 491490"/>
                <a:gd name="connsiteY10" fmla="*/ 36878 h 266045"/>
                <a:gd name="connsiteX11" fmla="*/ 449580 w 491490"/>
                <a:gd name="connsiteY11" fmla="*/ 21638 h 266045"/>
                <a:gd name="connsiteX12" fmla="*/ 461010 w 491490"/>
                <a:gd name="connsiteY12" fmla="*/ 2588 h 266045"/>
                <a:gd name="connsiteX13" fmla="*/ 491490 w 491490"/>
                <a:gd name="connsiteY13" fmla="*/ 683 h 266045"/>
                <a:gd name="connsiteX0" fmla="*/ 0 w 491490"/>
                <a:gd name="connsiteY0" fmla="*/ 265478 h 265513"/>
                <a:gd name="connsiteX1" fmla="*/ 62865 w 491490"/>
                <a:gd name="connsiteY1" fmla="*/ 250238 h 265513"/>
                <a:gd name="connsiteX2" fmla="*/ 137160 w 491490"/>
                <a:gd name="connsiteY2" fmla="*/ 217853 h 265513"/>
                <a:gd name="connsiteX3" fmla="*/ 167640 w 491490"/>
                <a:gd name="connsiteY3" fmla="*/ 202613 h 265513"/>
                <a:gd name="connsiteX4" fmla="*/ 188595 w 491490"/>
                <a:gd name="connsiteY4" fmla="*/ 168323 h 265513"/>
                <a:gd name="connsiteX5" fmla="*/ 240030 w 491490"/>
                <a:gd name="connsiteY5" fmla="*/ 164513 h 265513"/>
                <a:gd name="connsiteX6" fmla="*/ 291465 w 491490"/>
                <a:gd name="connsiteY6" fmla="*/ 139748 h 265513"/>
                <a:gd name="connsiteX7" fmla="*/ 323850 w 491490"/>
                <a:gd name="connsiteY7" fmla="*/ 111173 h 265513"/>
                <a:gd name="connsiteX8" fmla="*/ 363855 w 491490"/>
                <a:gd name="connsiteY8" fmla="*/ 105458 h 265513"/>
                <a:gd name="connsiteX9" fmla="*/ 407670 w 491490"/>
                <a:gd name="connsiteY9" fmla="*/ 76883 h 265513"/>
                <a:gd name="connsiteX10" fmla="*/ 428625 w 491490"/>
                <a:gd name="connsiteY10" fmla="*/ 36878 h 265513"/>
                <a:gd name="connsiteX11" fmla="*/ 449580 w 491490"/>
                <a:gd name="connsiteY11" fmla="*/ 21638 h 265513"/>
                <a:gd name="connsiteX12" fmla="*/ 461010 w 491490"/>
                <a:gd name="connsiteY12" fmla="*/ 2588 h 265513"/>
                <a:gd name="connsiteX13" fmla="*/ 491490 w 491490"/>
                <a:gd name="connsiteY13" fmla="*/ 683 h 265513"/>
                <a:gd name="connsiteX0" fmla="*/ 0 w 491490"/>
                <a:gd name="connsiteY0" fmla="*/ 265478 h 265513"/>
                <a:gd name="connsiteX1" fmla="*/ 62865 w 491490"/>
                <a:gd name="connsiteY1" fmla="*/ 250238 h 265513"/>
                <a:gd name="connsiteX2" fmla="*/ 137160 w 491490"/>
                <a:gd name="connsiteY2" fmla="*/ 217853 h 265513"/>
                <a:gd name="connsiteX3" fmla="*/ 167640 w 491490"/>
                <a:gd name="connsiteY3" fmla="*/ 202613 h 265513"/>
                <a:gd name="connsiteX4" fmla="*/ 196215 w 491490"/>
                <a:gd name="connsiteY4" fmla="*/ 170228 h 265513"/>
                <a:gd name="connsiteX5" fmla="*/ 240030 w 491490"/>
                <a:gd name="connsiteY5" fmla="*/ 164513 h 265513"/>
                <a:gd name="connsiteX6" fmla="*/ 291465 w 491490"/>
                <a:gd name="connsiteY6" fmla="*/ 139748 h 265513"/>
                <a:gd name="connsiteX7" fmla="*/ 323850 w 491490"/>
                <a:gd name="connsiteY7" fmla="*/ 111173 h 265513"/>
                <a:gd name="connsiteX8" fmla="*/ 363855 w 491490"/>
                <a:gd name="connsiteY8" fmla="*/ 105458 h 265513"/>
                <a:gd name="connsiteX9" fmla="*/ 407670 w 491490"/>
                <a:gd name="connsiteY9" fmla="*/ 76883 h 265513"/>
                <a:gd name="connsiteX10" fmla="*/ 428625 w 491490"/>
                <a:gd name="connsiteY10" fmla="*/ 36878 h 265513"/>
                <a:gd name="connsiteX11" fmla="*/ 449580 w 491490"/>
                <a:gd name="connsiteY11" fmla="*/ 21638 h 265513"/>
                <a:gd name="connsiteX12" fmla="*/ 461010 w 491490"/>
                <a:gd name="connsiteY12" fmla="*/ 2588 h 265513"/>
                <a:gd name="connsiteX13" fmla="*/ 491490 w 491490"/>
                <a:gd name="connsiteY13" fmla="*/ 683 h 26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490" h="265513">
                  <a:moveTo>
                    <a:pt x="0" y="265478"/>
                  </a:moveTo>
                  <a:cubicBezTo>
                    <a:pt x="18097" y="266113"/>
                    <a:pt x="40005" y="258176"/>
                    <a:pt x="62865" y="250238"/>
                  </a:cubicBezTo>
                  <a:cubicBezTo>
                    <a:pt x="85725" y="242301"/>
                    <a:pt x="119698" y="225790"/>
                    <a:pt x="137160" y="217853"/>
                  </a:cubicBezTo>
                  <a:cubicBezTo>
                    <a:pt x="154622" y="209916"/>
                    <a:pt x="157798" y="210550"/>
                    <a:pt x="167640" y="202613"/>
                  </a:cubicBezTo>
                  <a:cubicBezTo>
                    <a:pt x="177482" y="194676"/>
                    <a:pt x="184150" y="176578"/>
                    <a:pt x="196215" y="170228"/>
                  </a:cubicBezTo>
                  <a:cubicBezTo>
                    <a:pt x="208280" y="163878"/>
                    <a:pt x="224155" y="169593"/>
                    <a:pt x="240030" y="164513"/>
                  </a:cubicBezTo>
                  <a:cubicBezTo>
                    <a:pt x="255905" y="159433"/>
                    <a:pt x="277495" y="148638"/>
                    <a:pt x="291465" y="139748"/>
                  </a:cubicBezTo>
                  <a:cubicBezTo>
                    <a:pt x="305435" y="130858"/>
                    <a:pt x="311785" y="116888"/>
                    <a:pt x="323850" y="111173"/>
                  </a:cubicBezTo>
                  <a:cubicBezTo>
                    <a:pt x="335915" y="105458"/>
                    <a:pt x="349885" y="111173"/>
                    <a:pt x="363855" y="105458"/>
                  </a:cubicBezTo>
                  <a:cubicBezTo>
                    <a:pt x="377825" y="99743"/>
                    <a:pt x="396875" y="88313"/>
                    <a:pt x="407670" y="76883"/>
                  </a:cubicBezTo>
                  <a:cubicBezTo>
                    <a:pt x="418465" y="65453"/>
                    <a:pt x="421640" y="46085"/>
                    <a:pt x="428625" y="36878"/>
                  </a:cubicBezTo>
                  <a:cubicBezTo>
                    <a:pt x="435610" y="27671"/>
                    <a:pt x="444183" y="27353"/>
                    <a:pt x="449580" y="21638"/>
                  </a:cubicBezTo>
                  <a:cubicBezTo>
                    <a:pt x="454977" y="15923"/>
                    <a:pt x="454025" y="6080"/>
                    <a:pt x="461010" y="2588"/>
                  </a:cubicBezTo>
                  <a:cubicBezTo>
                    <a:pt x="467995" y="-904"/>
                    <a:pt x="479742" y="-111"/>
                    <a:pt x="491490" y="683"/>
                  </a:cubicBezTo>
                </a:path>
              </a:pathLst>
            </a:custGeom>
            <a:noFill/>
            <a:ln w="127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20435569">
              <a:off x="4199650" y="2480995"/>
              <a:ext cx="230290" cy="10189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2692"/>
                <a:gd name="connsiteY0" fmla="*/ 48508 h 176937"/>
                <a:gd name="connsiteX1" fmla="*/ 126025 w 212692"/>
                <a:gd name="connsiteY1" fmla="*/ 2650 h 176937"/>
                <a:gd name="connsiteX2" fmla="*/ 202397 w 212692"/>
                <a:gd name="connsiteY2" fmla="*/ 8503 h 176937"/>
                <a:gd name="connsiteX3" fmla="*/ 211922 w 212692"/>
                <a:gd name="connsiteY3" fmla="*/ 33268 h 176937"/>
                <a:gd name="connsiteX4" fmla="*/ 202397 w 212692"/>
                <a:gd name="connsiteY4" fmla="*/ 120898 h 176937"/>
                <a:gd name="connsiteX5" fmla="*/ 166202 w 212692"/>
                <a:gd name="connsiteY5" fmla="*/ 168523 h 176937"/>
                <a:gd name="connsiteX6" fmla="*/ 139532 w 212692"/>
                <a:gd name="connsiteY6" fmla="*/ 176143 h 176937"/>
                <a:gd name="connsiteX7" fmla="*/ 69047 w 212692"/>
                <a:gd name="connsiteY7" fmla="*/ 158998 h 176937"/>
                <a:gd name="connsiteX8" fmla="*/ 13802 w 212692"/>
                <a:gd name="connsiteY8" fmla="*/ 141853 h 176937"/>
                <a:gd name="connsiteX9" fmla="*/ 467 w 212692"/>
                <a:gd name="connsiteY9" fmla="*/ 103753 h 176937"/>
                <a:gd name="connsiteX10" fmla="*/ 25232 w 212692"/>
                <a:gd name="connsiteY10" fmla="*/ 48508 h 176937"/>
                <a:gd name="connsiteX0" fmla="*/ 13620 w 201080"/>
                <a:gd name="connsiteY0" fmla="*/ 48508 h 176937"/>
                <a:gd name="connsiteX1" fmla="*/ 114413 w 201080"/>
                <a:gd name="connsiteY1" fmla="*/ 2650 h 176937"/>
                <a:gd name="connsiteX2" fmla="*/ 190785 w 201080"/>
                <a:gd name="connsiteY2" fmla="*/ 8503 h 176937"/>
                <a:gd name="connsiteX3" fmla="*/ 200310 w 201080"/>
                <a:gd name="connsiteY3" fmla="*/ 33268 h 176937"/>
                <a:gd name="connsiteX4" fmla="*/ 190785 w 201080"/>
                <a:gd name="connsiteY4" fmla="*/ 120898 h 176937"/>
                <a:gd name="connsiteX5" fmla="*/ 154590 w 201080"/>
                <a:gd name="connsiteY5" fmla="*/ 168523 h 176937"/>
                <a:gd name="connsiteX6" fmla="*/ 127920 w 201080"/>
                <a:gd name="connsiteY6" fmla="*/ 176143 h 176937"/>
                <a:gd name="connsiteX7" fmla="*/ 57435 w 201080"/>
                <a:gd name="connsiteY7" fmla="*/ 158998 h 176937"/>
                <a:gd name="connsiteX8" fmla="*/ 2190 w 201080"/>
                <a:gd name="connsiteY8" fmla="*/ 141853 h 176937"/>
                <a:gd name="connsiteX9" fmla="*/ 29594 w 201080"/>
                <a:gd name="connsiteY9" fmla="*/ 122789 h 176937"/>
                <a:gd name="connsiteX10" fmla="*/ 13620 w 201080"/>
                <a:gd name="connsiteY10" fmla="*/ 48508 h 176937"/>
                <a:gd name="connsiteX0" fmla="*/ 13620 w 201080"/>
                <a:gd name="connsiteY0" fmla="*/ 48508 h 168531"/>
                <a:gd name="connsiteX1" fmla="*/ 114413 w 201080"/>
                <a:gd name="connsiteY1" fmla="*/ 2650 h 168531"/>
                <a:gd name="connsiteX2" fmla="*/ 190785 w 201080"/>
                <a:gd name="connsiteY2" fmla="*/ 8503 h 168531"/>
                <a:gd name="connsiteX3" fmla="*/ 200310 w 201080"/>
                <a:gd name="connsiteY3" fmla="*/ 33268 h 168531"/>
                <a:gd name="connsiteX4" fmla="*/ 190785 w 201080"/>
                <a:gd name="connsiteY4" fmla="*/ 120898 h 168531"/>
                <a:gd name="connsiteX5" fmla="*/ 154590 w 201080"/>
                <a:gd name="connsiteY5" fmla="*/ 168523 h 168531"/>
                <a:gd name="connsiteX6" fmla="*/ 117561 w 201080"/>
                <a:gd name="connsiteY6" fmla="*/ 124752 h 168531"/>
                <a:gd name="connsiteX7" fmla="*/ 57435 w 201080"/>
                <a:gd name="connsiteY7" fmla="*/ 158998 h 168531"/>
                <a:gd name="connsiteX8" fmla="*/ 2190 w 201080"/>
                <a:gd name="connsiteY8" fmla="*/ 141853 h 168531"/>
                <a:gd name="connsiteX9" fmla="*/ 29594 w 201080"/>
                <a:gd name="connsiteY9" fmla="*/ 122789 h 168531"/>
                <a:gd name="connsiteX10" fmla="*/ 13620 w 201080"/>
                <a:gd name="connsiteY10" fmla="*/ 48508 h 168531"/>
                <a:gd name="connsiteX0" fmla="*/ 13620 w 201080"/>
                <a:gd name="connsiteY0" fmla="*/ 48508 h 159462"/>
                <a:gd name="connsiteX1" fmla="*/ 114413 w 201080"/>
                <a:gd name="connsiteY1" fmla="*/ 2650 h 159462"/>
                <a:gd name="connsiteX2" fmla="*/ 190785 w 201080"/>
                <a:gd name="connsiteY2" fmla="*/ 8503 h 159462"/>
                <a:gd name="connsiteX3" fmla="*/ 200310 w 201080"/>
                <a:gd name="connsiteY3" fmla="*/ 33268 h 159462"/>
                <a:gd name="connsiteX4" fmla="*/ 190785 w 201080"/>
                <a:gd name="connsiteY4" fmla="*/ 120898 h 159462"/>
                <a:gd name="connsiteX5" fmla="*/ 162381 w 201080"/>
                <a:gd name="connsiteY5" fmla="*/ 106602 h 159462"/>
                <a:gd name="connsiteX6" fmla="*/ 117561 w 201080"/>
                <a:gd name="connsiteY6" fmla="*/ 124752 h 159462"/>
                <a:gd name="connsiteX7" fmla="*/ 57435 w 201080"/>
                <a:gd name="connsiteY7" fmla="*/ 158998 h 159462"/>
                <a:gd name="connsiteX8" fmla="*/ 2190 w 201080"/>
                <a:gd name="connsiteY8" fmla="*/ 141853 h 159462"/>
                <a:gd name="connsiteX9" fmla="*/ 29594 w 201080"/>
                <a:gd name="connsiteY9" fmla="*/ 122789 h 159462"/>
                <a:gd name="connsiteX10" fmla="*/ 13620 w 201080"/>
                <a:gd name="connsiteY10" fmla="*/ 48508 h 159462"/>
                <a:gd name="connsiteX0" fmla="*/ 13620 w 203780"/>
                <a:gd name="connsiteY0" fmla="*/ 48508 h 159462"/>
                <a:gd name="connsiteX1" fmla="*/ 114413 w 203780"/>
                <a:gd name="connsiteY1" fmla="*/ 2650 h 159462"/>
                <a:gd name="connsiteX2" fmla="*/ 190785 w 203780"/>
                <a:gd name="connsiteY2" fmla="*/ 8503 h 159462"/>
                <a:gd name="connsiteX3" fmla="*/ 200310 w 203780"/>
                <a:gd name="connsiteY3" fmla="*/ 33268 h 159462"/>
                <a:gd name="connsiteX4" fmla="*/ 153840 w 203780"/>
                <a:gd name="connsiteY4" fmla="*/ 81990 h 159462"/>
                <a:gd name="connsiteX5" fmla="*/ 162381 w 203780"/>
                <a:gd name="connsiteY5" fmla="*/ 106602 h 159462"/>
                <a:gd name="connsiteX6" fmla="*/ 117561 w 203780"/>
                <a:gd name="connsiteY6" fmla="*/ 124752 h 159462"/>
                <a:gd name="connsiteX7" fmla="*/ 57435 w 203780"/>
                <a:gd name="connsiteY7" fmla="*/ 158998 h 159462"/>
                <a:gd name="connsiteX8" fmla="*/ 2190 w 203780"/>
                <a:gd name="connsiteY8" fmla="*/ 141853 h 159462"/>
                <a:gd name="connsiteX9" fmla="*/ 29594 w 203780"/>
                <a:gd name="connsiteY9" fmla="*/ 122789 h 159462"/>
                <a:gd name="connsiteX10" fmla="*/ 13620 w 203780"/>
                <a:gd name="connsiteY10" fmla="*/ 48508 h 159462"/>
                <a:gd name="connsiteX0" fmla="*/ 13620 w 193251"/>
                <a:gd name="connsiteY0" fmla="*/ 48420 h 159374"/>
                <a:gd name="connsiteX1" fmla="*/ 114413 w 193251"/>
                <a:gd name="connsiteY1" fmla="*/ 2562 h 159374"/>
                <a:gd name="connsiteX2" fmla="*/ 190785 w 193251"/>
                <a:gd name="connsiteY2" fmla="*/ 8415 h 159374"/>
                <a:gd name="connsiteX3" fmla="*/ 172662 w 193251"/>
                <a:gd name="connsiteY3" fmla="*/ 30093 h 159374"/>
                <a:gd name="connsiteX4" fmla="*/ 153840 w 193251"/>
                <a:gd name="connsiteY4" fmla="*/ 81902 h 159374"/>
                <a:gd name="connsiteX5" fmla="*/ 162381 w 193251"/>
                <a:gd name="connsiteY5" fmla="*/ 106514 h 159374"/>
                <a:gd name="connsiteX6" fmla="*/ 117561 w 193251"/>
                <a:gd name="connsiteY6" fmla="*/ 124664 h 159374"/>
                <a:gd name="connsiteX7" fmla="*/ 57435 w 193251"/>
                <a:gd name="connsiteY7" fmla="*/ 158910 h 159374"/>
                <a:gd name="connsiteX8" fmla="*/ 2190 w 193251"/>
                <a:gd name="connsiteY8" fmla="*/ 141765 h 159374"/>
                <a:gd name="connsiteX9" fmla="*/ 29594 w 193251"/>
                <a:gd name="connsiteY9" fmla="*/ 122701 h 159374"/>
                <a:gd name="connsiteX10" fmla="*/ 13620 w 193251"/>
                <a:gd name="connsiteY10" fmla="*/ 48420 h 159374"/>
                <a:gd name="connsiteX0" fmla="*/ 16670 w 196299"/>
                <a:gd name="connsiteY0" fmla="*/ 48420 h 159374"/>
                <a:gd name="connsiteX1" fmla="*/ 117463 w 196299"/>
                <a:gd name="connsiteY1" fmla="*/ 2562 h 159374"/>
                <a:gd name="connsiteX2" fmla="*/ 193835 w 196299"/>
                <a:gd name="connsiteY2" fmla="*/ 8415 h 159374"/>
                <a:gd name="connsiteX3" fmla="*/ 175712 w 196299"/>
                <a:gd name="connsiteY3" fmla="*/ 30093 h 159374"/>
                <a:gd name="connsiteX4" fmla="*/ 156890 w 196299"/>
                <a:gd name="connsiteY4" fmla="*/ 81902 h 159374"/>
                <a:gd name="connsiteX5" fmla="*/ 165431 w 196299"/>
                <a:gd name="connsiteY5" fmla="*/ 106514 h 159374"/>
                <a:gd name="connsiteX6" fmla="*/ 120611 w 196299"/>
                <a:gd name="connsiteY6" fmla="*/ 124664 h 159374"/>
                <a:gd name="connsiteX7" fmla="*/ 60485 w 196299"/>
                <a:gd name="connsiteY7" fmla="*/ 158910 h 159374"/>
                <a:gd name="connsiteX8" fmla="*/ 5240 w 196299"/>
                <a:gd name="connsiteY8" fmla="*/ 141765 h 159374"/>
                <a:gd name="connsiteX9" fmla="*/ 6262 w 196299"/>
                <a:gd name="connsiteY9" fmla="*/ 112995 h 159374"/>
                <a:gd name="connsiteX10" fmla="*/ 16670 w 196299"/>
                <a:gd name="connsiteY10" fmla="*/ 48420 h 159374"/>
                <a:gd name="connsiteX0" fmla="*/ 16670 w 195969"/>
                <a:gd name="connsiteY0" fmla="*/ 48420 h 159374"/>
                <a:gd name="connsiteX1" fmla="*/ 117463 w 195969"/>
                <a:gd name="connsiteY1" fmla="*/ 2562 h 159374"/>
                <a:gd name="connsiteX2" fmla="*/ 193835 w 195969"/>
                <a:gd name="connsiteY2" fmla="*/ 8415 h 159374"/>
                <a:gd name="connsiteX3" fmla="*/ 175712 w 195969"/>
                <a:gd name="connsiteY3" fmla="*/ 30093 h 159374"/>
                <a:gd name="connsiteX4" fmla="*/ 185599 w 195969"/>
                <a:gd name="connsiteY4" fmla="*/ 100566 h 159374"/>
                <a:gd name="connsiteX5" fmla="*/ 165431 w 195969"/>
                <a:gd name="connsiteY5" fmla="*/ 106514 h 159374"/>
                <a:gd name="connsiteX6" fmla="*/ 120611 w 195969"/>
                <a:gd name="connsiteY6" fmla="*/ 124664 h 159374"/>
                <a:gd name="connsiteX7" fmla="*/ 60485 w 195969"/>
                <a:gd name="connsiteY7" fmla="*/ 158910 h 159374"/>
                <a:gd name="connsiteX8" fmla="*/ 5240 w 195969"/>
                <a:gd name="connsiteY8" fmla="*/ 141765 h 159374"/>
                <a:gd name="connsiteX9" fmla="*/ 6262 w 195969"/>
                <a:gd name="connsiteY9" fmla="*/ 112995 h 159374"/>
                <a:gd name="connsiteX10" fmla="*/ 16670 w 195969"/>
                <a:gd name="connsiteY10" fmla="*/ 48420 h 159374"/>
                <a:gd name="connsiteX0" fmla="*/ 16670 w 441634"/>
                <a:gd name="connsiteY0" fmla="*/ 48464 h 159418"/>
                <a:gd name="connsiteX1" fmla="*/ 117463 w 441634"/>
                <a:gd name="connsiteY1" fmla="*/ 2606 h 159418"/>
                <a:gd name="connsiteX2" fmla="*/ 193835 w 441634"/>
                <a:gd name="connsiteY2" fmla="*/ 8459 h 159418"/>
                <a:gd name="connsiteX3" fmla="*/ 441626 w 441634"/>
                <a:gd name="connsiteY3" fmla="*/ 31804 h 159418"/>
                <a:gd name="connsiteX4" fmla="*/ 185599 w 441634"/>
                <a:gd name="connsiteY4" fmla="*/ 100610 h 159418"/>
                <a:gd name="connsiteX5" fmla="*/ 165431 w 441634"/>
                <a:gd name="connsiteY5" fmla="*/ 106558 h 159418"/>
                <a:gd name="connsiteX6" fmla="*/ 120611 w 441634"/>
                <a:gd name="connsiteY6" fmla="*/ 124708 h 159418"/>
                <a:gd name="connsiteX7" fmla="*/ 60485 w 441634"/>
                <a:gd name="connsiteY7" fmla="*/ 158954 h 159418"/>
                <a:gd name="connsiteX8" fmla="*/ 5240 w 441634"/>
                <a:gd name="connsiteY8" fmla="*/ 141809 h 159418"/>
                <a:gd name="connsiteX9" fmla="*/ 6262 w 441634"/>
                <a:gd name="connsiteY9" fmla="*/ 113039 h 159418"/>
                <a:gd name="connsiteX10" fmla="*/ 16670 w 441634"/>
                <a:gd name="connsiteY10" fmla="*/ 48464 h 159418"/>
                <a:gd name="connsiteX0" fmla="*/ 16670 w 442788"/>
                <a:gd name="connsiteY0" fmla="*/ 100057 h 211011"/>
                <a:gd name="connsiteX1" fmla="*/ 117463 w 442788"/>
                <a:gd name="connsiteY1" fmla="*/ 54199 h 211011"/>
                <a:gd name="connsiteX2" fmla="*/ 273804 w 442788"/>
                <a:gd name="connsiteY2" fmla="*/ 388 h 211011"/>
                <a:gd name="connsiteX3" fmla="*/ 441626 w 442788"/>
                <a:gd name="connsiteY3" fmla="*/ 83397 h 211011"/>
                <a:gd name="connsiteX4" fmla="*/ 185599 w 442788"/>
                <a:gd name="connsiteY4" fmla="*/ 152203 h 211011"/>
                <a:gd name="connsiteX5" fmla="*/ 165431 w 442788"/>
                <a:gd name="connsiteY5" fmla="*/ 158151 h 211011"/>
                <a:gd name="connsiteX6" fmla="*/ 120611 w 442788"/>
                <a:gd name="connsiteY6" fmla="*/ 176301 h 211011"/>
                <a:gd name="connsiteX7" fmla="*/ 60485 w 442788"/>
                <a:gd name="connsiteY7" fmla="*/ 210547 h 211011"/>
                <a:gd name="connsiteX8" fmla="*/ 5240 w 442788"/>
                <a:gd name="connsiteY8" fmla="*/ 193402 h 211011"/>
                <a:gd name="connsiteX9" fmla="*/ 6262 w 442788"/>
                <a:gd name="connsiteY9" fmla="*/ 164632 h 211011"/>
                <a:gd name="connsiteX10" fmla="*/ 16670 w 442788"/>
                <a:gd name="connsiteY10" fmla="*/ 100057 h 211011"/>
                <a:gd name="connsiteX0" fmla="*/ 16670 w 451663"/>
                <a:gd name="connsiteY0" fmla="*/ 100057 h 211011"/>
                <a:gd name="connsiteX1" fmla="*/ 117463 w 451663"/>
                <a:gd name="connsiteY1" fmla="*/ 54199 h 211011"/>
                <a:gd name="connsiteX2" fmla="*/ 273804 w 451663"/>
                <a:gd name="connsiteY2" fmla="*/ 388 h 211011"/>
                <a:gd name="connsiteX3" fmla="*/ 441626 w 451663"/>
                <a:gd name="connsiteY3" fmla="*/ 83397 h 211011"/>
                <a:gd name="connsiteX4" fmla="*/ 403600 w 451663"/>
                <a:gd name="connsiteY4" fmla="*/ 130164 h 211011"/>
                <a:gd name="connsiteX5" fmla="*/ 165431 w 451663"/>
                <a:gd name="connsiteY5" fmla="*/ 158151 h 211011"/>
                <a:gd name="connsiteX6" fmla="*/ 120611 w 451663"/>
                <a:gd name="connsiteY6" fmla="*/ 176301 h 211011"/>
                <a:gd name="connsiteX7" fmla="*/ 60485 w 451663"/>
                <a:gd name="connsiteY7" fmla="*/ 210547 h 211011"/>
                <a:gd name="connsiteX8" fmla="*/ 5240 w 451663"/>
                <a:gd name="connsiteY8" fmla="*/ 193402 h 211011"/>
                <a:gd name="connsiteX9" fmla="*/ 6262 w 451663"/>
                <a:gd name="connsiteY9" fmla="*/ 164632 h 211011"/>
                <a:gd name="connsiteX10" fmla="*/ 16670 w 451663"/>
                <a:gd name="connsiteY10" fmla="*/ 100057 h 211011"/>
                <a:gd name="connsiteX0" fmla="*/ 16670 w 435562"/>
                <a:gd name="connsiteY0" fmla="*/ 100300 h 211254"/>
                <a:gd name="connsiteX1" fmla="*/ 117463 w 435562"/>
                <a:gd name="connsiteY1" fmla="*/ 54442 h 211254"/>
                <a:gd name="connsiteX2" fmla="*/ 273804 w 435562"/>
                <a:gd name="connsiteY2" fmla="*/ 631 h 211254"/>
                <a:gd name="connsiteX3" fmla="*/ 419238 w 435562"/>
                <a:gd name="connsiteY3" fmla="*/ 31873 h 211254"/>
                <a:gd name="connsiteX4" fmla="*/ 403600 w 435562"/>
                <a:gd name="connsiteY4" fmla="*/ 130407 h 211254"/>
                <a:gd name="connsiteX5" fmla="*/ 165431 w 435562"/>
                <a:gd name="connsiteY5" fmla="*/ 158394 h 211254"/>
                <a:gd name="connsiteX6" fmla="*/ 120611 w 435562"/>
                <a:gd name="connsiteY6" fmla="*/ 176544 h 211254"/>
                <a:gd name="connsiteX7" fmla="*/ 60485 w 435562"/>
                <a:gd name="connsiteY7" fmla="*/ 210790 h 211254"/>
                <a:gd name="connsiteX8" fmla="*/ 5240 w 435562"/>
                <a:gd name="connsiteY8" fmla="*/ 193645 h 211254"/>
                <a:gd name="connsiteX9" fmla="*/ 6262 w 435562"/>
                <a:gd name="connsiteY9" fmla="*/ 164875 h 211254"/>
                <a:gd name="connsiteX10" fmla="*/ 16670 w 435562"/>
                <a:gd name="connsiteY10" fmla="*/ 100300 h 211254"/>
                <a:gd name="connsiteX0" fmla="*/ 16670 w 432193"/>
                <a:gd name="connsiteY0" fmla="*/ 100300 h 211254"/>
                <a:gd name="connsiteX1" fmla="*/ 117463 w 432193"/>
                <a:gd name="connsiteY1" fmla="*/ 54442 h 211254"/>
                <a:gd name="connsiteX2" fmla="*/ 273804 w 432193"/>
                <a:gd name="connsiteY2" fmla="*/ 631 h 211254"/>
                <a:gd name="connsiteX3" fmla="*/ 419238 w 432193"/>
                <a:gd name="connsiteY3" fmla="*/ 31873 h 211254"/>
                <a:gd name="connsiteX4" fmla="*/ 403600 w 432193"/>
                <a:gd name="connsiteY4" fmla="*/ 130407 h 211254"/>
                <a:gd name="connsiteX5" fmla="*/ 229370 w 432193"/>
                <a:gd name="connsiteY5" fmla="*/ 140415 h 211254"/>
                <a:gd name="connsiteX6" fmla="*/ 120611 w 432193"/>
                <a:gd name="connsiteY6" fmla="*/ 176544 h 211254"/>
                <a:gd name="connsiteX7" fmla="*/ 60485 w 432193"/>
                <a:gd name="connsiteY7" fmla="*/ 210790 h 211254"/>
                <a:gd name="connsiteX8" fmla="*/ 5240 w 432193"/>
                <a:gd name="connsiteY8" fmla="*/ 193645 h 211254"/>
                <a:gd name="connsiteX9" fmla="*/ 6262 w 432193"/>
                <a:gd name="connsiteY9" fmla="*/ 164875 h 211254"/>
                <a:gd name="connsiteX10" fmla="*/ 16670 w 432193"/>
                <a:gd name="connsiteY10" fmla="*/ 100300 h 211254"/>
                <a:gd name="connsiteX0" fmla="*/ 16670 w 466429"/>
                <a:gd name="connsiteY0" fmla="*/ 100241 h 211195"/>
                <a:gd name="connsiteX1" fmla="*/ 117463 w 466429"/>
                <a:gd name="connsiteY1" fmla="*/ 54383 h 211195"/>
                <a:gd name="connsiteX2" fmla="*/ 273804 w 466429"/>
                <a:gd name="connsiteY2" fmla="*/ 572 h 211195"/>
                <a:gd name="connsiteX3" fmla="*/ 419238 w 466429"/>
                <a:gd name="connsiteY3" fmla="*/ 31814 h 211195"/>
                <a:gd name="connsiteX4" fmla="*/ 454245 w 466429"/>
                <a:gd name="connsiteY4" fmla="*/ 118616 h 211195"/>
                <a:gd name="connsiteX5" fmla="*/ 229370 w 466429"/>
                <a:gd name="connsiteY5" fmla="*/ 140356 h 211195"/>
                <a:gd name="connsiteX6" fmla="*/ 120611 w 466429"/>
                <a:gd name="connsiteY6" fmla="*/ 176485 h 211195"/>
                <a:gd name="connsiteX7" fmla="*/ 60485 w 466429"/>
                <a:gd name="connsiteY7" fmla="*/ 210731 h 211195"/>
                <a:gd name="connsiteX8" fmla="*/ 5240 w 466429"/>
                <a:gd name="connsiteY8" fmla="*/ 193586 h 211195"/>
                <a:gd name="connsiteX9" fmla="*/ 6262 w 466429"/>
                <a:gd name="connsiteY9" fmla="*/ 164816 h 211195"/>
                <a:gd name="connsiteX10" fmla="*/ 16670 w 466429"/>
                <a:gd name="connsiteY10" fmla="*/ 100241 h 211195"/>
                <a:gd name="connsiteX0" fmla="*/ 16670 w 459930"/>
                <a:gd name="connsiteY0" fmla="*/ 100241 h 211195"/>
                <a:gd name="connsiteX1" fmla="*/ 117463 w 459930"/>
                <a:gd name="connsiteY1" fmla="*/ 54383 h 211195"/>
                <a:gd name="connsiteX2" fmla="*/ 273804 w 459930"/>
                <a:gd name="connsiteY2" fmla="*/ 572 h 211195"/>
                <a:gd name="connsiteX3" fmla="*/ 419238 w 459930"/>
                <a:gd name="connsiteY3" fmla="*/ 31814 h 211195"/>
                <a:gd name="connsiteX4" fmla="*/ 454245 w 459930"/>
                <a:gd name="connsiteY4" fmla="*/ 118616 h 211195"/>
                <a:gd name="connsiteX5" fmla="*/ 320883 w 459930"/>
                <a:gd name="connsiteY5" fmla="*/ 134436 h 211195"/>
                <a:gd name="connsiteX6" fmla="*/ 229370 w 459930"/>
                <a:gd name="connsiteY6" fmla="*/ 140356 h 211195"/>
                <a:gd name="connsiteX7" fmla="*/ 120611 w 459930"/>
                <a:gd name="connsiteY7" fmla="*/ 176485 h 211195"/>
                <a:gd name="connsiteX8" fmla="*/ 60485 w 459930"/>
                <a:gd name="connsiteY8" fmla="*/ 210731 h 211195"/>
                <a:gd name="connsiteX9" fmla="*/ 5240 w 459930"/>
                <a:gd name="connsiteY9" fmla="*/ 193586 h 211195"/>
                <a:gd name="connsiteX10" fmla="*/ 6262 w 459930"/>
                <a:gd name="connsiteY10" fmla="*/ 164816 h 211195"/>
                <a:gd name="connsiteX11" fmla="*/ 16670 w 459930"/>
                <a:gd name="connsiteY11" fmla="*/ 100241 h 211195"/>
                <a:gd name="connsiteX0" fmla="*/ 16670 w 459930"/>
                <a:gd name="connsiteY0" fmla="*/ 100241 h 361901"/>
                <a:gd name="connsiteX1" fmla="*/ 117463 w 459930"/>
                <a:gd name="connsiteY1" fmla="*/ 54383 h 361901"/>
                <a:gd name="connsiteX2" fmla="*/ 273804 w 459930"/>
                <a:gd name="connsiteY2" fmla="*/ 572 h 361901"/>
                <a:gd name="connsiteX3" fmla="*/ 419238 w 459930"/>
                <a:gd name="connsiteY3" fmla="*/ 31814 h 361901"/>
                <a:gd name="connsiteX4" fmla="*/ 454245 w 459930"/>
                <a:gd name="connsiteY4" fmla="*/ 118616 h 361901"/>
                <a:gd name="connsiteX5" fmla="*/ 320883 w 459930"/>
                <a:gd name="connsiteY5" fmla="*/ 134436 h 361901"/>
                <a:gd name="connsiteX6" fmla="*/ 281489 w 459930"/>
                <a:gd name="connsiteY6" fmla="*/ 361897 h 361901"/>
                <a:gd name="connsiteX7" fmla="*/ 229370 w 459930"/>
                <a:gd name="connsiteY7" fmla="*/ 140356 h 361901"/>
                <a:gd name="connsiteX8" fmla="*/ 120611 w 459930"/>
                <a:gd name="connsiteY8" fmla="*/ 176485 h 361901"/>
                <a:gd name="connsiteX9" fmla="*/ 60485 w 459930"/>
                <a:gd name="connsiteY9" fmla="*/ 210731 h 361901"/>
                <a:gd name="connsiteX10" fmla="*/ 5240 w 459930"/>
                <a:gd name="connsiteY10" fmla="*/ 193586 h 361901"/>
                <a:gd name="connsiteX11" fmla="*/ 6262 w 459930"/>
                <a:gd name="connsiteY11" fmla="*/ 164816 h 361901"/>
                <a:gd name="connsiteX12" fmla="*/ 16670 w 459930"/>
                <a:gd name="connsiteY12" fmla="*/ 100241 h 361901"/>
                <a:gd name="connsiteX0" fmla="*/ 16670 w 459930"/>
                <a:gd name="connsiteY0" fmla="*/ 100241 h 363478"/>
                <a:gd name="connsiteX1" fmla="*/ 117463 w 459930"/>
                <a:gd name="connsiteY1" fmla="*/ 54383 h 363478"/>
                <a:gd name="connsiteX2" fmla="*/ 273804 w 459930"/>
                <a:gd name="connsiteY2" fmla="*/ 572 h 363478"/>
                <a:gd name="connsiteX3" fmla="*/ 419238 w 459930"/>
                <a:gd name="connsiteY3" fmla="*/ 31814 h 363478"/>
                <a:gd name="connsiteX4" fmla="*/ 454245 w 459930"/>
                <a:gd name="connsiteY4" fmla="*/ 118616 h 363478"/>
                <a:gd name="connsiteX5" fmla="*/ 320883 w 459930"/>
                <a:gd name="connsiteY5" fmla="*/ 134436 h 363478"/>
                <a:gd name="connsiteX6" fmla="*/ 261017 w 459930"/>
                <a:gd name="connsiteY6" fmla="*/ 363476 h 363478"/>
                <a:gd name="connsiteX7" fmla="*/ 229370 w 459930"/>
                <a:gd name="connsiteY7" fmla="*/ 140356 h 363478"/>
                <a:gd name="connsiteX8" fmla="*/ 120611 w 459930"/>
                <a:gd name="connsiteY8" fmla="*/ 176485 h 363478"/>
                <a:gd name="connsiteX9" fmla="*/ 60485 w 459930"/>
                <a:gd name="connsiteY9" fmla="*/ 210731 h 363478"/>
                <a:gd name="connsiteX10" fmla="*/ 5240 w 459930"/>
                <a:gd name="connsiteY10" fmla="*/ 193586 h 363478"/>
                <a:gd name="connsiteX11" fmla="*/ 6262 w 459930"/>
                <a:gd name="connsiteY11" fmla="*/ 164816 h 363478"/>
                <a:gd name="connsiteX12" fmla="*/ 16670 w 459930"/>
                <a:gd name="connsiteY12" fmla="*/ 100241 h 363478"/>
                <a:gd name="connsiteX0" fmla="*/ 16670 w 459930"/>
                <a:gd name="connsiteY0" fmla="*/ 100241 h 366286"/>
                <a:gd name="connsiteX1" fmla="*/ 117463 w 459930"/>
                <a:gd name="connsiteY1" fmla="*/ 54383 h 366286"/>
                <a:gd name="connsiteX2" fmla="*/ 273804 w 459930"/>
                <a:gd name="connsiteY2" fmla="*/ 572 h 366286"/>
                <a:gd name="connsiteX3" fmla="*/ 419238 w 459930"/>
                <a:gd name="connsiteY3" fmla="*/ 31814 h 366286"/>
                <a:gd name="connsiteX4" fmla="*/ 454245 w 459930"/>
                <a:gd name="connsiteY4" fmla="*/ 118616 h 366286"/>
                <a:gd name="connsiteX5" fmla="*/ 320883 w 459930"/>
                <a:gd name="connsiteY5" fmla="*/ 134436 h 366286"/>
                <a:gd name="connsiteX6" fmla="*/ 281247 w 459930"/>
                <a:gd name="connsiteY6" fmla="*/ 257532 h 366286"/>
                <a:gd name="connsiteX7" fmla="*/ 261017 w 459930"/>
                <a:gd name="connsiteY7" fmla="*/ 363476 h 366286"/>
                <a:gd name="connsiteX8" fmla="*/ 229370 w 459930"/>
                <a:gd name="connsiteY8" fmla="*/ 140356 h 366286"/>
                <a:gd name="connsiteX9" fmla="*/ 120611 w 459930"/>
                <a:gd name="connsiteY9" fmla="*/ 176485 h 366286"/>
                <a:gd name="connsiteX10" fmla="*/ 60485 w 459930"/>
                <a:gd name="connsiteY10" fmla="*/ 210731 h 366286"/>
                <a:gd name="connsiteX11" fmla="*/ 5240 w 459930"/>
                <a:gd name="connsiteY11" fmla="*/ 193586 h 366286"/>
                <a:gd name="connsiteX12" fmla="*/ 6262 w 459930"/>
                <a:gd name="connsiteY12" fmla="*/ 164816 h 366286"/>
                <a:gd name="connsiteX13" fmla="*/ 16670 w 459930"/>
                <a:gd name="connsiteY13" fmla="*/ 100241 h 366286"/>
                <a:gd name="connsiteX0" fmla="*/ 16670 w 459930"/>
                <a:gd name="connsiteY0" fmla="*/ 100241 h 375492"/>
                <a:gd name="connsiteX1" fmla="*/ 117463 w 459930"/>
                <a:gd name="connsiteY1" fmla="*/ 54383 h 375492"/>
                <a:gd name="connsiteX2" fmla="*/ 273804 w 459930"/>
                <a:gd name="connsiteY2" fmla="*/ 572 h 375492"/>
                <a:gd name="connsiteX3" fmla="*/ 419238 w 459930"/>
                <a:gd name="connsiteY3" fmla="*/ 31814 h 375492"/>
                <a:gd name="connsiteX4" fmla="*/ 454245 w 459930"/>
                <a:gd name="connsiteY4" fmla="*/ 118616 h 375492"/>
                <a:gd name="connsiteX5" fmla="*/ 320883 w 459930"/>
                <a:gd name="connsiteY5" fmla="*/ 134436 h 375492"/>
                <a:gd name="connsiteX6" fmla="*/ 297311 w 459930"/>
                <a:gd name="connsiteY6" fmla="*/ 342410 h 375492"/>
                <a:gd name="connsiteX7" fmla="*/ 261017 w 459930"/>
                <a:gd name="connsiteY7" fmla="*/ 363476 h 375492"/>
                <a:gd name="connsiteX8" fmla="*/ 229370 w 459930"/>
                <a:gd name="connsiteY8" fmla="*/ 140356 h 375492"/>
                <a:gd name="connsiteX9" fmla="*/ 120611 w 459930"/>
                <a:gd name="connsiteY9" fmla="*/ 176485 h 375492"/>
                <a:gd name="connsiteX10" fmla="*/ 60485 w 459930"/>
                <a:gd name="connsiteY10" fmla="*/ 210731 h 375492"/>
                <a:gd name="connsiteX11" fmla="*/ 5240 w 459930"/>
                <a:gd name="connsiteY11" fmla="*/ 193586 h 375492"/>
                <a:gd name="connsiteX12" fmla="*/ 6262 w 459930"/>
                <a:gd name="connsiteY12" fmla="*/ 164816 h 375492"/>
                <a:gd name="connsiteX13" fmla="*/ 16670 w 459930"/>
                <a:gd name="connsiteY13" fmla="*/ 100241 h 37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930" h="375492">
                  <a:moveTo>
                    <a:pt x="16670" y="100241"/>
                  </a:moveTo>
                  <a:cubicBezTo>
                    <a:pt x="35203" y="81836"/>
                    <a:pt x="74607" y="70995"/>
                    <a:pt x="117463" y="54383"/>
                  </a:cubicBezTo>
                  <a:cubicBezTo>
                    <a:pt x="160319" y="37771"/>
                    <a:pt x="223508" y="4333"/>
                    <a:pt x="273804" y="572"/>
                  </a:cubicBezTo>
                  <a:cubicBezTo>
                    <a:pt x="324100" y="-3189"/>
                    <a:pt x="389165" y="12140"/>
                    <a:pt x="419238" y="31814"/>
                  </a:cubicBezTo>
                  <a:cubicBezTo>
                    <a:pt x="449312" y="51488"/>
                    <a:pt x="470638" y="101512"/>
                    <a:pt x="454245" y="118616"/>
                  </a:cubicBezTo>
                  <a:cubicBezTo>
                    <a:pt x="437853" y="135720"/>
                    <a:pt x="349716" y="111283"/>
                    <a:pt x="320883" y="134436"/>
                  </a:cubicBezTo>
                  <a:cubicBezTo>
                    <a:pt x="292050" y="157589"/>
                    <a:pt x="307289" y="304237"/>
                    <a:pt x="297311" y="342410"/>
                  </a:cubicBezTo>
                  <a:cubicBezTo>
                    <a:pt x="287333" y="380583"/>
                    <a:pt x="269663" y="383005"/>
                    <a:pt x="261017" y="363476"/>
                  </a:cubicBezTo>
                  <a:cubicBezTo>
                    <a:pt x="252371" y="343947"/>
                    <a:pt x="252771" y="171521"/>
                    <a:pt x="229370" y="140356"/>
                  </a:cubicBezTo>
                  <a:cubicBezTo>
                    <a:pt x="205969" y="109191"/>
                    <a:pt x="148758" y="164756"/>
                    <a:pt x="120611" y="176485"/>
                  </a:cubicBezTo>
                  <a:cubicBezTo>
                    <a:pt x="92464" y="188214"/>
                    <a:pt x="79713" y="207881"/>
                    <a:pt x="60485" y="210731"/>
                  </a:cubicBezTo>
                  <a:cubicBezTo>
                    <a:pt x="41257" y="213581"/>
                    <a:pt x="16670" y="202793"/>
                    <a:pt x="5240" y="193586"/>
                  </a:cubicBezTo>
                  <a:cubicBezTo>
                    <a:pt x="-6190" y="184379"/>
                    <a:pt x="4357" y="180373"/>
                    <a:pt x="6262" y="164816"/>
                  </a:cubicBezTo>
                  <a:cubicBezTo>
                    <a:pt x="8167" y="149259"/>
                    <a:pt x="-1863" y="118646"/>
                    <a:pt x="16670" y="100241"/>
                  </a:cubicBezTo>
                  <a:close/>
                </a:path>
              </a:pathLst>
            </a:custGeom>
            <a:solidFill>
              <a:schemeClr val="tx2">
                <a:lumMod val="95000"/>
              </a:schemeClr>
            </a:solidFill>
            <a:ln w="63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21367386">
              <a:off x="4314719" y="2534718"/>
              <a:ext cx="198313" cy="113814"/>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2692"/>
                <a:gd name="connsiteY0" fmla="*/ 48508 h 176937"/>
                <a:gd name="connsiteX1" fmla="*/ 126025 w 212692"/>
                <a:gd name="connsiteY1" fmla="*/ 2650 h 176937"/>
                <a:gd name="connsiteX2" fmla="*/ 202397 w 212692"/>
                <a:gd name="connsiteY2" fmla="*/ 8503 h 176937"/>
                <a:gd name="connsiteX3" fmla="*/ 211922 w 212692"/>
                <a:gd name="connsiteY3" fmla="*/ 33268 h 176937"/>
                <a:gd name="connsiteX4" fmla="*/ 202397 w 212692"/>
                <a:gd name="connsiteY4" fmla="*/ 120898 h 176937"/>
                <a:gd name="connsiteX5" fmla="*/ 166202 w 212692"/>
                <a:gd name="connsiteY5" fmla="*/ 168523 h 176937"/>
                <a:gd name="connsiteX6" fmla="*/ 139532 w 212692"/>
                <a:gd name="connsiteY6" fmla="*/ 176143 h 176937"/>
                <a:gd name="connsiteX7" fmla="*/ 69047 w 212692"/>
                <a:gd name="connsiteY7" fmla="*/ 158998 h 176937"/>
                <a:gd name="connsiteX8" fmla="*/ 13802 w 212692"/>
                <a:gd name="connsiteY8" fmla="*/ 141853 h 176937"/>
                <a:gd name="connsiteX9" fmla="*/ 467 w 212692"/>
                <a:gd name="connsiteY9" fmla="*/ 103753 h 176937"/>
                <a:gd name="connsiteX10" fmla="*/ 25232 w 212692"/>
                <a:gd name="connsiteY10" fmla="*/ 48508 h 176937"/>
                <a:gd name="connsiteX0" fmla="*/ 13620 w 201080"/>
                <a:gd name="connsiteY0" fmla="*/ 48508 h 176937"/>
                <a:gd name="connsiteX1" fmla="*/ 114413 w 201080"/>
                <a:gd name="connsiteY1" fmla="*/ 2650 h 176937"/>
                <a:gd name="connsiteX2" fmla="*/ 190785 w 201080"/>
                <a:gd name="connsiteY2" fmla="*/ 8503 h 176937"/>
                <a:gd name="connsiteX3" fmla="*/ 200310 w 201080"/>
                <a:gd name="connsiteY3" fmla="*/ 33268 h 176937"/>
                <a:gd name="connsiteX4" fmla="*/ 190785 w 201080"/>
                <a:gd name="connsiteY4" fmla="*/ 120898 h 176937"/>
                <a:gd name="connsiteX5" fmla="*/ 154590 w 201080"/>
                <a:gd name="connsiteY5" fmla="*/ 168523 h 176937"/>
                <a:gd name="connsiteX6" fmla="*/ 127920 w 201080"/>
                <a:gd name="connsiteY6" fmla="*/ 176143 h 176937"/>
                <a:gd name="connsiteX7" fmla="*/ 57435 w 201080"/>
                <a:gd name="connsiteY7" fmla="*/ 158998 h 176937"/>
                <a:gd name="connsiteX8" fmla="*/ 2190 w 201080"/>
                <a:gd name="connsiteY8" fmla="*/ 141853 h 176937"/>
                <a:gd name="connsiteX9" fmla="*/ 29594 w 201080"/>
                <a:gd name="connsiteY9" fmla="*/ 122789 h 176937"/>
                <a:gd name="connsiteX10" fmla="*/ 13620 w 201080"/>
                <a:gd name="connsiteY10" fmla="*/ 48508 h 176937"/>
                <a:gd name="connsiteX0" fmla="*/ 13620 w 201080"/>
                <a:gd name="connsiteY0" fmla="*/ 48508 h 168531"/>
                <a:gd name="connsiteX1" fmla="*/ 114413 w 201080"/>
                <a:gd name="connsiteY1" fmla="*/ 2650 h 168531"/>
                <a:gd name="connsiteX2" fmla="*/ 190785 w 201080"/>
                <a:gd name="connsiteY2" fmla="*/ 8503 h 168531"/>
                <a:gd name="connsiteX3" fmla="*/ 200310 w 201080"/>
                <a:gd name="connsiteY3" fmla="*/ 33268 h 168531"/>
                <a:gd name="connsiteX4" fmla="*/ 190785 w 201080"/>
                <a:gd name="connsiteY4" fmla="*/ 120898 h 168531"/>
                <a:gd name="connsiteX5" fmla="*/ 154590 w 201080"/>
                <a:gd name="connsiteY5" fmla="*/ 168523 h 168531"/>
                <a:gd name="connsiteX6" fmla="*/ 117561 w 201080"/>
                <a:gd name="connsiteY6" fmla="*/ 124752 h 168531"/>
                <a:gd name="connsiteX7" fmla="*/ 57435 w 201080"/>
                <a:gd name="connsiteY7" fmla="*/ 158998 h 168531"/>
                <a:gd name="connsiteX8" fmla="*/ 2190 w 201080"/>
                <a:gd name="connsiteY8" fmla="*/ 141853 h 168531"/>
                <a:gd name="connsiteX9" fmla="*/ 29594 w 201080"/>
                <a:gd name="connsiteY9" fmla="*/ 122789 h 168531"/>
                <a:gd name="connsiteX10" fmla="*/ 13620 w 201080"/>
                <a:gd name="connsiteY10" fmla="*/ 48508 h 168531"/>
                <a:gd name="connsiteX0" fmla="*/ 13620 w 201080"/>
                <a:gd name="connsiteY0" fmla="*/ 48508 h 159462"/>
                <a:gd name="connsiteX1" fmla="*/ 114413 w 201080"/>
                <a:gd name="connsiteY1" fmla="*/ 2650 h 159462"/>
                <a:gd name="connsiteX2" fmla="*/ 190785 w 201080"/>
                <a:gd name="connsiteY2" fmla="*/ 8503 h 159462"/>
                <a:gd name="connsiteX3" fmla="*/ 200310 w 201080"/>
                <a:gd name="connsiteY3" fmla="*/ 33268 h 159462"/>
                <a:gd name="connsiteX4" fmla="*/ 190785 w 201080"/>
                <a:gd name="connsiteY4" fmla="*/ 120898 h 159462"/>
                <a:gd name="connsiteX5" fmla="*/ 162381 w 201080"/>
                <a:gd name="connsiteY5" fmla="*/ 106602 h 159462"/>
                <a:gd name="connsiteX6" fmla="*/ 117561 w 201080"/>
                <a:gd name="connsiteY6" fmla="*/ 124752 h 159462"/>
                <a:gd name="connsiteX7" fmla="*/ 57435 w 201080"/>
                <a:gd name="connsiteY7" fmla="*/ 158998 h 159462"/>
                <a:gd name="connsiteX8" fmla="*/ 2190 w 201080"/>
                <a:gd name="connsiteY8" fmla="*/ 141853 h 159462"/>
                <a:gd name="connsiteX9" fmla="*/ 29594 w 201080"/>
                <a:gd name="connsiteY9" fmla="*/ 122789 h 159462"/>
                <a:gd name="connsiteX10" fmla="*/ 13620 w 201080"/>
                <a:gd name="connsiteY10" fmla="*/ 48508 h 159462"/>
                <a:gd name="connsiteX0" fmla="*/ 13620 w 203780"/>
                <a:gd name="connsiteY0" fmla="*/ 48508 h 159462"/>
                <a:gd name="connsiteX1" fmla="*/ 114413 w 203780"/>
                <a:gd name="connsiteY1" fmla="*/ 2650 h 159462"/>
                <a:gd name="connsiteX2" fmla="*/ 190785 w 203780"/>
                <a:gd name="connsiteY2" fmla="*/ 8503 h 159462"/>
                <a:gd name="connsiteX3" fmla="*/ 200310 w 203780"/>
                <a:gd name="connsiteY3" fmla="*/ 33268 h 159462"/>
                <a:gd name="connsiteX4" fmla="*/ 153840 w 203780"/>
                <a:gd name="connsiteY4" fmla="*/ 81990 h 159462"/>
                <a:gd name="connsiteX5" fmla="*/ 162381 w 203780"/>
                <a:gd name="connsiteY5" fmla="*/ 106602 h 159462"/>
                <a:gd name="connsiteX6" fmla="*/ 117561 w 203780"/>
                <a:gd name="connsiteY6" fmla="*/ 124752 h 159462"/>
                <a:gd name="connsiteX7" fmla="*/ 57435 w 203780"/>
                <a:gd name="connsiteY7" fmla="*/ 158998 h 159462"/>
                <a:gd name="connsiteX8" fmla="*/ 2190 w 203780"/>
                <a:gd name="connsiteY8" fmla="*/ 141853 h 159462"/>
                <a:gd name="connsiteX9" fmla="*/ 29594 w 203780"/>
                <a:gd name="connsiteY9" fmla="*/ 122789 h 159462"/>
                <a:gd name="connsiteX10" fmla="*/ 13620 w 203780"/>
                <a:gd name="connsiteY10" fmla="*/ 48508 h 159462"/>
                <a:gd name="connsiteX0" fmla="*/ 13620 w 193251"/>
                <a:gd name="connsiteY0" fmla="*/ 48420 h 159374"/>
                <a:gd name="connsiteX1" fmla="*/ 114413 w 193251"/>
                <a:gd name="connsiteY1" fmla="*/ 2562 h 159374"/>
                <a:gd name="connsiteX2" fmla="*/ 190785 w 193251"/>
                <a:gd name="connsiteY2" fmla="*/ 8415 h 159374"/>
                <a:gd name="connsiteX3" fmla="*/ 172662 w 193251"/>
                <a:gd name="connsiteY3" fmla="*/ 30093 h 159374"/>
                <a:gd name="connsiteX4" fmla="*/ 153840 w 193251"/>
                <a:gd name="connsiteY4" fmla="*/ 81902 h 159374"/>
                <a:gd name="connsiteX5" fmla="*/ 162381 w 193251"/>
                <a:gd name="connsiteY5" fmla="*/ 106514 h 159374"/>
                <a:gd name="connsiteX6" fmla="*/ 117561 w 193251"/>
                <a:gd name="connsiteY6" fmla="*/ 124664 h 159374"/>
                <a:gd name="connsiteX7" fmla="*/ 57435 w 193251"/>
                <a:gd name="connsiteY7" fmla="*/ 158910 h 159374"/>
                <a:gd name="connsiteX8" fmla="*/ 2190 w 193251"/>
                <a:gd name="connsiteY8" fmla="*/ 141765 h 159374"/>
                <a:gd name="connsiteX9" fmla="*/ 29594 w 193251"/>
                <a:gd name="connsiteY9" fmla="*/ 122701 h 159374"/>
                <a:gd name="connsiteX10" fmla="*/ 13620 w 193251"/>
                <a:gd name="connsiteY10" fmla="*/ 48420 h 159374"/>
                <a:gd name="connsiteX0" fmla="*/ 16670 w 196299"/>
                <a:gd name="connsiteY0" fmla="*/ 48420 h 159374"/>
                <a:gd name="connsiteX1" fmla="*/ 117463 w 196299"/>
                <a:gd name="connsiteY1" fmla="*/ 2562 h 159374"/>
                <a:gd name="connsiteX2" fmla="*/ 193835 w 196299"/>
                <a:gd name="connsiteY2" fmla="*/ 8415 h 159374"/>
                <a:gd name="connsiteX3" fmla="*/ 175712 w 196299"/>
                <a:gd name="connsiteY3" fmla="*/ 30093 h 159374"/>
                <a:gd name="connsiteX4" fmla="*/ 156890 w 196299"/>
                <a:gd name="connsiteY4" fmla="*/ 81902 h 159374"/>
                <a:gd name="connsiteX5" fmla="*/ 165431 w 196299"/>
                <a:gd name="connsiteY5" fmla="*/ 106514 h 159374"/>
                <a:gd name="connsiteX6" fmla="*/ 120611 w 196299"/>
                <a:gd name="connsiteY6" fmla="*/ 124664 h 159374"/>
                <a:gd name="connsiteX7" fmla="*/ 60485 w 196299"/>
                <a:gd name="connsiteY7" fmla="*/ 158910 h 159374"/>
                <a:gd name="connsiteX8" fmla="*/ 5240 w 196299"/>
                <a:gd name="connsiteY8" fmla="*/ 141765 h 159374"/>
                <a:gd name="connsiteX9" fmla="*/ 6262 w 196299"/>
                <a:gd name="connsiteY9" fmla="*/ 112995 h 159374"/>
                <a:gd name="connsiteX10" fmla="*/ 16670 w 196299"/>
                <a:gd name="connsiteY10" fmla="*/ 48420 h 159374"/>
                <a:gd name="connsiteX0" fmla="*/ 16670 w 195969"/>
                <a:gd name="connsiteY0" fmla="*/ 48420 h 159374"/>
                <a:gd name="connsiteX1" fmla="*/ 117463 w 195969"/>
                <a:gd name="connsiteY1" fmla="*/ 2562 h 159374"/>
                <a:gd name="connsiteX2" fmla="*/ 193835 w 195969"/>
                <a:gd name="connsiteY2" fmla="*/ 8415 h 159374"/>
                <a:gd name="connsiteX3" fmla="*/ 175712 w 195969"/>
                <a:gd name="connsiteY3" fmla="*/ 30093 h 159374"/>
                <a:gd name="connsiteX4" fmla="*/ 185599 w 195969"/>
                <a:gd name="connsiteY4" fmla="*/ 100566 h 159374"/>
                <a:gd name="connsiteX5" fmla="*/ 165431 w 195969"/>
                <a:gd name="connsiteY5" fmla="*/ 106514 h 159374"/>
                <a:gd name="connsiteX6" fmla="*/ 120611 w 195969"/>
                <a:gd name="connsiteY6" fmla="*/ 124664 h 159374"/>
                <a:gd name="connsiteX7" fmla="*/ 60485 w 195969"/>
                <a:gd name="connsiteY7" fmla="*/ 158910 h 159374"/>
                <a:gd name="connsiteX8" fmla="*/ 5240 w 195969"/>
                <a:gd name="connsiteY8" fmla="*/ 141765 h 159374"/>
                <a:gd name="connsiteX9" fmla="*/ 6262 w 195969"/>
                <a:gd name="connsiteY9" fmla="*/ 112995 h 159374"/>
                <a:gd name="connsiteX10" fmla="*/ 16670 w 195969"/>
                <a:gd name="connsiteY10" fmla="*/ 48420 h 159374"/>
                <a:gd name="connsiteX0" fmla="*/ 16670 w 441634"/>
                <a:gd name="connsiteY0" fmla="*/ 48464 h 159418"/>
                <a:gd name="connsiteX1" fmla="*/ 117463 w 441634"/>
                <a:gd name="connsiteY1" fmla="*/ 2606 h 159418"/>
                <a:gd name="connsiteX2" fmla="*/ 193835 w 441634"/>
                <a:gd name="connsiteY2" fmla="*/ 8459 h 159418"/>
                <a:gd name="connsiteX3" fmla="*/ 441626 w 441634"/>
                <a:gd name="connsiteY3" fmla="*/ 31804 h 159418"/>
                <a:gd name="connsiteX4" fmla="*/ 185599 w 441634"/>
                <a:gd name="connsiteY4" fmla="*/ 100610 h 159418"/>
                <a:gd name="connsiteX5" fmla="*/ 165431 w 441634"/>
                <a:gd name="connsiteY5" fmla="*/ 106558 h 159418"/>
                <a:gd name="connsiteX6" fmla="*/ 120611 w 441634"/>
                <a:gd name="connsiteY6" fmla="*/ 124708 h 159418"/>
                <a:gd name="connsiteX7" fmla="*/ 60485 w 441634"/>
                <a:gd name="connsiteY7" fmla="*/ 158954 h 159418"/>
                <a:gd name="connsiteX8" fmla="*/ 5240 w 441634"/>
                <a:gd name="connsiteY8" fmla="*/ 141809 h 159418"/>
                <a:gd name="connsiteX9" fmla="*/ 6262 w 441634"/>
                <a:gd name="connsiteY9" fmla="*/ 113039 h 159418"/>
                <a:gd name="connsiteX10" fmla="*/ 16670 w 441634"/>
                <a:gd name="connsiteY10" fmla="*/ 48464 h 159418"/>
                <a:gd name="connsiteX0" fmla="*/ 16670 w 442788"/>
                <a:gd name="connsiteY0" fmla="*/ 100057 h 211011"/>
                <a:gd name="connsiteX1" fmla="*/ 117463 w 442788"/>
                <a:gd name="connsiteY1" fmla="*/ 54199 h 211011"/>
                <a:gd name="connsiteX2" fmla="*/ 273804 w 442788"/>
                <a:gd name="connsiteY2" fmla="*/ 388 h 211011"/>
                <a:gd name="connsiteX3" fmla="*/ 441626 w 442788"/>
                <a:gd name="connsiteY3" fmla="*/ 83397 h 211011"/>
                <a:gd name="connsiteX4" fmla="*/ 185599 w 442788"/>
                <a:gd name="connsiteY4" fmla="*/ 152203 h 211011"/>
                <a:gd name="connsiteX5" fmla="*/ 165431 w 442788"/>
                <a:gd name="connsiteY5" fmla="*/ 158151 h 211011"/>
                <a:gd name="connsiteX6" fmla="*/ 120611 w 442788"/>
                <a:gd name="connsiteY6" fmla="*/ 176301 h 211011"/>
                <a:gd name="connsiteX7" fmla="*/ 60485 w 442788"/>
                <a:gd name="connsiteY7" fmla="*/ 210547 h 211011"/>
                <a:gd name="connsiteX8" fmla="*/ 5240 w 442788"/>
                <a:gd name="connsiteY8" fmla="*/ 193402 h 211011"/>
                <a:gd name="connsiteX9" fmla="*/ 6262 w 442788"/>
                <a:gd name="connsiteY9" fmla="*/ 164632 h 211011"/>
                <a:gd name="connsiteX10" fmla="*/ 16670 w 442788"/>
                <a:gd name="connsiteY10" fmla="*/ 100057 h 211011"/>
                <a:gd name="connsiteX0" fmla="*/ 16670 w 451663"/>
                <a:gd name="connsiteY0" fmla="*/ 100057 h 211011"/>
                <a:gd name="connsiteX1" fmla="*/ 117463 w 451663"/>
                <a:gd name="connsiteY1" fmla="*/ 54199 h 211011"/>
                <a:gd name="connsiteX2" fmla="*/ 273804 w 451663"/>
                <a:gd name="connsiteY2" fmla="*/ 388 h 211011"/>
                <a:gd name="connsiteX3" fmla="*/ 441626 w 451663"/>
                <a:gd name="connsiteY3" fmla="*/ 83397 h 211011"/>
                <a:gd name="connsiteX4" fmla="*/ 403600 w 451663"/>
                <a:gd name="connsiteY4" fmla="*/ 130164 h 211011"/>
                <a:gd name="connsiteX5" fmla="*/ 165431 w 451663"/>
                <a:gd name="connsiteY5" fmla="*/ 158151 h 211011"/>
                <a:gd name="connsiteX6" fmla="*/ 120611 w 451663"/>
                <a:gd name="connsiteY6" fmla="*/ 176301 h 211011"/>
                <a:gd name="connsiteX7" fmla="*/ 60485 w 451663"/>
                <a:gd name="connsiteY7" fmla="*/ 210547 h 211011"/>
                <a:gd name="connsiteX8" fmla="*/ 5240 w 451663"/>
                <a:gd name="connsiteY8" fmla="*/ 193402 h 211011"/>
                <a:gd name="connsiteX9" fmla="*/ 6262 w 451663"/>
                <a:gd name="connsiteY9" fmla="*/ 164632 h 211011"/>
                <a:gd name="connsiteX10" fmla="*/ 16670 w 451663"/>
                <a:gd name="connsiteY10" fmla="*/ 100057 h 211011"/>
                <a:gd name="connsiteX0" fmla="*/ 16670 w 435562"/>
                <a:gd name="connsiteY0" fmla="*/ 100300 h 211254"/>
                <a:gd name="connsiteX1" fmla="*/ 117463 w 435562"/>
                <a:gd name="connsiteY1" fmla="*/ 54442 h 211254"/>
                <a:gd name="connsiteX2" fmla="*/ 273804 w 435562"/>
                <a:gd name="connsiteY2" fmla="*/ 631 h 211254"/>
                <a:gd name="connsiteX3" fmla="*/ 419238 w 435562"/>
                <a:gd name="connsiteY3" fmla="*/ 31873 h 211254"/>
                <a:gd name="connsiteX4" fmla="*/ 403600 w 435562"/>
                <a:gd name="connsiteY4" fmla="*/ 130407 h 211254"/>
                <a:gd name="connsiteX5" fmla="*/ 165431 w 435562"/>
                <a:gd name="connsiteY5" fmla="*/ 158394 h 211254"/>
                <a:gd name="connsiteX6" fmla="*/ 120611 w 435562"/>
                <a:gd name="connsiteY6" fmla="*/ 176544 h 211254"/>
                <a:gd name="connsiteX7" fmla="*/ 60485 w 435562"/>
                <a:gd name="connsiteY7" fmla="*/ 210790 h 211254"/>
                <a:gd name="connsiteX8" fmla="*/ 5240 w 435562"/>
                <a:gd name="connsiteY8" fmla="*/ 193645 h 211254"/>
                <a:gd name="connsiteX9" fmla="*/ 6262 w 435562"/>
                <a:gd name="connsiteY9" fmla="*/ 164875 h 211254"/>
                <a:gd name="connsiteX10" fmla="*/ 16670 w 435562"/>
                <a:gd name="connsiteY10" fmla="*/ 100300 h 211254"/>
                <a:gd name="connsiteX0" fmla="*/ 16670 w 432193"/>
                <a:gd name="connsiteY0" fmla="*/ 100300 h 211254"/>
                <a:gd name="connsiteX1" fmla="*/ 117463 w 432193"/>
                <a:gd name="connsiteY1" fmla="*/ 54442 h 211254"/>
                <a:gd name="connsiteX2" fmla="*/ 273804 w 432193"/>
                <a:gd name="connsiteY2" fmla="*/ 631 h 211254"/>
                <a:gd name="connsiteX3" fmla="*/ 419238 w 432193"/>
                <a:gd name="connsiteY3" fmla="*/ 31873 h 211254"/>
                <a:gd name="connsiteX4" fmla="*/ 403600 w 432193"/>
                <a:gd name="connsiteY4" fmla="*/ 130407 h 211254"/>
                <a:gd name="connsiteX5" fmla="*/ 229370 w 432193"/>
                <a:gd name="connsiteY5" fmla="*/ 140415 h 211254"/>
                <a:gd name="connsiteX6" fmla="*/ 120611 w 432193"/>
                <a:gd name="connsiteY6" fmla="*/ 176544 h 211254"/>
                <a:gd name="connsiteX7" fmla="*/ 60485 w 432193"/>
                <a:gd name="connsiteY7" fmla="*/ 210790 h 211254"/>
                <a:gd name="connsiteX8" fmla="*/ 5240 w 432193"/>
                <a:gd name="connsiteY8" fmla="*/ 193645 h 211254"/>
                <a:gd name="connsiteX9" fmla="*/ 6262 w 432193"/>
                <a:gd name="connsiteY9" fmla="*/ 164875 h 211254"/>
                <a:gd name="connsiteX10" fmla="*/ 16670 w 432193"/>
                <a:gd name="connsiteY10" fmla="*/ 100300 h 211254"/>
                <a:gd name="connsiteX0" fmla="*/ 16670 w 466429"/>
                <a:gd name="connsiteY0" fmla="*/ 100241 h 211195"/>
                <a:gd name="connsiteX1" fmla="*/ 117463 w 466429"/>
                <a:gd name="connsiteY1" fmla="*/ 54383 h 211195"/>
                <a:gd name="connsiteX2" fmla="*/ 273804 w 466429"/>
                <a:gd name="connsiteY2" fmla="*/ 572 h 211195"/>
                <a:gd name="connsiteX3" fmla="*/ 419238 w 466429"/>
                <a:gd name="connsiteY3" fmla="*/ 31814 h 211195"/>
                <a:gd name="connsiteX4" fmla="*/ 454245 w 466429"/>
                <a:gd name="connsiteY4" fmla="*/ 118616 h 211195"/>
                <a:gd name="connsiteX5" fmla="*/ 229370 w 466429"/>
                <a:gd name="connsiteY5" fmla="*/ 140356 h 211195"/>
                <a:gd name="connsiteX6" fmla="*/ 120611 w 466429"/>
                <a:gd name="connsiteY6" fmla="*/ 176485 h 211195"/>
                <a:gd name="connsiteX7" fmla="*/ 60485 w 466429"/>
                <a:gd name="connsiteY7" fmla="*/ 210731 h 211195"/>
                <a:gd name="connsiteX8" fmla="*/ 5240 w 466429"/>
                <a:gd name="connsiteY8" fmla="*/ 193586 h 211195"/>
                <a:gd name="connsiteX9" fmla="*/ 6262 w 466429"/>
                <a:gd name="connsiteY9" fmla="*/ 164816 h 211195"/>
                <a:gd name="connsiteX10" fmla="*/ 16670 w 466429"/>
                <a:gd name="connsiteY10" fmla="*/ 100241 h 211195"/>
                <a:gd name="connsiteX0" fmla="*/ 16670 w 459930"/>
                <a:gd name="connsiteY0" fmla="*/ 100241 h 211195"/>
                <a:gd name="connsiteX1" fmla="*/ 117463 w 459930"/>
                <a:gd name="connsiteY1" fmla="*/ 54383 h 211195"/>
                <a:gd name="connsiteX2" fmla="*/ 273804 w 459930"/>
                <a:gd name="connsiteY2" fmla="*/ 572 h 211195"/>
                <a:gd name="connsiteX3" fmla="*/ 419238 w 459930"/>
                <a:gd name="connsiteY3" fmla="*/ 31814 h 211195"/>
                <a:gd name="connsiteX4" fmla="*/ 454245 w 459930"/>
                <a:gd name="connsiteY4" fmla="*/ 118616 h 211195"/>
                <a:gd name="connsiteX5" fmla="*/ 320883 w 459930"/>
                <a:gd name="connsiteY5" fmla="*/ 134436 h 211195"/>
                <a:gd name="connsiteX6" fmla="*/ 229370 w 459930"/>
                <a:gd name="connsiteY6" fmla="*/ 140356 h 211195"/>
                <a:gd name="connsiteX7" fmla="*/ 120611 w 459930"/>
                <a:gd name="connsiteY7" fmla="*/ 176485 h 211195"/>
                <a:gd name="connsiteX8" fmla="*/ 60485 w 459930"/>
                <a:gd name="connsiteY8" fmla="*/ 210731 h 211195"/>
                <a:gd name="connsiteX9" fmla="*/ 5240 w 459930"/>
                <a:gd name="connsiteY9" fmla="*/ 193586 h 211195"/>
                <a:gd name="connsiteX10" fmla="*/ 6262 w 459930"/>
                <a:gd name="connsiteY10" fmla="*/ 164816 h 211195"/>
                <a:gd name="connsiteX11" fmla="*/ 16670 w 459930"/>
                <a:gd name="connsiteY11" fmla="*/ 100241 h 211195"/>
                <a:gd name="connsiteX0" fmla="*/ 16670 w 459930"/>
                <a:gd name="connsiteY0" fmla="*/ 100241 h 361901"/>
                <a:gd name="connsiteX1" fmla="*/ 117463 w 459930"/>
                <a:gd name="connsiteY1" fmla="*/ 54383 h 361901"/>
                <a:gd name="connsiteX2" fmla="*/ 273804 w 459930"/>
                <a:gd name="connsiteY2" fmla="*/ 572 h 361901"/>
                <a:gd name="connsiteX3" fmla="*/ 419238 w 459930"/>
                <a:gd name="connsiteY3" fmla="*/ 31814 h 361901"/>
                <a:gd name="connsiteX4" fmla="*/ 454245 w 459930"/>
                <a:gd name="connsiteY4" fmla="*/ 118616 h 361901"/>
                <a:gd name="connsiteX5" fmla="*/ 320883 w 459930"/>
                <a:gd name="connsiteY5" fmla="*/ 134436 h 361901"/>
                <a:gd name="connsiteX6" fmla="*/ 281489 w 459930"/>
                <a:gd name="connsiteY6" fmla="*/ 361897 h 361901"/>
                <a:gd name="connsiteX7" fmla="*/ 229370 w 459930"/>
                <a:gd name="connsiteY7" fmla="*/ 140356 h 361901"/>
                <a:gd name="connsiteX8" fmla="*/ 120611 w 459930"/>
                <a:gd name="connsiteY8" fmla="*/ 176485 h 361901"/>
                <a:gd name="connsiteX9" fmla="*/ 60485 w 459930"/>
                <a:gd name="connsiteY9" fmla="*/ 210731 h 361901"/>
                <a:gd name="connsiteX10" fmla="*/ 5240 w 459930"/>
                <a:gd name="connsiteY10" fmla="*/ 193586 h 361901"/>
                <a:gd name="connsiteX11" fmla="*/ 6262 w 459930"/>
                <a:gd name="connsiteY11" fmla="*/ 164816 h 361901"/>
                <a:gd name="connsiteX12" fmla="*/ 16670 w 459930"/>
                <a:gd name="connsiteY12" fmla="*/ 100241 h 361901"/>
                <a:gd name="connsiteX0" fmla="*/ 16670 w 459930"/>
                <a:gd name="connsiteY0" fmla="*/ 100241 h 363478"/>
                <a:gd name="connsiteX1" fmla="*/ 117463 w 459930"/>
                <a:gd name="connsiteY1" fmla="*/ 54383 h 363478"/>
                <a:gd name="connsiteX2" fmla="*/ 273804 w 459930"/>
                <a:gd name="connsiteY2" fmla="*/ 572 h 363478"/>
                <a:gd name="connsiteX3" fmla="*/ 419238 w 459930"/>
                <a:gd name="connsiteY3" fmla="*/ 31814 h 363478"/>
                <a:gd name="connsiteX4" fmla="*/ 454245 w 459930"/>
                <a:gd name="connsiteY4" fmla="*/ 118616 h 363478"/>
                <a:gd name="connsiteX5" fmla="*/ 320883 w 459930"/>
                <a:gd name="connsiteY5" fmla="*/ 134436 h 363478"/>
                <a:gd name="connsiteX6" fmla="*/ 261017 w 459930"/>
                <a:gd name="connsiteY6" fmla="*/ 363476 h 363478"/>
                <a:gd name="connsiteX7" fmla="*/ 229370 w 459930"/>
                <a:gd name="connsiteY7" fmla="*/ 140356 h 363478"/>
                <a:gd name="connsiteX8" fmla="*/ 120611 w 459930"/>
                <a:gd name="connsiteY8" fmla="*/ 176485 h 363478"/>
                <a:gd name="connsiteX9" fmla="*/ 60485 w 459930"/>
                <a:gd name="connsiteY9" fmla="*/ 210731 h 363478"/>
                <a:gd name="connsiteX10" fmla="*/ 5240 w 459930"/>
                <a:gd name="connsiteY10" fmla="*/ 193586 h 363478"/>
                <a:gd name="connsiteX11" fmla="*/ 6262 w 459930"/>
                <a:gd name="connsiteY11" fmla="*/ 164816 h 363478"/>
                <a:gd name="connsiteX12" fmla="*/ 16670 w 459930"/>
                <a:gd name="connsiteY12" fmla="*/ 100241 h 363478"/>
                <a:gd name="connsiteX0" fmla="*/ 16670 w 459930"/>
                <a:gd name="connsiteY0" fmla="*/ 100241 h 366286"/>
                <a:gd name="connsiteX1" fmla="*/ 117463 w 459930"/>
                <a:gd name="connsiteY1" fmla="*/ 54383 h 366286"/>
                <a:gd name="connsiteX2" fmla="*/ 273804 w 459930"/>
                <a:gd name="connsiteY2" fmla="*/ 572 h 366286"/>
                <a:gd name="connsiteX3" fmla="*/ 419238 w 459930"/>
                <a:gd name="connsiteY3" fmla="*/ 31814 h 366286"/>
                <a:gd name="connsiteX4" fmla="*/ 454245 w 459930"/>
                <a:gd name="connsiteY4" fmla="*/ 118616 h 366286"/>
                <a:gd name="connsiteX5" fmla="*/ 320883 w 459930"/>
                <a:gd name="connsiteY5" fmla="*/ 134436 h 366286"/>
                <a:gd name="connsiteX6" fmla="*/ 281247 w 459930"/>
                <a:gd name="connsiteY6" fmla="*/ 257532 h 366286"/>
                <a:gd name="connsiteX7" fmla="*/ 261017 w 459930"/>
                <a:gd name="connsiteY7" fmla="*/ 363476 h 366286"/>
                <a:gd name="connsiteX8" fmla="*/ 229370 w 459930"/>
                <a:gd name="connsiteY8" fmla="*/ 140356 h 366286"/>
                <a:gd name="connsiteX9" fmla="*/ 120611 w 459930"/>
                <a:gd name="connsiteY9" fmla="*/ 176485 h 366286"/>
                <a:gd name="connsiteX10" fmla="*/ 60485 w 459930"/>
                <a:gd name="connsiteY10" fmla="*/ 210731 h 366286"/>
                <a:gd name="connsiteX11" fmla="*/ 5240 w 459930"/>
                <a:gd name="connsiteY11" fmla="*/ 193586 h 366286"/>
                <a:gd name="connsiteX12" fmla="*/ 6262 w 459930"/>
                <a:gd name="connsiteY12" fmla="*/ 164816 h 366286"/>
                <a:gd name="connsiteX13" fmla="*/ 16670 w 459930"/>
                <a:gd name="connsiteY13" fmla="*/ 100241 h 366286"/>
                <a:gd name="connsiteX0" fmla="*/ 16670 w 459930"/>
                <a:gd name="connsiteY0" fmla="*/ 100241 h 375492"/>
                <a:gd name="connsiteX1" fmla="*/ 117463 w 459930"/>
                <a:gd name="connsiteY1" fmla="*/ 54383 h 375492"/>
                <a:gd name="connsiteX2" fmla="*/ 273804 w 459930"/>
                <a:gd name="connsiteY2" fmla="*/ 572 h 375492"/>
                <a:gd name="connsiteX3" fmla="*/ 419238 w 459930"/>
                <a:gd name="connsiteY3" fmla="*/ 31814 h 375492"/>
                <a:gd name="connsiteX4" fmla="*/ 454245 w 459930"/>
                <a:gd name="connsiteY4" fmla="*/ 118616 h 375492"/>
                <a:gd name="connsiteX5" fmla="*/ 320883 w 459930"/>
                <a:gd name="connsiteY5" fmla="*/ 134436 h 375492"/>
                <a:gd name="connsiteX6" fmla="*/ 297311 w 459930"/>
                <a:gd name="connsiteY6" fmla="*/ 342410 h 375492"/>
                <a:gd name="connsiteX7" fmla="*/ 261017 w 459930"/>
                <a:gd name="connsiteY7" fmla="*/ 363476 h 375492"/>
                <a:gd name="connsiteX8" fmla="*/ 229370 w 459930"/>
                <a:gd name="connsiteY8" fmla="*/ 140356 h 375492"/>
                <a:gd name="connsiteX9" fmla="*/ 120611 w 459930"/>
                <a:gd name="connsiteY9" fmla="*/ 176485 h 375492"/>
                <a:gd name="connsiteX10" fmla="*/ 60485 w 459930"/>
                <a:gd name="connsiteY10" fmla="*/ 210731 h 375492"/>
                <a:gd name="connsiteX11" fmla="*/ 5240 w 459930"/>
                <a:gd name="connsiteY11" fmla="*/ 193586 h 375492"/>
                <a:gd name="connsiteX12" fmla="*/ 6262 w 459930"/>
                <a:gd name="connsiteY12" fmla="*/ 164816 h 375492"/>
                <a:gd name="connsiteX13" fmla="*/ 16670 w 459930"/>
                <a:gd name="connsiteY13" fmla="*/ 100241 h 375492"/>
                <a:gd name="connsiteX0" fmla="*/ 16670 w 454735"/>
                <a:gd name="connsiteY0" fmla="*/ 102389 h 377640"/>
                <a:gd name="connsiteX1" fmla="*/ 117463 w 454735"/>
                <a:gd name="connsiteY1" fmla="*/ 56531 h 377640"/>
                <a:gd name="connsiteX2" fmla="*/ 273804 w 454735"/>
                <a:gd name="connsiteY2" fmla="*/ 2720 h 377640"/>
                <a:gd name="connsiteX3" fmla="*/ 362556 w 454735"/>
                <a:gd name="connsiteY3" fmla="*/ 19838 h 377640"/>
                <a:gd name="connsiteX4" fmla="*/ 454245 w 454735"/>
                <a:gd name="connsiteY4" fmla="*/ 120764 h 377640"/>
                <a:gd name="connsiteX5" fmla="*/ 320883 w 454735"/>
                <a:gd name="connsiteY5" fmla="*/ 136584 h 377640"/>
                <a:gd name="connsiteX6" fmla="*/ 297311 w 454735"/>
                <a:gd name="connsiteY6" fmla="*/ 344558 h 377640"/>
                <a:gd name="connsiteX7" fmla="*/ 261017 w 454735"/>
                <a:gd name="connsiteY7" fmla="*/ 365624 h 377640"/>
                <a:gd name="connsiteX8" fmla="*/ 229370 w 454735"/>
                <a:gd name="connsiteY8" fmla="*/ 142504 h 377640"/>
                <a:gd name="connsiteX9" fmla="*/ 120611 w 454735"/>
                <a:gd name="connsiteY9" fmla="*/ 178633 h 377640"/>
                <a:gd name="connsiteX10" fmla="*/ 60485 w 454735"/>
                <a:gd name="connsiteY10" fmla="*/ 212879 h 377640"/>
                <a:gd name="connsiteX11" fmla="*/ 5240 w 454735"/>
                <a:gd name="connsiteY11" fmla="*/ 195734 h 377640"/>
                <a:gd name="connsiteX12" fmla="*/ 6262 w 454735"/>
                <a:gd name="connsiteY12" fmla="*/ 166964 h 377640"/>
                <a:gd name="connsiteX13" fmla="*/ 16670 w 454735"/>
                <a:gd name="connsiteY13" fmla="*/ 102389 h 377640"/>
                <a:gd name="connsiteX0" fmla="*/ 16670 w 454735"/>
                <a:gd name="connsiteY0" fmla="*/ 102393 h 377644"/>
                <a:gd name="connsiteX1" fmla="*/ 117463 w 454735"/>
                <a:gd name="connsiteY1" fmla="*/ 56535 h 377644"/>
                <a:gd name="connsiteX2" fmla="*/ 273804 w 454735"/>
                <a:gd name="connsiteY2" fmla="*/ 2724 h 377644"/>
                <a:gd name="connsiteX3" fmla="*/ 362556 w 454735"/>
                <a:gd name="connsiteY3" fmla="*/ 19842 h 377644"/>
                <a:gd name="connsiteX4" fmla="*/ 454245 w 454735"/>
                <a:gd name="connsiteY4" fmla="*/ 120768 h 377644"/>
                <a:gd name="connsiteX5" fmla="*/ 320883 w 454735"/>
                <a:gd name="connsiteY5" fmla="*/ 136588 h 377644"/>
                <a:gd name="connsiteX6" fmla="*/ 297311 w 454735"/>
                <a:gd name="connsiteY6" fmla="*/ 344562 h 377644"/>
                <a:gd name="connsiteX7" fmla="*/ 261017 w 454735"/>
                <a:gd name="connsiteY7" fmla="*/ 365628 h 377644"/>
                <a:gd name="connsiteX8" fmla="*/ 198490 w 454735"/>
                <a:gd name="connsiteY8" fmla="*/ 152718 h 377644"/>
                <a:gd name="connsiteX9" fmla="*/ 120611 w 454735"/>
                <a:gd name="connsiteY9" fmla="*/ 178637 h 377644"/>
                <a:gd name="connsiteX10" fmla="*/ 60485 w 454735"/>
                <a:gd name="connsiteY10" fmla="*/ 212883 h 377644"/>
                <a:gd name="connsiteX11" fmla="*/ 5240 w 454735"/>
                <a:gd name="connsiteY11" fmla="*/ 195738 h 377644"/>
                <a:gd name="connsiteX12" fmla="*/ 6262 w 454735"/>
                <a:gd name="connsiteY12" fmla="*/ 166968 h 377644"/>
                <a:gd name="connsiteX13" fmla="*/ 16670 w 454735"/>
                <a:gd name="connsiteY13" fmla="*/ 102393 h 377644"/>
                <a:gd name="connsiteX0" fmla="*/ 16670 w 454735"/>
                <a:gd name="connsiteY0" fmla="*/ 102393 h 375543"/>
                <a:gd name="connsiteX1" fmla="*/ 117463 w 454735"/>
                <a:gd name="connsiteY1" fmla="*/ 56535 h 375543"/>
                <a:gd name="connsiteX2" fmla="*/ 273804 w 454735"/>
                <a:gd name="connsiteY2" fmla="*/ 2724 h 375543"/>
                <a:gd name="connsiteX3" fmla="*/ 362556 w 454735"/>
                <a:gd name="connsiteY3" fmla="*/ 19842 h 375543"/>
                <a:gd name="connsiteX4" fmla="*/ 454245 w 454735"/>
                <a:gd name="connsiteY4" fmla="*/ 120768 h 375543"/>
                <a:gd name="connsiteX5" fmla="*/ 320883 w 454735"/>
                <a:gd name="connsiteY5" fmla="*/ 136588 h 375543"/>
                <a:gd name="connsiteX6" fmla="*/ 297311 w 454735"/>
                <a:gd name="connsiteY6" fmla="*/ 344562 h 375543"/>
                <a:gd name="connsiteX7" fmla="*/ 234445 w 454735"/>
                <a:gd name="connsiteY7" fmla="*/ 362307 h 375543"/>
                <a:gd name="connsiteX8" fmla="*/ 198490 w 454735"/>
                <a:gd name="connsiteY8" fmla="*/ 152718 h 375543"/>
                <a:gd name="connsiteX9" fmla="*/ 120611 w 454735"/>
                <a:gd name="connsiteY9" fmla="*/ 178637 h 375543"/>
                <a:gd name="connsiteX10" fmla="*/ 60485 w 454735"/>
                <a:gd name="connsiteY10" fmla="*/ 212883 h 375543"/>
                <a:gd name="connsiteX11" fmla="*/ 5240 w 454735"/>
                <a:gd name="connsiteY11" fmla="*/ 195738 h 375543"/>
                <a:gd name="connsiteX12" fmla="*/ 6262 w 454735"/>
                <a:gd name="connsiteY12" fmla="*/ 166968 h 375543"/>
                <a:gd name="connsiteX13" fmla="*/ 16670 w 454735"/>
                <a:gd name="connsiteY13" fmla="*/ 102393 h 375543"/>
                <a:gd name="connsiteX0" fmla="*/ 16670 w 456199"/>
                <a:gd name="connsiteY0" fmla="*/ 102393 h 375543"/>
                <a:gd name="connsiteX1" fmla="*/ 117463 w 456199"/>
                <a:gd name="connsiteY1" fmla="*/ 56535 h 375543"/>
                <a:gd name="connsiteX2" fmla="*/ 273804 w 456199"/>
                <a:gd name="connsiteY2" fmla="*/ 2724 h 375543"/>
                <a:gd name="connsiteX3" fmla="*/ 362556 w 456199"/>
                <a:gd name="connsiteY3" fmla="*/ 19842 h 375543"/>
                <a:gd name="connsiteX4" fmla="*/ 454245 w 456199"/>
                <a:gd name="connsiteY4" fmla="*/ 120768 h 375543"/>
                <a:gd name="connsiteX5" fmla="*/ 271791 w 456199"/>
                <a:gd name="connsiteY5" fmla="*/ 123413 h 375543"/>
                <a:gd name="connsiteX6" fmla="*/ 297311 w 456199"/>
                <a:gd name="connsiteY6" fmla="*/ 344562 h 375543"/>
                <a:gd name="connsiteX7" fmla="*/ 234445 w 456199"/>
                <a:gd name="connsiteY7" fmla="*/ 362307 h 375543"/>
                <a:gd name="connsiteX8" fmla="*/ 198490 w 456199"/>
                <a:gd name="connsiteY8" fmla="*/ 152718 h 375543"/>
                <a:gd name="connsiteX9" fmla="*/ 120611 w 456199"/>
                <a:gd name="connsiteY9" fmla="*/ 178637 h 375543"/>
                <a:gd name="connsiteX10" fmla="*/ 60485 w 456199"/>
                <a:gd name="connsiteY10" fmla="*/ 212883 h 375543"/>
                <a:gd name="connsiteX11" fmla="*/ 5240 w 456199"/>
                <a:gd name="connsiteY11" fmla="*/ 195738 h 375543"/>
                <a:gd name="connsiteX12" fmla="*/ 6262 w 456199"/>
                <a:gd name="connsiteY12" fmla="*/ 166968 h 375543"/>
                <a:gd name="connsiteX13" fmla="*/ 16670 w 456199"/>
                <a:gd name="connsiteY13" fmla="*/ 102393 h 375543"/>
                <a:gd name="connsiteX0" fmla="*/ 16670 w 456197"/>
                <a:gd name="connsiteY0" fmla="*/ 102393 h 384741"/>
                <a:gd name="connsiteX1" fmla="*/ 117463 w 456197"/>
                <a:gd name="connsiteY1" fmla="*/ 56535 h 384741"/>
                <a:gd name="connsiteX2" fmla="*/ 273804 w 456197"/>
                <a:gd name="connsiteY2" fmla="*/ 2724 h 384741"/>
                <a:gd name="connsiteX3" fmla="*/ 362556 w 456197"/>
                <a:gd name="connsiteY3" fmla="*/ 19842 h 384741"/>
                <a:gd name="connsiteX4" fmla="*/ 454245 w 456197"/>
                <a:gd name="connsiteY4" fmla="*/ 120768 h 384741"/>
                <a:gd name="connsiteX5" fmla="*/ 271791 w 456197"/>
                <a:gd name="connsiteY5" fmla="*/ 123413 h 384741"/>
                <a:gd name="connsiteX6" fmla="*/ 273766 w 456197"/>
                <a:gd name="connsiteY6" fmla="*/ 362725 h 384741"/>
                <a:gd name="connsiteX7" fmla="*/ 234445 w 456197"/>
                <a:gd name="connsiteY7" fmla="*/ 362307 h 384741"/>
                <a:gd name="connsiteX8" fmla="*/ 198490 w 456197"/>
                <a:gd name="connsiteY8" fmla="*/ 152718 h 384741"/>
                <a:gd name="connsiteX9" fmla="*/ 120611 w 456197"/>
                <a:gd name="connsiteY9" fmla="*/ 178637 h 384741"/>
                <a:gd name="connsiteX10" fmla="*/ 60485 w 456197"/>
                <a:gd name="connsiteY10" fmla="*/ 212883 h 384741"/>
                <a:gd name="connsiteX11" fmla="*/ 5240 w 456197"/>
                <a:gd name="connsiteY11" fmla="*/ 195738 h 384741"/>
                <a:gd name="connsiteX12" fmla="*/ 6262 w 456197"/>
                <a:gd name="connsiteY12" fmla="*/ 166968 h 384741"/>
                <a:gd name="connsiteX13" fmla="*/ 16670 w 456197"/>
                <a:gd name="connsiteY13" fmla="*/ 102393 h 384741"/>
                <a:gd name="connsiteX0" fmla="*/ 16670 w 456199"/>
                <a:gd name="connsiteY0" fmla="*/ 102393 h 384741"/>
                <a:gd name="connsiteX1" fmla="*/ 117463 w 456199"/>
                <a:gd name="connsiteY1" fmla="*/ 56535 h 384741"/>
                <a:gd name="connsiteX2" fmla="*/ 273804 w 456199"/>
                <a:gd name="connsiteY2" fmla="*/ 2724 h 384741"/>
                <a:gd name="connsiteX3" fmla="*/ 362556 w 456199"/>
                <a:gd name="connsiteY3" fmla="*/ 19842 h 384741"/>
                <a:gd name="connsiteX4" fmla="*/ 454245 w 456199"/>
                <a:gd name="connsiteY4" fmla="*/ 120768 h 384741"/>
                <a:gd name="connsiteX5" fmla="*/ 271791 w 456199"/>
                <a:gd name="connsiteY5" fmla="*/ 123413 h 384741"/>
                <a:gd name="connsiteX6" fmla="*/ 273766 w 456199"/>
                <a:gd name="connsiteY6" fmla="*/ 362725 h 384741"/>
                <a:gd name="connsiteX7" fmla="*/ 234445 w 456199"/>
                <a:gd name="connsiteY7" fmla="*/ 362307 h 384741"/>
                <a:gd name="connsiteX8" fmla="*/ 198490 w 456199"/>
                <a:gd name="connsiteY8" fmla="*/ 152718 h 384741"/>
                <a:gd name="connsiteX9" fmla="*/ 120611 w 456199"/>
                <a:gd name="connsiteY9" fmla="*/ 178637 h 384741"/>
                <a:gd name="connsiteX10" fmla="*/ 60485 w 456199"/>
                <a:gd name="connsiteY10" fmla="*/ 212883 h 384741"/>
                <a:gd name="connsiteX11" fmla="*/ 5240 w 456199"/>
                <a:gd name="connsiteY11" fmla="*/ 195738 h 384741"/>
                <a:gd name="connsiteX12" fmla="*/ 6262 w 456199"/>
                <a:gd name="connsiteY12" fmla="*/ 166968 h 384741"/>
                <a:gd name="connsiteX13" fmla="*/ 16670 w 456199"/>
                <a:gd name="connsiteY13" fmla="*/ 102393 h 384741"/>
                <a:gd name="connsiteX0" fmla="*/ 16670 w 461212"/>
                <a:gd name="connsiteY0" fmla="*/ 109568 h 391916"/>
                <a:gd name="connsiteX1" fmla="*/ 117463 w 461212"/>
                <a:gd name="connsiteY1" fmla="*/ 63710 h 391916"/>
                <a:gd name="connsiteX2" fmla="*/ 273804 w 461212"/>
                <a:gd name="connsiteY2" fmla="*/ 9899 h 391916"/>
                <a:gd name="connsiteX3" fmla="*/ 408877 w 461212"/>
                <a:gd name="connsiteY3" fmla="*/ 11702 h 391916"/>
                <a:gd name="connsiteX4" fmla="*/ 454245 w 461212"/>
                <a:gd name="connsiteY4" fmla="*/ 127943 h 391916"/>
                <a:gd name="connsiteX5" fmla="*/ 271791 w 461212"/>
                <a:gd name="connsiteY5" fmla="*/ 130588 h 391916"/>
                <a:gd name="connsiteX6" fmla="*/ 273766 w 461212"/>
                <a:gd name="connsiteY6" fmla="*/ 369900 h 391916"/>
                <a:gd name="connsiteX7" fmla="*/ 234445 w 461212"/>
                <a:gd name="connsiteY7" fmla="*/ 369482 h 391916"/>
                <a:gd name="connsiteX8" fmla="*/ 198490 w 461212"/>
                <a:gd name="connsiteY8" fmla="*/ 159893 h 391916"/>
                <a:gd name="connsiteX9" fmla="*/ 120611 w 461212"/>
                <a:gd name="connsiteY9" fmla="*/ 185812 h 391916"/>
                <a:gd name="connsiteX10" fmla="*/ 60485 w 461212"/>
                <a:gd name="connsiteY10" fmla="*/ 220058 h 391916"/>
                <a:gd name="connsiteX11" fmla="*/ 5240 w 461212"/>
                <a:gd name="connsiteY11" fmla="*/ 202913 h 391916"/>
                <a:gd name="connsiteX12" fmla="*/ 6262 w 461212"/>
                <a:gd name="connsiteY12" fmla="*/ 174143 h 391916"/>
                <a:gd name="connsiteX13" fmla="*/ 16670 w 461212"/>
                <a:gd name="connsiteY13" fmla="*/ 109568 h 391916"/>
                <a:gd name="connsiteX0" fmla="*/ 16670 w 454274"/>
                <a:gd name="connsiteY0" fmla="*/ 109568 h 391916"/>
                <a:gd name="connsiteX1" fmla="*/ 117463 w 454274"/>
                <a:gd name="connsiteY1" fmla="*/ 63710 h 391916"/>
                <a:gd name="connsiteX2" fmla="*/ 273804 w 454274"/>
                <a:gd name="connsiteY2" fmla="*/ 9899 h 391916"/>
                <a:gd name="connsiteX3" fmla="*/ 408877 w 454274"/>
                <a:gd name="connsiteY3" fmla="*/ 11702 h 391916"/>
                <a:gd name="connsiteX4" fmla="*/ 454245 w 454274"/>
                <a:gd name="connsiteY4" fmla="*/ 127943 h 391916"/>
                <a:gd name="connsiteX5" fmla="*/ 403956 w 454274"/>
                <a:gd name="connsiteY5" fmla="*/ 133669 h 391916"/>
                <a:gd name="connsiteX6" fmla="*/ 271791 w 454274"/>
                <a:gd name="connsiteY6" fmla="*/ 130588 h 391916"/>
                <a:gd name="connsiteX7" fmla="*/ 273766 w 454274"/>
                <a:gd name="connsiteY7" fmla="*/ 369900 h 391916"/>
                <a:gd name="connsiteX8" fmla="*/ 234445 w 454274"/>
                <a:gd name="connsiteY8" fmla="*/ 369482 h 391916"/>
                <a:gd name="connsiteX9" fmla="*/ 198490 w 454274"/>
                <a:gd name="connsiteY9" fmla="*/ 159893 h 391916"/>
                <a:gd name="connsiteX10" fmla="*/ 120611 w 454274"/>
                <a:gd name="connsiteY10" fmla="*/ 185812 h 391916"/>
                <a:gd name="connsiteX11" fmla="*/ 60485 w 454274"/>
                <a:gd name="connsiteY11" fmla="*/ 220058 h 391916"/>
                <a:gd name="connsiteX12" fmla="*/ 5240 w 454274"/>
                <a:gd name="connsiteY12" fmla="*/ 202913 h 391916"/>
                <a:gd name="connsiteX13" fmla="*/ 6262 w 454274"/>
                <a:gd name="connsiteY13" fmla="*/ 174143 h 391916"/>
                <a:gd name="connsiteX14" fmla="*/ 16670 w 454274"/>
                <a:gd name="connsiteY14" fmla="*/ 109568 h 391916"/>
                <a:gd name="connsiteX0" fmla="*/ 16670 w 454274"/>
                <a:gd name="connsiteY0" fmla="*/ 109568 h 394956"/>
                <a:gd name="connsiteX1" fmla="*/ 117463 w 454274"/>
                <a:gd name="connsiteY1" fmla="*/ 63710 h 394956"/>
                <a:gd name="connsiteX2" fmla="*/ 273804 w 454274"/>
                <a:gd name="connsiteY2" fmla="*/ 9899 h 394956"/>
                <a:gd name="connsiteX3" fmla="*/ 408877 w 454274"/>
                <a:gd name="connsiteY3" fmla="*/ 11702 h 394956"/>
                <a:gd name="connsiteX4" fmla="*/ 454245 w 454274"/>
                <a:gd name="connsiteY4" fmla="*/ 127943 h 394956"/>
                <a:gd name="connsiteX5" fmla="*/ 403956 w 454274"/>
                <a:gd name="connsiteY5" fmla="*/ 133669 h 394956"/>
                <a:gd name="connsiteX6" fmla="*/ 271791 w 454274"/>
                <a:gd name="connsiteY6" fmla="*/ 130588 h 394956"/>
                <a:gd name="connsiteX7" fmla="*/ 317301 w 454274"/>
                <a:gd name="connsiteY7" fmla="*/ 374648 h 394956"/>
                <a:gd name="connsiteX8" fmla="*/ 234445 w 454274"/>
                <a:gd name="connsiteY8" fmla="*/ 369482 h 394956"/>
                <a:gd name="connsiteX9" fmla="*/ 198490 w 454274"/>
                <a:gd name="connsiteY9" fmla="*/ 159893 h 394956"/>
                <a:gd name="connsiteX10" fmla="*/ 120611 w 454274"/>
                <a:gd name="connsiteY10" fmla="*/ 185812 h 394956"/>
                <a:gd name="connsiteX11" fmla="*/ 60485 w 454274"/>
                <a:gd name="connsiteY11" fmla="*/ 220058 h 394956"/>
                <a:gd name="connsiteX12" fmla="*/ 5240 w 454274"/>
                <a:gd name="connsiteY12" fmla="*/ 202913 h 394956"/>
                <a:gd name="connsiteX13" fmla="*/ 6262 w 454274"/>
                <a:gd name="connsiteY13" fmla="*/ 174143 h 394956"/>
                <a:gd name="connsiteX14" fmla="*/ 16670 w 454274"/>
                <a:gd name="connsiteY14" fmla="*/ 109568 h 394956"/>
                <a:gd name="connsiteX0" fmla="*/ 16670 w 454274"/>
                <a:gd name="connsiteY0" fmla="*/ 109568 h 419426"/>
                <a:gd name="connsiteX1" fmla="*/ 117463 w 454274"/>
                <a:gd name="connsiteY1" fmla="*/ 63710 h 419426"/>
                <a:gd name="connsiteX2" fmla="*/ 273804 w 454274"/>
                <a:gd name="connsiteY2" fmla="*/ 9899 h 419426"/>
                <a:gd name="connsiteX3" fmla="*/ 408877 w 454274"/>
                <a:gd name="connsiteY3" fmla="*/ 11702 h 419426"/>
                <a:gd name="connsiteX4" fmla="*/ 454245 w 454274"/>
                <a:gd name="connsiteY4" fmla="*/ 127943 h 419426"/>
                <a:gd name="connsiteX5" fmla="*/ 403956 w 454274"/>
                <a:gd name="connsiteY5" fmla="*/ 133669 h 419426"/>
                <a:gd name="connsiteX6" fmla="*/ 271791 w 454274"/>
                <a:gd name="connsiteY6" fmla="*/ 130588 h 419426"/>
                <a:gd name="connsiteX7" fmla="*/ 317301 w 454274"/>
                <a:gd name="connsiteY7" fmla="*/ 374648 h 419426"/>
                <a:gd name="connsiteX8" fmla="*/ 232676 w 454274"/>
                <a:gd name="connsiteY8" fmla="*/ 411508 h 419426"/>
                <a:gd name="connsiteX9" fmla="*/ 198490 w 454274"/>
                <a:gd name="connsiteY9" fmla="*/ 159893 h 419426"/>
                <a:gd name="connsiteX10" fmla="*/ 120611 w 454274"/>
                <a:gd name="connsiteY10" fmla="*/ 185812 h 419426"/>
                <a:gd name="connsiteX11" fmla="*/ 60485 w 454274"/>
                <a:gd name="connsiteY11" fmla="*/ 220058 h 419426"/>
                <a:gd name="connsiteX12" fmla="*/ 5240 w 454274"/>
                <a:gd name="connsiteY12" fmla="*/ 202913 h 419426"/>
                <a:gd name="connsiteX13" fmla="*/ 6262 w 454274"/>
                <a:gd name="connsiteY13" fmla="*/ 174143 h 419426"/>
                <a:gd name="connsiteX14" fmla="*/ 16670 w 454274"/>
                <a:gd name="connsiteY14" fmla="*/ 109568 h 4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274" h="419426">
                  <a:moveTo>
                    <a:pt x="16670" y="109568"/>
                  </a:moveTo>
                  <a:cubicBezTo>
                    <a:pt x="35203" y="91163"/>
                    <a:pt x="74607" y="80322"/>
                    <a:pt x="117463" y="63710"/>
                  </a:cubicBezTo>
                  <a:cubicBezTo>
                    <a:pt x="160319" y="47098"/>
                    <a:pt x="225235" y="18567"/>
                    <a:pt x="273804" y="9899"/>
                  </a:cubicBezTo>
                  <a:cubicBezTo>
                    <a:pt x="322373" y="1231"/>
                    <a:pt x="378804" y="-7972"/>
                    <a:pt x="408877" y="11702"/>
                  </a:cubicBezTo>
                  <a:cubicBezTo>
                    <a:pt x="438951" y="31376"/>
                    <a:pt x="455065" y="107615"/>
                    <a:pt x="454245" y="127943"/>
                  </a:cubicBezTo>
                  <a:cubicBezTo>
                    <a:pt x="453425" y="148271"/>
                    <a:pt x="434365" y="133228"/>
                    <a:pt x="403956" y="133669"/>
                  </a:cubicBezTo>
                  <a:cubicBezTo>
                    <a:pt x="373547" y="134110"/>
                    <a:pt x="299140" y="93096"/>
                    <a:pt x="271791" y="130588"/>
                  </a:cubicBezTo>
                  <a:cubicBezTo>
                    <a:pt x="244442" y="168080"/>
                    <a:pt x="357646" y="340271"/>
                    <a:pt x="317301" y="374648"/>
                  </a:cubicBezTo>
                  <a:cubicBezTo>
                    <a:pt x="307323" y="412821"/>
                    <a:pt x="241322" y="431037"/>
                    <a:pt x="232676" y="411508"/>
                  </a:cubicBezTo>
                  <a:cubicBezTo>
                    <a:pt x="224030" y="391979"/>
                    <a:pt x="217167" y="197509"/>
                    <a:pt x="198490" y="159893"/>
                  </a:cubicBezTo>
                  <a:cubicBezTo>
                    <a:pt x="179813" y="122277"/>
                    <a:pt x="143612" y="175785"/>
                    <a:pt x="120611" y="185812"/>
                  </a:cubicBezTo>
                  <a:cubicBezTo>
                    <a:pt x="97610" y="195839"/>
                    <a:pt x="79713" y="217208"/>
                    <a:pt x="60485" y="220058"/>
                  </a:cubicBezTo>
                  <a:cubicBezTo>
                    <a:pt x="41257" y="222908"/>
                    <a:pt x="16670" y="212120"/>
                    <a:pt x="5240" y="202913"/>
                  </a:cubicBezTo>
                  <a:cubicBezTo>
                    <a:pt x="-6190" y="193706"/>
                    <a:pt x="4357" y="189700"/>
                    <a:pt x="6262" y="174143"/>
                  </a:cubicBezTo>
                  <a:cubicBezTo>
                    <a:pt x="8167" y="158586"/>
                    <a:pt x="-1863" y="127973"/>
                    <a:pt x="16670" y="109568"/>
                  </a:cubicBezTo>
                  <a:close/>
                </a:path>
              </a:pathLst>
            </a:custGeom>
            <a:solidFill>
              <a:schemeClr val="tx2">
                <a:lumMod val="95000"/>
              </a:schemeClr>
            </a:solidFill>
            <a:ln w="63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rot="278391">
              <a:off x="4455019" y="2443982"/>
              <a:ext cx="208685" cy="51417"/>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2692"/>
                <a:gd name="connsiteY0" fmla="*/ 48508 h 176937"/>
                <a:gd name="connsiteX1" fmla="*/ 126025 w 212692"/>
                <a:gd name="connsiteY1" fmla="*/ 2650 h 176937"/>
                <a:gd name="connsiteX2" fmla="*/ 202397 w 212692"/>
                <a:gd name="connsiteY2" fmla="*/ 8503 h 176937"/>
                <a:gd name="connsiteX3" fmla="*/ 211922 w 212692"/>
                <a:gd name="connsiteY3" fmla="*/ 33268 h 176937"/>
                <a:gd name="connsiteX4" fmla="*/ 202397 w 212692"/>
                <a:gd name="connsiteY4" fmla="*/ 120898 h 176937"/>
                <a:gd name="connsiteX5" fmla="*/ 166202 w 212692"/>
                <a:gd name="connsiteY5" fmla="*/ 168523 h 176937"/>
                <a:gd name="connsiteX6" fmla="*/ 139532 w 212692"/>
                <a:gd name="connsiteY6" fmla="*/ 176143 h 176937"/>
                <a:gd name="connsiteX7" fmla="*/ 69047 w 212692"/>
                <a:gd name="connsiteY7" fmla="*/ 158998 h 176937"/>
                <a:gd name="connsiteX8" fmla="*/ 13802 w 212692"/>
                <a:gd name="connsiteY8" fmla="*/ 141853 h 176937"/>
                <a:gd name="connsiteX9" fmla="*/ 467 w 212692"/>
                <a:gd name="connsiteY9" fmla="*/ 103753 h 176937"/>
                <a:gd name="connsiteX10" fmla="*/ 25232 w 212692"/>
                <a:gd name="connsiteY10" fmla="*/ 48508 h 176937"/>
                <a:gd name="connsiteX0" fmla="*/ 13620 w 201080"/>
                <a:gd name="connsiteY0" fmla="*/ 48508 h 176937"/>
                <a:gd name="connsiteX1" fmla="*/ 114413 w 201080"/>
                <a:gd name="connsiteY1" fmla="*/ 2650 h 176937"/>
                <a:gd name="connsiteX2" fmla="*/ 190785 w 201080"/>
                <a:gd name="connsiteY2" fmla="*/ 8503 h 176937"/>
                <a:gd name="connsiteX3" fmla="*/ 200310 w 201080"/>
                <a:gd name="connsiteY3" fmla="*/ 33268 h 176937"/>
                <a:gd name="connsiteX4" fmla="*/ 190785 w 201080"/>
                <a:gd name="connsiteY4" fmla="*/ 120898 h 176937"/>
                <a:gd name="connsiteX5" fmla="*/ 154590 w 201080"/>
                <a:gd name="connsiteY5" fmla="*/ 168523 h 176937"/>
                <a:gd name="connsiteX6" fmla="*/ 127920 w 201080"/>
                <a:gd name="connsiteY6" fmla="*/ 176143 h 176937"/>
                <a:gd name="connsiteX7" fmla="*/ 57435 w 201080"/>
                <a:gd name="connsiteY7" fmla="*/ 158998 h 176937"/>
                <a:gd name="connsiteX8" fmla="*/ 2190 w 201080"/>
                <a:gd name="connsiteY8" fmla="*/ 141853 h 176937"/>
                <a:gd name="connsiteX9" fmla="*/ 29594 w 201080"/>
                <a:gd name="connsiteY9" fmla="*/ 122789 h 176937"/>
                <a:gd name="connsiteX10" fmla="*/ 13620 w 201080"/>
                <a:gd name="connsiteY10" fmla="*/ 48508 h 176937"/>
                <a:gd name="connsiteX0" fmla="*/ 13620 w 201080"/>
                <a:gd name="connsiteY0" fmla="*/ 48508 h 168531"/>
                <a:gd name="connsiteX1" fmla="*/ 114413 w 201080"/>
                <a:gd name="connsiteY1" fmla="*/ 2650 h 168531"/>
                <a:gd name="connsiteX2" fmla="*/ 190785 w 201080"/>
                <a:gd name="connsiteY2" fmla="*/ 8503 h 168531"/>
                <a:gd name="connsiteX3" fmla="*/ 200310 w 201080"/>
                <a:gd name="connsiteY3" fmla="*/ 33268 h 168531"/>
                <a:gd name="connsiteX4" fmla="*/ 190785 w 201080"/>
                <a:gd name="connsiteY4" fmla="*/ 120898 h 168531"/>
                <a:gd name="connsiteX5" fmla="*/ 154590 w 201080"/>
                <a:gd name="connsiteY5" fmla="*/ 168523 h 168531"/>
                <a:gd name="connsiteX6" fmla="*/ 117561 w 201080"/>
                <a:gd name="connsiteY6" fmla="*/ 124752 h 168531"/>
                <a:gd name="connsiteX7" fmla="*/ 57435 w 201080"/>
                <a:gd name="connsiteY7" fmla="*/ 158998 h 168531"/>
                <a:gd name="connsiteX8" fmla="*/ 2190 w 201080"/>
                <a:gd name="connsiteY8" fmla="*/ 141853 h 168531"/>
                <a:gd name="connsiteX9" fmla="*/ 29594 w 201080"/>
                <a:gd name="connsiteY9" fmla="*/ 122789 h 168531"/>
                <a:gd name="connsiteX10" fmla="*/ 13620 w 201080"/>
                <a:gd name="connsiteY10" fmla="*/ 48508 h 168531"/>
                <a:gd name="connsiteX0" fmla="*/ 13620 w 201080"/>
                <a:gd name="connsiteY0" fmla="*/ 48508 h 159462"/>
                <a:gd name="connsiteX1" fmla="*/ 114413 w 201080"/>
                <a:gd name="connsiteY1" fmla="*/ 2650 h 159462"/>
                <a:gd name="connsiteX2" fmla="*/ 190785 w 201080"/>
                <a:gd name="connsiteY2" fmla="*/ 8503 h 159462"/>
                <a:gd name="connsiteX3" fmla="*/ 200310 w 201080"/>
                <a:gd name="connsiteY3" fmla="*/ 33268 h 159462"/>
                <a:gd name="connsiteX4" fmla="*/ 190785 w 201080"/>
                <a:gd name="connsiteY4" fmla="*/ 120898 h 159462"/>
                <a:gd name="connsiteX5" fmla="*/ 162381 w 201080"/>
                <a:gd name="connsiteY5" fmla="*/ 106602 h 159462"/>
                <a:gd name="connsiteX6" fmla="*/ 117561 w 201080"/>
                <a:gd name="connsiteY6" fmla="*/ 124752 h 159462"/>
                <a:gd name="connsiteX7" fmla="*/ 57435 w 201080"/>
                <a:gd name="connsiteY7" fmla="*/ 158998 h 159462"/>
                <a:gd name="connsiteX8" fmla="*/ 2190 w 201080"/>
                <a:gd name="connsiteY8" fmla="*/ 141853 h 159462"/>
                <a:gd name="connsiteX9" fmla="*/ 29594 w 201080"/>
                <a:gd name="connsiteY9" fmla="*/ 122789 h 159462"/>
                <a:gd name="connsiteX10" fmla="*/ 13620 w 201080"/>
                <a:gd name="connsiteY10" fmla="*/ 48508 h 159462"/>
                <a:gd name="connsiteX0" fmla="*/ 13620 w 203780"/>
                <a:gd name="connsiteY0" fmla="*/ 48508 h 159462"/>
                <a:gd name="connsiteX1" fmla="*/ 114413 w 203780"/>
                <a:gd name="connsiteY1" fmla="*/ 2650 h 159462"/>
                <a:gd name="connsiteX2" fmla="*/ 190785 w 203780"/>
                <a:gd name="connsiteY2" fmla="*/ 8503 h 159462"/>
                <a:gd name="connsiteX3" fmla="*/ 200310 w 203780"/>
                <a:gd name="connsiteY3" fmla="*/ 33268 h 159462"/>
                <a:gd name="connsiteX4" fmla="*/ 153840 w 203780"/>
                <a:gd name="connsiteY4" fmla="*/ 81990 h 159462"/>
                <a:gd name="connsiteX5" fmla="*/ 162381 w 203780"/>
                <a:gd name="connsiteY5" fmla="*/ 106602 h 159462"/>
                <a:gd name="connsiteX6" fmla="*/ 117561 w 203780"/>
                <a:gd name="connsiteY6" fmla="*/ 124752 h 159462"/>
                <a:gd name="connsiteX7" fmla="*/ 57435 w 203780"/>
                <a:gd name="connsiteY7" fmla="*/ 158998 h 159462"/>
                <a:gd name="connsiteX8" fmla="*/ 2190 w 203780"/>
                <a:gd name="connsiteY8" fmla="*/ 141853 h 159462"/>
                <a:gd name="connsiteX9" fmla="*/ 29594 w 203780"/>
                <a:gd name="connsiteY9" fmla="*/ 122789 h 159462"/>
                <a:gd name="connsiteX10" fmla="*/ 13620 w 203780"/>
                <a:gd name="connsiteY10" fmla="*/ 48508 h 159462"/>
                <a:gd name="connsiteX0" fmla="*/ 13620 w 193251"/>
                <a:gd name="connsiteY0" fmla="*/ 48420 h 159374"/>
                <a:gd name="connsiteX1" fmla="*/ 114413 w 193251"/>
                <a:gd name="connsiteY1" fmla="*/ 2562 h 159374"/>
                <a:gd name="connsiteX2" fmla="*/ 190785 w 193251"/>
                <a:gd name="connsiteY2" fmla="*/ 8415 h 159374"/>
                <a:gd name="connsiteX3" fmla="*/ 172662 w 193251"/>
                <a:gd name="connsiteY3" fmla="*/ 30093 h 159374"/>
                <a:gd name="connsiteX4" fmla="*/ 153840 w 193251"/>
                <a:gd name="connsiteY4" fmla="*/ 81902 h 159374"/>
                <a:gd name="connsiteX5" fmla="*/ 162381 w 193251"/>
                <a:gd name="connsiteY5" fmla="*/ 106514 h 159374"/>
                <a:gd name="connsiteX6" fmla="*/ 117561 w 193251"/>
                <a:gd name="connsiteY6" fmla="*/ 124664 h 159374"/>
                <a:gd name="connsiteX7" fmla="*/ 57435 w 193251"/>
                <a:gd name="connsiteY7" fmla="*/ 158910 h 159374"/>
                <a:gd name="connsiteX8" fmla="*/ 2190 w 193251"/>
                <a:gd name="connsiteY8" fmla="*/ 141765 h 159374"/>
                <a:gd name="connsiteX9" fmla="*/ 29594 w 193251"/>
                <a:gd name="connsiteY9" fmla="*/ 122701 h 159374"/>
                <a:gd name="connsiteX10" fmla="*/ 13620 w 193251"/>
                <a:gd name="connsiteY10" fmla="*/ 48420 h 159374"/>
                <a:gd name="connsiteX0" fmla="*/ 16670 w 196299"/>
                <a:gd name="connsiteY0" fmla="*/ 48420 h 159374"/>
                <a:gd name="connsiteX1" fmla="*/ 117463 w 196299"/>
                <a:gd name="connsiteY1" fmla="*/ 2562 h 159374"/>
                <a:gd name="connsiteX2" fmla="*/ 193835 w 196299"/>
                <a:gd name="connsiteY2" fmla="*/ 8415 h 159374"/>
                <a:gd name="connsiteX3" fmla="*/ 175712 w 196299"/>
                <a:gd name="connsiteY3" fmla="*/ 30093 h 159374"/>
                <a:gd name="connsiteX4" fmla="*/ 156890 w 196299"/>
                <a:gd name="connsiteY4" fmla="*/ 81902 h 159374"/>
                <a:gd name="connsiteX5" fmla="*/ 165431 w 196299"/>
                <a:gd name="connsiteY5" fmla="*/ 106514 h 159374"/>
                <a:gd name="connsiteX6" fmla="*/ 120611 w 196299"/>
                <a:gd name="connsiteY6" fmla="*/ 124664 h 159374"/>
                <a:gd name="connsiteX7" fmla="*/ 60485 w 196299"/>
                <a:gd name="connsiteY7" fmla="*/ 158910 h 159374"/>
                <a:gd name="connsiteX8" fmla="*/ 5240 w 196299"/>
                <a:gd name="connsiteY8" fmla="*/ 141765 h 159374"/>
                <a:gd name="connsiteX9" fmla="*/ 6262 w 196299"/>
                <a:gd name="connsiteY9" fmla="*/ 112995 h 159374"/>
                <a:gd name="connsiteX10" fmla="*/ 16670 w 196299"/>
                <a:gd name="connsiteY10" fmla="*/ 48420 h 159374"/>
                <a:gd name="connsiteX0" fmla="*/ 16670 w 195969"/>
                <a:gd name="connsiteY0" fmla="*/ 48420 h 159374"/>
                <a:gd name="connsiteX1" fmla="*/ 117463 w 195969"/>
                <a:gd name="connsiteY1" fmla="*/ 2562 h 159374"/>
                <a:gd name="connsiteX2" fmla="*/ 193835 w 195969"/>
                <a:gd name="connsiteY2" fmla="*/ 8415 h 159374"/>
                <a:gd name="connsiteX3" fmla="*/ 175712 w 195969"/>
                <a:gd name="connsiteY3" fmla="*/ 30093 h 159374"/>
                <a:gd name="connsiteX4" fmla="*/ 185599 w 195969"/>
                <a:gd name="connsiteY4" fmla="*/ 100566 h 159374"/>
                <a:gd name="connsiteX5" fmla="*/ 165431 w 195969"/>
                <a:gd name="connsiteY5" fmla="*/ 106514 h 159374"/>
                <a:gd name="connsiteX6" fmla="*/ 120611 w 195969"/>
                <a:gd name="connsiteY6" fmla="*/ 124664 h 159374"/>
                <a:gd name="connsiteX7" fmla="*/ 60485 w 195969"/>
                <a:gd name="connsiteY7" fmla="*/ 158910 h 159374"/>
                <a:gd name="connsiteX8" fmla="*/ 5240 w 195969"/>
                <a:gd name="connsiteY8" fmla="*/ 141765 h 159374"/>
                <a:gd name="connsiteX9" fmla="*/ 6262 w 195969"/>
                <a:gd name="connsiteY9" fmla="*/ 112995 h 159374"/>
                <a:gd name="connsiteX10" fmla="*/ 16670 w 195969"/>
                <a:gd name="connsiteY10" fmla="*/ 48420 h 159374"/>
                <a:gd name="connsiteX0" fmla="*/ 16670 w 414582"/>
                <a:gd name="connsiteY0" fmla="*/ 48420 h 187352"/>
                <a:gd name="connsiteX1" fmla="*/ 117463 w 414582"/>
                <a:gd name="connsiteY1" fmla="*/ 2562 h 187352"/>
                <a:gd name="connsiteX2" fmla="*/ 193835 w 414582"/>
                <a:gd name="connsiteY2" fmla="*/ 8415 h 187352"/>
                <a:gd name="connsiteX3" fmla="*/ 175712 w 414582"/>
                <a:gd name="connsiteY3" fmla="*/ 30093 h 187352"/>
                <a:gd name="connsiteX4" fmla="*/ 414571 w 414582"/>
                <a:gd name="connsiteY4" fmla="*/ 186014 h 187352"/>
                <a:gd name="connsiteX5" fmla="*/ 165431 w 414582"/>
                <a:gd name="connsiteY5" fmla="*/ 106514 h 187352"/>
                <a:gd name="connsiteX6" fmla="*/ 120611 w 414582"/>
                <a:gd name="connsiteY6" fmla="*/ 124664 h 187352"/>
                <a:gd name="connsiteX7" fmla="*/ 60485 w 414582"/>
                <a:gd name="connsiteY7" fmla="*/ 158910 h 187352"/>
                <a:gd name="connsiteX8" fmla="*/ 5240 w 414582"/>
                <a:gd name="connsiteY8" fmla="*/ 141765 h 187352"/>
                <a:gd name="connsiteX9" fmla="*/ 6262 w 414582"/>
                <a:gd name="connsiteY9" fmla="*/ 112995 h 187352"/>
                <a:gd name="connsiteX10" fmla="*/ 16670 w 414582"/>
                <a:gd name="connsiteY10" fmla="*/ 48420 h 187352"/>
                <a:gd name="connsiteX0" fmla="*/ 16670 w 414580"/>
                <a:gd name="connsiteY0" fmla="*/ 48420 h 187241"/>
                <a:gd name="connsiteX1" fmla="*/ 117463 w 414580"/>
                <a:gd name="connsiteY1" fmla="*/ 2562 h 187241"/>
                <a:gd name="connsiteX2" fmla="*/ 193835 w 414580"/>
                <a:gd name="connsiteY2" fmla="*/ 8415 h 187241"/>
                <a:gd name="connsiteX3" fmla="*/ 175712 w 414580"/>
                <a:gd name="connsiteY3" fmla="*/ 30093 h 187241"/>
                <a:gd name="connsiteX4" fmla="*/ 414571 w 414580"/>
                <a:gd name="connsiteY4" fmla="*/ 186014 h 187241"/>
                <a:gd name="connsiteX5" fmla="*/ 165431 w 414580"/>
                <a:gd name="connsiteY5" fmla="*/ 106514 h 187241"/>
                <a:gd name="connsiteX6" fmla="*/ 160995 w 414580"/>
                <a:gd name="connsiteY6" fmla="*/ 174964 h 187241"/>
                <a:gd name="connsiteX7" fmla="*/ 60485 w 414580"/>
                <a:gd name="connsiteY7" fmla="*/ 158910 h 187241"/>
                <a:gd name="connsiteX8" fmla="*/ 5240 w 414580"/>
                <a:gd name="connsiteY8" fmla="*/ 141765 h 187241"/>
                <a:gd name="connsiteX9" fmla="*/ 6262 w 414580"/>
                <a:gd name="connsiteY9" fmla="*/ 112995 h 187241"/>
                <a:gd name="connsiteX10" fmla="*/ 16670 w 414580"/>
                <a:gd name="connsiteY10" fmla="*/ 48420 h 187241"/>
                <a:gd name="connsiteX0" fmla="*/ 16670 w 414928"/>
                <a:gd name="connsiteY0" fmla="*/ 48420 h 189319"/>
                <a:gd name="connsiteX1" fmla="*/ 117463 w 414928"/>
                <a:gd name="connsiteY1" fmla="*/ 2562 h 189319"/>
                <a:gd name="connsiteX2" fmla="*/ 193835 w 414928"/>
                <a:gd name="connsiteY2" fmla="*/ 8415 h 189319"/>
                <a:gd name="connsiteX3" fmla="*/ 175712 w 414928"/>
                <a:gd name="connsiteY3" fmla="*/ 30093 h 189319"/>
                <a:gd name="connsiteX4" fmla="*/ 414571 w 414928"/>
                <a:gd name="connsiteY4" fmla="*/ 186014 h 189319"/>
                <a:gd name="connsiteX5" fmla="*/ 227952 w 414928"/>
                <a:gd name="connsiteY5" fmla="*/ 139410 h 189319"/>
                <a:gd name="connsiteX6" fmla="*/ 160995 w 414928"/>
                <a:gd name="connsiteY6" fmla="*/ 174964 h 189319"/>
                <a:gd name="connsiteX7" fmla="*/ 60485 w 414928"/>
                <a:gd name="connsiteY7" fmla="*/ 158910 h 189319"/>
                <a:gd name="connsiteX8" fmla="*/ 5240 w 414928"/>
                <a:gd name="connsiteY8" fmla="*/ 141765 h 189319"/>
                <a:gd name="connsiteX9" fmla="*/ 6262 w 414928"/>
                <a:gd name="connsiteY9" fmla="*/ 112995 h 189319"/>
                <a:gd name="connsiteX10" fmla="*/ 16670 w 414928"/>
                <a:gd name="connsiteY10" fmla="*/ 48420 h 189319"/>
                <a:gd name="connsiteX0" fmla="*/ 16670 w 414926"/>
                <a:gd name="connsiteY0" fmla="*/ 48420 h 189319"/>
                <a:gd name="connsiteX1" fmla="*/ 117463 w 414926"/>
                <a:gd name="connsiteY1" fmla="*/ 2562 h 189319"/>
                <a:gd name="connsiteX2" fmla="*/ 193835 w 414926"/>
                <a:gd name="connsiteY2" fmla="*/ 8415 h 189319"/>
                <a:gd name="connsiteX3" fmla="*/ 175712 w 414926"/>
                <a:gd name="connsiteY3" fmla="*/ 30093 h 189319"/>
                <a:gd name="connsiteX4" fmla="*/ 414571 w 414926"/>
                <a:gd name="connsiteY4" fmla="*/ 186014 h 189319"/>
                <a:gd name="connsiteX5" fmla="*/ 227952 w 414926"/>
                <a:gd name="connsiteY5" fmla="*/ 139410 h 189319"/>
                <a:gd name="connsiteX6" fmla="*/ 160995 w 414926"/>
                <a:gd name="connsiteY6" fmla="*/ 174964 h 189319"/>
                <a:gd name="connsiteX7" fmla="*/ 61716 w 414926"/>
                <a:gd name="connsiteY7" fmla="*/ 186899 h 189319"/>
                <a:gd name="connsiteX8" fmla="*/ 5240 w 414926"/>
                <a:gd name="connsiteY8" fmla="*/ 141765 h 189319"/>
                <a:gd name="connsiteX9" fmla="*/ 6262 w 414926"/>
                <a:gd name="connsiteY9" fmla="*/ 112995 h 189319"/>
                <a:gd name="connsiteX10" fmla="*/ 16670 w 414926"/>
                <a:gd name="connsiteY10" fmla="*/ 48420 h 189319"/>
                <a:gd name="connsiteX0" fmla="*/ 16670 w 415697"/>
                <a:gd name="connsiteY0" fmla="*/ 51298 h 191423"/>
                <a:gd name="connsiteX1" fmla="*/ 117463 w 415697"/>
                <a:gd name="connsiteY1" fmla="*/ 5440 h 191423"/>
                <a:gd name="connsiteX2" fmla="*/ 193835 w 415697"/>
                <a:gd name="connsiteY2" fmla="*/ 11293 h 191423"/>
                <a:gd name="connsiteX3" fmla="*/ 300753 w 415697"/>
                <a:gd name="connsiteY3" fmla="*/ 98765 h 191423"/>
                <a:gd name="connsiteX4" fmla="*/ 414571 w 415697"/>
                <a:gd name="connsiteY4" fmla="*/ 188892 h 191423"/>
                <a:gd name="connsiteX5" fmla="*/ 227952 w 415697"/>
                <a:gd name="connsiteY5" fmla="*/ 142288 h 191423"/>
                <a:gd name="connsiteX6" fmla="*/ 160995 w 415697"/>
                <a:gd name="connsiteY6" fmla="*/ 177842 h 191423"/>
                <a:gd name="connsiteX7" fmla="*/ 61716 w 415697"/>
                <a:gd name="connsiteY7" fmla="*/ 189777 h 191423"/>
                <a:gd name="connsiteX8" fmla="*/ 5240 w 415697"/>
                <a:gd name="connsiteY8" fmla="*/ 144643 h 191423"/>
                <a:gd name="connsiteX9" fmla="*/ 6262 w 415697"/>
                <a:gd name="connsiteY9" fmla="*/ 115873 h 191423"/>
                <a:gd name="connsiteX10" fmla="*/ 16670 w 415697"/>
                <a:gd name="connsiteY10" fmla="*/ 51298 h 191423"/>
                <a:gd name="connsiteX0" fmla="*/ 16670 w 416781"/>
                <a:gd name="connsiteY0" fmla="*/ 49356 h 189481"/>
                <a:gd name="connsiteX1" fmla="*/ 117463 w 416781"/>
                <a:gd name="connsiteY1" fmla="*/ 3498 h 189481"/>
                <a:gd name="connsiteX2" fmla="*/ 193835 w 416781"/>
                <a:gd name="connsiteY2" fmla="*/ 9351 h 189481"/>
                <a:gd name="connsiteX3" fmla="*/ 321968 w 416781"/>
                <a:gd name="connsiteY3" fmla="*/ 58430 h 189481"/>
                <a:gd name="connsiteX4" fmla="*/ 414571 w 416781"/>
                <a:gd name="connsiteY4" fmla="*/ 186950 h 189481"/>
                <a:gd name="connsiteX5" fmla="*/ 227952 w 416781"/>
                <a:gd name="connsiteY5" fmla="*/ 140346 h 189481"/>
                <a:gd name="connsiteX6" fmla="*/ 160995 w 416781"/>
                <a:gd name="connsiteY6" fmla="*/ 175900 h 189481"/>
                <a:gd name="connsiteX7" fmla="*/ 61716 w 416781"/>
                <a:gd name="connsiteY7" fmla="*/ 187835 h 189481"/>
                <a:gd name="connsiteX8" fmla="*/ 5240 w 416781"/>
                <a:gd name="connsiteY8" fmla="*/ 142701 h 189481"/>
                <a:gd name="connsiteX9" fmla="*/ 6262 w 416781"/>
                <a:gd name="connsiteY9" fmla="*/ 113931 h 189481"/>
                <a:gd name="connsiteX10" fmla="*/ 16670 w 416781"/>
                <a:gd name="connsiteY10" fmla="*/ 49356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781" h="189481">
                  <a:moveTo>
                    <a:pt x="16670" y="49356"/>
                  </a:moveTo>
                  <a:cubicBezTo>
                    <a:pt x="35203" y="30951"/>
                    <a:pt x="87936" y="10165"/>
                    <a:pt x="117463" y="3498"/>
                  </a:cubicBezTo>
                  <a:cubicBezTo>
                    <a:pt x="146990" y="-3169"/>
                    <a:pt x="159751" y="196"/>
                    <a:pt x="193835" y="9351"/>
                  </a:cubicBezTo>
                  <a:cubicBezTo>
                    <a:pt x="227919" y="18506"/>
                    <a:pt x="285179" y="28830"/>
                    <a:pt x="321968" y="58430"/>
                  </a:cubicBezTo>
                  <a:cubicBezTo>
                    <a:pt x="358757" y="88030"/>
                    <a:pt x="430240" y="173297"/>
                    <a:pt x="414571" y="186950"/>
                  </a:cubicBezTo>
                  <a:cubicBezTo>
                    <a:pt x="398902" y="200603"/>
                    <a:pt x="270215" y="142188"/>
                    <a:pt x="227952" y="140346"/>
                  </a:cubicBezTo>
                  <a:cubicBezTo>
                    <a:pt x="185689" y="138504"/>
                    <a:pt x="188701" y="167985"/>
                    <a:pt x="160995" y="175900"/>
                  </a:cubicBezTo>
                  <a:cubicBezTo>
                    <a:pt x="133289" y="183815"/>
                    <a:pt x="87675" y="193368"/>
                    <a:pt x="61716" y="187835"/>
                  </a:cubicBezTo>
                  <a:cubicBezTo>
                    <a:pt x="35757" y="182302"/>
                    <a:pt x="16670" y="151908"/>
                    <a:pt x="5240" y="142701"/>
                  </a:cubicBezTo>
                  <a:cubicBezTo>
                    <a:pt x="-6190" y="133494"/>
                    <a:pt x="4357" y="129488"/>
                    <a:pt x="6262" y="113931"/>
                  </a:cubicBezTo>
                  <a:cubicBezTo>
                    <a:pt x="8167" y="98374"/>
                    <a:pt x="-1863" y="67761"/>
                    <a:pt x="16670" y="49356"/>
                  </a:cubicBezTo>
                  <a:close/>
                </a:path>
              </a:pathLst>
            </a:custGeom>
            <a:solidFill>
              <a:schemeClr val="tx2">
                <a:lumMod val="95000"/>
              </a:schemeClr>
            </a:solidFill>
            <a:ln w="63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1031295">
              <a:off x="4239106" y="3348997"/>
              <a:ext cx="138136" cy="45374"/>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2692"/>
                <a:gd name="connsiteY0" fmla="*/ 48508 h 176937"/>
                <a:gd name="connsiteX1" fmla="*/ 126025 w 212692"/>
                <a:gd name="connsiteY1" fmla="*/ 2650 h 176937"/>
                <a:gd name="connsiteX2" fmla="*/ 202397 w 212692"/>
                <a:gd name="connsiteY2" fmla="*/ 8503 h 176937"/>
                <a:gd name="connsiteX3" fmla="*/ 211922 w 212692"/>
                <a:gd name="connsiteY3" fmla="*/ 33268 h 176937"/>
                <a:gd name="connsiteX4" fmla="*/ 202397 w 212692"/>
                <a:gd name="connsiteY4" fmla="*/ 120898 h 176937"/>
                <a:gd name="connsiteX5" fmla="*/ 166202 w 212692"/>
                <a:gd name="connsiteY5" fmla="*/ 168523 h 176937"/>
                <a:gd name="connsiteX6" fmla="*/ 139532 w 212692"/>
                <a:gd name="connsiteY6" fmla="*/ 176143 h 176937"/>
                <a:gd name="connsiteX7" fmla="*/ 69047 w 212692"/>
                <a:gd name="connsiteY7" fmla="*/ 158998 h 176937"/>
                <a:gd name="connsiteX8" fmla="*/ 13802 w 212692"/>
                <a:gd name="connsiteY8" fmla="*/ 141853 h 176937"/>
                <a:gd name="connsiteX9" fmla="*/ 467 w 212692"/>
                <a:gd name="connsiteY9" fmla="*/ 103753 h 176937"/>
                <a:gd name="connsiteX10" fmla="*/ 25232 w 212692"/>
                <a:gd name="connsiteY10" fmla="*/ 48508 h 176937"/>
                <a:gd name="connsiteX0" fmla="*/ 13620 w 201080"/>
                <a:gd name="connsiteY0" fmla="*/ 48508 h 176937"/>
                <a:gd name="connsiteX1" fmla="*/ 114413 w 201080"/>
                <a:gd name="connsiteY1" fmla="*/ 2650 h 176937"/>
                <a:gd name="connsiteX2" fmla="*/ 190785 w 201080"/>
                <a:gd name="connsiteY2" fmla="*/ 8503 h 176937"/>
                <a:gd name="connsiteX3" fmla="*/ 200310 w 201080"/>
                <a:gd name="connsiteY3" fmla="*/ 33268 h 176937"/>
                <a:gd name="connsiteX4" fmla="*/ 190785 w 201080"/>
                <a:gd name="connsiteY4" fmla="*/ 120898 h 176937"/>
                <a:gd name="connsiteX5" fmla="*/ 154590 w 201080"/>
                <a:gd name="connsiteY5" fmla="*/ 168523 h 176937"/>
                <a:gd name="connsiteX6" fmla="*/ 127920 w 201080"/>
                <a:gd name="connsiteY6" fmla="*/ 176143 h 176937"/>
                <a:gd name="connsiteX7" fmla="*/ 57435 w 201080"/>
                <a:gd name="connsiteY7" fmla="*/ 158998 h 176937"/>
                <a:gd name="connsiteX8" fmla="*/ 2190 w 201080"/>
                <a:gd name="connsiteY8" fmla="*/ 141853 h 176937"/>
                <a:gd name="connsiteX9" fmla="*/ 29594 w 201080"/>
                <a:gd name="connsiteY9" fmla="*/ 122789 h 176937"/>
                <a:gd name="connsiteX10" fmla="*/ 13620 w 201080"/>
                <a:gd name="connsiteY10" fmla="*/ 48508 h 176937"/>
                <a:gd name="connsiteX0" fmla="*/ 13620 w 201080"/>
                <a:gd name="connsiteY0" fmla="*/ 48508 h 168531"/>
                <a:gd name="connsiteX1" fmla="*/ 114413 w 201080"/>
                <a:gd name="connsiteY1" fmla="*/ 2650 h 168531"/>
                <a:gd name="connsiteX2" fmla="*/ 190785 w 201080"/>
                <a:gd name="connsiteY2" fmla="*/ 8503 h 168531"/>
                <a:gd name="connsiteX3" fmla="*/ 200310 w 201080"/>
                <a:gd name="connsiteY3" fmla="*/ 33268 h 168531"/>
                <a:gd name="connsiteX4" fmla="*/ 190785 w 201080"/>
                <a:gd name="connsiteY4" fmla="*/ 120898 h 168531"/>
                <a:gd name="connsiteX5" fmla="*/ 154590 w 201080"/>
                <a:gd name="connsiteY5" fmla="*/ 168523 h 168531"/>
                <a:gd name="connsiteX6" fmla="*/ 117561 w 201080"/>
                <a:gd name="connsiteY6" fmla="*/ 124752 h 168531"/>
                <a:gd name="connsiteX7" fmla="*/ 57435 w 201080"/>
                <a:gd name="connsiteY7" fmla="*/ 158998 h 168531"/>
                <a:gd name="connsiteX8" fmla="*/ 2190 w 201080"/>
                <a:gd name="connsiteY8" fmla="*/ 141853 h 168531"/>
                <a:gd name="connsiteX9" fmla="*/ 29594 w 201080"/>
                <a:gd name="connsiteY9" fmla="*/ 122789 h 168531"/>
                <a:gd name="connsiteX10" fmla="*/ 13620 w 201080"/>
                <a:gd name="connsiteY10" fmla="*/ 48508 h 168531"/>
                <a:gd name="connsiteX0" fmla="*/ 13620 w 201080"/>
                <a:gd name="connsiteY0" fmla="*/ 48508 h 159462"/>
                <a:gd name="connsiteX1" fmla="*/ 114413 w 201080"/>
                <a:gd name="connsiteY1" fmla="*/ 2650 h 159462"/>
                <a:gd name="connsiteX2" fmla="*/ 190785 w 201080"/>
                <a:gd name="connsiteY2" fmla="*/ 8503 h 159462"/>
                <a:gd name="connsiteX3" fmla="*/ 200310 w 201080"/>
                <a:gd name="connsiteY3" fmla="*/ 33268 h 159462"/>
                <a:gd name="connsiteX4" fmla="*/ 190785 w 201080"/>
                <a:gd name="connsiteY4" fmla="*/ 120898 h 159462"/>
                <a:gd name="connsiteX5" fmla="*/ 162381 w 201080"/>
                <a:gd name="connsiteY5" fmla="*/ 106602 h 159462"/>
                <a:gd name="connsiteX6" fmla="*/ 117561 w 201080"/>
                <a:gd name="connsiteY6" fmla="*/ 124752 h 159462"/>
                <a:gd name="connsiteX7" fmla="*/ 57435 w 201080"/>
                <a:gd name="connsiteY7" fmla="*/ 158998 h 159462"/>
                <a:gd name="connsiteX8" fmla="*/ 2190 w 201080"/>
                <a:gd name="connsiteY8" fmla="*/ 141853 h 159462"/>
                <a:gd name="connsiteX9" fmla="*/ 29594 w 201080"/>
                <a:gd name="connsiteY9" fmla="*/ 122789 h 159462"/>
                <a:gd name="connsiteX10" fmla="*/ 13620 w 201080"/>
                <a:gd name="connsiteY10" fmla="*/ 48508 h 159462"/>
                <a:gd name="connsiteX0" fmla="*/ 13620 w 203780"/>
                <a:gd name="connsiteY0" fmla="*/ 48508 h 159462"/>
                <a:gd name="connsiteX1" fmla="*/ 114413 w 203780"/>
                <a:gd name="connsiteY1" fmla="*/ 2650 h 159462"/>
                <a:gd name="connsiteX2" fmla="*/ 190785 w 203780"/>
                <a:gd name="connsiteY2" fmla="*/ 8503 h 159462"/>
                <a:gd name="connsiteX3" fmla="*/ 200310 w 203780"/>
                <a:gd name="connsiteY3" fmla="*/ 33268 h 159462"/>
                <a:gd name="connsiteX4" fmla="*/ 153840 w 203780"/>
                <a:gd name="connsiteY4" fmla="*/ 81990 h 159462"/>
                <a:gd name="connsiteX5" fmla="*/ 162381 w 203780"/>
                <a:gd name="connsiteY5" fmla="*/ 106602 h 159462"/>
                <a:gd name="connsiteX6" fmla="*/ 117561 w 203780"/>
                <a:gd name="connsiteY6" fmla="*/ 124752 h 159462"/>
                <a:gd name="connsiteX7" fmla="*/ 57435 w 203780"/>
                <a:gd name="connsiteY7" fmla="*/ 158998 h 159462"/>
                <a:gd name="connsiteX8" fmla="*/ 2190 w 203780"/>
                <a:gd name="connsiteY8" fmla="*/ 141853 h 159462"/>
                <a:gd name="connsiteX9" fmla="*/ 29594 w 203780"/>
                <a:gd name="connsiteY9" fmla="*/ 122789 h 159462"/>
                <a:gd name="connsiteX10" fmla="*/ 13620 w 203780"/>
                <a:gd name="connsiteY10" fmla="*/ 48508 h 159462"/>
                <a:gd name="connsiteX0" fmla="*/ 13620 w 193251"/>
                <a:gd name="connsiteY0" fmla="*/ 48420 h 159374"/>
                <a:gd name="connsiteX1" fmla="*/ 114413 w 193251"/>
                <a:gd name="connsiteY1" fmla="*/ 2562 h 159374"/>
                <a:gd name="connsiteX2" fmla="*/ 190785 w 193251"/>
                <a:gd name="connsiteY2" fmla="*/ 8415 h 159374"/>
                <a:gd name="connsiteX3" fmla="*/ 172662 w 193251"/>
                <a:gd name="connsiteY3" fmla="*/ 30093 h 159374"/>
                <a:gd name="connsiteX4" fmla="*/ 153840 w 193251"/>
                <a:gd name="connsiteY4" fmla="*/ 81902 h 159374"/>
                <a:gd name="connsiteX5" fmla="*/ 162381 w 193251"/>
                <a:gd name="connsiteY5" fmla="*/ 106514 h 159374"/>
                <a:gd name="connsiteX6" fmla="*/ 117561 w 193251"/>
                <a:gd name="connsiteY6" fmla="*/ 124664 h 159374"/>
                <a:gd name="connsiteX7" fmla="*/ 57435 w 193251"/>
                <a:gd name="connsiteY7" fmla="*/ 158910 h 159374"/>
                <a:gd name="connsiteX8" fmla="*/ 2190 w 193251"/>
                <a:gd name="connsiteY8" fmla="*/ 141765 h 159374"/>
                <a:gd name="connsiteX9" fmla="*/ 29594 w 193251"/>
                <a:gd name="connsiteY9" fmla="*/ 122701 h 159374"/>
                <a:gd name="connsiteX10" fmla="*/ 13620 w 193251"/>
                <a:gd name="connsiteY10" fmla="*/ 48420 h 159374"/>
                <a:gd name="connsiteX0" fmla="*/ 16670 w 196299"/>
                <a:gd name="connsiteY0" fmla="*/ 48420 h 159374"/>
                <a:gd name="connsiteX1" fmla="*/ 117463 w 196299"/>
                <a:gd name="connsiteY1" fmla="*/ 2562 h 159374"/>
                <a:gd name="connsiteX2" fmla="*/ 193835 w 196299"/>
                <a:gd name="connsiteY2" fmla="*/ 8415 h 159374"/>
                <a:gd name="connsiteX3" fmla="*/ 175712 w 196299"/>
                <a:gd name="connsiteY3" fmla="*/ 30093 h 159374"/>
                <a:gd name="connsiteX4" fmla="*/ 156890 w 196299"/>
                <a:gd name="connsiteY4" fmla="*/ 81902 h 159374"/>
                <a:gd name="connsiteX5" fmla="*/ 165431 w 196299"/>
                <a:gd name="connsiteY5" fmla="*/ 106514 h 159374"/>
                <a:gd name="connsiteX6" fmla="*/ 120611 w 196299"/>
                <a:gd name="connsiteY6" fmla="*/ 124664 h 159374"/>
                <a:gd name="connsiteX7" fmla="*/ 60485 w 196299"/>
                <a:gd name="connsiteY7" fmla="*/ 158910 h 159374"/>
                <a:gd name="connsiteX8" fmla="*/ 5240 w 196299"/>
                <a:gd name="connsiteY8" fmla="*/ 141765 h 159374"/>
                <a:gd name="connsiteX9" fmla="*/ 6262 w 196299"/>
                <a:gd name="connsiteY9" fmla="*/ 112995 h 159374"/>
                <a:gd name="connsiteX10" fmla="*/ 16670 w 196299"/>
                <a:gd name="connsiteY10" fmla="*/ 48420 h 159374"/>
                <a:gd name="connsiteX0" fmla="*/ 16670 w 195969"/>
                <a:gd name="connsiteY0" fmla="*/ 48420 h 159374"/>
                <a:gd name="connsiteX1" fmla="*/ 117463 w 195969"/>
                <a:gd name="connsiteY1" fmla="*/ 2562 h 159374"/>
                <a:gd name="connsiteX2" fmla="*/ 193835 w 195969"/>
                <a:gd name="connsiteY2" fmla="*/ 8415 h 159374"/>
                <a:gd name="connsiteX3" fmla="*/ 175712 w 195969"/>
                <a:gd name="connsiteY3" fmla="*/ 30093 h 159374"/>
                <a:gd name="connsiteX4" fmla="*/ 185599 w 195969"/>
                <a:gd name="connsiteY4" fmla="*/ 100566 h 159374"/>
                <a:gd name="connsiteX5" fmla="*/ 165431 w 195969"/>
                <a:gd name="connsiteY5" fmla="*/ 106514 h 159374"/>
                <a:gd name="connsiteX6" fmla="*/ 120611 w 195969"/>
                <a:gd name="connsiteY6" fmla="*/ 124664 h 159374"/>
                <a:gd name="connsiteX7" fmla="*/ 60485 w 195969"/>
                <a:gd name="connsiteY7" fmla="*/ 158910 h 159374"/>
                <a:gd name="connsiteX8" fmla="*/ 5240 w 195969"/>
                <a:gd name="connsiteY8" fmla="*/ 141765 h 159374"/>
                <a:gd name="connsiteX9" fmla="*/ 6262 w 195969"/>
                <a:gd name="connsiteY9" fmla="*/ 112995 h 159374"/>
                <a:gd name="connsiteX10" fmla="*/ 16670 w 195969"/>
                <a:gd name="connsiteY10" fmla="*/ 48420 h 159374"/>
                <a:gd name="connsiteX0" fmla="*/ 16670 w 195970"/>
                <a:gd name="connsiteY0" fmla="*/ 48420 h 173149"/>
                <a:gd name="connsiteX1" fmla="*/ 117463 w 195970"/>
                <a:gd name="connsiteY1" fmla="*/ 2562 h 173149"/>
                <a:gd name="connsiteX2" fmla="*/ 193835 w 195970"/>
                <a:gd name="connsiteY2" fmla="*/ 8415 h 173149"/>
                <a:gd name="connsiteX3" fmla="*/ 175712 w 195970"/>
                <a:gd name="connsiteY3" fmla="*/ 30093 h 173149"/>
                <a:gd name="connsiteX4" fmla="*/ 185599 w 195970"/>
                <a:gd name="connsiteY4" fmla="*/ 100566 h 173149"/>
                <a:gd name="connsiteX5" fmla="*/ 160281 w 195970"/>
                <a:gd name="connsiteY5" fmla="*/ 172922 h 173149"/>
                <a:gd name="connsiteX6" fmla="*/ 120611 w 195970"/>
                <a:gd name="connsiteY6" fmla="*/ 124664 h 173149"/>
                <a:gd name="connsiteX7" fmla="*/ 60485 w 195970"/>
                <a:gd name="connsiteY7" fmla="*/ 158910 h 173149"/>
                <a:gd name="connsiteX8" fmla="*/ 5240 w 195970"/>
                <a:gd name="connsiteY8" fmla="*/ 141765 h 173149"/>
                <a:gd name="connsiteX9" fmla="*/ 6262 w 195970"/>
                <a:gd name="connsiteY9" fmla="*/ 112995 h 173149"/>
                <a:gd name="connsiteX10" fmla="*/ 16670 w 195970"/>
                <a:gd name="connsiteY10" fmla="*/ 48420 h 173149"/>
                <a:gd name="connsiteX0" fmla="*/ 16670 w 186750"/>
                <a:gd name="connsiteY0" fmla="*/ 46276 h 171008"/>
                <a:gd name="connsiteX1" fmla="*/ 117463 w 186750"/>
                <a:gd name="connsiteY1" fmla="*/ 418 h 171008"/>
                <a:gd name="connsiteX2" fmla="*/ 175712 w 186750"/>
                <a:gd name="connsiteY2" fmla="*/ 27949 h 171008"/>
                <a:gd name="connsiteX3" fmla="*/ 185599 w 186750"/>
                <a:gd name="connsiteY3" fmla="*/ 98422 h 171008"/>
                <a:gd name="connsiteX4" fmla="*/ 160281 w 186750"/>
                <a:gd name="connsiteY4" fmla="*/ 170778 h 171008"/>
                <a:gd name="connsiteX5" fmla="*/ 120611 w 186750"/>
                <a:gd name="connsiteY5" fmla="*/ 122520 h 171008"/>
                <a:gd name="connsiteX6" fmla="*/ 60485 w 186750"/>
                <a:gd name="connsiteY6" fmla="*/ 156766 h 171008"/>
                <a:gd name="connsiteX7" fmla="*/ 5240 w 186750"/>
                <a:gd name="connsiteY7" fmla="*/ 139621 h 171008"/>
                <a:gd name="connsiteX8" fmla="*/ 6262 w 186750"/>
                <a:gd name="connsiteY8" fmla="*/ 110851 h 171008"/>
                <a:gd name="connsiteX9" fmla="*/ 16670 w 186750"/>
                <a:gd name="connsiteY9" fmla="*/ 46276 h 17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50" h="171008">
                  <a:moveTo>
                    <a:pt x="16670" y="46276"/>
                  </a:moveTo>
                  <a:cubicBezTo>
                    <a:pt x="35203" y="27871"/>
                    <a:pt x="90956" y="3472"/>
                    <a:pt x="117463" y="418"/>
                  </a:cubicBezTo>
                  <a:cubicBezTo>
                    <a:pt x="143970" y="-2636"/>
                    <a:pt x="164356" y="11615"/>
                    <a:pt x="175712" y="27949"/>
                  </a:cubicBezTo>
                  <a:cubicBezTo>
                    <a:pt x="187068" y="44283"/>
                    <a:pt x="188171" y="74617"/>
                    <a:pt x="185599" y="98422"/>
                  </a:cubicBezTo>
                  <a:cubicBezTo>
                    <a:pt x="183027" y="122227"/>
                    <a:pt x="171112" y="166762"/>
                    <a:pt x="160281" y="170778"/>
                  </a:cubicBezTo>
                  <a:cubicBezTo>
                    <a:pt x="149450" y="174794"/>
                    <a:pt x="137244" y="124855"/>
                    <a:pt x="120611" y="122520"/>
                  </a:cubicBezTo>
                  <a:cubicBezTo>
                    <a:pt x="103978" y="120185"/>
                    <a:pt x="79713" y="153916"/>
                    <a:pt x="60485" y="156766"/>
                  </a:cubicBezTo>
                  <a:cubicBezTo>
                    <a:pt x="41257" y="159616"/>
                    <a:pt x="16670" y="148828"/>
                    <a:pt x="5240" y="139621"/>
                  </a:cubicBezTo>
                  <a:cubicBezTo>
                    <a:pt x="-6190" y="130414"/>
                    <a:pt x="4357" y="126408"/>
                    <a:pt x="6262" y="110851"/>
                  </a:cubicBezTo>
                  <a:cubicBezTo>
                    <a:pt x="8167" y="95294"/>
                    <a:pt x="-1863" y="64681"/>
                    <a:pt x="16670" y="46276"/>
                  </a:cubicBezTo>
                  <a:close/>
                </a:path>
              </a:pathLst>
            </a:custGeom>
            <a:solidFill>
              <a:schemeClr val="tx2">
                <a:lumMod val="95000"/>
              </a:schemeClr>
            </a:solidFill>
            <a:ln w="63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674173" y="3126098"/>
              <a:ext cx="247196" cy="119211"/>
            </a:xfrm>
            <a:custGeom>
              <a:avLst/>
              <a:gdLst>
                <a:gd name="connsiteX0" fmla="*/ 811 w 218489"/>
                <a:gd name="connsiteY0" fmla="*/ 100973 h 101694"/>
                <a:gd name="connsiteX1" fmla="*/ 46531 w 218489"/>
                <a:gd name="connsiteY1" fmla="*/ 70493 h 101694"/>
                <a:gd name="connsiteX2" fmla="*/ 118921 w 218489"/>
                <a:gd name="connsiteY2" fmla="*/ 43823 h 101694"/>
                <a:gd name="connsiteX3" fmla="*/ 151306 w 218489"/>
                <a:gd name="connsiteY3" fmla="*/ 20963 h 101694"/>
                <a:gd name="connsiteX4" fmla="*/ 195121 w 218489"/>
                <a:gd name="connsiteY4" fmla="*/ 8 h 101694"/>
                <a:gd name="connsiteX5" fmla="*/ 217981 w 218489"/>
                <a:gd name="connsiteY5" fmla="*/ 19058 h 101694"/>
                <a:gd name="connsiteX6" fmla="*/ 174166 w 218489"/>
                <a:gd name="connsiteY6" fmla="*/ 66683 h 101694"/>
                <a:gd name="connsiteX7" fmla="*/ 124636 w 218489"/>
                <a:gd name="connsiteY7" fmla="*/ 76208 h 101694"/>
                <a:gd name="connsiteX8" fmla="*/ 84631 w 218489"/>
                <a:gd name="connsiteY8" fmla="*/ 89543 h 101694"/>
                <a:gd name="connsiteX9" fmla="*/ 811 w 218489"/>
                <a:gd name="connsiteY9" fmla="*/ 100973 h 101694"/>
                <a:gd name="connsiteX0" fmla="*/ 496 w 246749"/>
                <a:gd name="connsiteY0" fmla="*/ 116213 h 116510"/>
                <a:gd name="connsiteX1" fmla="*/ 74791 w 246749"/>
                <a:gd name="connsiteY1" fmla="*/ 70493 h 116510"/>
                <a:gd name="connsiteX2" fmla="*/ 147181 w 246749"/>
                <a:gd name="connsiteY2" fmla="*/ 43823 h 116510"/>
                <a:gd name="connsiteX3" fmla="*/ 179566 w 246749"/>
                <a:gd name="connsiteY3" fmla="*/ 20963 h 116510"/>
                <a:gd name="connsiteX4" fmla="*/ 223381 w 246749"/>
                <a:gd name="connsiteY4" fmla="*/ 8 h 116510"/>
                <a:gd name="connsiteX5" fmla="*/ 246241 w 246749"/>
                <a:gd name="connsiteY5" fmla="*/ 19058 h 116510"/>
                <a:gd name="connsiteX6" fmla="*/ 202426 w 246749"/>
                <a:gd name="connsiteY6" fmla="*/ 66683 h 116510"/>
                <a:gd name="connsiteX7" fmla="*/ 152896 w 246749"/>
                <a:gd name="connsiteY7" fmla="*/ 76208 h 116510"/>
                <a:gd name="connsiteX8" fmla="*/ 112891 w 246749"/>
                <a:gd name="connsiteY8" fmla="*/ 89543 h 116510"/>
                <a:gd name="connsiteX9" fmla="*/ 496 w 246749"/>
                <a:gd name="connsiteY9" fmla="*/ 116213 h 116510"/>
                <a:gd name="connsiteX0" fmla="*/ 2255 w 248508"/>
                <a:gd name="connsiteY0" fmla="*/ 116213 h 116510"/>
                <a:gd name="connsiteX1" fmla="*/ 42260 w 248508"/>
                <a:gd name="connsiteY1" fmla="*/ 91448 h 116510"/>
                <a:gd name="connsiteX2" fmla="*/ 76550 w 248508"/>
                <a:gd name="connsiteY2" fmla="*/ 70493 h 116510"/>
                <a:gd name="connsiteX3" fmla="*/ 148940 w 248508"/>
                <a:gd name="connsiteY3" fmla="*/ 43823 h 116510"/>
                <a:gd name="connsiteX4" fmla="*/ 181325 w 248508"/>
                <a:gd name="connsiteY4" fmla="*/ 20963 h 116510"/>
                <a:gd name="connsiteX5" fmla="*/ 225140 w 248508"/>
                <a:gd name="connsiteY5" fmla="*/ 8 h 116510"/>
                <a:gd name="connsiteX6" fmla="*/ 248000 w 248508"/>
                <a:gd name="connsiteY6" fmla="*/ 19058 h 116510"/>
                <a:gd name="connsiteX7" fmla="*/ 204185 w 248508"/>
                <a:gd name="connsiteY7" fmla="*/ 66683 h 116510"/>
                <a:gd name="connsiteX8" fmla="*/ 154655 w 248508"/>
                <a:gd name="connsiteY8" fmla="*/ 76208 h 116510"/>
                <a:gd name="connsiteX9" fmla="*/ 114650 w 248508"/>
                <a:gd name="connsiteY9" fmla="*/ 89543 h 116510"/>
                <a:gd name="connsiteX10" fmla="*/ 2255 w 248508"/>
                <a:gd name="connsiteY10" fmla="*/ 116213 h 116510"/>
                <a:gd name="connsiteX0" fmla="*/ 4932 w 251185"/>
                <a:gd name="connsiteY0" fmla="*/ 116213 h 116227"/>
                <a:gd name="connsiteX1" fmla="*/ 25887 w 251185"/>
                <a:gd name="connsiteY1" fmla="*/ 85733 h 116227"/>
                <a:gd name="connsiteX2" fmla="*/ 79227 w 251185"/>
                <a:gd name="connsiteY2" fmla="*/ 70493 h 116227"/>
                <a:gd name="connsiteX3" fmla="*/ 151617 w 251185"/>
                <a:gd name="connsiteY3" fmla="*/ 43823 h 116227"/>
                <a:gd name="connsiteX4" fmla="*/ 184002 w 251185"/>
                <a:gd name="connsiteY4" fmla="*/ 20963 h 116227"/>
                <a:gd name="connsiteX5" fmla="*/ 227817 w 251185"/>
                <a:gd name="connsiteY5" fmla="*/ 8 h 116227"/>
                <a:gd name="connsiteX6" fmla="*/ 250677 w 251185"/>
                <a:gd name="connsiteY6" fmla="*/ 19058 h 116227"/>
                <a:gd name="connsiteX7" fmla="*/ 206862 w 251185"/>
                <a:gd name="connsiteY7" fmla="*/ 66683 h 116227"/>
                <a:gd name="connsiteX8" fmla="*/ 157332 w 251185"/>
                <a:gd name="connsiteY8" fmla="*/ 76208 h 116227"/>
                <a:gd name="connsiteX9" fmla="*/ 117327 w 251185"/>
                <a:gd name="connsiteY9" fmla="*/ 89543 h 116227"/>
                <a:gd name="connsiteX10" fmla="*/ 4932 w 251185"/>
                <a:gd name="connsiteY10" fmla="*/ 116213 h 116227"/>
                <a:gd name="connsiteX0" fmla="*/ 2077 w 248330"/>
                <a:gd name="connsiteY0" fmla="*/ 116213 h 117029"/>
                <a:gd name="connsiteX1" fmla="*/ 23032 w 248330"/>
                <a:gd name="connsiteY1" fmla="*/ 85733 h 117029"/>
                <a:gd name="connsiteX2" fmla="*/ 76372 w 248330"/>
                <a:gd name="connsiteY2" fmla="*/ 70493 h 117029"/>
                <a:gd name="connsiteX3" fmla="*/ 148762 w 248330"/>
                <a:gd name="connsiteY3" fmla="*/ 43823 h 117029"/>
                <a:gd name="connsiteX4" fmla="*/ 181147 w 248330"/>
                <a:gd name="connsiteY4" fmla="*/ 20963 h 117029"/>
                <a:gd name="connsiteX5" fmla="*/ 224962 w 248330"/>
                <a:gd name="connsiteY5" fmla="*/ 8 h 117029"/>
                <a:gd name="connsiteX6" fmla="*/ 247822 w 248330"/>
                <a:gd name="connsiteY6" fmla="*/ 19058 h 117029"/>
                <a:gd name="connsiteX7" fmla="*/ 204007 w 248330"/>
                <a:gd name="connsiteY7" fmla="*/ 66683 h 117029"/>
                <a:gd name="connsiteX8" fmla="*/ 154477 w 248330"/>
                <a:gd name="connsiteY8" fmla="*/ 76208 h 117029"/>
                <a:gd name="connsiteX9" fmla="*/ 114472 w 248330"/>
                <a:gd name="connsiteY9" fmla="*/ 89543 h 117029"/>
                <a:gd name="connsiteX10" fmla="*/ 70658 w 248330"/>
                <a:gd name="connsiteY10" fmla="*/ 106689 h 117029"/>
                <a:gd name="connsiteX11" fmla="*/ 2077 w 248330"/>
                <a:gd name="connsiteY11" fmla="*/ 116213 h 117029"/>
                <a:gd name="connsiteX0" fmla="*/ 1962 w 248215"/>
                <a:gd name="connsiteY0" fmla="*/ 116213 h 118881"/>
                <a:gd name="connsiteX1" fmla="*/ 22917 w 248215"/>
                <a:gd name="connsiteY1" fmla="*/ 85733 h 118881"/>
                <a:gd name="connsiteX2" fmla="*/ 76257 w 248215"/>
                <a:gd name="connsiteY2" fmla="*/ 70493 h 118881"/>
                <a:gd name="connsiteX3" fmla="*/ 148647 w 248215"/>
                <a:gd name="connsiteY3" fmla="*/ 43823 h 118881"/>
                <a:gd name="connsiteX4" fmla="*/ 181032 w 248215"/>
                <a:gd name="connsiteY4" fmla="*/ 20963 h 118881"/>
                <a:gd name="connsiteX5" fmla="*/ 224847 w 248215"/>
                <a:gd name="connsiteY5" fmla="*/ 8 h 118881"/>
                <a:gd name="connsiteX6" fmla="*/ 247707 w 248215"/>
                <a:gd name="connsiteY6" fmla="*/ 19058 h 118881"/>
                <a:gd name="connsiteX7" fmla="*/ 203892 w 248215"/>
                <a:gd name="connsiteY7" fmla="*/ 66683 h 118881"/>
                <a:gd name="connsiteX8" fmla="*/ 154362 w 248215"/>
                <a:gd name="connsiteY8" fmla="*/ 76208 h 118881"/>
                <a:gd name="connsiteX9" fmla="*/ 114357 w 248215"/>
                <a:gd name="connsiteY9" fmla="*/ 89543 h 118881"/>
                <a:gd name="connsiteX10" fmla="*/ 68638 w 248215"/>
                <a:gd name="connsiteY10" fmla="*/ 114309 h 118881"/>
                <a:gd name="connsiteX11" fmla="*/ 1962 w 248215"/>
                <a:gd name="connsiteY11" fmla="*/ 116213 h 118881"/>
                <a:gd name="connsiteX0" fmla="*/ 1962 w 248215"/>
                <a:gd name="connsiteY0" fmla="*/ 116213 h 119470"/>
                <a:gd name="connsiteX1" fmla="*/ 22917 w 248215"/>
                <a:gd name="connsiteY1" fmla="*/ 85733 h 119470"/>
                <a:gd name="connsiteX2" fmla="*/ 76257 w 248215"/>
                <a:gd name="connsiteY2" fmla="*/ 70493 h 119470"/>
                <a:gd name="connsiteX3" fmla="*/ 148647 w 248215"/>
                <a:gd name="connsiteY3" fmla="*/ 43823 h 119470"/>
                <a:gd name="connsiteX4" fmla="*/ 181032 w 248215"/>
                <a:gd name="connsiteY4" fmla="*/ 20963 h 119470"/>
                <a:gd name="connsiteX5" fmla="*/ 224847 w 248215"/>
                <a:gd name="connsiteY5" fmla="*/ 8 h 119470"/>
                <a:gd name="connsiteX6" fmla="*/ 247707 w 248215"/>
                <a:gd name="connsiteY6" fmla="*/ 19058 h 119470"/>
                <a:gd name="connsiteX7" fmla="*/ 203892 w 248215"/>
                <a:gd name="connsiteY7" fmla="*/ 66683 h 119470"/>
                <a:gd name="connsiteX8" fmla="*/ 154362 w 248215"/>
                <a:gd name="connsiteY8" fmla="*/ 76208 h 119470"/>
                <a:gd name="connsiteX9" fmla="*/ 114357 w 248215"/>
                <a:gd name="connsiteY9" fmla="*/ 89543 h 119470"/>
                <a:gd name="connsiteX10" fmla="*/ 68638 w 248215"/>
                <a:gd name="connsiteY10" fmla="*/ 114309 h 119470"/>
                <a:gd name="connsiteX11" fmla="*/ 1962 w 248215"/>
                <a:gd name="connsiteY11" fmla="*/ 116213 h 119470"/>
                <a:gd name="connsiteX0" fmla="*/ 1962 w 248376"/>
                <a:gd name="connsiteY0" fmla="*/ 116213 h 119470"/>
                <a:gd name="connsiteX1" fmla="*/ 22917 w 248376"/>
                <a:gd name="connsiteY1" fmla="*/ 85733 h 119470"/>
                <a:gd name="connsiteX2" fmla="*/ 76257 w 248376"/>
                <a:gd name="connsiteY2" fmla="*/ 70493 h 119470"/>
                <a:gd name="connsiteX3" fmla="*/ 148647 w 248376"/>
                <a:gd name="connsiteY3" fmla="*/ 43823 h 119470"/>
                <a:gd name="connsiteX4" fmla="*/ 181032 w 248376"/>
                <a:gd name="connsiteY4" fmla="*/ 20963 h 119470"/>
                <a:gd name="connsiteX5" fmla="*/ 224847 w 248376"/>
                <a:gd name="connsiteY5" fmla="*/ 8 h 119470"/>
                <a:gd name="connsiteX6" fmla="*/ 247707 w 248376"/>
                <a:gd name="connsiteY6" fmla="*/ 19058 h 119470"/>
                <a:gd name="connsiteX7" fmla="*/ 200082 w 248376"/>
                <a:gd name="connsiteY7" fmla="*/ 57158 h 119470"/>
                <a:gd name="connsiteX8" fmla="*/ 154362 w 248376"/>
                <a:gd name="connsiteY8" fmla="*/ 76208 h 119470"/>
                <a:gd name="connsiteX9" fmla="*/ 114357 w 248376"/>
                <a:gd name="connsiteY9" fmla="*/ 89543 h 119470"/>
                <a:gd name="connsiteX10" fmla="*/ 68638 w 248376"/>
                <a:gd name="connsiteY10" fmla="*/ 114309 h 119470"/>
                <a:gd name="connsiteX11" fmla="*/ 1962 w 248376"/>
                <a:gd name="connsiteY11" fmla="*/ 116213 h 119470"/>
                <a:gd name="connsiteX0" fmla="*/ 1962 w 248460"/>
                <a:gd name="connsiteY0" fmla="*/ 116212 h 119469"/>
                <a:gd name="connsiteX1" fmla="*/ 22917 w 248460"/>
                <a:gd name="connsiteY1" fmla="*/ 85732 h 119469"/>
                <a:gd name="connsiteX2" fmla="*/ 76257 w 248460"/>
                <a:gd name="connsiteY2" fmla="*/ 70492 h 119469"/>
                <a:gd name="connsiteX3" fmla="*/ 148647 w 248460"/>
                <a:gd name="connsiteY3" fmla="*/ 43822 h 119469"/>
                <a:gd name="connsiteX4" fmla="*/ 181032 w 248460"/>
                <a:gd name="connsiteY4" fmla="*/ 20962 h 119469"/>
                <a:gd name="connsiteX5" fmla="*/ 224847 w 248460"/>
                <a:gd name="connsiteY5" fmla="*/ 7 h 119469"/>
                <a:gd name="connsiteX6" fmla="*/ 247707 w 248460"/>
                <a:gd name="connsiteY6" fmla="*/ 19057 h 119469"/>
                <a:gd name="connsiteX7" fmla="*/ 198177 w 248460"/>
                <a:gd name="connsiteY7" fmla="*/ 49537 h 119469"/>
                <a:gd name="connsiteX8" fmla="*/ 154362 w 248460"/>
                <a:gd name="connsiteY8" fmla="*/ 76207 h 119469"/>
                <a:gd name="connsiteX9" fmla="*/ 114357 w 248460"/>
                <a:gd name="connsiteY9" fmla="*/ 89542 h 119469"/>
                <a:gd name="connsiteX10" fmla="*/ 68638 w 248460"/>
                <a:gd name="connsiteY10" fmla="*/ 114308 h 119469"/>
                <a:gd name="connsiteX11" fmla="*/ 1962 w 248460"/>
                <a:gd name="connsiteY11" fmla="*/ 116212 h 119469"/>
                <a:gd name="connsiteX0" fmla="*/ 1962 w 248460"/>
                <a:gd name="connsiteY0" fmla="*/ 116212 h 119469"/>
                <a:gd name="connsiteX1" fmla="*/ 22917 w 248460"/>
                <a:gd name="connsiteY1" fmla="*/ 85732 h 119469"/>
                <a:gd name="connsiteX2" fmla="*/ 91497 w 248460"/>
                <a:gd name="connsiteY2" fmla="*/ 76207 h 119469"/>
                <a:gd name="connsiteX3" fmla="*/ 148647 w 248460"/>
                <a:gd name="connsiteY3" fmla="*/ 43822 h 119469"/>
                <a:gd name="connsiteX4" fmla="*/ 181032 w 248460"/>
                <a:gd name="connsiteY4" fmla="*/ 20962 h 119469"/>
                <a:gd name="connsiteX5" fmla="*/ 224847 w 248460"/>
                <a:gd name="connsiteY5" fmla="*/ 7 h 119469"/>
                <a:gd name="connsiteX6" fmla="*/ 247707 w 248460"/>
                <a:gd name="connsiteY6" fmla="*/ 19057 h 119469"/>
                <a:gd name="connsiteX7" fmla="*/ 198177 w 248460"/>
                <a:gd name="connsiteY7" fmla="*/ 49537 h 119469"/>
                <a:gd name="connsiteX8" fmla="*/ 154362 w 248460"/>
                <a:gd name="connsiteY8" fmla="*/ 76207 h 119469"/>
                <a:gd name="connsiteX9" fmla="*/ 114357 w 248460"/>
                <a:gd name="connsiteY9" fmla="*/ 89542 h 119469"/>
                <a:gd name="connsiteX10" fmla="*/ 68638 w 248460"/>
                <a:gd name="connsiteY10" fmla="*/ 114308 h 119469"/>
                <a:gd name="connsiteX11" fmla="*/ 1962 w 248460"/>
                <a:gd name="connsiteY11" fmla="*/ 116212 h 119469"/>
                <a:gd name="connsiteX0" fmla="*/ 1962 w 248460"/>
                <a:gd name="connsiteY0" fmla="*/ 116212 h 119469"/>
                <a:gd name="connsiteX1" fmla="*/ 22917 w 248460"/>
                <a:gd name="connsiteY1" fmla="*/ 85732 h 119469"/>
                <a:gd name="connsiteX2" fmla="*/ 91497 w 248460"/>
                <a:gd name="connsiteY2" fmla="*/ 76207 h 119469"/>
                <a:gd name="connsiteX3" fmla="*/ 154362 w 248460"/>
                <a:gd name="connsiteY3" fmla="*/ 45727 h 119469"/>
                <a:gd name="connsiteX4" fmla="*/ 181032 w 248460"/>
                <a:gd name="connsiteY4" fmla="*/ 20962 h 119469"/>
                <a:gd name="connsiteX5" fmla="*/ 224847 w 248460"/>
                <a:gd name="connsiteY5" fmla="*/ 7 h 119469"/>
                <a:gd name="connsiteX6" fmla="*/ 247707 w 248460"/>
                <a:gd name="connsiteY6" fmla="*/ 19057 h 119469"/>
                <a:gd name="connsiteX7" fmla="*/ 198177 w 248460"/>
                <a:gd name="connsiteY7" fmla="*/ 49537 h 119469"/>
                <a:gd name="connsiteX8" fmla="*/ 154362 w 248460"/>
                <a:gd name="connsiteY8" fmla="*/ 76207 h 119469"/>
                <a:gd name="connsiteX9" fmla="*/ 114357 w 248460"/>
                <a:gd name="connsiteY9" fmla="*/ 89542 h 119469"/>
                <a:gd name="connsiteX10" fmla="*/ 68638 w 248460"/>
                <a:gd name="connsiteY10" fmla="*/ 114308 h 119469"/>
                <a:gd name="connsiteX11" fmla="*/ 1962 w 248460"/>
                <a:gd name="connsiteY11" fmla="*/ 116212 h 119469"/>
                <a:gd name="connsiteX0" fmla="*/ 698 w 247196"/>
                <a:gd name="connsiteY0" fmla="*/ 116212 h 119211"/>
                <a:gd name="connsiteX1" fmla="*/ 34988 w 247196"/>
                <a:gd name="connsiteY1" fmla="*/ 89542 h 119211"/>
                <a:gd name="connsiteX2" fmla="*/ 90233 w 247196"/>
                <a:gd name="connsiteY2" fmla="*/ 76207 h 119211"/>
                <a:gd name="connsiteX3" fmla="*/ 153098 w 247196"/>
                <a:gd name="connsiteY3" fmla="*/ 45727 h 119211"/>
                <a:gd name="connsiteX4" fmla="*/ 179768 w 247196"/>
                <a:gd name="connsiteY4" fmla="*/ 20962 h 119211"/>
                <a:gd name="connsiteX5" fmla="*/ 223583 w 247196"/>
                <a:gd name="connsiteY5" fmla="*/ 7 h 119211"/>
                <a:gd name="connsiteX6" fmla="*/ 246443 w 247196"/>
                <a:gd name="connsiteY6" fmla="*/ 19057 h 119211"/>
                <a:gd name="connsiteX7" fmla="*/ 196913 w 247196"/>
                <a:gd name="connsiteY7" fmla="*/ 49537 h 119211"/>
                <a:gd name="connsiteX8" fmla="*/ 153098 w 247196"/>
                <a:gd name="connsiteY8" fmla="*/ 76207 h 119211"/>
                <a:gd name="connsiteX9" fmla="*/ 113093 w 247196"/>
                <a:gd name="connsiteY9" fmla="*/ 89542 h 119211"/>
                <a:gd name="connsiteX10" fmla="*/ 67374 w 247196"/>
                <a:gd name="connsiteY10" fmla="*/ 114308 h 119211"/>
                <a:gd name="connsiteX11" fmla="*/ 698 w 247196"/>
                <a:gd name="connsiteY11" fmla="*/ 116212 h 1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196" h="119211">
                  <a:moveTo>
                    <a:pt x="698" y="116212"/>
                  </a:moveTo>
                  <a:cubicBezTo>
                    <a:pt x="-4700" y="112084"/>
                    <a:pt x="22606" y="97162"/>
                    <a:pt x="34988" y="89542"/>
                  </a:cubicBezTo>
                  <a:cubicBezTo>
                    <a:pt x="47370" y="81922"/>
                    <a:pt x="70548" y="83510"/>
                    <a:pt x="90233" y="76207"/>
                  </a:cubicBezTo>
                  <a:cubicBezTo>
                    <a:pt x="109918" y="68905"/>
                    <a:pt x="138176" y="54934"/>
                    <a:pt x="153098" y="45727"/>
                  </a:cubicBezTo>
                  <a:cubicBezTo>
                    <a:pt x="168020" y="36520"/>
                    <a:pt x="168021" y="28582"/>
                    <a:pt x="179768" y="20962"/>
                  </a:cubicBezTo>
                  <a:cubicBezTo>
                    <a:pt x="191515" y="13342"/>
                    <a:pt x="212471" y="324"/>
                    <a:pt x="223583" y="7"/>
                  </a:cubicBezTo>
                  <a:cubicBezTo>
                    <a:pt x="234695" y="-310"/>
                    <a:pt x="250888" y="10802"/>
                    <a:pt x="246443" y="19057"/>
                  </a:cubicBezTo>
                  <a:cubicBezTo>
                    <a:pt x="241998" y="27312"/>
                    <a:pt x="212470" y="40012"/>
                    <a:pt x="196913" y="49537"/>
                  </a:cubicBezTo>
                  <a:cubicBezTo>
                    <a:pt x="181356" y="59062"/>
                    <a:pt x="168021" y="72397"/>
                    <a:pt x="153098" y="76207"/>
                  </a:cubicBezTo>
                  <a:cubicBezTo>
                    <a:pt x="138176" y="80017"/>
                    <a:pt x="127380" y="83192"/>
                    <a:pt x="113093" y="89542"/>
                  </a:cubicBezTo>
                  <a:cubicBezTo>
                    <a:pt x="98806" y="95892"/>
                    <a:pt x="86106" y="109863"/>
                    <a:pt x="67374" y="114308"/>
                  </a:cubicBezTo>
                  <a:cubicBezTo>
                    <a:pt x="37212" y="120658"/>
                    <a:pt x="6096" y="120340"/>
                    <a:pt x="698" y="116212"/>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4681971" y="3245941"/>
              <a:ext cx="204142" cy="91726"/>
            </a:xfrm>
            <a:custGeom>
              <a:avLst/>
              <a:gdLst>
                <a:gd name="connsiteX0" fmla="*/ 191020 w 192147"/>
                <a:gd name="connsiteY0" fmla="*/ 207 h 91754"/>
                <a:gd name="connsiteX1" fmla="*/ 147205 w 192147"/>
                <a:gd name="connsiteY1" fmla="*/ 68787 h 91754"/>
                <a:gd name="connsiteX2" fmla="*/ 114820 w 192147"/>
                <a:gd name="connsiteY2" fmla="*/ 82122 h 91754"/>
                <a:gd name="connsiteX3" fmla="*/ 44335 w 192147"/>
                <a:gd name="connsiteY3" fmla="*/ 91647 h 91754"/>
                <a:gd name="connsiteX4" fmla="*/ 520 w 192147"/>
                <a:gd name="connsiteY4" fmla="*/ 85932 h 91754"/>
                <a:gd name="connsiteX5" fmla="*/ 25285 w 192147"/>
                <a:gd name="connsiteY5" fmla="*/ 66882 h 91754"/>
                <a:gd name="connsiteX6" fmla="*/ 97675 w 192147"/>
                <a:gd name="connsiteY6" fmla="*/ 47832 h 91754"/>
                <a:gd name="connsiteX7" fmla="*/ 191020 w 192147"/>
                <a:gd name="connsiteY7" fmla="*/ 207 h 91754"/>
                <a:gd name="connsiteX0" fmla="*/ 191020 w 196735"/>
                <a:gd name="connsiteY0" fmla="*/ 106 h 91653"/>
                <a:gd name="connsiteX1" fmla="*/ 196735 w 196735"/>
                <a:gd name="connsiteY1" fmla="*/ 36301 h 91653"/>
                <a:gd name="connsiteX2" fmla="*/ 114820 w 196735"/>
                <a:gd name="connsiteY2" fmla="*/ 82021 h 91653"/>
                <a:gd name="connsiteX3" fmla="*/ 44335 w 196735"/>
                <a:gd name="connsiteY3" fmla="*/ 91546 h 91653"/>
                <a:gd name="connsiteX4" fmla="*/ 520 w 196735"/>
                <a:gd name="connsiteY4" fmla="*/ 85831 h 91653"/>
                <a:gd name="connsiteX5" fmla="*/ 25285 w 196735"/>
                <a:gd name="connsiteY5" fmla="*/ 66781 h 91653"/>
                <a:gd name="connsiteX6" fmla="*/ 97675 w 196735"/>
                <a:gd name="connsiteY6" fmla="*/ 47731 h 91653"/>
                <a:gd name="connsiteX7" fmla="*/ 191020 w 196735"/>
                <a:gd name="connsiteY7" fmla="*/ 106 h 91653"/>
                <a:gd name="connsiteX0" fmla="*/ 191020 w 204142"/>
                <a:gd name="connsiteY0" fmla="*/ 179 h 91726"/>
                <a:gd name="connsiteX1" fmla="*/ 196735 w 204142"/>
                <a:gd name="connsiteY1" fmla="*/ 36374 h 91726"/>
                <a:gd name="connsiteX2" fmla="*/ 114820 w 204142"/>
                <a:gd name="connsiteY2" fmla="*/ 82094 h 91726"/>
                <a:gd name="connsiteX3" fmla="*/ 44335 w 204142"/>
                <a:gd name="connsiteY3" fmla="*/ 91619 h 91726"/>
                <a:gd name="connsiteX4" fmla="*/ 520 w 204142"/>
                <a:gd name="connsiteY4" fmla="*/ 85904 h 91726"/>
                <a:gd name="connsiteX5" fmla="*/ 25285 w 204142"/>
                <a:gd name="connsiteY5" fmla="*/ 66854 h 91726"/>
                <a:gd name="connsiteX6" fmla="*/ 114820 w 204142"/>
                <a:gd name="connsiteY6" fmla="*/ 51614 h 91726"/>
                <a:gd name="connsiteX7" fmla="*/ 191020 w 204142"/>
                <a:gd name="connsiteY7" fmla="*/ 179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142" h="91726">
                  <a:moveTo>
                    <a:pt x="191020" y="179"/>
                  </a:moveTo>
                  <a:cubicBezTo>
                    <a:pt x="204672" y="-2361"/>
                    <a:pt x="209435" y="22722"/>
                    <a:pt x="196735" y="36374"/>
                  </a:cubicBezTo>
                  <a:cubicBezTo>
                    <a:pt x="184035" y="50026"/>
                    <a:pt x="140220" y="72887"/>
                    <a:pt x="114820" y="82094"/>
                  </a:cubicBezTo>
                  <a:cubicBezTo>
                    <a:pt x="89420" y="91302"/>
                    <a:pt x="63385" y="90984"/>
                    <a:pt x="44335" y="91619"/>
                  </a:cubicBezTo>
                  <a:cubicBezTo>
                    <a:pt x="25285" y="92254"/>
                    <a:pt x="3695" y="90031"/>
                    <a:pt x="520" y="85904"/>
                  </a:cubicBezTo>
                  <a:cubicBezTo>
                    <a:pt x="-2655" y="81777"/>
                    <a:pt x="9093" y="73204"/>
                    <a:pt x="25285" y="66854"/>
                  </a:cubicBezTo>
                  <a:cubicBezTo>
                    <a:pt x="41477" y="60504"/>
                    <a:pt x="95135" y="61139"/>
                    <a:pt x="114820" y="51614"/>
                  </a:cubicBezTo>
                  <a:cubicBezTo>
                    <a:pt x="134505" y="42089"/>
                    <a:pt x="177368" y="2719"/>
                    <a:pt x="191020" y="179"/>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930834">
              <a:off x="4587446" y="2526749"/>
              <a:ext cx="145692" cy="43377"/>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2692"/>
                <a:gd name="connsiteY0" fmla="*/ 48508 h 176937"/>
                <a:gd name="connsiteX1" fmla="*/ 126025 w 212692"/>
                <a:gd name="connsiteY1" fmla="*/ 2650 h 176937"/>
                <a:gd name="connsiteX2" fmla="*/ 202397 w 212692"/>
                <a:gd name="connsiteY2" fmla="*/ 8503 h 176937"/>
                <a:gd name="connsiteX3" fmla="*/ 211922 w 212692"/>
                <a:gd name="connsiteY3" fmla="*/ 33268 h 176937"/>
                <a:gd name="connsiteX4" fmla="*/ 202397 w 212692"/>
                <a:gd name="connsiteY4" fmla="*/ 120898 h 176937"/>
                <a:gd name="connsiteX5" fmla="*/ 166202 w 212692"/>
                <a:gd name="connsiteY5" fmla="*/ 168523 h 176937"/>
                <a:gd name="connsiteX6" fmla="*/ 139532 w 212692"/>
                <a:gd name="connsiteY6" fmla="*/ 176143 h 176937"/>
                <a:gd name="connsiteX7" fmla="*/ 69047 w 212692"/>
                <a:gd name="connsiteY7" fmla="*/ 158998 h 176937"/>
                <a:gd name="connsiteX8" fmla="*/ 13802 w 212692"/>
                <a:gd name="connsiteY8" fmla="*/ 141853 h 176937"/>
                <a:gd name="connsiteX9" fmla="*/ 467 w 212692"/>
                <a:gd name="connsiteY9" fmla="*/ 103753 h 176937"/>
                <a:gd name="connsiteX10" fmla="*/ 25232 w 212692"/>
                <a:gd name="connsiteY10" fmla="*/ 48508 h 176937"/>
                <a:gd name="connsiteX0" fmla="*/ 13620 w 201080"/>
                <a:gd name="connsiteY0" fmla="*/ 48508 h 176937"/>
                <a:gd name="connsiteX1" fmla="*/ 114413 w 201080"/>
                <a:gd name="connsiteY1" fmla="*/ 2650 h 176937"/>
                <a:gd name="connsiteX2" fmla="*/ 190785 w 201080"/>
                <a:gd name="connsiteY2" fmla="*/ 8503 h 176937"/>
                <a:gd name="connsiteX3" fmla="*/ 200310 w 201080"/>
                <a:gd name="connsiteY3" fmla="*/ 33268 h 176937"/>
                <a:gd name="connsiteX4" fmla="*/ 190785 w 201080"/>
                <a:gd name="connsiteY4" fmla="*/ 120898 h 176937"/>
                <a:gd name="connsiteX5" fmla="*/ 154590 w 201080"/>
                <a:gd name="connsiteY5" fmla="*/ 168523 h 176937"/>
                <a:gd name="connsiteX6" fmla="*/ 127920 w 201080"/>
                <a:gd name="connsiteY6" fmla="*/ 176143 h 176937"/>
                <a:gd name="connsiteX7" fmla="*/ 57435 w 201080"/>
                <a:gd name="connsiteY7" fmla="*/ 158998 h 176937"/>
                <a:gd name="connsiteX8" fmla="*/ 2190 w 201080"/>
                <a:gd name="connsiteY8" fmla="*/ 141853 h 176937"/>
                <a:gd name="connsiteX9" fmla="*/ 29594 w 201080"/>
                <a:gd name="connsiteY9" fmla="*/ 122789 h 176937"/>
                <a:gd name="connsiteX10" fmla="*/ 13620 w 201080"/>
                <a:gd name="connsiteY10" fmla="*/ 48508 h 176937"/>
                <a:gd name="connsiteX0" fmla="*/ 13620 w 201080"/>
                <a:gd name="connsiteY0" fmla="*/ 48508 h 168531"/>
                <a:gd name="connsiteX1" fmla="*/ 114413 w 201080"/>
                <a:gd name="connsiteY1" fmla="*/ 2650 h 168531"/>
                <a:gd name="connsiteX2" fmla="*/ 190785 w 201080"/>
                <a:gd name="connsiteY2" fmla="*/ 8503 h 168531"/>
                <a:gd name="connsiteX3" fmla="*/ 200310 w 201080"/>
                <a:gd name="connsiteY3" fmla="*/ 33268 h 168531"/>
                <a:gd name="connsiteX4" fmla="*/ 190785 w 201080"/>
                <a:gd name="connsiteY4" fmla="*/ 120898 h 168531"/>
                <a:gd name="connsiteX5" fmla="*/ 154590 w 201080"/>
                <a:gd name="connsiteY5" fmla="*/ 168523 h 168531"/>
                <a:gd name="connsiteX6" fmla="*/ 117561 w 201080"/>
                <a:gd name="connsiteY6" fmla="*/ 124752 h 168531"/>
                <a:gd name="connsiteX7" fmla="*/ 57435 w 201080"/>
                <a:gd name="connsiteY7" fmla="*/ 158998 h 168531"/>
                <a:gd name="connsiteX8" fmla="*/ 2190 w 201080"/>
                <a:gd name="connsiteY8" fmla="*/ 141853 h 168531"/>
                <a:gd name="connsiteX9" fmla="*/ 29594 w 201080"/>
                <a:gd name="connsiteY9" fmla="*/ 122789 h 168531"/>
                <a:gd name="connsiteX10" fmla="*/ 13620 w 201080"/>
                <a:gd name="connsiteY10" fmla="*/ 48508 h 168531"/>
                <a:gd name="connsiteX0" fmla="*/ 13620 w 201080"/>
                <a:gd name="connsiteY0" fmla="*/ 48508 h 159462"/>
                <a:gd name="connsiteX1" fmla="*/ 114413 w 201080"/>
                <a:gd name="connsiteY1" fmla="*/ 2650 h 159462"/>
                <a:gd name="connsiteX2" fmla="*/ 190785 w 201080"/>
                <a:gd name="connsiteY2" fmla="*/ 8503 h 159462"/>
                <a:gd name="connsiteX3" fmla="*/ 200310 w 201080"/>
                <a:gd name="connsiteY3" fmla="*/ 33268 h 159462"/>
                <a:gd name="connsiteX4" fmla="*/ 190785 w 201080"/>
                <a:gd name="connsiteY4" fmla="*/ 120898 h 159462"/>
                <a:gd name="connsiteX5" fmla="*/ 162381 w 201080"/>
                <a:gd name="connsiteY5" fmla="*/ 106602 h 159462"/>
                <a:gd name="connsiteX6" fmla="*/ 117561 w 201080"/>
                <a:gd name="connsiteY6" fmla="*/ 124752 h 159462"/>
                <a:gd name="connsiteX7" fmla="*/ 57435 w 201080"/>
                <a:gd name="connsiteY7" fmla="*/ 158998 h 159462"/>
                <a:gd name="connsiteX8" fmla="*/ 2190 w 201080"/>
                <a:gd name="connsiteY8" fmla="*/ 141853 h 159462"/>
                <a:gd name="connsiteX9" fmla="*/ 29594 w 201080"/>
                <a:gd name="connsiteY9" fmla="*/ 122789 h 159462"/>
                <a:gd name="connsiteX10" fmla="*/ 13620 w 201080"/>
                <a:gd name="connsiteY10" fmla="*/ 48508 h 159462"/>
                <a:gd name="connsiteX0" fmla="*/ 13620 w 203780"/>
                <a:gd name="connsiteY0" fmla="*/ 48508 h 159462"/>
                <a:gd name="connsiteX1" fmla="*/ 114413 w 203780"/>
                <a:gd name="connsiteY1" fmla="*/ 2650 h 159462"/>
                <a:gd name="connsiteX2" fmla="*/ 190785 w 203780"/>
                <a:gd name="connsiteY2" fmla="*/ 8503 h 159462"/>
                <a:gd name="connsiteX3" fmla="*/ 200310 w 203780"/>
                <a:gd name="connsiteY3" fmla="*/ 33268 h 159462"/>
                <a:gd name="connsiteX4" fmla="*/ 153840 w 203780"/>
                <a:gd name="connsiteY4" fmla="*/ 81990 h 159462"/>
                <a:gd name="connsiteX5" fmla="*/ 162381 w 203780"/>
                <a:gd name="connsiteY5" fmla="*/ 106602 h 159462"/>
                <a:gd name="connsiteX6" fmla="*/ 117561 w 203780"/>
                <a:gd name="connsiteY6" fmla="*/ 124752 h 159462"/>
                <a:gd name="connsiteX7" fmla="*/ 57435 w 203780"/>
                <a:gd name="connsiteY7" fmla="*/ 158998 h 159462"/>
                <a:gd name="connsiteX8" fmla="*/ 2190 w 203780"/>
                <a:gd name="connsiteY8" fmla="*/ 141853 h 159462"/>
                <a:gd name="connsiteX9" fmla="*/ 29594 w 203780"/>
                <a:gd name="connsiteY9" fmla="*/ 122789 h 159462"/>
                <a:gd name="connsiteX10" fmla="*/ 13620 w 203780"/>
                <a:gd name="connsiteY10" fmla="*/ 48508 h 159462"/>
                <a:gd name="connsiteX0" fmla="*/ 13620 w 193251"/>
                <a:gd name="connsiteY0" fmla="*/ 48420 h 159374"/>
                <a:gd name="connsiteX1" fmla="*/ 114413 w 193251"/>
                <a:gd name="connsiteY1" fmla="*/ 2562 h 159374"/>
                <a:gd name="connsiteX2" fmla="*/ 190785 w 193251"/>
                <a:gd name="connsiteY2" fmla="*/ 8415 h 159374"/>
                <a:gd name="connsiteX3" fmla="*/ 172662 w 193251"/>
                <a:gd name="connsiteY3" fmla="*/ 30093 h 159374"/>
                <a:gd name="connsiteX4" fmla="*/ 153840 w 193251"/>
                <a:gd name="connsiteY4" fmla="*/ 81902 h 159374"/>
                <a:gd name="connsiteX5" fmla="*/ 162381 w 193251"/>
                <a:gd name="connsiteY5" fmla="*/ 106514 h 159374"/>
                <a:gd name="connsiteX6" fmla="*/ 117561 w 193251"/>
                <a:gd name="connsiteY6" fmla="*/ 124664 h 159374"/>
                <a:gd name="connsiteX7" fmla="*/ 57435 w 193251"/>
                <a:gd name="connsiteY7" fmla="*/ 158910 h 159374"/>
                <a:gd name="connsiteX8" fmla="*/ 2190 w 193251"/>
                <a:gd name="connsiteY8" fmla="*/ 141765 h 159374"/>
                <a:gd name="connsiteX9" fmla="*/ 29594 w 193251"/>
                <a:gd name="connsiteY9" fmla="*/ 122701 h 159374"/>
                <a:gd name="connsiteX10" fmla="*/ 13620 w 193251"/>
                <a:gd name="connsiteY10" fmla="*/ 48420 h 159374"/>
                <a:gd name="connsiteX0" fmla="*/ 16670 w 196299"/>
                <a:gd name="connsiteY0" fmla="*/ 48420 h 159374"/>
                <a:gd name="connsiteX1" fmla="*/ 117463 w 196299"/>
                <a:gd name="connsiteY1" fmla="*/ 2562 h 159374"/>
                <a:gd name="connsiteX2" fmla="*/ 193835 w 196299"/>
                <a:gd name="connsiteY2" fmla="*/ 8415 h 159374"/>
                <a:gd name="connsiteX3" fmla="*/ 175712 w 196299"/>
                <a:gd name="connsiteY3" fmla="*/ 30093 h 159374"/>
                <a:gd name="connsiteX4" fmla="*/ 156890 w 196299"/>
                <a:gd name="connsiteY4" fmla="*/ 81902 h 159374"/>
                <a:gd name="connsiteX5" fmla="*/ 165431 w 196299"/>
                <a:gd name="connsiteY5" fmla="*/ 106514 h 159374"/>
                <a:gd name="connsiteX6" fmla="*/ 120611 w 196299"/>
                <a:gd name="connsiteY6" fmla="*/ 124664 h 159374"/>
                <a:gd name="connsiteX7" fmla="*/ 60485 w 196299"/>
                <a:gd name="connsiteY7" fmla="*/ 158910 h 159374"/>
                <a:gd name="connsiteX8" fmla="*/ 5240 w 196299"/>
                <a:gd name="connsiteY8" fmla="*/ 141765 h 159374"/>
                <a:gd name="connsiteX9" fmla="*/ 6262 w 196299"/>
                <a:gd name="connsiteY9" fmla="*/ 112995 h 159374"/>
                <a:gd name="connsiteX10" fmla="*/ 16670 w 196299"/>
                <a:gd name="connsiteY10" fmla="*/ 48420 h 159374"/>
                <a:gd name="connsiteX0" fmla="*/ 16670 w 195969"/>
                <a:gd name="connsiteY0" fmla="*/ 48420 h 159374"/>
                <a:gd name="connsiteX1" fmla="*/ 117463 w 195969"/>
                <a:gd name="connsiteY1" fmla="*/ 2562 h 159374"/>
                <a:gd name="connsiteX2" fmla="*/ 193835 w 195969"/>
                <a:gd name="connsiteY2" fmla="*/ 8415 h 159374"/>
                <a:gd name="connsiteX3" fmla="*/ 175712 w 195969"/>
                <a:gd name="connsiteY3" fmla="*/ 30093 h 159374"/>
                <a:gd name="connsiteX4" fmla="*/ 185599 w 195969"/>
                <a:gd name="connsiteY4" fmla="*/ 100566 h 159374"/>
                <a:gd name="connsiteX5" fmla="*/ 165431 w 195969"/>
                <a:gd name="connsiteY5" fmla="*/ 106514 h 159374"/>
                <a:gd name="connsiteX6" fmla="*/ 120611 w 195969"/>
                <a:gd name="connsiteY6" fmla="*/ 124664 h 159374"/>
                <a:gd name="connsiteX7" fmla="*/ 60485 w 195969"/>
                <a:gd name="connsiteY7" fmla="*/ 158910 h 159374"/>
                <a:gd name="connsiteX8" fmla="*/ 5240 w 195969"/>
                <a:gd name="connsiteY8" fmla="*/ 141765 h 159374"/>
                <a:gd name="connsiteX9" fmla="*/ 6262 w 195969"/>
                <a:gd name="connsiteY9" fmla="*/ 112995 h 159374"/>
                <a:gd name="connsiteX10" fmla="*/ 16670 w 195969"/>
                <a:gd name="connsiteY10" fmla="*/ 48420 h 159374"/>
                <a:gd name="connsiteX0" fmla="*/ 41719 w 197009"/>
                <a:gd name="connsiteY0" fmla="*/ 85955 h 161926"/>
                <a:gd name="connsiteX1" fmla="*/ 118502 w 197009"/>
                <a:gd name="connsiteY1" fmla="*/ 5114 h 161926"/>
                <a:gd name="connsiteX2" fmla="*/ 194874 w 197009"/>
                <a:gd name="connsiteY2" fmla="*/ 10967 h 161926"/>
                <a:gd name="connsiteX3" fmla="*/ 176751 w 197009"/>
                <a:gd name="connsiteY3" fmla="*/ 32645 h 161926"/>
                <a:gd name="connsiteX4" fmla="*/ 186638 w 197009"/>
                <a:gd name="connsiteY4" fmla="*/ 103118 h 161926"/>
                <a:gd name="connsiteX5" fmla="*/ 166470 w 197009"/>
                <a:gd name="connsiteY5" fmla="*/ 109066 h 161926"/>
                <a:gd name="connsiteX6" fmla="*/ 121650 w 197009"/>
                <a:gd name="connsiteY6" fmla="*/ 127216 h 161926"/>
                <a:gd name="connsiteX7" fmla="*/ 61524 w 197009"/>
                <a:gd name="connsiteY7" fmla="*/ 161462 h 161926"/>
                <a:gd name="connsiteX8" fmla="*/ 6279 w 197009"/>
                <a:gd name="connsiteY8" fmla="*/ 144317 h 161926"/>
                <a:gd name="connsiteX9" fmla="*/ 7301 w 197009"/>
                <a:gd name="connsiteY9" fmla="*/ 115547 h 161926"/>
                <a:gd name="connsiteX10" fmla="*/ 41719 w 197009"/>
                <a:gd name="connsiteY10" fmla="*/ 85955 h 161926"/>
                <a:gd name="connsiteX0" fmla="*/ 41719 w 197100"/>
                <a:gd name="connsiteY0" fmla="*/ 75239 h 151210"/>
                <a:gd name="connsiteX1" fmla="*/ 116858 w 197100"/>
                <a:gd name="connsiteY1" fmla="*/ 32824 h 151210"/>
                <a:gd name="connsiteX2" fmla="*/ 194874 w 197100"/>
                <a:gd name="connsiteY2" fmla="*/ 251 h 151210"/>
                <a:gd name="connsiteX3" fmla="*/ 176751 w 197100"/>
                <a:gd name="connsiteY3" fmla="*/ 21929 h 151210"/>
                <a:gd name="connsiteX4" fmla="*/ 186638 w 197100"/>
                <a:gd name="connsiteY4" fmla="*/ 92402 h 151210"/>
                <a:gd name="connsiteX5" fmla="*/ 166470 w 197100"/>
                <a:gd name="connsiteY5" fmla="*/ 98350 h 151210"/>
                <a:gd name="connsiteX6" fmla="*/ 121650 w 197100"/>
                <a:gd name="connsiteY6" fmla="*/ 116500 h 151210"/>
                <a:gd name="connsiteX7" fmla="*/ 61524 w 197100"/>
                <a:gd name="connsiteY7" fmla="*/ 150746 h 151210"/>
                <a:gd name="connsiteX8" fmla="*/ 6279 w 197100"/>
                <a:gd name="connsiteY8" fmla="*/ 133601 h 151210"/>
                <a:gd name="connsiteX9" fmla="*/ 7301 w 197100"/>
                <a:gd name="connsiteY9" fmla="*/ 104831 h 151210"/>
                <a:gd name="connsiteX10" fmla="*/ 41719 w 197100"/>
                <a:gd name="connsiteY10" fmla="*/ 75239 h 15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00" h="151210">
                  <a:moveTo>
                    <a:pt x="41719" y="75239"/>
                  </a:moveTo>
                  <a:cubicBezTo>
                    <a:pt x="59978" y="63238"/>
                    <a:pt x="91332" y="45322"/>
                    <a:pt x="116858" y="32824"/>
                  </a:cubicBezTo>
                  <a:cubicBezTo>
                    <a:pt x="142384" y="20326"/>
                    <a:pt x="184892" y="2067"/>
                    <a:pt x="194874" y="251"/>
                  </a:cubicBezTo>
                  <a:cubicBezTo>
                    <a:pt x="204856" y="-1565"/>
                    <a:pt x="178124" y="6571"/>
                    <a:pt x="176751" y="21929"/>
                  </a:cubicBezTo>
                  <a:cubicBezTo>
                    <a:pt x="175378" y="37287"/>
                    <a:pt x="188351" y="79665"/>
                    <a:pt x="186638" y="92402"/>
                  </a:cubicBezTo>
                  <a:cubicBezTo>
                    <a:pt x="184925" y="105139"/>
                    <a:pt x="177301" y="94334"/>
                    <a:pt x="166470" y="98350"/>
                  </a:cubicBezTo>
                  <a:cubicBezTo>
                    <a:pt x="155639" y="102366"/>
                    <a:pt x="139141" y="107767"/>
                    <a:pt x="121650" y="116500"/>
                  </a:cubicBezTo>
                  <a:cubicBezTo>
                    <a:pt x="104159" y="125233"/>
                    <a:pt x="80752" y="147896"/>
                    <a:pt x="61524" y="150746"/>
                  </a:cubicBezTo>
                  <a:cubicBezTo>
                    <a:pt x="42296" y="153596"/>
                    <a:pt x="17709" y="142808"/>
                    <a:pt x="6279" y="133601"/>
                  </a:cubicBezTo>
                  <a:cubicBezTo>
                    <a:pt x="-5151" y="124394"/>
                    <a:pt x="1394" y="114558"/>
                    <a:pt x="7301" y="104831"/>
                  </a:cubicBezTo>
                  <a:cubicBezTo>
                    <a:pt x="13208" y="95104"/>
                    <a:pt x="23460" y="87240"/>
                    <a:pt x="41719" y="75239"/>
                  </a:cubicBezTo>
                  <a:close/>
                </a:path>
              </a:pathLst>
            </a:custGeom>
            <a:solidFill>
              <a:schemeClr val="tx2">
                <a:lumMod val="95000"/>
              </a:schemeClr>
            </a:solidFill>
            <a:ln w="63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rot="19942046">
              <a:off x="4082945" y="2598456"/>
              <a:ext cx="110576" cy="4078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12692"/>
                <a:gd name="connsiteY0" fmla="*/ 48508 h 176937"/>
                <a:gd name="connsiteX1" fmla="*/ 126025 w 212692"/>
                <a:gd name="connsiteY1" fmla="*/ 2650 h 176937"/>
                <a:gd name="connsiteX2" fmla="*/ 202397 w 212692"/>
                <a:gd name="connsiteY2" fmla="*/ 8503 h 176937"/>
                <a:gd name="connsiteX3" fmla="*/ 211922 w 212692"/>
                <a:gd name="connsiteY3" fmla="*/ 33268 h 176937"/>
                <a:gd name="connsiteX4" fmla="*/ 202397 w 212692"/>
                <a:gd name="connsiteY4" fmla="*/ 120898 h 176937"/>
                <a:gd name="connsiteX5" fmla="*/ 166202 w 212692"/>
                <a:gd name="connsiteY5" fmla="*/ 168523 h 176937"/>
                <a:gd name="connsiteX6" fmla="*/ 139532 w 212692"/>
                <a:gd name="connsiteY6" fmla="*/ 176143 h 176937"/>
                <a:gd name="connsiteX7" fmla="*/ 69047 w 212692"/>
                <a:gd name="connsiteY7" fmla="*/ 158998 h 176937"/>
                <a:gd name="connsiteX8" fmla="*/ 13802 w 212692"/>
                <a:gd name="connsiteY8" fmla="*/ 141853 h 176937"/>
                <a:gd name="connsiteX9" fmla="*/ 467 w 212692"/>
                <a:gd name="connsiteY9" fmla="*/ 103753 h 176937"/>
                <a:gd name="connsiteX10" fmla="*/ 25232 w 212692"/>
                <a:gd name="connsiteY10" fmla="*/ 48508 h 176937"/>
                <a:gd name="connsiteX0" fmla="*/ 13620 w 201080"/>
                <a:gd name="connsiteY0" fmla="*/ 48508 h 176937"/>
                <a:gd name="connsiteX1" fmla="*/ 114413 w 201080"/>
                <a:gd name="connsiteY1" fmla="*/ 2650 h 176937"/>
                <a:gd name="connsiteX2" fmla="*/ 190785 w 201080"/>
                <a:gd name="connsiteY2" fmla="*/ 8503 h 176937"/>
                <a:gd name="connsiteX3" fmla="*/ 200310 w 201080"/>
                <a:gd name="connsiteY3" fmla="*/ 33268 h 176937"/>
                <a:gd name="connsiteX4" fmla="*/ 190785 w 201080"/>
                <a:gd name="connsiteY4" fmla="*/ 120898 h 176937"/>
                <a:gd name="connsiteX5" fmla="*/ 154590 w 201080"/>
                <a:gd name="connsiteY5" fmla="*/ 168523 h 176937"/>
                <a:gd name="connsiteX6" fmla="*/ 127920 w 201080"/>
                <a:gd name="connsiteY6" fmla="*/ 176143 h 176937"/>
                <a:gd name="connsiteX7" fmla="*/ 57435 w 201080"/>
                <a:gd name="connsiteY7" fmla="*/ 158998 h 176937"/>
                <a:gd name="connsiteX8" fmla="*/ 2190 w 201080"/>
                <a:gd name="connsiteY8" fmla="*/ 141853 h 176937"/>
                <a:gd name="connsiteX9" fmla="*/ 29594 w 201080"/>
                <a:gd name="connsiteY9" fmla="*/ 122789 h 176937"/>
                <a:gd name="connsiteX10" fmla="*/ 13620 w 201080"/>
                <a:gd name="connsiteY10" fmla="*/ 48508 h 176937"/>
                <a:gd name="connsiteX0" fmla="*/ 13620 w 201080"/>
                <a:gd name="connsiteY0" fmla="*/ 48508 h 168531"/>
                <a:gd name="connsiteX1" fmla="*/ 114413 w 201080"/>
                <a:gd name="connsiteY1" fmla="*/ 2650 h 168531"/>
                <a:gd name="connsiteX2" fmla="*/ 190785 w 201080"/>
                <a:gd name="connsiteY2" fmla="*/ 8503 h 168531"/>
                <a:gd name="connsiteX3" fmla="*/ 200310 w 201080"/>
                <a:gd name="connsiteY3" fmla="*/ 33268 h 168531"/>
                <a:gd name="connsiteX4" fmla="*/ 190785 w 201080"/>
                <a:gd name="connsiteY4" fmla="*/ 120898 h 168531"/>
                <a:gd name="connsiteX5" fmla="*/ 154590 w 201080"/>
                <a:gd name="connsiteY5" fmla="*/ 168523 h 168531"/>
                <a:gd name="connsiteX6" fmla="*/ 117561 w 201080"/>
                <a:gd name="connsiteY6" fmla="*/ 124752 h 168531"/>
                <a:gd name="connsiteX7" fmla="*/ 57435 w 201080"/>
                <a:gd name="connsiteY7" fmla="*/ 158998 h 168531"/>
                <a:gd name="connsiteX8" fmla="*/ 2190 w 201080"/>
                <a:gd name="connsiteY8" fmla="*/ 141853 h 168531"/>
                <a:gd name="connsiteX9" fmla="*/ 29594 w 201080"/>
                <a:gd name="connsiteY9" fmla="*/ 122789 h 168531"/>
                <a:gd name="connsiteX10" fmla="*/ 13620 w 201080"/>
                <a:gd name="connsiteY10" fmla="*/ 48508 h 168531"/>
                <a:gd name="connsiteX0" fmla="*/ 13620 w 201080"/>
                <a:gd name="connsiteY0" fmla="*/ 48508 h 159462"/>
                <a:gd name="connsiteX1" fmla="*/ 114413 w 201080"/>
                <a:gd name="connsiteY1" fmla="*/ 2650 h 159462"/>
                <a:gd name="connsiteX2" fmla="*/ 190785 w 201080"/>
                <a:gd name="connsiteY2" fmla="*/ 8503 h 159462"/>
                <a:gd name="connsiteX3" fmla="*/ 200310 w 201080"/>
                <a:gd name="connsiteY3" fmla="*/ 33268 h 159462"/>
                <a:gd name="connsiteX4" fmla="*/ 190785 w 201080"/>
                <a:gd name="connsiteY4" fmla="*/ 120898 h 159462"/>
                <a:gd name="connsiteX5" fmla="*/ 162381 w 201080"/>
                <a:gd name="connsiteY5" fmla="*/ 106602 h 159462"/>
                <a:gd name="connsiteX6" fmla="*/ 117561 w 201080"/>
                <a:gd name="connsiteY6" fmla="*/ 124752 h 159462"/>
                <a:gd name="connsiteX7" fmla="*/ 57435 w 201080"/>
                <a:gd name="connsiteY7" fmla="*/ 158998 h 159462"/>
                <a:gd name="connsiteX8" fmla="*/ 2190 w 201080"/>
                <a:gd name="connsiteY8" fmla="*/ 141853 h 159462"/>
                <a:gd name="connsiteX9" fmla="*/ 29594 w 201080"/>
                <a:gd name="connsiteY9" fmla="*/ 122789 h 159462"/>
                <a:gd name="connsiteX10" fmla="*/ 13620 w 201080"/>
                <a:gd name="connsiteY10" fmla="*/ 48508 h 159462"/>
                <a:gd name="connsiteX0" fmla="*/ 13620 w 203780"/>
                <a:gd name="connsiteY0" fmla="*/ 48508 h 159462"/>
                <a:gd name="connsiteX1" fmla="*/ 114413 w 203780"/>
                <a:gd name="connsiteY1" fmla="*/ 2650 h 159462"/>
                <a:gd name="connsiteX2" fmla="*/ 190785 w 203780"/>
                <a:gd name="connsiteY2" fmla="*/ 8503 h 159462"/>
                <a:gd name="connsiteX3" fmla="*/ 200310 w 203780"/>
                <a:gd name="connsiteY3" fmla="*/ 33268 h 159462"/>
                <a:gd name="connsiteX4" fmla="*/ 153840 w 203780"/>
                <a:gd name="connsiteY4" fmla="*/ 81990 h 159462"/>
                <a:gd name="connsiteX5" fmla="*/ 162381 w 203780"/>
                <a:gd name="connsiteY5" fmla="*/ 106602 h 159462"/>
                <a:gd name="connsiteX6" fmla="*/ 117561 w 203780"/>
                <a:gd name="connsiteY6" fmla="*/ 124752 h 159462"/>
                <a:gd name="connsiteX7" fmla="*/ 57435 w 203780"/>
                <a:gd name="connsiteY7" fmla="*/ 158998 h 159462"/>
                <a:gd name="connsiteX8" fmla="*/ 2190 w 203780"/>
                <a:gd name="connsiteY8" fmla="*/ 141853 h 159462"/>
                <a:gd name="connsiteX9" fmla="*/ 29594 w 203780"/>
                <a:gd name="connsiteY9" fmla="*/ 122789 h 159462"/>
                <a:gd name="connsiteX10" fmla="*/ 13620 w 203780"/>
                <a:gd name="connsiteY10" fmla="*/ 48508 h 159462"/>
                <a:gd name="connsiteX0" fmla="*/ 13620 w 193251"/>
                <a:gd name="connsiteY0" fmla="*/ 48420 h 159374"/>
                <a:gd name="connsiteX1" fmla="*/ 114413 w 193251"/>
                <a:gd name="connsiteY1" fmla="*/ 2562 h 159374"/>
                <a:gd name="connsiteX2" fmla="*/ 190785 w 193251"/>
                <a:gd name="connsiteY2" fmla="*/ 8415 h 159374"/>
                <a:gd name="connsiteX3" fmla="*/ 172662 w 193251"/>
                <a:gd name="connsiteY3" fmla="*/ 30093 h 159374"/>
                <a:gd name="connsiteX4" fmla="*/ 153840 w 193251"/>
                <a:gd name="connsiteY4" fmla="*/ 81902 h 159374"/>
                <a:gd name="connsiteX5" fmla="*/ 162381 w 193251"/>
                <a:gd name="connsiteY5" fmla="*/ 106514 h 159374"/>
                <a:gd name="connsiteX6" fmla="*/ 117561 w 193251"/>
                <a:gd name="connsiteY6" fmla="*/ 124664 h 159374"/>
                <a:gd name="connsiteX7" fmla="*/ 57435 w 193251"/>
                <a:gd name="connsiteY7" fmla="*/ 158910 h 159374"/>
                <a:gd name="connsiteX8" fmla="*/ 2190 w 193251"/>
                <a:gd name="connsiteY8" fmla="*/ 141765 h 159374"/>
                <a:gd name="connsiteX9" fmla="*/ 29594 w 193251"/>
                <a:gd name="connsiteY9" fmla="*/ 122701 h 159374"/>
                <a:gd name="connsiteX10" fmla="*/ 13620 w 193251"/>
                <a:gd name="connsiteY10" fmla="*/ 48420 h 159374"/>
                <a:gd name="connsiteX0" fmla="*/ 16670 w 196299"/>
                <a:gd name="connsiteY0" fmla="*/ 48420 h 159374"/>
                <a:gd name="connsiteX1" fmla="*/ 117463 w 196299"/>
                <a:gd name="connsiteY1" fmla="*/ 2562 h 159374"/>
                <a:gd name="connsiteX2" fmla="*/ 193835 w 196299"/>
                <a:gd name="connsiteY2" fmla="*/ 8415 h 159374"/>
                <a:gd name="connsiteX3" fmla="*/ 175712 w 196299"/>
                <a:gd name="connsiteY3" fmla="*/ 30093 h 159374"/>
                <a:gd name="connsiteX4" fmla="*/ 156890 w 196299"/>
                <a:gd name="connsiteY4" fmla="*/ 81902 h 159374"/>
                <a:gd name="connsiteX5" fmla="*/ 165431 w 196299"/>
                <a:gd name="connsiteY5" fmla="*/ 106514 h 159374"/>
                <a:gd name="connsiteX6" fmla="*/ 120611 w 196299"/>
                <a:gd name="connsiteY6" fmla="*/ 124664 h 159374"/>
                <a:gd name="connsiteX7" fmla="*/ 60485 w 196299"/>
                <a:gd name="connsiteY7" fmla="*/ 158910 h 159374"/>
                <a:gd name="connsiteX8" fmla="*/ 5240 w 196299"/>
                <a:gd name="connsiteY8" fmla="*/ 141765 h 159374"/>
                <a:gd name="connsiteX9" fmla="*/ 6262 w 196299"/>
                <a:gd name="connsiteY9" fmla="*/ 112995 h 159374"/>
                <a:gd name="connsiteX10" fmla="*/ 16670 w 196299"/>
                <a:gd name="connsiteY10" fmla="*/ 48420 h 159374"/>
                <a:gd name="connsiteX0" fmla="*/ 16670 w 195969"/>
                <a:gd name="connsiteY0" fmla="*/ 48420 h 159374"/>
                <a:gd name="connsiteX1" fmla="*/ 117463 w 195969"/>
                <a:gd name="connsiteY1" fmla="*/ 2562 h 159374"/>
                <a:gd name="connsiteX2" fmla="*/ 193835 w 195969"/>
                <a:gd name="connsiteY2" fmla="*/ 8415 h 159374"/>
                <a:gd name="connsiteX3" fmla="*/ 175712 w 195969"/>
                <a:gd name="connsiteY3" fmla="*/ 30093 h 159374"/>
                <a:gd name="connsiteX4" fmla="*/ 185599 w 195969"/>
                <a:gd name="connsiteY4" fmla="*/ 100566 h 159374"/>
                <a:gd name="connsiteX5" fmla="*/ 165431 w 195969"/>
                <a:gd name="connsiteY5" fmla="*/ 106514 h 159374"/>
                <a:gd name="connsiteX6" fmla="*/ 120611 w 195969"/>
                <a:gd name="connsiteY6" fmla="*/ 124664 h 159374"/>
                <a:gd name="connsiteX7" fmla="*/ 60485 w 195969"/>
                <a:gd name="connsiteY7" fmla="*/ 158910 h 159374"/>
                <a:gd name="connsiteX8" fmla="*/ 5240 w 195969"/>
                <a:gd name="connsiteY8" fmla="*/ 141765 h 159374"/>
                <a:gd name="connsiteX9" fmla="*/ 6262 w 195969"/>
                <a:gd name="connsiteY9" fmla="*/ 112995 h 159374"/>
                <a:gd name="connsiteX10" fmla="*/ 16670 w 195969"/>
                <a:gd name="connsiteY10" fmla="*/ 48420 h 159374"/>
                <a:gd name="connsiteX0" fmla="*/ 41719 w 197009"/>
                <a:gd name="connsiteY0" fmla="*/ 85955 h 161926"/>
                <a:gd name="connsiteX1" fmla="*/ 118502 w 197009"/>
                <a:gd name="connsiteY1" fmla="*/ 5114 h 161926"/>
                <a:gd name="connsiteX2" fmla="*/ 194874 w 197009"/>
                <a:gd name="connsiteY2" fmla="*/ 10967 h 161926"/>
                <a:gd name="connsiteX3" fmla="*/ 176751 w 197009"/>
                <a:gd name="connsiteY3" fmla="*/ 32645 h 161926"/>
                <a:gd name="connsiteX4" fmla="*/ 186638 w 197009"/>
                <a:gd name="connsiteY4" fmla="*/ 103118 h 161926"/>
                <a:gd name="connsiteX5" fmla="*/ 166470 w 197009"/>
                <a:gd name="connsiteY5" fmla="*/ 109066 h 161926"/>
                <a:gd name="connsiteX6" fmla="*/ 121650 w 197009"/>
                <a:gd name="connsiteY6" fmla="*/ 127216 h 161926"/>
                <a:gd name="connsiteX7" fmla="*/ 61524 w 197009"/>
                <a:gd name="connsiteY7" fmla="*/ 161462 h 161926"/>
                <a:gd name="connsiteX8" fmla="*/ 6279 w 197009"/>
                <a:gd name="connsiteY8" fmla="*/ 144317 h 161926"/>
                <a:gd name="connsiteX9" fmla="*/ 7301 w 197009"/>
                <a:gd name="connsiteY9" fmla="*/ 115547 h 161926"/>
                <a:gd name="connsiteX10" fmla="*/ 41719 w 197009"/>
                <a:gd name="connsiteY10" fmla="*/ 85955 h 161926"/>
                <a:gd name="connsiteX0" fmla="*/ 41719 w 197100"/>
                <a:gd name="connsiteY0" fmla="*/ 75239 h 151210"/>
                <a:gd name="connsiteX1" fmla="*/ 116858 w 197100"/>
                <a:gd name="connsiteY1" fmla="*/ 32824 h 151210"/>
                <a:gd name="connsiteX2" fmla="*/ 194874 w 197100"/>
                <a:gd name="connsiteY2" fmla="*/ 251 h 151210"/>
                <a:gd name="connsiteX3" fmla="*/ 176751 w 197100"/>
                <a:gd name="connsiteY3" fmla="*/ 21929 h 151210"/>
                <a:gd name="connsiteX4" fmla="*/ 186638 w 197100"/>
                <a:gd name="connsiteY4" fmla="*/ 92402 h 151210"/>
                <a:gd name="connsiteX5" fmla="*/ 166470 w 197100"/>
                <a:gd name="connsiteY5" fmla="*/ 98350 h 151210"/>
                <a:gd name="connsiteX6" fmla="*/ 121650 w 197100"/>
                <a:gd name="connsiteY6" fmla="*/ 116500 h 151210"/>
                <a:gd name="connsiteX7" fmla="*/ 61524 w 197100"/>
                <a:gd name="connsiteY7" fmla="*/ 150746 h 151210"/>
                <a:gd name="connsiteX8" fmla="*/ 6279 w 197100"/>
                <a:gd name="connsiteY8" fmla="*/ 133601 h 151210"/>
                <a:gd name="connsiteX9" fmla="*/ 7301 w 197100"/>
                <a:gd name="connsiteY9" fmla="*/ 104831 h 151210"/>
                <a:gd name="connsiteX10" fmla="*/ 41719 w 197100"/>
                <a:gd name="connsiteY10" fmla="*/ 75239 h 151210"/>
                <a:gd name="connsiteX0" fmla="*/ 41719 w 196761"/>
                <a:gd name="connsiteY0" fmla="*/ 76585 h 152556"/>
                <a:gd name="connsiteX1" fmla="*/ 123064 w 196761"/>
                <a:gd name="connsiteY1" fmla="*/ 10030 h 152556"/>
                <a:gd name="connsiteX2" fmla="*/ 194874 w 196761"/>
                <a:gd name="connsiteY2" fmla="*/ 1597 h 152556"/>
                <a:gd name="connsiteX3" fmla="*/ 176751 w 196761"/>
                <a:gd name="connsiteY3" fmla="*/ 23275 h 152556"/>
                <a:gd name="connsiteX4" fmla="*/ 186638 w 196761"/>
                <a:gd name="connsiteY4" fmla="*/ 93748 h 152556"/>
                <a:gd name="connsiteX5" fmla="*/ 166470 w 196761"/>
                <a:gd name="connsiteY5" fmla="*/ 99696 h 152556"/>
                <a:gd name="connsiteX6" fmla="*/ 121650 w 196761"/>
                <a:gd name="connsiteY6" fmla="*/ 117846 h 152556"/>
                <a:gd name="connsiteX7" fmla="*/ 61524 w 196761"/>
                <a:gd name="connsiteY7" fmla="*/ 152092 h 152556"/>
                <a:gd name="connsiteX8" fmla="*/ 6279 w 196761"/>
                <a:gd name="connsiteY8" fmla="*/ 134947 h 152556"/>
                <a:gd name="connsiteX9" fmla="*/ 7301 w 196761"/>
                <a:gd name="connsiteY9" fmla="*/ 106177 h 152556"/>
                <a:gd name="connsiteX10" fmla="*/ 41719 w 196761"/>
                <a:gd name="connsiteY10" fmla="*/ 76585 h 152556"/>
                <a:gd name="connsiteX0" fmla="*/ 41719 w 186882"/>
                <a:gd name="connsiteY0" fmla="*/ 69064 h 145035"/>
                <a:gd name="connsiteX1" fmla="*/ 123064 w 186882"/>
                <a:gd name="connsiteY1" fmla="*/ 2509 h 145035"/>
                <a:gd name="connsiteX2" fmla="*/ 163269 w 186882"/>
                <a:gd name="connsiteY2" fmla="*/ 14209 h 145035"/>
                <a:gd name="connsiteX3" fmla="*/ 176751 w 186882"/>
                <a:gd name="connsiteY3" fmla="*/ 15754 h 145035"/>
                <a:gd name="connsiteX4" fmla="*/ 186638 w 186882"/>
                <a:gd name="connsiteY4" fmla="*/ 86227 h 145035"/>
                <a:gd name="connsiteX5" fmla="*/ 166470 w 186882"/>
                <a:gd name="connsiteY5" fmla="*/ 92175 h 145035"/>
                <a:gd name="connsiteX6" fmla="*/ 121650 w 186882"/>
                <a:gd name="connsiteY6" fmla="*/ 110325 h 145035"/>
                <a:gd name="connsiteX7" fmla="*/ 61524 w 186882"/>
                <a:gd name="connsiteY7" fmla="*/ 144571 h 145035"/>
                <a:gd name="connsiteX8" fmla="*/ 6279 w 186882"/>
                <a:gd name="connsiteY8" fmla="*/ 127426 h 145035"/>
                <a:gd name="connsiteX9" fmla="*/ 7301 w 186882"/>
                <a:gd name="connsiteY9" fmla="*/ 98656 h 145035"/>
                <a:gd name="connsiteX10" fmla="*/ 41719 w 186882"/>
                <a:gd name="connsiteY10" fmla="*/ 69064 h 145035"/>
                <a:gd name="connsiteX0" fmla="*/ 41719 w 186882"/>
                <a:gd name="connsiteY0" fmla="*/ 69064 h 131256"/>
                <a:gd name="connsiteX1" fmla="*/ 123064 w 186882"/>
                <a:gd name="connsiteY1" fmla="*/ 2509 h 131256"/>
                <a:gd name="connsiteX2" fmla="*/ 163269 w 186882"/>
                <a:gd name="connsiteY2" fmla="*/ 14209 h 131256"/>
                <a:gd name="connsiteX3" fmla="*/ 176751 w 186882"/>
                <a:gd name="connsiteY3" fmla="*/ 15754 h 131256"/>
                <a:gd name="connsiteX4" fmla="*/ 186638 w 186882"/>
                <a:gd name="connsiteY4" fmla="*/ 86227 h 131256"/>
                <a:gd name="connsiteX5" fmla="*/ 166470 w 186882"/>
                <a:gd name="connsiteY5" fmla="*/ 92175 h 131256"/>
                <a:gd name="connsiteX6" fmla="*/ 121650 w 186882"/>
                <a:gd name="connsiteY6" fmla="*/ 110325 h 131256"/>
                <a:gd name="connsiteX7" fmla="*/ 78172 w 186882"/>
                <a:gd name="connsiteY7" fmla="*/ 123873 h 131256"/>
                <a:gd name="connsiteX8" fmla="*/ 6279 w 186882"/>
                <a:gd name="connsiteY8" fmla="*/ 127426 h 131256"/>
                <a:gd name="connsiteX9" fmla="*/ 7301 w 186882"/>
                <a:gd name="connsiteY9" fmla="*/ 98656 h 131256"/>
                <a:gd name="connsiteX10" fmla="*/ 41719 w 186882"/>
                <a:gd name="connsiteY10" fmla="*/ 69064 h 131256"/>
                <a:gd name="connsiteX0" fmla="*/ 34425 w 179588"/>
                <a:gd name="connsiteY0" fmla="*/ 69064 h 134881"/>
                <a:gd name="connsiteX1" fmla="*/ 115770 w 179588"/>
                <a:gd name="connsiteY1" fmla="*/ 2509 h 134881"/>
                <a:gd name="connsiteX2" fmla="*/ 155975 w 179588"/>
                <a:gd name="connsiteY2" fmla="*/ 14209 h 134881"/>
                <a:gd name="connsiteX3" fmla="*/ 169457 w 179588"/>
                <a:gd name="connsiteY3" fmla="*/ 15754 h 134881"/>
                <a:gd name="connsiteX4" fmla="*/ 179344 w 179588"/>
                <a:gd name="connsiteY4" fmla="*/ 86227 h 134881"/>
                <a:gd name="connsiteX5" fmla="*/ 159176 w 179588"/>
                <a:gd name="connsiteY5" fmla="*/ 92175 h 134881"/>
                <a:gd name="connsiteX6" fmla="*/ 114356 w 179588"/>
                <a:gd name="connsiteY6" fmla="*/ 110325 h 134881"/>
                <a:gd name="connsiteX7" fmla="*/ 70878 w 179588"/>
                <a:gd name="connsiteY7" fmla="*/ 123873 h 134881"/>
                <a:gd name="connsiteX8" fmla="*/ 31860 w 179588"/>
                <a:gd name="connsiteY8" fmla="*/ 131721 h 134881"/>
                <a:gd name="connsiteX9" fmla="*/ 7 w 179588"/>
                <a:gd name="connsiteY9" fmla="*/ 98656 h 134881"/>
                <a:gd name="connsiteX10" fmla="*/ 34425 w 179588"/>
                <a:gd name="connsiteY10" fmla="*/ 69064 h 13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88" h="134881">
                  <a:moveTo>
                    <a:pt x="34425" y="69064"/>
                  </a:moveTo>
                  <a:cubicBezTo>
                    <a:pt x="53719" y="53040"/>
                    <a:pt x="95512" y="11652"/>
                    <a:pt x="115770" y="2509"/>
                  </a:cubicBezTo>
                  <a:cubicBezTo>
                    <a:pt x="136028" y="-6633"/>
                    <a:pt x="147027" y="12001"/>
                    <a:pt x="155975" y="14209"/>
                  </a:cubicBezTo>
                  <a:cubicBezTo>
                    <a:pt x="164923" y="16417"/>
                    <a:pt x="165562" y="3751"/>
                    <a:pt x="169457" y="15754"/>
                  </a:cubicBezTo>
                  <a:cubicBezTo>
                    <a:pt x="173352" y="27757"/>
                    <a:pt x="181057" y="73490"/>
                    <a:pt x="179344" y="86227"/>
                  </a:cubicBezTo>
                  <a:cubicBezTo>
                    <a:pt x="177631" y="98964"/>
                    <a:pt x="170007" y="88159"/>
                    <a:pt x="159176" y="92175"/>
                  </a:cubicBezTo>
                  <a:cubicBezTo>
                    <a:pt x="148345" y="96191"/>
                    <a:pt x="129072" y="105042"/>
                    <a:pt x="114356" y="110325"/>
                  </a:cubicBezTo>
                  <a:cubicBezTo>
                    <a:pt x="99640" y="115608"/>
                    <a:pt x="84627" y="120307"/>
                    <a:pt x="70878" y="123873"/>
                  </a:cubicBezTo>
                  <a:cubicBezTo>
                    <a:pt x="57129" y="127439"/>
                    <a:pt x="43290" y="140928"/>
                    <a:pt x="31860" y="131721"/>
                  </a:cubicBezTo>
                  <a:cubicBezTo>
                    <a:pt x="20430" y="122514"/>
                    <a:pt x="-420" y="109099"/>
                    <a:pt x="7" y="98656"/>
                  </a:cubicBezTo>
                  <a:cubicBezTo>
                    <a:pt x="434" y="88213"/>
                    <a:pt x="15131" y="85088"/>
                    <a:pt x="34425" y="69064"/>
                  </a:cubicBezTo>
                  <a:close/>
                </a:path>
              </a:pathLst>
            </a:custGeom>
            <a:solidFill>
              <a:schemeClr val="tx2">
                <a:lumMod val="95000"/>
              </a:schemeClr>
            </a:solidFill>
            <a:ln w="63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271956" y="2635070"/>
              <a:ext cx="544903" cy="473965"/>
            </a:xfrm>
            <a:custGeom>
              <a:avLst/>
              <a:gdLst>
                <a:gd name="connsiteX0" fmla="*/ 362280 w 544908"/>
                <a:gd name="connsiteY0" fmla="*/ 14519 h 475498"/>
                <a:gd name="connsiteX1" fmla="*/ 452767 w 544908"/>
                <a:gd name="connsiteY1" fmla="*/ 74051 h 475498"/>
                <a:gd name="connsiteX2" fmla="*/ 540873 w 544908"/>
                <a:gd name="connsiteY2" fmla="*/ 190732 h 475498"/>
                <a:gd name="connsiteX3" fmla="*/ 526586 w 544908"/>
                <a:gd name="connsiteY3" fmla="*/ 347894 h 475498"/>
                <a:gd name="connsiteX4" fmla="*/ 495630 w 544908"/>
                <a:gd name="connsiteY4" fmla="*/ 428857 h 475498"/>
                <a:gd name="connsiteX5" fmla="*/ 338467 w 544908"/>
                <a:gd name="connsiteY5" fmla="*/ 459813 h 475498"/>
                <a:gd name="connsiteX6" fmla="*/ 143205 w 544908"/>
                <a:gd name="connsiteY6" fmla="*/ 474101 h 475498"/>
                <a:gd name="connsiteX7" fmla="*/ 71767 w 544908"/>
                <a:gd name="connsiteY7" fmla="*/ 426476 h 475498"/>
                <a:gd name="connsiteX8" fmla="*/ 28905 w 544908"/>
                <a:gd name="connsiteY8" fmla="*/ 352657 h 475498"/>
                <a:gd name="connsiteX9" fmla="*/ 330 w 544908"/>
                <a:gd name="connsiteY9" fmla="*/ 224069 h 475498"/>
                <a:gd name="connsiteX10" fmla="*/ 16998 w 544908"/>
                <a:gd name="connsiteY10" fmla="*/ 128819 h 475498"/>
                <a:gd name="connsiteX11" fmla="*/ 69386 w 544908"/>
                <a:gd name="connsiteY11" fmla="*/ 95482 h 475498"/>
                <a:gd name="connsiteX12" fmla="*/ 190830 w 544908"/>
                <a:gd name="connsiteY12" fmla="*/ 19282 h 475498"/>
                <a:gd name="connsiteX13" fmla="*/ 302748 w 544908"/>
                <a:gd name="connsiteY13" fmla="*/ 232 h 475498"/>
                <a:gd name="connsiteX14" fmla="*/ 362280 w 544908"/>
                <a:gd name="connsiteY14" fmla="*/ 14519 h 475498"/>
                <a:gd name="connsiteX0" fmla="*/ 362047 w 544675"/>
                <a:gd name="connsiteY0" fmla="*/ 14519 h 475498"/>
                <a:gd name="connsiteX1" fmla="*/ 452534 w 544675"/>
                <a:gd name="connsiteY1" fmla="*/ 74051 h 475498"/>
                <a:gd name="connsiteX2" fmla="*/ 540640 w 544675"/>
                <a:gd name="connsiteY2" fmla="*/ 190732 h 475498"/>
                <a:gd name="connsiteX3" fmla="*/ 526353 w 544675"/>
                <a:gd name="connsiteY3" fmla="*/ 347894 h 475498"/>
                <a:gd name="connsiteX4" fmla="*/ 495397 w 544675"/>
                <a:gd name="connsiteY4" fmla="*/ 428857 h 475498"/>
                <a:gd name="connsiteX5" fmla="*/ 338234 w 544675"/>
                <a:gd name="connsiteY5" fmla="*/ 459813 h 475498"/>
                <a:gd name="connsiteX6" fmla="*/ 142972 w 544675"/>
                <a:gd name="connsiteY6" fmla="*/ 474101 h 475498"/>
                <a:gd name="connsiteX7" fmla="*/ 71534 w 544675"/>
                <a:gd name="connsiteY7" fmla="*/ 426476 h 475498"/>
                <a:gd name="connsiteX8" fmla="*/ 28672 w 544675"/>
                <a:gd name="connsiteY8" fmla="*/ 352657 h 475498"/>
                <a:gd name="connsiteX9" fmla="*/ 97 w 544675"/>
                <a:gd name="connsiteY9" fmla="*/ 224069 h 475498"/>
                <a:gd name="connsiteX10" fmla="*/ 38196 w 544675"/>
                <a:gd name="connsiteY10" fmla="*/ 135962 h 475498"/>
                <a:gd name="connsiteX11" fmla="*/ 69153 w 544675"/>
                <a:gd name="connsiteY11" fmla="*/ 95482 h 475498"/>
                <a:gd name="connsiteX12" fmla="*/ 190597 w 544675"/>
                <a:gd name="connsiteY12" fmla="*/ 19282 h 475498"/>
                <a:gd name="connsiteX13" fmla="*/ 302515 w 544675"/>
                <a:gd name="connsiteY13" fmla="*/ 232 h 475498"/>
                <a:gd name="connsiteX14" fmla="*/ 362047 w 544675"/>
                <a:gd name="connsiteY14" fmla="*/ 14519 h 475498"/>
                <a:gd name="connsiteX0" fmla="*/ 362057 w 544685"/>
                <a:gd name="connsiteY0" fmla="*/ 14519 h 475934"/>
                <a:gd name="connsiteX1" fmla="*/ 452544 w 544685"/>
                <a:gd name="connsiteY1" fmla="*/ 74051 h 475934"/>
                <a:gd name="connsiteX2" fmla="*/ 540650 w 544685"/>
                <a:gd name="connsiteY2" fmla="*/ 190732 h 475934"/>
                <a:gd name="connsiteX3" fmla="*/ 526363 w 544685"/>
                <a:gd name="connsiteY3" fmla="*/ 347894 h 475934"/>
                <a:gd name="connsiteX4" fmla="*/ 495407 w 544685"/>
                <a:gd name="connsiteY4" fmla="*/ 428857 h 475934"/>
                <a:gd name="connsiteX5" fmla="*/ 338244 w 544685"/>
                <a:gd name="connsiteY5" fmla="*/ 459813 h 475934"/>
                <a:gd name="connsiteX6" fmla="*/ 142982 w 544685"/>
                <a:gd name="connsiteY6" fmla="*/ 474101 h 475934"/>
                <a:gd name="connsiteX7" fmla="*/ 83451 w 544685"/>
                <a:gd name="connsiteY7" fmla="*/ 419332 h 475934"/>
                <a:gd name="connsiteX8" fmla="*/ 28682 w 544685"/>
                <a:gd name="connsiteY8" fmla="*/ 352657 h 475934"/>
                <a:gd name="connsiteX9" fmla="*/ 107 w 544685"/>
                <a:gd name="connsiteY9" fmla="*/ 224069 h 475934"/>
                <a:gd name="connsiteX10" fmla="*/ 38206 w 544685"/>
                <a:gd name="connsiteY10" fmla="*/ 135962 h 475934"/>
                <a:gd name="connsiteX11" fmla="*/ 69163 w 544685"/>
                <a:gd name="connsiteY11" fmla="*/ 95482 h 475934"/>
                <a:gd name="connsiteX12" fmla="*/ 190607 w 544685"/>
                <a:gd name="connsiteY12" fmla="*/ 19282 h 475934"/>
                <a:gd name="connsiteX13" fmla="*/ 302525 w 544685"/>
                <a:gd name="connsiteY13" fmla="*/ 232 h 475934"/>
                <a:gd name="connsiteX14" fmla="*/ 362057 w 544685"/>
                <a:gd name="connsiteY14" fmla="*/ 14519 h 475934"/>
                <a:gd name="connsiteX0" fmla="*/ 362057 w 544685"/>
                <a:gd name="connsiteY0" fmla="*/ 14519 h 467664"/>
                <a:gd name="connsiteX1" fmla="*/ 452544 w 544685"/>
                <a:gd name="connsiteY1" fmla="*/ 74051 h 467664"/>
                <a:gd name="connsiteX2" fmla="*/ 540650 w 544685"/>
                <a:gd name="connsiteY2" fmla="*/ 190732 h 467664"/>
                <a:gd name="connsiteX3" fmla="*/ 526363 w 544685"/>
                <a:gd name="connsiteY3" fmla="*/ 347894 h 467664"/>
                <a:gd name="connsiteX4" fmla="*/ 495407 w 544685"/>
                <a:gd name="connsiteY4" fmla="*/ 428857 h 467664"/>
                <a:gd name="connsiteX5" fmla="*/ 338244 w 544685"/>
                <a:gd name="connsiteY5" fmla="*/ 459813 h 467664"/>
                <a:gd name="connsiteX6" fmla="*/ 152507 w 544685"/>
                <a:gd name="connsiteY6" fmla="*/ 464576 h 467664"/>
                <a:gd name="connsiteX7" fmla="*/ 83451 w 544685"/>
                <a:gd name="connsiteY7" fmla="*/ 419332 h 467664"/>
                <a:gd name="connsiteX8" fmla="*/ 28682 w 544685"/>
                <a:gd name="connsiteY8" fmla="*/ 352657 h 467664"/>
                <a:gd name="connsiteX9" fmla="*/ 107 w 544685"/>
                <a:gd name="connsiteY9" fmla="*/ 224069 h 467664"/>
                <a:gd name="connsiteX10" fmla="*/ 38206 w 544685"/>
                <a:gd name="connsiteY10" fmla="*/ 135962 h 467664"/>
                <a:gd name="connsiteX11" fmla="*/ 69163 w 544685"/>
                <a:gd name="connsiteY11" fmla="*/ 95482 h 467664"/>
                <a:gd name="connsiteX12" fmla="*/ 190607 w 544685"/>
                <a:gd name="connsiteY12" fmla="*/ 19282 h 467664"/>
                <a:gd name="connsiteX13" fmla="*/ 302525 w 544685"/>
                <a:gd name="connsiteY13" fmla="*/ 232 h 467664"/>
                <a:gd name="connsiteX14" fmla="*/ 362057 w 544685"/>
                <a:gd name="connsiteY14" fmla="*/ 14519 h 467664"/>
                <a:gd name="connsiteX0" fmla="*/ 362057 w 545003"/>
                <a:gd name="connsiteY0" fmla="*/ 14519 h 468128"/>
                <a:gd name="connsiteX1" fmla="*/ 452544 w 545003"/>
                <a:gd name="connsiteY1" fmla="*/ 74051 h 468128"/>
                <a:gd name="connsiteX2" fmla="*/ 540650 w 545003"/>
                <a:gd name="connsiteY2" fmla="*/ 190732 h 468128"/>
                <a:gd name="connsiteX3" fmla="*/ 526363 w 545003"/>
                <a:gd name="connsiteY3" fmla="*/ 347894 h 468128"/>
                <a:gd name="connsiteX4" fmla="*/ 481119 w 545003"/>
                <a:gd name="connsiteY4" fmla="*/ 416951 h 468128"/>
                <a:gd name="connsiteX5" fmla="*/ 338244 w 545003"/>
                <a:gd name="connsiteY5" fmla="*/ 459813 h 468128"/>
                <a:gd name="connsiteX6" fmla="*/ 152507 w 545003"/>
                <a:gd name="connsiteY6" fmla="*/ 464576 h 468128"/>
                <a:gd name="connsiteX7" fmla="*/ 83451 w 545003"/>
                <a:gd name="connsiteY7" fmla="*/ 419332 h 468128"/>
                <a:gd name="connsiteX8" fmla="*/ 28682 w 545003"/>
                <a:gd name="connsiteY8" fmla="*/ 352657 h 468128"/>
                <a:gd name="connsiteX9" fmla="*/ 107 w 545003"/>
                <a:gd name="connsiteY9" fmla="*/ 224069 h 468128"/>
                <a:gd name="connsiteX10" fmla="*/ 38206 w 545003"/>
                <a:gd name="connsiteY10" fmla="*/ 135962 h 468128"/>
                <a:gd name="connsiteX11" fmla="*/ 69163 w 545003"/>
                <a:gd name="connsiteY11" fmla="*/ 95482 h 468128"/>
                <a:gd name="connsiteX12" fmla="*/ 190607 w 545003"/>
                <a:gd name="connsiteY12" fmla="*/ 19282 h 468128"/>
                <a:gd name="connsiteX13" fmla="*/ 302525 w 545003"/>
                <a:gd name="connsiteY13" fmla="*/ 232 h 468128"/>
                <a:gd name="connsiteX14" fmla="*/ 362057 w 545003"/>
                <a:gd name="connsiteY14" fmla="*/ 14519 h 468128"/>
                <a:gd name="connsiteX0" fmla="*/ 362049 w 544995"/>
                <a:gd name="connsiteY0" fmla="*/ 14519 h 467603"/>
                <a:gd name="connsiteX1" fmla="*/ 452536 w 544995"/>
                <a:gd name="connsiteY1" fmla="*/ 74051 h 467603"/>
                <a:gd name="connsiteX2" fmla="*/ 540642 w 544995"/>
                <a:gd name="connsiteY2" fmla="*/ 190732 h 467603"/>
                <a:gd name="connsiteX3" fmla="*/ 526355 w 544995"/>
                <a:gd name="connsiteY3" fmla="*/ 347894 h 467603"/>
                <a:gd name="connsiteX4" fmla="*/ 481111 w 544995"/>
                <a:gd name="connsiteY4" fmla="*/ 416951 h 467603"/>
                <a:gd name="connsiteX5" fmla="*/ 338236 w 544995"/>
                <a:gd name="connsiteY5" fmla="*/ 459813 h 467603"/>
                <a:gd name="connsiteX6" fmla="*/ 152499 w 544995"/>
                <a:gd name="connsiteY6" fmla="*/ 464576 h 467603"/>
                <a:gd name="connsiteX7" fmla="*/ 73918 w 544995"/>
                <a:gd name="connsiteY7" fmla="*/ 426476 h 467603"/>
                <a:gd name="connsiteX8" fmla="*/ 28674 w 544995"/>
                <a:gd name="connsiteY8" fmla="*/ 352657 h 467603"/>
                <a:gd name="connsiteX9" fmla="*/ 99 w 544995"/>
                <a:gd name="connsiteY9" fmla="*/ 224069 h 467603"/>
                <a:gd name="connsiteX10" fmla="*/ 38198 w 544995"/>
                <a:gd name="connsiteY10" fmla="*/ 135962 h 467603"/>
                <a:gd name="connsiteX11" fmla="*/ 69155 w 544995"/>
                <a:gd name="connsiteY11" fmla="*/ 95482 h 467603"/>
                <a:gd name="connsiteX12" fmla="*/ 190599 w 544995"/>
                <a:gd name="connsiteY12" fmla="*/ 19282 h 467603"/>
                <a:gd name="connsiteX13" fmla="*/ 302517 w 544995"/>
                <a:gd name="connsiteY13" fmla="*/ 232 h 467603"/>
                <a:gd name="connsiteX14" fmla="*/ 362049 w 544995"/>
                <a:gd name="connsiteY14" fmla="*/ 14519 h 467603"/>
                <a:gd name="connsiteX0" fmla="*/ 362049 w 544995"/>
                <a:gd name="connsiteY0" fmla="*/ 14519 h 473224"/>
                <a:gd name="connsiteX1" fmla="*/ 452536 w 544995"/>
                <a:gd name="connsiteY1" fmla="*/ 74051 h 473224"/>
                <a:gd name="connsiteX2" fmla="*/ 540642 w 544995"/>
                <a:gd name="connsiteY2" fmla="*/ 190732 h 473224"/>
                <a:gd name="connsiteX3" fmla="*/ 526355 w 544995"/>
                <a:gd name="connsiteY3" fmla="*/ 347894 h 473224"/>
                <a:gd name="connsiteX4" fmla="*/ 481111 w 544995"/>
                <a:gd name="connsiteY4" fmla="*/ 416951 h 473224"/>
                <a:gd name="connsiteX5" fmla="*/ 345380 w 544995"/>
                <a:gd name="connsiteY5" fmla="*/ 469338 h 473224"/>
                <a:gd name="connsiteX6" fmla="*/ 152499 w 544995"/>
                <a:gd name="connsiteY6" fmla="*/ 464576 h 473224"/>
                <a:gd name="connsiteX7" fmla="*/ 73918 w 544995"/>
                <a:gd name="connsiteY7" fmla="*/ 426476 h 473224"/>
                <a:gd name="connsiteX8" fmla="*/ 28674 w 544995"/>
                <a:gd name="connsiteY8" fmla="*/ 352657 h 473224"/>
                <a:gd name="connsiteX9" fmla="*/ 99 w 544995"/>
                <a:gd name="connsiteY9" fmla="*/ 224069 h 473224"/>
                <a:gd name="connsiteX10" fmla="*/ 38198 w 544995"/>
                <a:gd name="connsiteY10" fmla="*/ 135962 h 473224"/>
                <a:gd name="connsiteX11" fmla="*/ 69155 w 544995"/>
                <a:gd name="connsiteY11" fmla="*/ 95482 h 473224"/>
                <a:gd name="connsiteX12" fmla="*/ 190599 w 544995"/>
                <a:gd name="connsiteY12" fmla="*/ 19282 h 473224"/>
                <a:gd name="connsiteX13" fmla="*/ 302517 w 544995"/>
                <a:gd name="connsiteY13" fmla="*/ 232 h 473224"/>
                <a:gd name="connsiteX14" fmla="*/ 362049 w 544995"/>
                <a:gd name="connsiteY14" fmla="*/ 14519 h 473224"/>
                <a:gd name="connsiteX0" fmla="*/ 361957 w 544903"/>
                <a:gd name="connsiteY0" fmla="*/ 14519 h 473224"/>
                <a:gd name="connsiteX1" fmla="*/ 452444 w 544903"/>
                <a:gd name="connsiteY1" fmla="*/ 74051 h 473224"/>
                <a:gd name="connsiteX2" fmla="*/ 540550 w 544903"/>
                <a:gd name="connsiteY2" fmla="*/ 190732 h 473224"/>
                <a:gd name="connsiteX3" fmla="*/ 526263 w 544903"/>
                <a:gd name="connsiteY3" fmla="*/ 347894 h 473224"/>
                <a:gd name="connsiteX4" fmla="*/ 481019 w 544903"/>
                <a:gd name="connsiteY4" fmla="*/ 416951 h 473224"/>
                <a:gd name="connsiteX5" fmla="*/ 345288 w 544903"/>
                <a:gd name="connsiteY5" fmla="*/ 469338 h 473224"/>
                <a:gd name="connsiteX6" fmla="*/ 152407 w 544903"/>
                <a:gd name="connsiteY6" fmla="*/ 464576 h 473224"/>
                <a:gd name="connsiteX7" fmla="*/ 73826 w 544903"/>
                <a:gd name="connsiteY7" fmla="*/ 426476 h 473224"/>
                <a:gd name="connsiteX8" fmla="*/ 28582 w 544903"/>
                <a:gd name="connsiteY8" fmla="*/ 352657 h 473224"/>
                <a:gd name="connsiteX9" fmla="*/ 7 w 544903"/>
                <a:gd name="connsiteY9" fmla="*/ 224069 h 473224"/>
                <a:gd name="connsiteX10" fmla="*/ 30962 w 544903"/>
                <a:gd name="connsiteY10" fmla="*/ 133580 h 473224"/>
                <a:gd name="connsiteX11" fmla="*/ 69063 w 544903"/>
                <a:gd name="connsiteY11" fmla="*/ 95482 h 473224"/>
                <a:gd name="connsiteX12" fmla="*/ 190507 w 544903"/>
                <a:gd name="connsiteY12" fmla="*/ 19282 h 473224"/>
                <a:gd name="connsiteX13" fmla="*/ 302425 w 544903"/>
                <a:gd name="connsiteY13" fmla="*/ 232 h 473224"/>
                <a:gd name="connsiteX14" fmla="*/ 361957 w 544903"/>
                <a:gd name="connsiteY14" fmla="*/ 14519 h 473224"/>
                <a:gd name="connsiteX0" fmla="*/ 369101 w 544903"/>
                <a:gd name="connsiteY0" fmla="*/ 10497 h 473965"/>
                <a:gd name="connsiteX1" fmla="*/ 452444 w 544903"/>
                <a:gd name="connsiteY1" fmla="*/ 74792 h 473965"/>
                <a:gd name="connsiteX2" fmla="*/ 540550 w 544903"/>
                <a:gd name="connsiteY2" fmla="*/ 191473 h 473965"/>
                <a:gd name="connsiteX3" fmla="*/ 526263 w 544903"/>
                <a:gd name="connsiteY3" fmla="*/ 348635 h 473965"/>
                <a:gd name="connsiteX4" fmla="*/ 481019 w 544903"/>
                <a:gd name="connsiteY4" fmla="*/ 417692 h 473965"/>
                <a:gd name="connsiteX5" fmla="*/ 345288 w 544903"/>
                <a:gd name="connsiteY5" fmla="*/ 470079 h 473965"/>
                <a:gd name="connsiteX6" fmla="*/ 152407 w 544903"/>
                <a:gd name="connsiteY6" fmla="*/ 465317 h 473965"/>
                <a:gd name="connsiteX7" fmla="*/ 73826 w 544903"/>
                <a:gd name="connsiteY7" fmla="*/ 427217 h 473965"/>
                <a:gd name="connsiteX8" fmla="*/ 28582 w 544903"/>
                <a:gd name="connsiteY8" fmla="*/ 353398 h 473965"/>
                <a:gd name="connsiteX9" fmla="*/ 7 w 544903"/>
                <a:gd name="connsiteY9" fmla="*/ 224810 h 473965"/>
                <a:gd name="connsiteX10" fmla="*/ 30962 w 544903"/>
                <a:gd name="connsiteY10" fmla="*/ 134321 h 473965"/>
                <a:gd name="connsiteX11" fmla="*/ 69063 w 544903"/>
                <a:gd name="connsiteY11" fmla="*/ 96223 h 473965"/>
                <a:gd name="connsiteX12" fmla="*/ 190507 w 544903"/>
                <a:gd name="connsiteY12" fmla="*/ 20023 h 473965"/>
                <a:gd name="connsiteX13" fmla="*/ 302425 w 544903"/>
                <a:gd name="connsiteY13" fmla="*/ 973 h 473965"/>
                <a:gd name="connsiteX14" fmla="*/ 369101 w 544903"/>
                <a:gd name="connsiteY14" fmla="*/ 10497 h 4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903" h="473965">
                  <a:moveTo>
                    <a:pt x="369101" y="10497"/>
                  </a:moveTo>
                  <a:cubicBezTo>
                    <a:pt x="394104" y="22800"/>
                    <a:pt x="423869" y="44629"/>
                    <a:pt x="452444" y="74792"/>
                  </a:cubicBezTo>
                  <a:cubicBezTo>
                    <a:pt x="481019" y="104955"/>
                    <a:pt x="528247" y="145832"/>
                    <a:pt x="540550" y="191473"/>
                  </a:cubicBezTo>
                  <a:cubicBezTo>
                    <a:pt x="552853" y="237114"/>
                    <a:pt x="536185" y="310932"/>
                    <a:pt x="526263" y="348635"/>
                  </a:cubicBezTo>
                  <a:cubicBezTo>
                    <a:pt x="516341" y="386338"/>
                    <a:pt x="511181" y="397451"/>
                    <a:pt x="481019" y="417692"/>
                  </a:cubicBezTo>
                  <a:cubicBezTo>
                    <a:pt x="450857" y="437933"/>
                    <a:pt x="400057" y="462142"/>
                    <a:pt x="345288" y="470079"/>
                  </a:cubicBezTo>
                  <a:cubicBezTo>
                    <a:pt x="290519" y="478016"/>
                    <a:pt x="197651" y="472461"/>
                    <a:pt x="152407" y="465317"/>
                  </a:cubicBezTo>
                  <a:cubicBezTo>
                    <a:pt x="107163" y="458173"/>
                    <a:pt x="94463" y="445870"/>
                    <a:pt x="73826" y="427217"/>
                  </a:cubicBezTo>
                  <a:cubicBezTo>
                    <a:pt x="53189" y="408564"/>
                    <a:pt x="40885" y="387133"/>
                    <a:pt x="28582" y="353398"/>
                  </a:cubicBezTo>
                  <a:cubicBezTo>
                    <a:pt x="16279" y="319664"/>
                    <a:pt x="-390" y="261323"/>
                    <a:pt x="7" y="224810"/>
                  </a:cubicBezTo>
                  <a:cubicBezTo>
                    <a:pt x="404" y="188297"/>
                    <a:pt x="19453" y="155752"/>
                    <a:pt x="30962" y="134321"/>
                  </a:cubicBezTo>
                  <a:cubicBezTo>
                    <a:pt x="42471" y="112890"/>
                    <a:pt x="42472" y="115273"/>
                    <a:pt x="69063" y="96223"/>
                  </a:cubicBezTo>
                  <a:cubicBezTo>
                    <a:pt x="95654" y="77173"/>
                    <a:pt x="151613" y="35898"/>
                    <a:pt x="190507" y="20023"/>
                  </a:cubicBezTo>
                  <a:cubicBezTo>
                    <a:pt x="229401" y="4148"/>
                    <a:pt x="272659" y="2561"/>
                    <a:pt x="302425" y="973"/>
                  </a:cubicBezTo>
                  <a:cubicBezTo>
                    <a:pt x="332191" y="-615"/>
                    <a:pt x="344098" y="-1806"/>
                    <a:pt x="369101" y="10497"/>
                  </a:cubicBez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4418941" y="2962275"/>
              <a:ext cx="136440" cy="116745"/>
            </a:xfrm>
            <a:custGeom>
              <a:avLst/>
              <a:gdLst>
                <a:gd name="connsiteX0" fmla="*/ 67334 w 136440"/>
                <a:gd name="connsiteY0" fmla="*/ 0 h 107219"/>
                <a:gd name="connsiteX1" fmla="*/ 17327 w 136440"/>
                <a:gd name="connsiteY1" fmla="*/ 19050 h 107219"/>
                <a:gd name="connsiteX2" fmla="*/ 659 w 136440"/>
                <a:gd name="connsiteY2" fmla="*/ 57150 h 107219"/>
                <a:gd name="connsiteX3" fmla="*/ 36377 w 136440"/>
                <a:gd name="connsiteY3" fmla="*/ 92869 h 107219"/>
                <a:gd name="connsiteX4" fmla="*/ 84002 w 136440"/>
                <a:gd name="connsiteY4" fmla="*/ 107156 h 107219"/>
                <a:gd name="connsiteX5" fmla="*/ 119721 w 136440"/>
                <a:gd name="connsiteY5" fmla="*/ 88106 h 107219"/>
                <a:gd name="connsiteX6" fmla="*/ 136390 w 136440"/>
                <a:gd name="connsiteY6" fmla="*/ 42862 h 107219"/>
                <a:gd name="connsiteX7" fmla="*/ 114959 w 136440"/>
                <a:gd name="connsiteY7" fmla="*/ 19050 h 107219"/>
                <a:gd name="connsiteX8" fmla="*/ 67334 w 136440"/>
                <a:gd name="connsiteY8" fmla="*/ 0 h 1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40" h="107219">
                  <a:moveTo>
                    <a:pt x="67334" y="0"/>
                  </a:moveTo>
                  <a:cubicBezTo>
                    <a:pt x="51062" y="0"/>
                    <a:pt x="28439" y="9525"/>
                    <a:pt x="17327" y="19050"/>
                  </a:cubicBezTo>
                  <a:cubicBezTo>
                    <a:pt x="6214" y="28575"/>
                    <a:pt x="-2516" y="44847"/>
                    <a:pt x="659" y="57150"/>
                  </a:cubicBezTo>
                  <a:cubicBezTo>
                    <a:pt x="3834" y="69453"/>
                    <a:pt x="22487" y="84535"/>
                    <a:pt x="36377" y="92869"/>
                  </a:cubicBezTo>
                  <a:cubicBezTo>
                    <a:pt x="50267" y="101203"/>
                    <a:pt x="70111" y="107950"/>
                    <a:pt x="84002" y="107156"/>
                  </a:cubicBezTo>
                  <a:cubicBezTo>
                    <a:pt x="97893" y="106362"/>
                    <a:pt x="110990" y="98822"/>
                    <a:pt x="119721" y="88106"/>
                  </a:cubicBezTo>
                  <a:cubicBezTo>
                    <a:pt x="128452" y="77390"/>
                    <a:pt x="137184" y="54371"/>
                    <a:pt x="136390" y="42862"/>
                  </a:cubicBezTo>
                  <a:cubicBezTo>
                    <a:pt x="135596" y="31353"/>
                    <a:pt x="123690" y="26591"/>
                    <a:pt x="114959" y="19050"/>
                  </a:cubicBezTo>
                  <a:cubicBezTo>
                    <a:pt x="106228" y="11509"/>
                    <a:pt x="83606" y="0"/>
                    <a:pt x="6733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4377645" y="3059297"/>
              <a:ext cx="381045" cy="353542"/>
            </a:xfrm>
            <a:custGeom>
              <a:avLst/>
              <a:gdLst>
                <a:gd name="connsiteX0" fmla="*/ 381045 w 381045"/>
                <a:gd name="connsiteY0" fmla="*/ 5715 h 347694"/>
                <a:gd name="connsiteX1" fmla="*/ 335325 w 381045"/>
                <a:gd name="connsiteY1" fmla="*/ 57150 h 347694"/>
                <a:gd name="connsiteX2" fmla="*/ 291510 w 381045"/>
                <a:gd name="connsiteY2" fmla="*/ 76200 h 347694"/>
                <a:gd name="connsiteX3" fmla="*/ 205785 w 381045"/>
                <a:gd name="connsiteY3" fmla="*/ 95250 h 347694"/>
                <a:gd name="connsiteX4" fmla="*/ 142920 w 381045"/>
                <a:gd name="connsiteY4" fmla="*/ 93345 h 347694"/>
                <a:gd name="connsiteX5" fmla="*/ 163875 w 381045"/>
                <a:gd name="connsiteY5" fmla="*/ 158115 h 347694"/>
                <a:gd name="connsiteX6" fmla="*/ 165780 w 381045"/>
                <a:gd name="connsiteY6" fmla="*/ 201930 h 347694"/>
                <a:gd name="connsiteX7" fmla="*/ 219120 w 381045"/>
                <a:gd name="connsiteY7" fmla="*/ 192405 h 347694"/>
                <a:gd name="connsiteX8" fmla="*/ 272460 w 381045"/>
                <a:gd name="connsiteY8" fmla="*/ 182880 h 347694"/>
                <a:gd name="connsiteX9" fmla="*/ 278175 w 381045"/>
                <a:gd name="connsiteY9" fmla="*/ 211455 h 347694"/>
                <a:gd name="connsiteX10" fmla="*/ 175305 w 381045"/>
                <a:gd name="connsiteY10" fmla="*/ 220980 h 347694"/>
                <a:gd name="connsiteX11" fmla="*/ 129585 w 381045"/>
                <a:gd name="connsiteY11" fmla="*/ 240030 h 347694"/>
                <a:gd name="connsiteX12" fmla="*/ 121965 w 381045"/>
                <a:gd name="connsiteY12" fmla="*/ 293370 h 347694"/>
                <a:gd name="connsiteX13" fmla="*/ 133395 w 381045"/>
                <a:gd name="connsiteY13" fmla="*/ 299085 h 347694"/>
                <a:gd name="connsiteX14" fmla="*/ 196260 w 381045"/>
                <a:gd name="connsiteY14" fmla="*/ 291465 h 347694"/>
                <a:gd name="connsiteX15" fmla="*/ 259125 w 381045"/>
                <a:gd name="connsiteY15" fmla="*/ 293370 h 347694"/>
                <a:gd name="connsiteX16" fmla="*/ 219120 w 381045"/>
                <a:gd name="connsiteY16" fmla="*/ 318135 h 347694"/>
                <a:gd name="connsiteX17" fmla="*/ 114345 w 381045"/>
                <a:gd name="connsiteY17" fmla="*/ 340995 h 347694"/>
                <a:gd name="connsiteX18" fmla="*/ 55290 w 381045"/>
                <a:gd name="connsiteY18" fmla="*/ 346710 h 347694"/>
                <a:gd name="connsiteX19" fmla="*/ 28620 w 381045"/>
                <a:gd name="connsiteY19" fmla="*/ 323850 h 347694"/>
                <a:gd name="connsiteX20" fmla="*/ 61005 w 381045"/>
                <a:gd name="connsiteY20" fmla="*/ 306705 h 347694"/>
                <a:gd name="connsiteX21" fmla="*/ 85770 w 381045"/>
                <a:gd name="connsiteY21" fmla="*/ 302895 h 347694"/>
                <a:gd name="connsiteX22" fmla="*/ 85770 w 381045"/>
                <a:gd name="connsiteY22" fmla="*/ 264795 h 347694"/>
                <a:gd name="connsiteX23" fmla="*/ 83865 w 381045"/>
                <a:gd name="connsiteY23" fmla="*/ 236220 h 347694"/>
                <a:gd name="connsiteX24" fmla="*/ 38145 w 381045"/>
                <a:gd name="connsiteY24" fmla="*/ 224790 h 347694"/>
                <a:gd name="connsiteX25" fmla="*/ 45 w 381045"/>
                <a:gd name="connsiteY25" fmla="*/ 203835 h 347694"/>
                <a:gd name="connsiteX26" fmla="*/ 45765 w 381045"/>
                <a:gd name="connsiteY26" fmla="*/ 192405 h 347694"/>
                <a:gd name="connsiteX27" fmla="*/ 108630 w 381045"/>
                <a:gd name="connsiteY27" fmla="*/ 203835 h 347694"/>
                <a:gd name="connsiteX28" fmla="*/ 118155 w 381045"/>
                <a:gd name="connsiteY28" fmla="*/ 171450 h 347694"/>
                <a:gd name="connsiteX29" fmla="*/ 112440 w 381045"/>
                <a:gd name="connsiteY29" fmla="*/ 100965 h 347694"/>
                <a:gd name="connsiteX30" fmla="*/ 74340 w 381045"/>
                <a:gd name="connsiteY30" fmla="*/ 85725 h 347694"/>
                <a:gd name="connsiteX31" fmla="*/ 30525 w 381045"/>
                <a:gd name="connsiteY31" fmla="*/ 66675 h 347694"/>
                <a:gd name="connsiteX32" fmla="*/ 30525 w 381045"/>
                <a:gd name="connsiteY32" fmla="*/ 41910 h 347694"/>
                <a:gd name="connsiteX33" fmla="*/ 66720 w 381045"/>
                <a:gd name="connsiteY33" fmla="*/ 40005 h 347694"/>
                <a:gd name="connsiteX34" fmla="*/ 154350 w 381045"/>
                <a:gd name="connsiteY34" fmla="*/ 43815 h 347694"/>
                <a:gd name="connsiteX35" fmla="*/ 203880 w 381045"/>
                <a:gd name="connsiteY35" fmla="*/ 45720 h 347694"/>
                <a:gd name="connsiteX36" fmla="*/ 240075 w 381045"/>
                <a:gd name="connsiteY36" fmla="*/ 28575 h 347694"/>
                <a:gd name="connsiteX37" fmla="*/ 283890 w 381045"/>
                <a:gd name="connsiteY37" fmla="*/ 19050 h 347694"/>
                <a:gd name="connsiteX38" fmla="*/ 321990 w 381045"/>
                <a:gd name="connsiteY38" fmla="*/ 0 h 347694"/>
                <a:gd name="connsiteX39" fmla="*/ 381045 w 381045"/>
                <a:gd name="connsiteY39" fmla="*/ 5715 h 347694"/>
                <a:gd name="connsiteX0" fmla="*/ 381045 w 381045"/>
                <a:gd name="connsiteY0" fmla="*/ 11563 h 353542"/>
                <a:gd name="connsiteX1" fmla="*/ 335325 w 381045"/>
                <a:gd name="connsiteY1" fmla="*/ 62998 h 353542"/>
                <a:gd name="connsiteX2" fmla="*/ 291510 w 381045"/>
                <a:gd name="connsiteY2" fmla="*/ 82048 h 353542"/>
                <a:gd name="connsiteX3" fmla="*/ 205785 w 381045"/>
                <a:gd name="connsiteY3" fmla="*/ 101098 h 353542"/>
                <a:gd name="connsiteX4" fmla="*/ 142920 w 381045"/>
                <a:gd name="connsiteY4" fmla="*/ 99193 h 353542"/>
                <a:gd name="connsiteX5" fmla="*/ 163875 w 381045"/>
                <a:gd name="connsiteY5" fmla="*/ 163963 h 353542"/>
                <a:gd name="connsiteX6" fmla="*/ 165780 w 381045"/>
                <a:gd name="connsiteY6" fmla="*/ 207778 h 353542"/>
                <a:gd name="connsiteX7" fmla="*/ 219120 w 381045"/>
                <a:gd name="connsiteY7" fmla="*/ 198253 h 353542"/>
                <a:gd name="connsiteX8" fmla="*/ 272460 w 381045"/>
                <a:gd name="connsiteY8" fmla="*/ 188728 h 353542"/>
                <a:gd name="connsiteX9" fmla="*/ 278175 w 381045"/>
                <a:gd name="connsiteY9" fmla="*/ 217303 h 353542"/>
                <a:gd name="connsiteX10" fmla="*/ 175305 w 381045"/>
                <a:gd name="connsiteY10" fmla="*/ 226828 h 353542"/>
                <a:gd name="connsiteX11" fmla="*/ 129585 w 381045"/>
                <a:gd name="connsiteY11" fmla="*/ 245878 h 353542"/>
                <a:gd name="connsiteX12" fmla="*/ 121965 w 381045"/>
                <a:gd name="connsiteY12" fmla="*/ 299218 h 353542"/>
                <a:gd name="connsiteX13" fmla="*/ 133395 w 381045"/>
                <a:gd name="connsiteY13" fmla="*/ 304933 h 353542"/>
                <a:gd name="connsiteX14" fmla="*/ 196260 w 381045"/>
                <a:gd name="connsiteY14" fmla="*/ 297313 h 353542"/>
                <a:gd name="connsiteX15" fmla="*/ 259125 w 381045"/>
                <a:gd name="connsiteY15" fmla="*/ 299218 h 353542"/>
                <a:gd name="connsiteX16" fmla="*/ 219120 w 381045"/>
                <a:gd name="connsiteY16" fmla="*/ 323983 h 353542"/>
                <a:gd name="connsiteX17" fmla="*/ 114345 w 381045"/>
                <a:gd name="connsiteY17" fmla="*/ 346843 h 353542"/>
                <a:gd name="connsiteX18" fmla="*/ 55290 w 381045"/>
                <a:gd name="connsiteY18" fmla="*/ 352558 h 353542"/>
                <a:gd name="connsiteX19" fmla="*/ 28620 w 381045"/>
                <a:gd name="connsiteY19" fmla="*/ 329698 h 353542"/>
                <a:gd name="connsiteX20" fmla="*/ 61005 w 381045"/>
                <a:gd name="connsiteY20" fmla="*/ 312553 h 353542"/>
                <a:gd name="connsiteX21" fmla="*/ 85770 w 381045"/>
                <a:gd name="connsiteY21" fmla="*/ 308743 h 353542"/>
                <a:gd name="connsiteX22" fmla="*/ 85770 w 381045"/>
                <a:gd name="connsiteY22" fmla="*/ 270643 h 353542"/>
                <a:gd name="connsiteX23" fmla="*/ 83865 w 381045"/>
                <a:gd name="connsiteY23" fmla="*/ 242068 h 353542"/>
                <a:gd name="connsiteX24" fmla="*/ 38145 w 381045"/>
                <a:gd name="connsiteY24" fmla="*/ 230638 h 353542"/>
                <a:gd name="connsiteX25" fmla="*/ 45 w 381045"/>
                <a:gd name="connsiteY25" fmla="*/ 209683 h 353542"/>
                <a:gd name="connsiteX26" fmla="*/ 45765 w 381045"/>
                <a:gd name="connsiteY26" fmla="*/ 198253 h 353542"/>
                <a:gd name="connsiteX27" fmla="*/ 108630 w 381045"/>
                <a:gd name="connsiteY27" fmla="*/ 209683 h 353542"/>
                <a:gd name="connsiteX28" fmla="*/ 118155 w 381045"/>
                <a:gd name="connsiteY28" fmla="*/ 177298 h 353542"/>
                <a:gd name="connsiteX29" fmla="*/ 112440 w 381045"/>
                <a:gd name="connsiteY29" fmla="*/ 106813 h 353542"/>
                <a:gd name="connsiteX30" fmla="*/ 74340 w 381045"/>
                <a:gd name="connsiteY30" fmla="*/ 91573 h 353542"/>
                <a:gd name="connsiteX31" fmla="*/ 30525 w 381045"/>
                <a:gd name="connsiteY31" fmla="*/ 72523 h 353542"/>
                <a:gd name="connsiteX32" fmla="*/ 30525 w 381045"/>
                <a:gd name="connsiteY32" fmla="*/ 47758 h 353542"/>
                <a:gd name="connsiteX33" fmla="*/ 66720 w 381045"/>
                <a:gd name="connsiteY33" fmla="*/ 45853 h 353542"/>
                <a:gd name="connsiteX34" fmla="*/ 154350 w 381045"/>
                <a:gd name="connsiteY34" fmla="*/ 49663 h 353542"/>
                <a:gd name="connsiteX35" fmla="*/ 203880 w 381045"/>
                <a:gd name="connsiteY35" fmla="*/ 51568 h 353542"/>
                <a:gd name="connsiteX36" fmla="*/ 240075 w 381045"/>
                <a:gd name="connsiteY36" fmla="*/ 34423 h 353542"/>
                <a:gd name="connsiteX37" fmla="*/ 283890 w 381045"/>
                <a:gd name="connsiteY37" fmla="*/ 24898 h 353542"/>
                <a:gd name="connsiteX38" fmla="*/ 321990 w 381045"/>
                <a:gd name="connsiteY38" fmla="*/ 5848 h 353542"/>
                <a:gd name="connsiteX39" fmla="*/ 361995 w 381045"/>
                <a:gd name="connsiteY39" fmla="*/ 133 h 353542"/>
                <a:gd name="connsiteX40" fmla="*/ 381045 w 381045"/>
                <a:gd name="connsiteY40" fmla="*/ 11563 h 353542"/>
                <a:gd name="connsiteX0" fmla="*/ 381045 w 381045"/>
                <a:gd name="connsiteY0" fmla="*/ 11563 h 353542"/>
                <a:gd name="connsiteX1" fmla="*/ 375330 w 381045"/>
                <a:gd name="connsiteY1" fmla="*/ 38233 h 353542"/>
                <a:gd name="connsiteX2" fmla="*/ 335325 w 381045"/>
                <a:gd name="connsiteY2" fmla="*/ 62998 h 353542"/>
                <a:gd name="connsiteX3" fmla="*/ 291510 w 381045"/>
                <a:gd name="connsiteY3" fmla="*/ 82048 h 353542"/>
                <a:gd name="connsiteX4" fmla="*/ 205785 w 381045"/>
                <a:gd name="connsiteY4" fmla="*/ 101098 h 353542"/>
                <a:gd name="connsiteX5" fmla="*/ 142920 w 381045"/>
                <a:gd name="connsiteY5" fmla="*/ 99193 h 353542"/>
                <a:gd name="connsiteX6" fmla="*/ 163875 w 381045"/>
                <a:gd name="connsiteY6" fmla="*/ 163963 h 353542"/>
                <a:gd name="connsiteX7" fmla="*/ 165780 w 381045"/>
                <a:gd name="connsiteY7" fmla="*/ 207778 h 353542"/>
                <a:gd name="connsiteX8" fmla="*/ 219120 w 381045"/>
                <a:gd name="connsiteY8" fmla="*/ 198253 h 353542"/>
                <a:gd name="connsiteX9" fmla="*/ 272460 w 381045"/>
                <a:gd name="connsiteY9" fmla="*/ 188728 h 353542"/>
                <a:gd name="connsiteX10" fmla="*/ 278175 w 381045"/>
                <a:gd name="connsiteY10" fmla="*/ 217303 h 353542"/>
                <a:gd name="connsiteX11" fmla="*/ 175305 w 381045"/>
                <a:gd name="connsiteY11" fmla="*/ 226828 h 353542"/>
                <a:gd name="connsiteX12" fmla="*/ 129585 w 381045"/>
                <a:gd name="connsiteY12" fmla="*/ 245878 h 353542"/>
                <a:gd name="connsiteX13" fmla="*/ 121965 w 381045"/>
                <a:gd name="connsiteY13" fmla="*/ 299218 h 353542"/>
                <a:gd name="connsiteX14" fmla="*/ 133395 w 381045"/>
                <a:gd name="connsiteY14" fmla="*/ 304933 h 353542"/>
                <a:gd name="connsiteX15" fmla="*/ 196260 w 381045"/>
                <a:gd name="connsiteY15" fmla="*/ 297313 h 353542"/>
                <a:gd name="connsiteX16" fmla="*/ 259125 w 381045"/>
                <a:gd name="connsiteY16" fmla="*/ 299218 h 353542"/>
                <a:gd name="connsiteX17" fmla="*/ 219120 w 381045"/>
                <a:gd name="connsiteY17" fmla="*/ 323983 h 353542"/>
                <a:gd name="connsiteX18" fmla="*/ 114345 w 381045"/>
                <a:gd name="connsiteY18" fmla="*/ 346843 h 353542"/>
                <a:gd name="connsiteX19" fmla="*/ 55290 w 381045"/>
                <a:gd name="connsiteY19" fmla="*/ 352558 h 353542"/>
                <a:gd name="connsiteX20" fmla="*/ 28620 w 381045"/>
                <a:gd name="connsiteY20" fmla="*/ 329698 h 353542"/>
                <a:gd name="connsiteX21" fmla="*/ 61005 w 381045"/>
                <a:gd name="connsiteY21" fmla="*/ 312553 h 353542"/>
                <a:gd name="connsiteX22" fmla="*/ 85770 w 381045"/>
                <a:gd name="connsiteY22" fmla="*/ 308743 h 353542"/>
                <a:gd name="connsiteX23" fmla="*/ 85770 w 381045"/>
                <a:gd name="connsiteY23" fmla="*/ 270643 h 353542"/>
                <a:gd name="connsiteX24" fmla="*/ 83865 w 381045"/>
                <a:gd name="connsiteY24" fmla="*/ 242068 h 353542"/>
                <a:gd name="connsiteX25" fmla="*/ 38145 w 381045"/>
                <a:gd name="connsiteY25" fmla="*/ 230638 h 353542"/>
                <a:gd name="connsiteX26" fmla="*/ 45 w 381045"/>
                <a:gd name="connsiteY26" fmla="*/ 209683 h 353542"/>
                <a:gd name="connsiteX27" fmla="*/ 45765 w 381045"/>
                <a:gd name="connsiteY27" fmla="*/ 198253 h 353542"/>
                <a:gd name="connsiteX28" fmla="*/ 108630 w 381045"/>
                <a:gd name="connsiteY28" fmla="*/ 209683 h 353542"/>
                <a:gd name="connsiteX29" fmla="*/ 118155 w 381045"/>
                <a:gd name="connsiteY29" fmla="*/ 177298 h 353542"/>
                <a:gd name="connsiteX30" fmla="*/ 112440 w 381045"/>
                <a:gd name="connsiteY30" fmla="*/ 106813 h 353542"/>
                <a:gd name="connsiteX31" fmla="*/ 74340 w 381045"/>
                <a:gd name="connsiteY31" fmla="*/ 91573 h 353542"/>
                <a:gd name="connsiteX32" fmla="*/ 30525 w 381045"/>
                <a:gd name="connsiteY32" fmla="*/ 72523 h 353542"/>
                <a:gd name="connsiteX33" fmla="*/ 30525 w 381045"/>
                <a:gd name="connsiteY33" fmla="*/ 47758 h 353542"/>
                <a:gd name="connsiteX34" fmla="*/ 66720 w 381045"/>
                <a:gd name="connsiteY34" fmla="*/ 45853 h 353542"/>
                <a:gd name="connsiteX35" fmla="*/ 154350 w 381045"/>
                <a:gd name="connsiteY35" fmla="*/ 49663 h 353542"/>
                <a:gd name="connsiteX36" fmla="*/ 203880 w 381045"/>
                <a:gd name="connsiteY36" fmla="*/ 51568 h 353542"/>
                <a:gd name="connsiteX37" fmla="*/ 240075 w 381045"/>
                <a:gd name="connsiteY37" fmla="*/ 34423 h 353542"/>
                <a:gd name="connsiteX38" fmla="*/ 283890 w 381045"/>
                <a:gd name="connsiteY38" fmla="*/ 24898 h 353542"/>
                <a:gd name="connsiteX39" fmla="*/ 321990 w 381045"/>
                <a:gd name="connsiteY39" fmla="*/ 5848 h 353542"/>
                <a:gd name="connsiteX40" fmla="*/ 361995 w 381045"/>
                <a:gd name="connsiteY40" fmla="*/ 133 h 353542"/>
                <a:gd name="connsiteX41" fmla="*/ 381045 w 381045"/>
                <a:gd name="connsiteY41" fmla="*/ 11563 h 353542"/>
                <a:gd name="connsiteX0" fmla="*/ 381045 w 381045"/>
                <a:gd name="connsiteY0" fmla="*/ 11563 h 353542"/>
                <a:gd name="connsiteX1" fmla="*/ 375330 w 381045"/>
                <a:gd name="connsiteY1" fmla="*/ 38233 h 353542"/>
                <a:gd name="connsiteX2" fmla="*/ 335325 w 381045"/>
                <a:gd name="connsiteY2" fmla="*/ 62998 h 353542"/>
                <a:gd name="connsiteX3" fmla="*/ 291510 w 381045"/>
                <a:gd name="connsiteY3" fmla="*/ 82048 h 353542"/>
                <a:gd name="connsiteX4" fmla="*/ 205785 w 381045"/>
                <a:gd name="connsiteY4" fmla="*/ 101098 h 353542"/>
                <a:gd name="connsiteX5" fmla="*/ 142920 w 381045"/>
                <a:gd name="connsiteY5" fmla="*/ 99193 h 353542"/>
                <a:gd name="connsiteX6" fmla="*/ 163875 w 381045"/>
                <a:gd name="connsiteY6" fmla="*/ 163963 h 353542"/>
                <a:gd name="connsiteX7" fmla="*/ 171495 w 381045"/>
                <a:gd name="connsiteY7" fmla="*/ 202063 h 353542"/>
                <a:gd name="connsiteX8" fmla="*/ 219120 w 381045"/>
                <a:gd name="connsiteY8" fmla="*/ 198253 h 353542"/>
                <a:gd name="connsiteX9" fmla="*/ 272460 w 381045"/>
                <a:gd name="connsiteY9" fmla="*/ 188728 h 353542"/>
                <a:gd name="connsiteX10" fmla="*/ 278175 w 381045"/>
                <a:gd name="connsiteY10" fmla="*/ 217303 h 353542"/>
                <a:gd name="connsiteX11" fmla="*/ 175305 w 381045"/>
                <a:gd name="connsiteY11" fmla="*/ 226828 h 353542"/>
                <a:gd name="connsiteX12" fmla="*/ 129585 w 381045"/>
                <a:gd name="connsiteY12" fmla="*/ 245878 h 353542"/>
                <a:gd name="connsiteX13" fmla="*/ 121965 w 381045"/>
                <a:gd name="connsiteY13" fmla="*/ 299218 h 353542"/>
                <a:gd name="connsiteX14" fmla="*/ 133395 w 381045"/>
                <a:gd name="connsiteY14" fmla="*/ 304933 h 353542"/>
                <a:gd name="connsiteX15" fmla="*/ 196260 w 381045"/>
                <a:gd name="connsiteY15" fmla="*/ 297313 h 353542"/>
                <a:gd name="connsiteX16" fmla="*/ 259125 w 381045"/>
                <a:gd name="connsiteY16" fmla="*/ 299218 h 353542"/>
                <a:gd name="connsiteX17" fmla="*/ 219120 w 381045"/>
                <a:gd name="connsiteY17" fmla="*/ 323983 h 353542"/>
                <a:gd name="connsiteX18" fmla="*/ 114345 w 381045"/>
                <a:gd name="connsiteY18" fmla="*/ 346843 h 353542"/>
                <a:gd name="connsiteX19" fmla="*/ 55290 w 381045"/>
                <a:gd name="connsiteY19" fmla="*/ 352558 h 353542"/>
                <a:gd name="connsiteX20" fmla="*/ 28620 w 381045"/>
                <a:gd name="connsiteY20" fmla="*/ 329698 h 353542"/>
                <a:gd name="connsiteX21" fmla="*/ 61005 w 381045"/>
                <a:gd name="connsiteY21" fmla="*/ 312553 h 353542"/>
                <a:gd name="connsiteX22" fmla="*/ 85770 w 381045"/>
                <a:gd name="connsiteY22" fmla="*/ 308743 h 353542"/>
                <a:gd name="connsiteX23" fmla="*/ 85770 w 381045"/>
                <a:gd name="connsiteY23" fmla="*/ 270643 h 353542"/>
                <a:gd name="connsiteX24" fmla="*/ 83865 w 381045"/>
                <a:gd name="connsiteY24" fmla="*/ 242068 h 353542"/>
                <a:gd name="connsiteX25" fmla="*/ 38145 w 381045"/>
                <a:gd name="connsiteY25" fmla="*/ 230638 h 353542"/>
                <a:gd name="connsiteX26" fmla="*/ 45 w 381045"/>
                <a:gd name="connsiteY26" fmla="*/ 209683 h 353542"/>
                <a:gd name="connsiteX27" fmla="*/ 45765 w 381045"/>
                <a:gd name="connsiteY27" fmla="*/ 198253 h 353542"/>
                <a:gd name="connsiteX28" fmla="*/ 108630 w 381045"/>
                <a:gd name="connsiteY28" fmla="*/ 209683 h 353542"/>
                <a:gd name="connsiteX29" fmla="*/ 118155 w 381045"/>
                <a:gd name="connsiteY29" fmla="*/ 177298 h 353542"/>
                <a:gd name="connsiteX30" fmla="*/ 112440 w 381045"/>
                <a:gd name="connsiteY30" fmla="*/ 106813 h 353542"/>
                <a:gd name="connsiteX31" fmla="*/ 74340 w 381045"/>
                <a:gd name="connsiteY31" fmla="*/ 91573 h 353542"/>
                <a:gd name="connsiteX32" fmla="*/ 30525 w 381045"/>
                <a:gd name="connsiteY32" fmla="*/ 72523 h 353542"/>
                <a:gd name="connsiteX33" fmla="*/ 30525 w 381045"/>
                <a:gd name="connsiteY33" fmla="*/ 47758 h 353542"/>
                <a:gd name="connsiteX34" fmla="*/ 66720 w 381045"/>
                <a:gd name="connsiteY34" fmla="*/ 45853 h 353542"/>
                <a:gd name="connsiteX35" fmla="*/ 154350 w 381045"/>
                <a:gd name="connsiteY35" fmla="*/ 49663 h 353542"/>
                <a:gd name="connsiteX36" fmla="*/ 203880 w 381045"/>
                <a:gd name="connsiteY36" fmla="*/ 51568 h 353542"/>
                <a:gd name="connsiteX37" fmla="*/ 240075 w 381045"/>
                <a:gd name="connsiteY37" fmla="*/ 34423 h 353542"/>
                <a:gd name="connsiteX38" fmla="*/ 283890 w 381045"/>
                <a:gd name="connsiteY38" fmla="*/ 24898 h 353542"/>
                <a:gd name="connsiteX39" fmla="*/ 321990 w 381045"/>
                <a:gd name="connsiteY39" fmla="*/ 5848 h 353542"/>
                <a:gd name="connsiteX40" fmla="*/ 361995 w 381045"/>
                <a:gd name="connsiteY40" fmla="*/ 133 h 353542"/>
                <a:gd name="connsiteX41" fmla="*/ 381045 w 381045"/>
                <a:gd name="connsiteY41" fmla="*/ 11563 h 3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045" h="353542">
                  <a:moveTo>
                    <a:pt x="381045" y="11563"/>
                  </a:moveTo>
                  <a:cubicBezTo>
                    <a:pt x="380410" y="17913"/>
                    <a:pt x="382950" y="29660"/>
                    <a:pt x="375330" y="38233"/>
                  </a:cubicBezTo>
                  <a:cubicBezTo>
                    <a:pt x="367710" y="46806"/>
                    <a:pt x="349295" y="55696"/>
                    <a:pt x="335325" y="62998"/>
                  </a:cubicBezTo>
                  <a:cubicBezTo>
                    <a:pt x="321355" y="70300"/>
                    <a:pt x="313100" y="75698"/>
                    <a:pt x="291510" y="82048"/>
                  </a:cubicBezTo>
                  <a:cubicBezTo>
                    <a:pt x="269920" y="88398"/>
                    <a:pt x="230550" y="98241"/>
                    <a:pt x="205785" y="101098"/>
                  </a:cubicBezTo>
                  <a:cubicBezTo>
                    <a:pt x="181020" y="103955"/>
                    <a:pt x="149905" y="88716"/>
                    <a:pt x="142920" y="99193"/>
                  </a:cubicBezTo>
                  <a:cubicBezTo>
                    <a:pt x="135935" y="109671"/>
                    <a:pt x="159113" y="146818"/>
                    <a:pt x="163875" y="163963"/>
                  </a:cubicBezTo>
                  <a:cubicBezTo>
                    <a:pt x="168637" y="181108"/>
                    <a:pt x="162288" y="196348"/>
                    <a:pt x="171495" y="202063"/>
                  </a:cubicBezTo>
                  <a:cubicBezTo>
                    <a:pt x="180702" y="207778"/>
                    <a:pt x="202292" y="200476"/>
                    <a:pt x="219120" y="198253"/>
                  </a:cubicBezTo>
                  <a:cubicBezTo>
                    <a:pt x="235948" y="196030"/>
                    <a:pt x="262617" y="185553"/>
                    <a:pt x="272460" y="188728"/>
                  </a:cubicBezTo>
                  <a:cubicBezTo>
                    <a:pt x="282302" y="191903"/>
                    <a:pt x="294367" y="210953"/>
                    <a:pt x="278175" y="217303"/>
                  </a:cubicBezTo>
                  <a:cubicBezTo>
                    <a:pt x="261983" y="223653"/>
                    <a:pt x="200070" y="222066"/>
                    <a:pt x="175305" y="226828"/>
                  </a:cubicBezTo>
                  <a:cubicBezTo>
                    <a:pt x="150540" y="231590"/>
                    <a:pt x="138475" y="233813"/>
                    <a:pt x="129585" y="245878"/>
                  </a:cubicBezTo>
                  <a:cubicBezTo>
                    <a:pt x="120695" y="257943"/>
                    <a:pt x="121330" y="289376"/>
                    <a:pt x="121965" y="299218"/>
                  </a:cubicBezTo>
                  <a:cubicBezTo>
                    <a:pt x="122600" y="309060"/>
                    <a:pt x="121013" y="305250"/>
                    <a:pt x="133395" y="304933"/>
                  </a:cubicBezTo>
                  <a:cubicBezTo>
                    <a:pt x="145777" y="304616"/>
                    <a:pt x="175305" y="298266"/>
                    <a:pt x="196260" y="297313"/>
                  </a:cubicBezTo>
                  <a:cubicBezTo>
                    <a:pt x="217215" y="296360"/>
                    <a:pt x="255315" y="294773"/>
                    <a:pt x="259125" y="299218"/>
                  </a:cubicBezTo>
                  <a:cubicBezTo>
                    <a:pt x="262935" y="303663"/>
                    <a:pt x="243250" y="316046"/>
                    <a:pt x="219120" y="323983"/>
                  </a:cubicBezTo>
                  <a:cubicBezTo>
                    <a:pt x="194990" y="331920"/>
                    <a:pt x="141650" y="342081"/>
                    <a:pt x="114345" y="346843"/>
                  </a:cubicBezTo>
                  <a:cubicBezTo>
                    <a:pt x="87040" y="351605"/>
                    <a:pt x="69578" y="355416"/>
                    <a:pt x="55290" y="352558"/>
                  </a:cubicBezTo>
                  <a:cubicBezTo>
                    <a:pt x="41002" y="349700"/>
                    <a:pt x="27667" y="336366"/>
                    <a:pt x="28620" y="329698"/>
                  </a:cubicBezTo>
                  <a:cubicBezTo>
                    <a:pt x="29572" y="323031"/>
                    <a:pt x="51480" y="316046"/>
                    <a:pt x="61005" y="312553"/>
                  </a:cubicBezTo>
                  <a:cubicBezTo>
                    <a:pt x="70530" y="309060"/>
                    <a:pt x="81643" y="315728"/>
                    <a:pt x="85770" y="308743"/>
                  </a:cubicBezTo>
                  <a:cubicBezTo>
                    <a:pt x="89897" y="301758"/>
                    <a:pt x="86087" y="281755"/>
                    <a:pt x="85770" y="270643"/>
                  </a:cubicBezTo>
                  <a:cubicBezTo>
                    <a:pt x="85453" y="259531"/>
                    <a:pt x="91802" y="248735"/>
                    <a:pt x="83865" y="242068"/>
                  </a:cubicBezTo>
                  <a:cubicBezTo>
                    <a:pt x="75928" y="235401"/>
                    <a:pt x="52115" y="236035"/>
                    <a:pt x="38145" y="230638"/>
                  </a:cubicBezTo>
                  <a:cubicBezTo>
                    <a:pt x="24175" y="225241"/>
                    <a:pt x="-1225" y="215081"/>
                    <a:pt x="45" y="209683"/>
                  </a:cubicBezTo>
                  <a:cubicBezTo>
                    <a:pt x="1315" y="204285"/>
                    <a:pt x="27668" y="198253"/>
                    <a:pt x="45765" y="198253"/>
                  </a:cubicBezTo>
                  <a:cubicBezTo>
                    <a:pt x="63862" y="198253"/>
                    <a:pt x="96565" y="213175"/>
                    <a:pt x="108630" y="209683"/>
                  </a:cubicBezTo>
                  <a:cubicBezTo>
                    <a:pt x="120695" y="206191"/>
                    <a:pt x="117520" y="194443"/>
                    <a:pt x="118155" y="177298"/>
                  </a:cubicBezTo>
                  <a:cubicBezTo>
                    <a:pt x="118790" y="160153"/>
                    <a:pt x="119742" y="121100"/>
                    <a:pt x="112440" y="106813"/>
                  </a:cubicBezTo>
                  <a:cubicBezTo>
                    <a:pt x="105138" y="92526"/>
                    <a:pt x="87992" y="97288"/>
                    <a:pt x="74340" y="91573"/>
                  </a:cubicBezTo>
                  <a:cubicBezTo>
                    <a:pt x="60688" y="85858"/>
                    <a:pt x="37827" y="79825"/>
                    <a:pt x="30525" y="72523"/>
                  </a:cubicBezTo>
                  <a:cubicBezTo>
                    <a:pt x="23223" y="65221"/>
                    <a:pt x="24492" y="52203"/>
                    <a:pt x="30525" y="47758"/>
                  </a:cubicBezTo>
                  <a:cubicBezTo>
                    <a:pt x="36558" y="43313"/>
                    <a:pt x="46083" y="45536"/>
                    <a:pt x="66720" y="45853"/>
                  </a:cubicBezTo>
                  <a:cubicBezTo>
                    <a:pt x="87357" y="46170"/>
                    <a:pt x="154350" y="49663"/>
                    <a:pt x="154350" y="49663"/>
                  </a:cubicBezTo>
                  <a:cubicBezTo>
                    <a:pt x="177210" y="50615"/>
                    <a:pt x="189593" y="54108"/>
                    <a:pt x="203880" y="51568"/>
                  </a:cubicBezTo>
                  <a:cubicBezTo>
                    <a:pt x="218167" y="49028"/>
                    <a:pt x="226740" y="38868"/>
                    <a:pt x="240075" y="34423"/>
                  </a:cubicBezTo>
                  <a:cubicBezTo>
                    <a:pt x="253410" y="29978"/>
                    <a:pt x="270237" y="29661"/>
                    <a:pt x="283890" y="24898"/>
                  </a:cubicBezTo>
                  <a:cubicBezTo>
                    <a:pt x="297542" y="20136"/>
                    <a:pt x="310243" y="8388"/>
                    <a:pt x="321990" y="5848"/>
                  </a:cubicBezTo>
                  <a:cubicBezTo>
                    <a:pt x="332785" y="7118"/>
                    <a:pt x="351200" y="-1137"/>
                    <a:pt x="361995" y="133"/>
                  </a:cubicBezTo>
                  <a:lnTo>
                    <a:pt x="381045" y="11563"/>
                  </a:ln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4678395" y="2646043"/>
              <a:ext cx="181596" cy="403634"/>
            </a:xfrm>
            <a:custGeom>
              <a:avLst/>
              <a:gdLst>
                <a:gd name="connsiteX0" fmla="*/ 706 w 166696"/>
                <a:gd name="connsiteY0" fmla="*/ 832 h 404463"/>
                <a:gd name="connsiteX1" fmla="*/ 99766 w 166696"/>
                <a:gd name="connsiteY1" fmla="*/ 57982 h 404463"/>
                <a:gd name="connsiteX2" fmla="*/ 143581 w 166696"/>
                <a:gd name="connsiteY2" fmla="*/ 132277 h 404463"/>
                <a:gd name="connsiteX3" fmla="*/ 158821 w 166696"/>
                <a:gd name="connsiteY3" fmla="*/ 210382 h 404463"/>
                <a:gd name="connsiteX4" fmla="*/ 162631 w 166696"/>
                <a:gd name="connsiteY4" fmla="*/ 242767 h 404463"/>
                <a:gd name="connsiteX5" fmla="*/ 166441 w 166696"/>
                <a:gd name="connsiteY5" fmla="*/ 286582 h 404463"/>
                <a:gd name="connsiteX6" fmla="*/ 155011 w 166696"/>
                <a:gd name="connsiteY6" fmla="*/ 330397 h 404463"/>
                <a:gd name="connsiteX7" fmla="*/ 147391 w 166696"/>
                <a:gd name="connsiteY7" fmla="*/ 362782 h 404463"/>
                <a:gd name="connsiteX8" fmla="*/ 135961 w 166696"/>
                <a:gd name="connsiteY8" fmla="*/ 398977 h 404463"/>
                <a:gd name="connsiteX9" fmla="*/ 118816 w 166696"/>
                <a:gd name="connsiteY9" fmla="*/ 402787 h 404463"/>
                <a:gd name="connsiteX10" fmla="*/ 86431 w 166696"/>
                <a:gd name="connsiteY10" fmla="*/ 383737 h 404463"/>
                <a:gd name="connsiteX11" fmla="*/ 76906 w 166696"/>
                <a:gd name="connsiteY11" fmla="*/ 353257 h 404463"/>
                <a:gd name="connsiteX12" fmla="*/ 95956 w 166696"/>
                <a:gd name="connsiteY12" fmla="*/ 305632 h 404463"/>
                <a:gd name="connsiteX13" fmla="*/ 115006 w 166696"/>
                <a:gd name="connsiteY13" fmla="*/ 267532 h 404463"/>
                <a:gd name="connsiteX14" fmla="*/ 103576 w 166696"/>
                <a:gd name="connsiteY14" fmla="*/ 164662 h 404463"/>
                <a:gd name="connsiteX15" fmla="*/ 57856 w 166696"/>
                <a:gd name="connsiteY15" fmla="*/ 101797 h 404463"/>
                <a:gd name="connsiteX16" fmla="*/ 706 w 166696"/>
                <a:gd name="connsiteY16" fmla="*/ 832 h 404463"/>
                <a:gd name="connsiteX0" fmla="*/ 2412 w 168402"/>
                <a:gd name="connsiteY0" fmla="*/ 832 h 404463"/>
                <a:gd name="connsiteX1" fmla="*/ 101472 w 168402"/>
                <a:gd name="connsiteY1" fmla="*/ 57982 h 404463"/>
                <a:gd name="connsiteX2" fmla="*/ 145287 w 168402"/>
                <a:gd name="connsiteY2" fmla="*/ 132277 h 404463"/>
                <a:gd name="connsiteX3" fmla="*/ 160527 w 168402"/>
                <a:gd name="connsiteY3" fmla="*/ 210382 h 404463"/>
                <a:gd name="connsiteX4" fmla="*/ 164337 w 168402"/>
                <a:gd name="connsiteY4" fmla="*/ 242767 h 404463"/>
                <a:gd name="connsiteX5" fmla="*/ 168147 w 168402"/>
                <a:gd name="connsiteY5" fmla="*/ 286582 h 404463"/>
                <a:gd name="connsiteX6" fmla="*/ 156717 w 168402"/>
                <a:gd name="connsiteY6" fmla="*/ 330397 h 404463"/>
                <a:gd name="connsiteX7" fmla="*/ 149097 w 168402"/>
                <a:gd name="connsiteY7" fmla="*/ 362782 h 404463"/>
                <a:gd name="connsiteX8" fmla="*/ 137667 w 168402"/>
                <a:gd name="connsiteY8" fmla="*/ 398977 h 404463"/>
                <a:gd name="connsiteX9" fmla="*/ 120522 w 168402"/>
                <a:gd name="connsiteY9" fmla="*/ 402787 h 404463"/>
                <a:gd name="connsiteX10" fmla="*/ 88137 w 168402"/>
                <a:gd name="connsiteY10" fmla="*/ 383737 h 404463"/>
                <a:gd name="connsiteX11" fmla="*/ 78612 w 168402"/>
                <a:gd name="connsiteY11" fmla="*/ 353257 h 404463"/>
                <a:gd name="connsiteX12" fmla="*/ 97662 w 168402"/>
                <a:gd name="connsiteY12" fmla="*/ 305632 h 404463"/>
                <a:gd name="connsiteX13" fmla="*/ 116712 w 168402"/>
                <a:gd name="connsiteY13" fmla="*/ 267532 h 404463"/>
                <a:gd name="connsiteX14" fmla="*/ 105282 w 168402"/>
                <a:gd name="connsiteY14" fmla="*/ 164662 h 404463"/>
                <a:gd name="connsiteX15" fmla="*/ 59562 w 168402"/>
                <a:gd name="connsiteY15" fmla="*/ 101797 h 404463"/>
                <a:gd name="connsiteX16" fmla="*/ 32892 w 168402"/>
                <a:gd name="connsiteY16" fmla="*/ 63697 h 404463"/>
                <a:gd name="connsiteX17" fmla="*/ 2412 w 168402"/>
                <a:gd name="connsiteY17" fmla="*/ 832 h 404463"/>
                <a:gd name="connsiteX0" fmla="*/ 10197 w 176187"/>
                <a:gd name="connsiteY0" fmla="*/ 832 h 404463"/>
                <a:gd name="connsiteX1" fmla="*/ 109257 w 176187"/>
                <a:gd name="connsiteY1" fmla="*/ 57982 h 404463"/>
                <a:gd name="connsiteX2" fmla="*/ 153072 w 176187"/>
                <a:gd name="connsiteY2" fmla="*/ 132277 h 404463"/>
                <a:gd name="connsiteX3" fmla="*/ 168312 w 176187"/>
                <a:gd name="connsiteY3" fmla="*/ 210382 h 404463"/>
                <a:gd name="connsiteX4" fmla="*/ 172122 w 176187"/>
                <a:gd name="connsiteY4" fmla="*/ 242767 h 404463"/>
                <a:gd name="connsiteX5" fmla="*/ 175932 w 176187"/>
                <a:gd name="connsiteY5" fmla="*/ 286582 h 404463"/>
                <a:gd name="connsiteX6" fmla="*/ 164502 w 176187"/>
                <a:gd name="connsiteY6" fmla="*/ 330397 h 404463"/>
                <a:gd name="connsiteX7" fmla="*/ 156882 w 176187"/>
                <a:gd name="connsiteY7" fmla="*/ 362782 h 404463"/>
                <a:gd name="connsiteX8" fmla="*/ 145452 w 176187"/>
                <a:gd name="connsiteY8" fmla="*/ 398977 h 404463"/>
                <a:gd name="connsiteX9" fmla="*/ 128307 w 176187"/>
                <a:gd name="connsiteY9" fmla="*/ 402787 h 404463"/>
                <a:gd name="connsiteX10" fmla="*/ 95922 w 176187"/>
                <a:gd name="connsiteY10" fmla="*/ 383737 h 404463"/>
                <a:gd name="connsiteX11" fmla="*/ 86397 w 176187"/>
                <a:gd name="connsiteY11" fmla="*/ 353257 h 404463"/>
                <a:gd name="connsiteX12" fmla="*/ 105447 w 176187"/>
                <a:gd name="connsiteY12" fmla="*/ 305632 h 404463"/>
                <a:gd name="connsiteX13" fmla="*/ 124497 w 176187"/>
                <a:gd name="connsiteY13" fmla="*/ 267532 h 404463"/>
                <a:gd name="connsiteX14" fmla="*/ 113067 w 176187"/>
                <a:gd name="connsiteY14" fmla="*/ 164662 h 404463"/>
                <a:gd name="connsiteX15" fmla="*/ 67347 w 176187"/>
                <a:gd name="connsiteY15" fmla="*/ 101797 h 404463"/>
                <a:gd name="connsiteX16" fmla="*/ 40677 w 176187"/>
                <a:gd name="connsiteY16" fmla="*/ 63697 h 404463"/>
                <a:gd name="connsiteX17" fmla="*/ 10197 w 176187"/>
                <a:gd name="connsiteY17" fmla="*/ 832 h 404463"/>
                <a:gd name="connsiteX0" fmla="*/ 16212 w 182202"/>
                <a:gd name="connsiteY0" fmla="*/ 3 h 403634"/>
                <a:gd name="connsiteX1" fmla="*/ 115272 w 182202"/>
                <a:gd name="connsiteY1" fmla="*/ 57153 h 403634"/>
                <a:gd name="connsiteX2" fmla="*/ 159087 w 182202"/>
                <a:gd name="connsiteY2" fmla="*/ 131448 h 403634"/>
                <a:gd name="connsiteX3" fmla="*/ 174327 w 182202"/>
                <a:gd name="connsiteY3" fmla="*/ 209553 h 403634"/>
                <a:gd name="connsiteX4" fmla="*/ 178137 w 182202"/>
                <a:gd name="connsiteY4" fmla="*/ 241938 h 403634"/>
                <a:gd name="connsiteX5" fmla="*/ 181947 w 182202"/>
                <a:gd name="connsiteY5" fmla="*/ 285753 h 403634"/>
                <a:gd name="connsiteX6" fmla="*/ 170517 w 182202"/>
                <a:gd name="connsiteY6" fmla="*/ 329568 h 403634"/>
                <a:gd name="connsiteX7" fmla="*/ 162897 w 182202"/>
                <a:gd name="connsiteY7" fmla="*/ 361953 h 403634"/>
                <a:gd name="connsiteX8" fmla="*/ 151467 w 182202"/>
                <a:gd name="connsiteY8" fmla="*/ 398148 h 403634"/>
                <a:gd name="connsiteX9" fmla="*/ 134322 w 182202"/>
                <a:gd name="connsiteY9" fmla="*/ 401958 h 403634"/>
                <a:gd name="connsiteX10" fmla="*/ 101937 w 182202"/>
                <a:gd name="connsiteY10" fmla="*/ 382908 h 403634"/>
                <a:gd name="connsiteX11" fmla="*/ 92412 w 182202"/>
                <a:gd name="connsiteY11" fmla="*/ 352428 h 403634"/>
                <a:gd name="connsiteX12" fmla="*/ 111462 w 182202"/>
                <a:gd name="connsiteY12" fmla="*/ 304803 h 403634"/>
                <a:gd name="connsiteX13" fmla="*/ 130512 w 182202"/>
                <a:gd name="connsiteY13" fmla="*/ 266703 h 403634"/>
                <a:gd name="connsiteX14" fmla="*/ 119082 w 182202"/>
                <a:gd name="connsiteY14" fmla="*/ 163833 h 403634"/>
                <a:gd name="connsiteX15" fmla="*/ 73362 w 182202"/>
                <a:gd name="connsiteY15" fmla="*/ 100968 h 403634"/>
                <a:gd name="connsiteX16" fmla="*/ 35262 w 182202"/>
                <a:gd name="connsiteY16" fmla="*/ 59058 h 403634"/>
                <a:gd name="connsiteX17" fmla="*/ 16212 w 182202"/>
                <a:gd name="connsiteY17" fmla="*/ 3 h 403634"/>
                <a:gd name="connsiteX0" fmla="*/ 16212 w 182202"/>
                <a:gd name="connsiteY0" fmla="*/ 3 h 403634"/>
                <a:gd name="connsiteX1" fmla="*/ 115272 w 182202"/>
                <a:gd name="connsiteY1" fmla="*/ 57153 h 403634"/>
                <a:gd name="connsiteX2" fmla="*/ 159087 w 182202"/>
                <a:gd name="connsiteY2" fmla="*/ 131448 h 403634"/>
                <a:gd name="connsiteX3" fmla="*/ 174327 w 182202"/>
                <a:gd name="connsiteY3" fmla="*/ 209553 h 403634"/>
                <a:gd name="connsiteX4" fmla="*/ 178137 w 182202"/>
                <a:gd name="connsiteY4" fmla="*/ 241938 h 403634"/>
                <a:gd name="connsiteX5" fmla="*/ 181947 w 182202"/>
                <a:gd name="connsiteY5" fmla="*/ 285753 h 403634"/>
                <a:gd name="connsiteX6" fmla="*/ 170517 w 182202"/>
                <a:gd name="connsiteY6" fmla="*/ 329568 h 403634"/>
                <a:gd name="connsiteX7" fmla="*/ 162897 w 182202"/>
                <a:gd name="connsiteY7" fmla="*/ 361953 h 403634"/>
                <a:gd name="connsiteX8" fmla="*/ 151467 w 182202"/>
                <a:gd name="connsiteY8" fmla="*/ 398148 h 403634"/>
                <a:gd name="connsiteX9" fmla="*/ 134322 w 182202"/>
                <a:gd name="connsiteY9" fmla="*/ 401958 h 403634"/>
                <a:gd name="connsiteX10" fmla="*/ 101937 w 182202"/>
                <a:gd name="connsiteY10" fmla="*/ 382908 h 403634"/>
                <a:gd name="connsiteX11" fmla="*/ 92412 w 182202"/>
                <a:gd name="connsiteY11" fmla="*/ 352428 h 403634"/>
                <a:gd name="connsiteX12" fmla="*/ 111462 w 182202"/>
                <a:gd name="connsiteY12" fmla="*/ 304803 h 403634"/>
                <a:gd name="connsiteX13" fmla="*/ 122892 w 182202"/>
                <a:gd name="connsiteY13" fmla="*/ 264798 h 403634"/>
                <a:gd name="connsiteX14" fmla="*/ 119082 w 182202"/>
                <a:gd name="connsiteY14" fmla="*/ 163833 h 403634"/>
                <a:gd name="connsiteX15" fmla="*/ 73362 w 182202"/>
                <a:gd name="connsiteY15" fmla="*/ 100968 h 403634"/>
                <a:gd name="connsiteX16" fmla="*/ 35262 w 182202"/>
                <a:gd name="connsiteY16" fmla="*/ 59058 h 403634"/>
                <a:gd name="connsiteX17" fmla="*/ 16212 w 182202"/>
                <a:gd name="connsiteY17" fmla="*/ 3 h 403634"/>
                <a:gd name="connsiteX0" fmla="*/ 15524 w 181514"/>
                <a:gd name="connsiteY0" fmla="*/ 3 h 403634"/>
                <a:gd name="connsiteX1" fmla="*/ 103154 w 181514"/>
                <a:gd name="connsiteY1" fmla="*/ 60963 h 403634"/>
                <a:gd name="connsiteX2" fmla="*/ 158399 w 181514"/>
                <a:gd name="connsiteY2" fmla="*/ 131448 h 403634"/>
                <a:gd name="connsiteX3" fmla="*/ 173639 w 181514"/>
                <a:gd name="connsiteY3" fmla="*/ 209553 h 403634"/>
                <a:gd name="connsiteX4" fmla="*/ 177449 w 181514"/>
                <a:gd name="connsiteY4" fmla="*/ 241938 h 403634"/>
                <a:gd name="connsiteX5" fmla="*/ 181259 w 181514"/>
                <a:gd name="connsiteY5" fmla="*/ 285753 h 403634"/>
                <a:gd name="connsiteX6" fmla="*/ 169829 w 181514"/>
                <a:gd name="connsiteY6" fmla="*/ 329568 h 403634"/>
                <a:gd name="connsiteX7" fmla="*/ 162209 w 181514"/>
                <a:gd name="connsiteY7" fmla="*/ 361953 h 403634"/>
                <a:gd name="connsiteX8" fmla="*/ 150779 w 181514"/>
                <a:gd name="connsiteY8" fmla="*/ 398148 h 403634"/>
                <a:gd name="connsiteX9" fmla="*/ 133634 w 181514"/>
                <a:gd name="connsiteY9" fmla="*/ 401958 h 403634"/>
                <a:gd name="connsiteX10" fmla="*/ 101249 w 181514"/>
                <a:gd name="connsiteY10" fmla="*/ 382908 h 403634"/>
                <a:gd name="connsiteX11" fmla="*/ 91724 w 181514"/>
                <a:gd name="connsiteY11" fmla="*/ 352428 h 403634"/>
                <a:gd name="connsiteX12" fmla="*/ 110774 w 181514"/>
                <a:gd name="connsiteY12" fmla="*/ 304803 h 403634"/>
                <a:gd name="connsiteX13" fmla="*/ 122204 w 181514"/>
                <a:gd name="connsiteY13" fmla="*/ 264798 h 403634"/>
                <a:gd name="connsiteX14" fmla="*/ 118394 w 181514"/>
                <a:gd name="connsiteY14" fmla="*/ 163833 h 403634"/>
                <a:gd name="connsiteX15" fmla="*/ 72674 w 181514"/>
                <a:gd name="connsiteY15" fmla="*/ 100968 h 403634"/>
                <a:gd name="connsiteX16" fmla="*/ 34574 w 181514"/>
                <a:gd name="connsiteY16" fmla="*/ 59058 h 403634"/>
                <a:gd name="connsiteX17" fmla="*/ 15524 w 181514"/>
                <a:gd name="connsiteY17" fmla="*/ 3 h 403634"/>
                <a:gd name="connsiteX0" fmla="*/ 15524 w 181596"/>
                <a:gd name="connsiteY0" fmla="*/ 3 h 403634"/>
                <a:gd name="connsiteX1" fmla="*/ 103154 w 181596"/>
                <a:gd name="connsiteY1" fmla="*/ 60963 h 403634"/>
                <a:gd name="connsiteX2" fmla="*/ 158399 w 181596"/>
                <a:gd name="connsiteY2" fmla="*/ 131448 h 403634"/>
                <a:gd name="connsiteX3" fmla="*/ 166019 w 181596"/>
                <a:gd name="connsiteY3" fmla="*/ 211458 h 403634"/>
                <a:gd name="connsiteX4" fmla="*/ 177449 w 181596"/>
                <a:gd name="connsiteY4" fmla="*/ 241938 h 403634"/>
                <a:gd name="connsiteX5" fmla="*/ 181259 w 181596"/>
                <a:gd name="connsiteY5" fmla="*/ 285753 h 403634"/>
                <a:gd name="connsiteX6" fmla="*/ 169829 w 181596"/>
                <a:gd name="connsiteY6" fmla="*/ 329568 h 403634"/>
                <a:gd name="connsiteX7" fmla="*/ 162209 w 181596"/>
                <a:gd name="connsiteY7" fmla="*/ 361953 h 403634"/>
                <a:gd name="connsiteX8" fmla="*/ 150779 w 181596"/>
                <a:gd name="connsiteY8" fmla="*/ 398148 h 403634"/>
                <a:gd name="connsiteX9" fmla="*/ 133634 w 181596"/>
                <a:gd name="connsiteY9" fmla="*/ 401958 h 403634"/>
                <a:gd name="connsiteX10" fmla="*/ 101249 w 181596"/>
                <a:gd name="connsiteY10" fmla="*/ 382908 h 403634"/>
                <a:gd name="connsiteX11" fmla="*/ 91724 w 181596"/>
                <a:gd name="connsiteY11" fmla="*/ 352428 h 403634"/>
                <a:gd name="connsiteX12" fmla="*/ 110774 w 181596"/>
                <a:gd name="connsiteY12" fmla="*/ 304803 h 403634"/>
                <a:gd name="connsiteX13" fmla="*/ 122204 w 181596"/>
                <a:gd name="connsiteY13" fmla="*/ 264798 h 403634"/>
                <a:gd name="connsiteX14" fmla="*/ 118394 w 181596"/>
                <a:gd name="connsiteY14" fmla="*/ 163833 h 403634"/>
                <a:gd name="connsiteX15" fmla="*/ 72674 w 181596"/>
                <a:gd name="connsiteY15" fmla="*/ 100968 h 403634"/>
                <a:gd name="connsiteX16" fmla="*/ 34574 w 181596"/>
                <a:gd name="connsiteY16" fmla="*/ 59058 h 403634"/>
                <a:gd name="connsiteX17" fmla="*/ 15524 w 181596"/>
                <a:gd name="connsiteY17" fmla="*/ 3 h 403634"/>
                <a:gd name="connsiteX0" fmla="*/ 15524 w 181596"/>
                <a:gd name="connsiteY0" fmla="*/ 3 h 403634"/>
                <a:gd name="connsiteX1" fmla="*/ 103154 w 181596"/>
                <a:gd name="connsiteY1" fmla="*/ 60963 h 403634"/>
                <a:gd name="connsiteX2" fmla="*/ 152684 w 181596"/>
                <a:gd name="connsiteY2" fmla="*/ 131448 h 403634"/>
                <a:gd name="connsiteX3" fmla="*/ 166019 w 181596"/>
                <a:gd name="connsiteY3" fmla="*/ 211458 h 403634"/>
                <a:gd name="connsiteX4" fmla="*/ 177449 w 181596"/>
                <a:gd name="connsiteY4" fmla="*/ 241938 h 403634"/>
                <a:gd name="connsiteX5" fmla="*/ 181259 w 181596"/>
                <a:gd name="connsiteY5" fmla="*/ 285753 h 403634"/>
                <a:gd name="connsiteX6" fmla="*/ 169829 w 181596"/>
                <a:gd name="connsiteY6" fmla="*/ 329568 h 403634"/>
                <a:gd name="connsiteX7" fmla="*/ 162209 w 181596"/>
                <a:gd name="connsiteY7" fmla="*/ 361953 h 403634"/>
                <a:gd name="connsiteX8" fmla="*/ 150779 w 181596"/>
                <a:gd name="connsiteY8" fmla="*/ 398148 h 403634"/>
                <a:gd name="connsiteX9" fmla="*/ 133634 w 181596"/>
                <a:gd name="connsiteY9" fmla="*/ 401958 h 403634"/>
                <a:gd name="connsiteX10" fmla="*/ 101249 w 181596"/>
                <a:gd name="connsiteY10" fmla="*/ 382908 h 403634"/>
                <a:gd name="connsiteX11" fmla="*/ 91724 w 181596"/>
                <a:gd name="connsiteY11" fmla="*/ 352428 h 403634"/>
                <a:gd name="connsiteX12" fmla="*/ 110774 w 181596"/>
                <a:gd name="connsiteY12" fmla="*/ 304803 h 403634"/>
                <a:gd name="connsiteX13" fmla="*/ 122204 w 181596"/>
                <a:gd name="connsiteY13" fmla="*/ 264798 h 403634"/>
                <a:gd name="connsiteX14" fmla="*/ 118394 w 181596"/>
                <a:gd name="connsiteY14" fmla="*/ 163833 h 403634"/>
                <a:gd name="connsiteX15" fmla="*/ 72674 w 181596"/>
                <a:gd name="connsiteY15" fmla="*/ 100968 h 403634"/>
                <a:gd name="connsiteX16" fmla="*/ 34574 w 181596"/>
                <a:gd name="connsiteY16" fmla="*/ 59058 h 403634"/>
                <a:gd name="connsiteX17" fmla="*/ 15524 w 181596"/>
                <a:gd name="connsiteY17" fmla="*/ 3 h 40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596" h="403634">
                  <a:moveTo>
                    <a:pt x="15524" y="3"/>
                  </a:moveTo>
                  <a:cubicBezTo>
                    <a:pt x="26954" y="321"/>
                    <a:pt x="80294" y="39056"/>
                    <a:pt x="103154" y="60963"/>
                  </a:cubicBezTo>
                  <a:cubicBezTo>
                    <a:pt x="126014" y="82870"/>
                    <a:pt x="142207" y="106366"/>
                    <a:pt x="152684" y="131448"/>
                  </a:cubicBezTo>
                  <a:cubicBezTo>
                    <a:pt x="163161" y="156530"/>
                    <a:pt x="161892" y="193043"/>
                    <a:pt x="166019" y="211458"/>
                  </a:cubicBezTo>
                  <a:cubicBezTo>
                    <a:pt x="170146" y="229873"/>
                    <a:pt x="174909" y="229556"/>
                    <a:pt x="177449" y="241938"/>
                  </a:cubicBezTo>
                  <a:cubicBezTo>
                    <a:pt x="179989" y="254320"/>
                    <a:pt x="182529" y="271148"/>
                    <a:pt x="181259" y="285753"/>
                  </a:cubicBezTo>
                  <a:cubicBezTo>
                    <a:pt x="179989" y="300358"/>
                    <a:pt x="173004" y="316868"/>
                    <a:pt x="169829" y="329568"/>
                  </a:cubicBezTo>
                  <a:cubicBezTo>
                    <a:pt x="166654" y="342268"/>
                    <a:pt x="165384" y="350523"/>
                    <a:pt x="162209" y="361953"/>
                  </a:cubicBezTo>
                  <a:cubicBezTo>
                    <a:pt x="159034" y="373383"/>
                    <a:pt x="155541" y="391481"/>
                    <a:pt x="150779" y="398148"/>
                  </a:cubicBezTo>
                  <a:cubicBezTo>
                    <a:pt x="146017" y="404815"/>
                    <a:pt x="141889" y="404498"/>
                    <a:pt x="133634" y="401958"/>
                  </a:cubicBezTo>
                  <a:cubicBezTo>
                    <a:pt x="125379" y="399418"/>
                    <a:pt x="108234" y="391163"/>
                    <a:pt x="101249" y="382908"/>
                  </a:cubicBezTo>
                  <a:cubicBezTo>
                    <a:pt x="94264" y="374653"/>
                    <a:pt x="90137" y="365445"/>
                    <a:pt x="91724" y="352428"/>
                  </a:cubicBezTo>
                  <a:cubicBezTo>
                    <a:pt x="93311" y="339411"/>
                    <a:pt x="105694" y="319408"/>
                    <a:pt x="110774" y="304803"/>
                  </a:cubicBezTo>
                  <a:cubicBezTo>
                    <a:pt x="115854" y="290198"/>
                    <a:pt x="120934" y="288293"/>
                    <a:pt x="122204" y="264798"/>
                  </a:cubicBezTo>
                  <a:cubicBezTo>
                    <a:pt x="123474" y="241303"/>
                    <a:pt x="127919" y="191455"/>
                    <a:pt x="118394" y="163833"/>
                  </a:cubicBezTo>
                  <a:cubicBezTo>
                    <a:pt x="108869" y="136211"/>
                    <a:pt x="86644" y="118431"/>
                    <a:pt x="72674" y="100968"/>
                  </a:cubicBezTo>
                  <a:cubicBezTo>
                    <a:pt x="58704" y="83506"/>
                    <a:pt x="44099" y="75885"/>
                    <a:pt x="34574" y="59058"/>
                  </a:cubicBezTo>
                  <a:cubicBezTo>
                    <a:pt x="-20671" y="19371"/>
                    <a:pt x="4094" y="-315"/>
                    <a:pt x="15524" y="3"/>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4284233" y="2603971"/>
              <a:ext cx="356372" cy="156696"/>
            </a:xfrm>
            <a:custGeom>
              <a:avLst/>
              <a:gdLst>
                <a:gd name="connsiteX0" fmla="*/ 49719 w 356449"/>
                <a:gd name="connsiteY0" fmla="*/ 156210 h 156506"/>
                <a:gd name="connsiteX1" fmla="*/ 91629 w 356449"/>
                <a:gd name="connsiteY1" fmla="*/ 110490 h 156506"/>
                <a:gd name="connsiteX2" fmla="*/ 146874 w 356449"/>
                <a:gd name="connsiteY2" fmla="*/ 87630 h 156506"/>
                <a:gd name="connsiteX3" fmla="*/ 184974 w 356449"/>
                <a:gd name="connsiteY3" fmla="*/ 64770 h 156506"/>
                <a:gd name="connsiteX4" fmla="*/ 238314 w 356449"/>
                <a:gd name="connsiteY4" fmla="*/ 40005 h 156506"/>
                <a:gd name="connsiteX5" fmla="*/ 320229 w 356449"/>
                <a:gd name="connsiteY5" fmla="*/ 34290 h 156506"/>
                <a:gd name="connsiteX6" fmla="*/ 346899 w 356449"/>
                <a:gd name="connsiteY6" fmla="*/ 38100 h 156506"/>
                <a:gd name="connsiteX7" fmla="*/ 348804 w 356449"/>
                <a:gd name="connsiteY7" fmla="*/ 11430 h 156506"/>
                <a:gd name="connsiteX8" fmla="*/ 251649 w 356449"/>
                <a:gd name="connsiteY8" fmla="*/ 0 h 156506"/>
                <a:gd name="connsiteX9" fmla="*/ 158304 w 356449"/>
                <a:gd name="connsiteY9" fmla="*/ 11430 h 156506"/>
                <a:gd name="connsiteX10" fmla="*/ 99249 w 356449"/>
                <a:gd name="connsiteY10" fmla="*/ 41910 h 156506"/>
                <a:gd name="connsiteX11" fmla="*/ 44004 w 356449"/>
                <a:gd name="connsiteY11" fmla="*/ 78105 h 156506"/>
                <a:gd name="connsiteX12" fmla="*/ 189 w 356449"/>
                <a:gd name="connsiteY12" fmla="*/ 127635 h 156506"/>
                <a:gd name="connsiteX13" fmla="*/ 49719 w 356449"/>
                <a:gd name="connsiteY13" fmla="*/ 156210 h 156506"/>
                <a:gd name="connsiteX0" fmla="*/ 49719 w 356449"/>
                <a:gd name="connsiteY0" fmla="*/ 156210 h 156506"/>
                <a:gd name="connsiteX1" fmla="*/ 91629 w 356449"/>
                <a:gd name="connsiteY1" fmla="*/ 110490 h 156506"/>
                <a:gd name="connsiteX2" fmla="*/ 146874 w 356449"/>
                <a:gd name="connsiteY2" fmla="*/ 87630 h 156506"/>
                <a:gd name="connsiteX3" fmla="*/ 173544 w 356449"/>
                <a:gd name="connsiteY3" fmla="*/ 55245 h 156506"/>
                <a:gd name="connsiteX4" fmla="*/ 238314 w 356449"/>
                <a:gd name="connsiteY4" fmla="*/ 40005 h 156506"/>
                <a:gd name="connsiteX5" fmla="*/ 320229 w 356449"/>
                <a:gd name="connsiteY5" fmla="*/ 34290 h 156506"/>
                <a:gd name="connsiteX6" fmla="*/ 346899 w 356449"/>
                <a:gd name="connsiteY6" fmla="*/ 38100 h 156506"/>
                <a:gd name="connsiteX7" fmla="*/ 348804 w 356449"/>
                <a:gd name="connsiteY7" fmla="*/ 11430 h 156506"/>
                <a:gd name="connsiteX8" fmla="*/ 251649 w 356449"/>
                <a:gd name="connsiteY8" fmla="*/ 0 h 156506"/>
                <a:gd name="connsiteX9" fmla="*/ 158304 w 356449"/>
                <a:gd name="connsiteY9" fmla="*/ 11430 h 156506"/>
                <a:gd name="connsiteX10" fmla="*/ 99249 w 356449"/>
                <a:gd name="connsiteY10" fmla="*/ 41910 h 156506"/>
                <a:gd name="connsiteX11" fmla="*/ 44004 w 356449"/>
                <a:gd name="connsiteY11" fmla="*/ 78105 h 156506"/>
                <a:gd name="connsiteX12" fmla="*/ 189 w 356449"/>
                <a:gd name="connsiteY12" fmla="*/ 127635 h 156506"/>
                <a:gd name="connsiteX13" fmla="*/ 49719 w 356449"/>
                <a:gd name="connsiteY13" fmla="*/ 156210 h 156506"/>
                <a:gd name="connsiteX0" fmla="*/ 49719 w 356449"/>
                <a:gd name="connsiteY0" fmla="*/ 156210 h 156506"/>
                <a:gd name="connsiteX1" fmla="*/ 91629 w 356449"/>
                <a:gd name="connsiteY1" fmla="*/ 110490 h 156506"/>
                <a:gd name="connsiteX2" fmla="*/ 131634 w 356449"/>
                <a:gd name="connsiteY2" fmla="*/ 76200 h 156506"/>
                <a:gd name="connsiteX3" fmla="*/ 173544 w 356449"/>
                <a:gd name="connsiteY3" fmla="*/ 55245 h 156506"/>
                <a:gd name="connsiteX4" fmla="*/ 238314 w 356449"/>
                <a:gd name="connsiteY4" fmla="*/ 40005 h 156506"/>
                <a:gd name="connsiteX5" fmla="*/ 320229 w 356449"/>
                <a:gd name="connsiteY5" fmla="*/ 34290 h 156506"/>
                <a:gd name="connsiteX6" fmla="*/ 346899 w 356449"/>
                <a:gd name="connsiteY6" fmla="*/ 38100 h 156506"/>
                <a:gd name="connsiteX7" fmla="*/ 348804 w 356449"/>
                <a:gd name="connsiteY7" fmla="*/ 11430 h 156506"/>
                <a:gd name="connsiteX8" fmla="*/ 251649 w 356449"/>
                <a:gd name="connsiteY8" fmla="*/ 0 h 156506"/>
                <a:gd name="connsiteX9" fmla="*/ 158304 w 356449"/>
                <a:gd name="connsiteY9" fmla="*/ 11430 h 156506"/>
                <a:gd name="connsiteX10" fmla="*/ 99249 w 356449"/>
                <a:gd name="connsiteY10" fmla="*/ 41910 h 156506"/>
                <a:gd name="connsiteX11" fmla="*/ 44004 w 356449"/>
                <a:gd name="connsiteY11" fmla="*/ 78105 h 156506"/>
                <a:gd name="connsiteX12" fmla="*/ 189 w 356449"/>
                <a:gd name="connsiteY12" fmla="*/ 127635 h 156506"/>
                <a:gd name="connsiteX13" fmla="*/ 49719 w 356449"/>
                <a:gd name="connsiteY13" fmla="*/ 156210 h 156506"/>
                <a:gd name="connsiteX0" fmla="*/ 49709 w 356439"/>
                <a:gd name="connsiteY0" fmla="*/ 156210 h 156768"/>
                <a:gd name="connsiteX1" fmla="*/ 76379 w 356439"/>
                <a:gd name="connsiteY1" fmla="*/ 102870 h 156768"/>
                <a:gd name="connsiteX2" fmla="*/ 131624 w 356439"/>
                <a:gd name="connsiteY2" fmla="*/ 76200 h 156768"/>
                <a:gd name="connsiteX3" fmla="*/ 173534 w 356439"/>
                <a:gd name="connsiteY3" fmla="*/ 55245 h 156768"/>
                <a:gd name="connsiteX4" fmla="*/ 238304 w 356439"/>
                <a:gd name="connsiteY4" fmla="*/ 40005 h 156768"/>
                <a:gd name="connsiteX5" fmla="*/ 320219 w 356439"/>
                <a:gd name="connsiteY5" fmla="*/ 34290 h 156768"/>
                <a:gd name="connsiteX6" fmla="*/ 346889 w 356439"/>
                <a:gd name="connsiteY6" fmla="*/ 38100 h 156768"/>
                <a:gd name="connsiteX7" fmla="*/ 348794 w 356439"/>
                <a:gd name="connsiteY7" fmla="*/ 11430 h 156768"/>
                <a:gd name="connsiteX8" fmla="*/ 251639 w 356439"/>
                <a:gd name="connsiteY8" fmla="*/ 0 h 156768"/>
                <a:gd name="connsiteX9" fmla="*/ 158294 w 356439"/>
                <a:gd name="connsiteY9" fmla="*/ 11430 h 156768"/>
                <a:gd name="connsiteX10" fmla="*/ 99239 w 356439"/>
                <a:gd name="connsiteY10" fmla="*/ 41910 h 156768"/>
                <a:gd name="connsiteX11" fmla="*/ 43994 w 356439"/>
                <a:gd name="connsiteY11" fmla="*/ 78105 h 156768"/>
                <a:gd name="connsiteX12" fmla="*/ 179 w 356439"/>
                <a:gd name="connsiteY12" fmla="*/ 127635 h 156768"/>
                <a:gd name="connsiteX13" fmla="*/ 49709 w 356439"/>
                <a:gd name="connsiteY13" fmla="*/ 156210 h 156768"/>
                <a:gd name="connsiteX0" fmla="*/ 40016 w 356271"/>
                <a:gd name="connsiteY0" fmla="*/ 146685 h 147529"/>
                <a:gd name="connsiteX1" fmla="*/ 76211 w 356271"/>
                <a:gd name="connsiteY1" fmla="*/ 102870 h 147529"/>
                <a:gd name="connsiteX2" fmla="*/ 131456 w 356271"/>
                <a:gd name="connsiteY2" fmla="*/ 76200 h 147529"/>
                <a:gd name="connsiteX3" fmla="*/ 173366 w 356271"/>
                <a:gd name="connsiteY3" fmla="*/ 55245 h 147529"/>
                <a:gd name="connsiteX4" fmla="*/ 238136 w 356271"/>
                <a:gd name="connsiteY4" fmla="*/ 40005 h 147529"/>
                <a:gd name="connsiteX5" fmla="*/ 320051 w 356271"/>
                <a:gd name="connsiteY5" fmla="*/ 34290 h 147529"/>
                <a:gd name="connsiteX6" fmla="*/ 346721 w 356271"/>
                <a:gd name="connsiteY6" fmla="*/ 38100 h 147529"/>
                <a:gd name="connsiteX7" fmla="*/ 348626 w 356271"/>
                <a:gd name="connsiteY7" fmla="*/ 11430 h 147529"/>
                <a:gd name="connsiteX8" fmla="*/ 251471 w 356271"/>
                <a:gd name="connsiteY8" fmla="*/ 0 h 147529"/>
                <a:gd name="connsiteX9" fmla="*/ 158126 w 356271"/>
                <a:gd name="connsiteY9" fmla="*/ 11430 h 147529"/>
                <a:gd name="connsiteX10" fmla="*/ 99071 w 356271"/>
                <a:gd name="connsiteY10" fmla="*/ 41910 h 147529"/>
                <a:gd name="connsiteX11" fmla="*/ 43826 w 356271"/>
                <a:gd name="connsiteY11" fmla="*/ 78105 h 147529"/>
                <a:gd name="connsiteX12" fmla="*/ 11 w 356271"/>
                <a:gd name="connsiteY12" fmla="*/ 127635 h 147529"/>
                <a:gd name="connsiteX13" fmla="*/ 40016 w 356271"/>
                <a:gd name="connsiteY13" fmla="*/ 146685 h 147529"/>
                <a:gd name="connsiteX0" fmla="*/ 40019 w 356274"/>
                <a:gd name="connsiteY0" fmla="*/ 146685 h 146739"/>
                <a:gd name="connsiteX1" fmla="*/ 76214 w 356274"/>
                <a:gd name="connsiteY1" fmla="*/ 102870 h 146739"/>
                <a:gd name="connsiteX2" fmla="*/ 131459 w 356274"/>
                <a:gd name="connsiteY2" fmla="*/ 76200 h 146739"/>
                <a:gd name="connsiteX3" fmla="*/ 173369 w 356274"/>
                <a:gd name="connsiteY3" fmla="*/ 55245 h 146739"/>
                <a:gd name="connsiteX4" fmla="*/ 238139 w 356274"/>
                <a:gd name="connsiteY4" fmla="*/ 40005 h 146739"/>
                <a:gd name="connsiteX5" fmla="*/ 320054 w 356274"/>
                <a:gd name="connsiteY5" fmla="*/ 34290 h 146739"/>
                <a:gd name="connsiteX6" fmla="*/ 346724 w 356274"/>
                <a:gd name="connsiteY6" fmla="*/ 38100 h 146739"/>
                <a:gd name="connsiteX7" fmla="*/ 348629 w 356274"/>
                <a:gd name="connsiteY7" fmla="*/ 11430 h 146739"/>
                <a:gd name="connsiteX8" fmla="*/ 251474 w 356274"/>
                <a:gd name="connsiteY8" fmla="*/ 0 h 146739"/>
                <a:gd name="connsiteX9" fmla="*/ 158129 w 356274"/>
                <a:gd name="connsiteY9" fmla="*/ 11430 h 146739"/>
                <a:gd name="connsiteX10" fmla="*/ 99074 w 356274"/>
                <a:gd name="connsiteY10" fmla="*/ 41910 h 146739"/>
                <a:gd name="connsiteX11" fmla="*/ 43829 w 356274"/>
                <a:gd name="connsiteY11" fmla="*/ 78105 h 146739"/>
                <a:gd name="connsiteX12" fmla="*/ 14 w 356274"/>
                <a:gd name="connsiteY12" fmla="*/ 127635 h 146739"/>
                <a:gd name="connsiteX13" fmla="*/ 40019 w 356274"/>
                <a:gd name="connsiteY13" fmla="*/ 146685 h 146739"/>
                <a:gd name="connsiteX0" fmla="*/ 43815 w 356260"/>
                <a:gd name="connsiteY0" fmla="*/ 156210 h 156254"/>
                <a:gd name="connsiteX1" fmla="*/ 76200 w 356260"/>
                <a:gd name="connsiteY1" fmla="*/ 102870 h 156254"/>
                <a:gd name="connsiteX2" fmla="*/ 131445 w 356260"/>
                <a:gd name="connsiteY2" fmla="*/ 76200 h 156254"/>
                <a:gd name="connsiteX3" fmla="*/ 173355 w 356260"/>
                <a:gd name="connsiteY3" fmla="*/ 55245 h 156254"/>
                <a:gd name="connsiteX4" fmla="*/ 238125 w 356260"/>
                <a:gd name="connsiteY4" fmla="*/ 40005 h 156254"/>
                <a:gd name="connsiteX5" fmla="*/ 320040 w 356260"/>
                <a:gd name="connsiteY5" fmla="*/ 34290 h 156254"/>
                <a:gd name="connsiteX6" fmla="*/ 346710 w 356260"/>
                <a:gd name="connsiteY6" fmla="*/ 38100 h 156254"/>
                <a:gd name="connsiteX7" fmla="*/ 348615 w 356260"/>
                <a:gd name="connsiteY7" fmla="*/ 11430 h 156254"/>
                <a:gd name="connsiteX8" fmla="*/ 251460 w 356260"/>
                <a:gd name="connsiteY8" fmla="*/ 0 h 156254"/>
                <a:gd name="connsiteX9" fmla="*/ 158115 w 356260"/>
                <a:gd name="connsiteY9" fmla="*/ 11430 h 156254"/>
                <a:gd name="connsiteX10" fmla="*/ 99060 w 356260"/>
                <a:gd name="connsiteY10" fmla="*/ 41910 h 156254"/>
                <a:gd name="connsiteX11" fmla="*/ 43815 w 356260"/>
                <a:gd name="connsiteY11" fmla="*/ 78105 h 156254"/>
                <a:gd name="connsiteX12" fmla="*/ 0 w 356260"/>
                <a:gd name="connsiteY12" fmla="*/ 127635 h 156254"/>
                <a:gd name="connsiteX13" fmla="*/ 43815 w 356260"/>
                <a:gd name="connsiteY13" fmla="*/ 156210 h 156254"/>
                <a:gd name="connsiteX0" fmla="*/ 43815 w 356260"/>
                <a:gd name="connsiteY0" fmla="*/ 156210 h 156566"/>
                <a:gd name="connsiteX1" fmla="*/ 87630 w 356260"/>
                <a:gd name="connsiteY1" fmla="*/ 108585 h 156566"/>
                <a:gd name="connsiteX2" fmla="*/ 131445 w 356260"/>
                <a:gd name="connsiteY2" fmla="*/ 76200 h 156566"/>
                <a:gd name="connsiteX3" fmla="*/ 173355 w 356260"/>
                <a:gd name="connsiteY3" fmla="*/ 55245 h 156566"/>
                <a:gd name="connsiteX4" fmla="*/ 238125 w 356260"/>
                <a:gd name="connsiteY4" fmla="*/ 40005 h 156566"/>
                <a:gd name="connsiteX5" fmla="*/ 320040 w 356260"/>
                <a:gd name="connsiteY5" fmla="*/ 34290 h 156566"/>
                <a:gd name="connsiteX6" fmla="*/ 346710 w 356260"/>
                <a:gd name="connsiteY6" fmla="*/ 38100 h 156566"/>
                <a:gd name="connsiteX7" fmla="*/ 348615 w 356260"/>
                <a:gd name="connsiteY7" fmla="*/ 11430 h 156566"/>
                <a:gd name="connsiteX8" fmla="*/ 251460 w 356260"/>
                <a:gd name="connsiteY8" fmla="*/ 0 h 156566"/>
                <a:gd name="connsiteX9" fmla="*/ 158115 w 356260"/>
                <a:gd name="connsiteY9" fmla="*/ 11430 h 156566"/>
                <a:gd name="connsiteX10" fmla="*/ 99060 w 356260"/>
                <a:gd name="connsiteY10" fmla="*/ 41910 h 156566"/>
                <a:gd name="connsiteX11" fmla="*/ 43815 w 356260"/>
                <a:gd name="connsiteY11" fmla="*/ 78105 h 156566"/>
                <a:gd name="connsiteX12" fmla="*/ 0 w 356260"/>
                <a:gd name="connsiteY12" fmla="*/ 127635 h 156566"/>
                <a:gd name="connsiteX13" fmla="*/ 43815 w 356260"/>
                <a:gd name="connsiteY13" fmla="*/ 156210 h 156566"/>
                <a:gd name="connsiteX0" fmla="*/ 43815 w 356260"/>
                <a:gd name="connsiteY0" fmla="*/ 156373 h 156729"/>
                <a:gd name="connsiteX1" fmla="*/ 87630 w 356260"/>
                <a:gd name="connsiteY1" fmla="*/ 108748 h 156729"/>
                <a:gd name="connsiteX2" fmla="*/ 131445 w 356260"/>
                <a:gd name="connsiteY2" fmla="*/ 76363 h 156729"/>
                <a:gd name="connsiteX3" fmla="*/ 173355 w 356260"/>
                <a:gd name="connsiteY3" fmla="*/ 55408 h 156729"/>
                <a:gd name="connsiteX4" fmla="*/ 238125 w 356260"/>
                <a:gd name="connsiteY4" fmla="*/ 40168 h 156729"/>
                <a:gd name="connsiteX5" fmla="*/ 320040 w 356260"/>
                <a:gd name="connsiteY5" fmla="*/ 34453 h 156729"/>
                <a:gd name="connsiteX6" fmla="*/ 346710 w 356260"/>
                <a:gd name="connsiteY6" fmla="*/ 38263 h 156729"/>
                <a:gd name="connsiteX7" fmla="*/ 348615 w 356260"/>
                <a:gd name="connsiteY7" fmla="*/ 11593 h 156729"/>
                <a:gd name="connsiteX8" fmla="*/ 251460 w 356260"/>
                <a:gd name="connsiteY8" fmla="*/ 163 h 156729"/>
                <a:gd name="connsiteX9" fmla="*/ 169545 w 356260"/>
                <a:gd name="connsiteY9" fmla="*/ 19213 h 156729"/>
                <a:gd name="connsiteX10" fmla="*/ 99060 w 356260"/>
                <a:gd name="connsiteY10" fmla="*/ 42073 h 156729"/>
                <a:gd name="connsiteX11" fmla="*/ 43815 w 356260"/>
                <a:gd name="connsiteY11" fmla="*/ 78268 h 156729"/>
                <a:gd name="connsiteX12" fmla="*/ 0 w 356260"/>
                <a:gd name="connsiteY12" fmla="*/ 127798 h 156729"/>
                <a:gd name="connsiteX13" fmla="*/ 43815 w 356260"/>
                <a:gd name="connsiteY13" fmla="*/ 156373 h 156729"/>
                <a:gd name="connsiteX0" fmla="*/ 43815 w 356260"/>
                <a:gd name="connsiteY0" fmla="*/ 156373 h 156729"/>
                <a:gd name="connsiteX1" fmla="*/ 87630 w 356260"/>
                <a:gd name="connsiteY1" fmla="*/ 108748 h 156729"/>
                <a:gd name="connsiteX2" fmla="*/ 131445 w 356260"/>
                <a:gd name="connsiteY2" fmla="*/ 76363 h 156729"/>
                <a:gd name="connsiteX3" fmla="*/ 173355 w 356260"/>
                <a:gd name="connsiteY3" fmla="*/ 55408 h 156729"/>
                <a:gd name="connsiteX4" fmla="*/ 238125 w 356260"/>
                <a:gd name="connsiteY4" fmla="*/ 40168 h 156729"/>
                <a:gd name="connsiteX5" fmla="*/ 320040 w 356260"/>
                <a:gd name="connsiteY5" fmla="*/ 34453 h 156729"/>
                <a:gd name="connsiteX6" fmla="*/ 346710 w 356260"/>
                <a:gd name="connsiteY6" fmla="*/ 38263 h 156729"/>
                <a:gd name="connsiteX7" fmla="*/ 348615 w 356260"/>
                <a:gd name="connsiteY7" fmla="*/ 11593 h 156729"/>
                <a:gd name="connsiteX8" fmla="*/ 251460 w 356260"/>
                <a:gd name="connsiteY8" fmla="*/ 163 h 156729"/>
                <a:gd name="connsiteX9" fmla="*/ 169545 w 356260"/>
                <a:gd name="connsiteY9" fmla="*/ 19213 h 156729"/>
                <a:gd name="connsiteX10" fmla="*/ 110490 w 356260"/>
                <a:gd name="connsiteY10" fmla="*/ 49693 h 156729"/>
                <a:gd name="connsiteX11" fmla="*/ 43815 w 356260"/>
                <a:gd name="connsiteY11" fmla="*/ 78268 h 156729"/>
                <a:gd name="connsiteX12" fmla="*/ 0 w 356260"/>
                <a:gd name="connsiteY12" fmla="*/ 127798 h 156729"/>
                <a:gd name="connsiteX13" fmla="*/ 43815 w 356260"/>
                <a:gd name="connsiteY13" fmla="*/ 156373 h 156729"/>
                <a:gd name="connsiteX0" fmla="*/ 43927 w 356372"/>
                <a:gd name="connsiteY0" fmla="*/ 156373 h 156696"/>
                <a:gd name="connsiteX1" fmla="*/ 87742 w 356372"/>
                <a:gd name="connsiteY1" fmla="*/ 108748 h 156696"/>
                <a:gd name="connsiteX2" fmla="*/ 131557 w 356372"/>
                <a:gd name="connsiteY2" fmla="*/ 76363 h 156696"/>
                <a:gd name="connsiteX3" fmla="*/ 173467 w 356372"/>
                <a:gd name="connsiteY3" fmla="*/ 55408 h 156696"/>
                <a:gd name="connsiteX4" fmla="*/ 238237 w 356372"/>
                <a:gd name="connsiteY4" fmla="*/ 40168 h 156696"/>
                <a:gd name="connsiteX5" fmla="*/ 320152 w 356372"/>
                <a:gd name="connsiteY5" fmla="*/ 34453 h 156696"/>
                <a:gd name="connsiteX6" fmla="*/ 346822 w 356372"/>
                <a:gd name="connsiteY6" fmla="*/ 38263 h 156696"/>
                <a:gd name="connsiteX7" fmla="*/ 348727 w 356372"/>
                <a:gd name="connsiteY7" fmla="*/ 11593 h 156696"/>
                <a:gd name="connsiteX8" fmla="*/ 251572 w 356372"/>
                <a:gd name="connsiteY8" fmla="*/ 163 h 156696"/>
                <a:gd name="connsiteX9" fmla="*/ 169657 w 356372"/>
                <a:gd name="connsiteY9" fmla="*/ 19213 h 156696"/>
                <a:gd name="connsiteX10" fmla="*/ 110602 w 356372"/>
                <a:gd name="connsiteY10" fmla="*/ 49693 h 156696"/>
                <a:gd name="connsiteX11" fmla="*/ 57262 w 356372"/>
                <a:gd name="connsiteY11" fmla="*/ 91603 h 156696"/>
                <a:gd name="connsiteX12" fmla="*/ 112 w 356372"/>
                <a:gd name="connsiteY12" fmla="*/ 127798 h 156696"/>
                <a:gd name="connsiteX13" fmla="*/ 43927 w 356372"/>
                <a:gd name="connsiteY13" fmla="*/ 156373 h 15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372" h="156696">
                  <a:moveTo>
                    <a:pt x="43927" y="156373"/>
                  </a:moveTo>
                  <a:cubicBezTo>
                    <a:pt x="58532" y="153198"/>
                    <a:pt x="73137" y="122083"/>
                    <a:pt x="87742" y="108748"/>
                  </a:cubicBezTo>
                  <a:cubicBezTo>
                    <a:pt x="102347" y="95413"/>
                    <a:pt x="117270" y="85253"/>
                    <a:pt x="131557" y="76363"/>
                  </a:cubicBezTo>
                  <a:cubicBezTo>
                    <a:pt x="145844" y="67473"/>
                    <a:pt x="155687" y="61441"/>
                    <a:pt x="173467" y="55408"/>
                  </a:cubicBezTo>
                  <a:cubicBezTo>
                    <a:pt x="191247" y="49376"/>
                    <a:pt x="213790" y="43660"/>
                    <a:pt x="238237" y="40168"/>
                  </a:cubicBezTo>
                  <a:cubicBezTo>
                    <a:pt x="262684" y="36676"/>
                    <a:pt x="302055" y="34770"/>
                    <a:pt x="320152" y="34453"/>
                  </a:cubicBezTo>
                  <a:cubicBezTo>
                    <a:pt x="338249" y="34136"/>
                    <a:pt x="342060" y="42073"/>
                    <a:pt x="346822" y="38263"/>
                  </a:cubicBezTo>
                  <a:cubicBezTo>
                    <a:pt x="351585" y="34453"/>
                    <a:pt x="364602" y="17943"/>
                    <a:pt x="348727" y="11593"/>
                  </a:cubicBezTo>
                  <a:cubicBezTo>
                    <a:pt x="332852" y="5243"/>
                    <a:pt x="281417" y="-1107"/>
                    <a:pt x="251572" y="163"/>
                  </a:cubicBezTo>
                  <a:cubicBezTo>
                    <a:pt x="221727" y="1433"/>
                    <a:pt x="193152" y="10958"/>
                    <a:pt x="169657" y="19213"/>
                  </a:cubicBezTo>
                  <a:cubicBezTo>
                    <a:pt x="146162" y="27468"/>
                    <a:pt x="129334" y="37628"/>
                    <a:pt x="110602" y="49693"/>
                  </a:cubicBezTo>
                  <a:cubicBezTo>
                    <a:pt x="91870" y="61758"/>
                    <a:pt x="73772" y="77315"/>
                    <a:pt x="57262" y="91603"/>
                  </a:cubicBezTo>
                  <a:cubicBezTo>
                    <a:pt x="40752" y="105890"/>
                    <a:pt x="2335" y="117003"/>
                    <a:pt x="112" y="127798"/>
                  </a:cubicBezTo>
                  <a:cubicBezTo>
                    <a:pt x="-2111" y="138593"/>
                    <a:pt x="29322" y="159548"/>
                    <a:pt x="43927" y="156373"/>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4234039" y="2807969"/>
              <a:ext cx="87994" cy="228600"/>
            </a:xfrm>
            <a:custGeom>
              <a:avLst/>
              <a:gdLst>
                <a:gd name="connsiteX0" fmla="*/ 37200 w 101558"/>
                <a:gd name="connsiteY0" fmla="*/ 2 h 220982"/>
                <a:gd name="connsiteX1" fmla="*/ 1005 w 101558"/>
                <a:gd name="connsiteY1" fmla="*/ 49532 h 220982"/>
                <a:gd name="connsiteX2" fmla="*/ 12435 w 101558"/>
                <a:gd name="connsiteY2" fmla="*/ 133352 h 220982"/>
                <a:gd name="connsiteX3" fmla="*/ 37200 w 101558"/>
                <a:gd name="connsiteY3" fmla="*/ 203837 h 220982"/>
                <a:gd name="connsiteX4" fmla="*/ 65775 w 101558"/>
                <a:gd name="connsiteY4" fmla="*/ 220982 h 220982"/>
                <a:gd name="connsiteX5" fmla="*/ 100065 w 101558"/>
                <a:gd name="connsiteY5" fmla="*/ 203837 h 220982"/>
                <a:gd name="connsiteX6" fmla="*/ 92445 w 101558"/>
                <a:gd name="connsiteY6" fmla="*/ 146687 h 220982"/>
                <a:gd name="connsiteX7" fmla="*/ 65775 w 101558"/>
                <a:gd name="connsiteY7" fmla="*/ 95252 h 220982"/>
                <a:gd name="connsiteX8" fmla="*/ 67680 w 101558"/>
                <a:gd name="connsiteY8" fmla="*/ 47627 h 220982"/>
                <a:gd name="connsiteX9" fmla="*/ 37200 w 101558"/>
                <a:gd name="connsiteY9" fmla="*/ 2 h 220982"/>
                <a:gd name="connsiteX0" fmla="*/ 45281 w 102019"/>
                <a:gd name="connsiteY0" fmla="*/ 1 h 228601"/>
                <a:gd name="connsiteX1" fmla="*/ 1466 w 102019"/>
                <a:gd name="connsiteY1" fmla="*/ 57151 h 228601"/>
                <a:gd name="connsiteX2" fmla="*/ 12896 w 102019"/>
                <a:gd name="connsiteY2" fmla="*/ 140971 h 228601"/>
                <a:gd name="connsiteX3" fmla="*/ 37661 w 102019"/>
                <a:gd name="connsiteY3" fmla="*/ 211456 h 228601"/>
                <a:gd name="connsiteX4" fmla="*/ 66236 w 102019"/>
                <a:gd name="connsiteY4" fmla="*/ 228601 h 228601"/>
                <a:gd name="connsiteX5" fmla="*/ 100526 w 102019"/>
                <a:gd name="connsiteY5" fmla="*/ 211456 h 228601"/>
                <a:gd name="connsiteX6" fmla="*/ 92906 w 102019"/>
                <a:gd name="connsiteY6" fmla="*/ 154306 h 228601"/>
                <a:gd name="connsiteX7" fmla="*/ 66236 w 102019"/>
                <a:gd name="connsiteY7" fmla="*/ 102871 h 228601"/>
                <a:gd name="connsiteX8" fmla="*/ 68141 w 102019"/>
                <a:gd name="connsiteY8" fmla="*/ 55246 h 228601"/>
                <a:gd name="connsiteX9" fmla="*/ 45281 w 102019"/>
                <a:gd name="connsiteY9" fmla="*/ 1 h 228601"/>
                <a:gd name="connsiteX0" fmla="*/ 37235 w 93973"/>
                <a:gd name="connsiteY0" fmla="*/ 2 h 228602"/>
                <a:gd name="connsiteX1" fmla="*/ 2945 w 93973"/>
                <a:gd name="connsiteY1" fmla="*/ 53342 h 228602"/>
                <a:gd name="connsiteX2" fmla="*/ 4850 w 93973"/>
                <a:gd name="connsiteY2" fmla="*/ 140972 h 228602"/>
                <a:gd name="connsiteX3" fmla="*/ 29615 w 93973"/>
                <a:gd name="connsiteY3" fmla="*/ 211457 h 228602"/>
                <a:gd name="connsiteX4" fmla="*/ 58190 w 93973"/>
                <a:gd name="connsiteY4" fmla="*/ 228602 h 228602"/>
                <a:gd name="connsiteX5" fmla="*/ 92480 w 93973"/>
                <a:gd name="connsiteY5" fmla="*/ 211457 h 228602"/>
                <a:gd name="connsiteX6" fmla="*/ 84860 w 93973"/>
                <a:gd name="connsiteY6" fmla="*/ 154307 h 228602"/>
                <a:gd name="connsiteX7" fmla="*/ 58190 w 93973"/>
                <a:gd name="connsiteY7" fmla="*/ 102872 h 228602"/>
                <a:gd name="connsiteX8" fmla="*/ 60095 w 93973"/>
                <a:gd name="connsiteY8" fmla="*/ 55247 h 228602"/>
                <a:gd name="connsiteX9" fmla="*/ 37235 w 93973"/>
                <a:gd name="connsiteY9" fmla="*/ 2 h 228602"/>
                <a:gd name="connsiteX0" fmla="*/ 34903 w 91641"/>
                <a:gd name="connsiteY0" fmla="*/ 2 h 228602"/>
                <a:gd name="connsiteX1" fmla="*/ 613 w 91641"/>
                <a:gd name="connsiteY1" fmla="*/ 53342 h 228602"/>
                <a:gd name="connsiteX2" fmla="*/ 13948 w 91641"/>
                <a:gd name="connsiteY2" fmla="*/ 139067 h 228602"/>
                <a:gd name="connsiteX3" fmla="*/ 27283 w 91641"/>
                <a:gd name="connsiteY3" fmla="*/ 211457 h 228602"/>
                <a:gd name="connsiteX4" fmla="*/ 55858 w 91641"/>
                <a:gd name="connsiteY4" fmla="*/ 228602 h 228602"/>
                <a:gd name="connsiteX5" fmla="*/ 90148 w 91641"/>
                <a:gd name="connsiteY5" fmla="*/ 211457 h 228602"/>
                <a:gd name="connsiteX6" fmla="*/ 82528 w 91641"/>
                <a:gd name="connsiteY6" fmla="*/ 154307 h 228602"/>
                <a:gd name="connsiteX7" fmla="*/ 55858 w 91641"/>
                <a:gd name="connsiteY7" fmla="*/ 102872 h 228602"/>
                <a:gd name="connsiteX8" fmla="*/ 57763 w 91641"/>
                <a:gd name="connsiteY8" fmla="*/ 55247 h 228602"/>
                <a:gd name="connsiteX9" fmla="*/ 34903 w 91641"/>
                <a:gd name="connsiteY9" fmla="*/ 2 h 228602"/>
                <a:gd name="connsiteX0" fmla="*/ 34903 w 91641"/>
                <a:gd name="connsiteY0" fmla="*/ 253 h 228853"/>
                <a:gd name="connsiteX1" fmla="*/ 613 w 91641"/>
                <a:gd name="connsiteY1" fmla="*/ 53593 h 228853"/>
                <a:gd name="connsiteX2" fmla="*/ 13948 w 91641"/>
                <a:gd name="connsiteY2" fmla="*/ 139318 h 228853"/>
                <a:gd name="connsiteX3" fmla="*/ 27283 w 91641"/>
                <a:gd name="connsiteY3" fmla="*/ 211708 h 228853"/>
                <a:gd name="connsiteX4" fmla="*/ 55858 w 91641"/>
                <a:gd name="connsiteY4" fmla="*/ 228853 h 228853"/>
                <a:gd name="connsiteX5" fmla="*/ 90148 w 91641"/>
                <a:gd name="connsiteY5" fmla="*/ 211708 h 228853"/>
                <a:gd name="connsiteX6" fmla="*/ 82528 w 91641"/>
                <a:gd name="connsiteY6" fmla="*/ 154558 h 228853"/>
                <a:gd name="connsiteX7" fmla="*/ 55858 w 91641"/>
                <a:gd name="connsiteY7" fmla="*/ 103123 h 228853"/>
                <a:gd name="connsiteX8" fmla="*/ 55858 w 91641"/>
                <a:gd name="connsiteY8" fmla="*/ 36448 h 228853"/>
                <a:gd name="connsiteX9" fmla="*/ 34903 w 91641"/>
                <a:gd name="connsiteY9" fmla="*/ 253 h 228853"/>
                <a:gd name="connsiteX0" fmla="*/ 31256 w 87994"/>
                <a:gd name="connsiteY0" fmla="*/ 0 h 228600"/>
                <a:gd name="connsiteX1" fmla="*/ 776 w 87994"/>
                <a:gd name="connsiteY1" fmla="*/ 36195 h 228600"/>
                <a:gd name="connsiteX2" fmla="*/ 10301 w 87994"/>
                <a:gd name="connsiteY2" fmla="*/ 139065 h 228600"/>
                <a:gd name="connsiteX3" fmla="*/ 23636 w 87994"/>
                <a:gd name="connsiteY3" fmla="*/ 211455 h 228600"/>
                <a:gd name="connsiteX4" fmla="*/ 52211 w 87994"/>
                <a:gd name="connsiteY4" fmla="*/ 228600 h 228600"/>
                <a:gd name="connsiteX5" fmla="*/ 86501 w 87994"/>
                <a:gd name="connsiteY5" fmla="*/ 211455 h 228600"/>
                <a:gd name="connsiteX6" fmla="*/ 78881 w 87994"/>
                <a:gd name="connsiteY6" fmla="*/ 154305 h 228600"/>
                <a:gd name="connsiteX7" fmla="*/ 52211 w 87994"/>
                <a:gd name="connsiteY7" fmla="*/ 102870 h 228600"/>
                <a:gd name="connsiteX8" fmla="*/ 52211 w 87994"/>
                <a:gd name="connsiteY8" fmla="*/ 36195 h 228600"/>
                <a:gd name="connsiteX9" fmla="*/ 31256 w 87994"/>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994" h="228600">
                  <a:moveTo>
                    <a:pt x="31256" y="0"/>
                  </a:moveTo>
                  <a:cubicBezTo>
                    <a:pt x="22684" y="0"/>
                    <a:pt x="4268" y="13018"/>
                    <a:pt x="776" y="36195"/>
                  </a:cubicBezTo>
                  <a:cubicBezTo>
                    <a:pt x="-2716" y="59372"/>
                    <a:pt x="6491" y="109855"/>
                    <a:pt x="10301" y="139065"/>
                  </a:cubicBezTo>
                  <a:cubicBezTo>
                    <a:pt x="14111" y="168275"/>
                    <a:pt x="16651" y="196533"/>
                    <a:pt x="23636" y="211455"/>
                  </a:cubicBezTo>
                  <a:cubicBezTo>
                    <a:pt x="30621" y="226378"/>
                    <a:pt x="41734" y="228600"/>
                    <a:pt x="52211" y="228600"/>
                  </a:cubicBezTo>
                  <a:cubicBezTo>
                    <a:pt x="62688" y="228600"/>
                    <a:pt x="82056" y="223837"/>
                    <a:pt x="86501" y="211455"/>
                  </a:cubicBezTo>
                  <a:cubicBezTo>
                    <a:pt x="90946" y="199073"/>
                    <a:pt x="84596" y="172402"/>
                    <a:pt x="78881" y="154305"/>
                  </a:cubicBezTo>
                  <a:cubicBezTo>
                    <a:pt x="73166" y="136208"/>
                    <a:pt x="56339" y="119380"/>
                    <a:pt x="52211" y="102870"/>
                  </a:cubicBezTo>
                  <a:cubicBezTo>
                    <a:pt x="48084" y="86360"/>
                    <a:pt x="55703" y="53340"/>
                    <a:pt x="52211" y="36195"/>
                  </a:cubicBezTo>
                  <a:cubicBezTo>
                    <a:pt x="48719" y="19050"/>
                    <a:pt x="39828" y="0"/>
                    <a:pt x="31256" y="0"/>
                  </a:cubicBezTo>
                  <a:close/>
                </a:path>
              </a:pathLst>
            </a:custGeom>
            <a:solidFill>
              <a:schemeClr val="tx2">
                <a:lumMod val="95000"/>
              </a:schemeClr>
            </a:solidFill>
            <a:ln w="952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p:cNvGrpSpPr/>
            <p:nvPr/>
          </p:nvGrpSpPr>
          <p:grpSpPr>
            <a:xfrm>
              <a:off x="4235894" y="3102598"/>
              <a:ext cx="683297" cy="340050"/>
              <a:chOff x="4235894" y="3102598"/>
              <a:chExt cx="683297" cy="340050"/>
            </a:xfrm>
          </p:grpSpPr>
          <p:sp>
            <p:nvSpPr>
              <p:cNvPr id="141" name="Freeform 140"/>
              <p:cNvSpPr/>
              <p:nvPr/>
            </p:nvSpPr>
            <p:spPr>
              <a:xfrm rot="20435569">
                <a:off x="4413059" y="3241860"/>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rot="20435569">
                <a:off x="4454969" y="324376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rot="20435569">
                <a:off x="4388294" y="329329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rot="20435569">
                <a:off x="4424489" y="329900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rot="20435569">
                <a:off x="4504499" y="329138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rot="20435569">
                <a:off x="4554028" y="329138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rot="20435569">
                <a:off x="4605463" y="327233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20435569">
                <a:off x="4557838" y="323614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rot="20435569">
                <a:off x="4696904" y="319423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rot="20435569">
                <a:off x="4702618" y="324376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rot="20435569">
                <a:off x="4845492" y="318661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rot="20435569">
                <a:off x="4289234" y="333330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rot="20435569">
                <a:off x="4235894" y="338283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rot="20435569">
                <a:off x="4325429" y="339235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rot="20435569">
                <a:off x="4437824" y="341521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rot="20435569">
                <a:off x="4494973" y="340950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rot="20435569">
                <a:off x="4544503" y="339807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rot="20435569">
                <a:off x="4595939" y="337902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rot="20435569">
                <a:off x="4496878" y="3339018"/>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rot="20435569">
                <a:off x="4548313" y="332568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rot="20435569">
                <a:off x="4694999" y="3335208"/>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rot="20435569">
                <a:off x="4755959" y="3278058"/>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rot="20435569">
                <a:off x="4815015" y="3239958"/>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rot="20435569">
                <a:off x="4860735" y="3291393"/>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rot="20435569">
                <a:off x="4750245" y="3342828"/>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rot="20435569">
                <a:off x="4813110" y="3310443"/>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rot="20435569">
                <a:off x="4736909" y="317899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rot="20435569">
                <a:off x="4882615" y="3102598"/>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rot="20435569">
                <a:off x="4806414" y="319247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3885374" y="2424616"/>
              <a:ext cx="1236727" cy="762760"/>
              <a:chOff x="3885374" y="2424616"/>
              <a:chExt cx="1236727" cy="762760"/>
            </a:xfrm>
          </p:grpSpPr>
          <p:sp>
            <p:nvSpPr>
              <p:cNvPr id="62" name="Freeform 61"/>
              <p:cNvSpPr/>
              <p:nvPr/>
            </p:nvSpPr>
            <p:spPr>
              <a:xfrm rot="20435569">
                <a:off x="3885374" y="277894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20435569">
                <a:off x="3885374" y="285133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20435569">
                <a:off x="3927284" y="281514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20435569">
                <a:off x="3927284" y="288753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20435569">
                <a:off x="3961574" y="281514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20435569">
                <a:off x="3963479" y="285514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20435569">
                <a:off x="3938714" y="293134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20435569">
                <a:off x="3990150" y="288943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20435569">
                <a:off x="5018851" y="271227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20435569">
                <a:off x="5022661" y="278466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20435569">
                <a:off x="5055045" y="274275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20435569">
                <a:off x="5085525" y="278085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20435569">
                <a:off x="4075874" y="262083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20435569">
                <a:off x="4100639" y="258844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20435569">
                <a:off x="4138739" y="256177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20435569">
                <a:off x="4112070" y="263988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20435569">
                <a:off x="4161599" y="2617023"/>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rot="20435569">
                <a:off x="4190175" y="250462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20435569">
                <a:off x="4251136" y="247414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rot="20435569">
                <a:off x="4310192" y="243985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20435569">
                <a:off x="4378771" y="243033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20435569">
                <a:off x="4224465" y="256177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20435569">
                <a:off x="4273995" y="253129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20435569">
                <a:off x="4365435" y="248938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20435569">
                <a:off x="4294950" y="256749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20435569">
                <a:off x="4363530" y="253129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20435569">
                <a:off x="4418775" y="251605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20435569">
                <a:off x="4470209" y="249319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rot="20435569">
                <a:off x="4466401" y="242461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rot="20435569">
                <a:off x="4527361" y="242842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rot="20435569">
                <a:off x="4622611" y="244747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rot="20435569">
                <a:off x="4584511" y="249129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rot="20435569">
                <a:off x="4544506" y="248938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20435569">
                <a:off x="4607371" y="251605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rot="20435569">
                <a:off x="4695001" y="251415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rot="20435569">
                <a:off x="4605466" y="256368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rot="20435569">
                <a:off x="4649280" y="256558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rot="20435569">
                <a:off x="4696904" y="256177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rot="20435569">
                <a:off x="4216844" y="279228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rot="20435569">
                <a:off x="4195889" y="283800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rot="20435569">
                <a:off x="4205414" y="290467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rot="20435569">
                <a:off x="4205415" y="2952302"/>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rot="20435569">
                <a:off x="4220655" y="3003737"/>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rot="20435569">
                <a:off x="4266374" y="302850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rot="20435569">
                <a:off x="4266374" y="272370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rot="20435569">
                <a:off x="4304474" y="266845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rot="20435569">
                <a:off x="4352099" y="263607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rot="20435569">
                <a:off x="4472114" y="259035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rot="20435569">
                <a:off x="4540695" y="258463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rot="20435569">
                <a:off x="4601655" y="2592256"/>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rot="20435569">
                <a:off x="4719764" y="2636071"/>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rot="20435569">
                <a:off x="4765483" y="266845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rot="20435569">
                <a:off x="4805488" y="270274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rot="20435569">
                <a:off x="4830253" y="275036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rot="20435569">
                <a:off x="4837873" y="281704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rot="20435569">
                <a:off x="4849303" y="287228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20435569">
                <a:off x="4845493" y="292943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rot="20435569">
                <a:off x="4733098" y="311041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rot="20435569">
                <a:off x="4672138" y="3127559"/>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rot="20435569">
                <a:off x="4607368" y="315994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rot="20435569">
                <a:off x="4548313" y="3152324"/>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rot="20435569">
                <a:off x="4447348" y="315232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rot="20435569">
                <a:off x="4405438" y="3137085"/>
                <a:ext cx="36576" cy="27432"/>
              </a:xfrm>
              <a:custGeom>
                <a:avLst/>
                <a:gdLst>
                  <a:gd name="connsiteX0" fmla="*/ 34665 w 211997"/>
                  <a:gd name="connsiteY0" fmla="*/ 45771 h 168485"/>
                  <a:gd name="connsiteX1" fmla="*/ 141345 w 211997"/>
                  <a:gd name="connsiteY1" fmla="*/ 19101 h 168485"/>
                  <a:gd name="connsiteX2" fmla="*/ 202305 w 211997"/>
                  <a:gd name="connsiteY2" fmla="*/ 51 h 168485"/>
                  <a:gd name="connsiteX3" fmla="*/ 211830 w 211997"/>
                  <a:gd name="connsiteY3" fmla="*/ 24816 h 168485"/>
                  <a:gd name="connsiteX4" fmla="*/ 202305 w 211997"/>
                  <a:gd name="connsiteY4" fmla="*/ 112446 h 168485"/>
                  <a:gd name="connsiteX5" fmla="*/ 166110 w 211997"/>
                  <a:gd name="connsiteY5" fmla="*/ 160071 h 168485"/>
                  <a:gd name="connsiteX6" fmla="*/ 139440 w 211997"/>
                  <a:gd name="connsiteY6" fmla="*/ 167691 h 168485"/>
                  <a:gd name="connsiteX7" fmla="*/ 68955 w 211997"/>
                  <a:gd name="connsiteY7" fmla="*/ 150546 h 168485"/>
                  <a:gd name="connsiteX8" fmla="*/ 13710 w 211997"/>
                  <a:gd name="connsiteY8" fmla="*/ 133401 h 168485"/>
                  <a:gd name="connsiteX9" fmla="*/ 375 w 211997"/>
                  <a:gd name="connsiteY9" fmla="*/ 95301 h 168485"/>
                  <a:gd name="connsiteX10" fmla="*/ 34665 w 211997"/>
                  <a:gd name="connsiteY10" fmla="*/ 45771 h 168485"/>
                  <a:gd name="connsiteX0" fmla="*/ 25232 w 212089"/>
                  <a:gd name="connsiteY0" fmla="*/ 40054 h 168483"/>
                  <a:gd name="connsiteX1" fmla="*/ 141437 w 212089"/>
                  <a:gd name="connsiteY1" fmla="*/ 19099 h 168483"/>
                  <a:gd name="connsiteX2" fmla="*/ 202397 w 212089"/>
                  <a:gd name="connsiteY2" fmla="*/ 49 h 168483"/>
                  <a:gd name="connsiteX3" fmla="*/ 211922 w 212089"/>
                  <a:gd name="connsiteY3" fmla="*/ 24814 h 168483"/>
                  <a:gd name="connsiteX4" fmla="*/ 202397 w 212089"/>
                  <a:gd name="connsiteY4" fmla="*/ 112444 h 168483"/>
                  <a:gd name="connsiteX5" fmla="*/ 166202 w 212089"/>
                  <a:gd name="connsiteY5" fmla="*/ 160069 h 168483"/>
                  <a:gd name="connsiteX6" fmla="*/ 139532 w 212089"/>
                  <a:gd name="connsiteY6" fmla="*/ 167689 h 168483"/>
                  <a:gd name="connsiteX7" fmla="*/ 69047 w 212089"/>
                  <a:gd name="connsiteY7" fmla="*/ 150544 h 168483"/>
                  <a:gd name="connsiteX8" fmla="*/ 13802 w 212089"/>
                  <a:gd name="connsiteY8" fmla="*/ 133399 h 168483"/>
                  <a:gd name="connsiteX9" fmla="*/ 467 w 212089"/>
                  <a:gd name="connsiteY9" fmla="*/ 95299 h 168483"/>
                  <a:gd name="connsiteX10" fmla="*/ 25232 w 212089"/>
                  <a:gd name="connsiteY10" fmla="*/ 40054 h 168483"/>
                  <a:gd name="connsiteX0" fmla="*/ 25232 w 202547"/>
                  <a:gd name="connsiteY0" fmla="*/ 43817 h 172246"/>
                  <a:gd name="connsiteX1" fmla="*/ 141437 w 202547"/>
                  <a:gd name="connsiteY1" fmla="*/ 22862 h 172246"/>
                  <a:gd name="connsiteX2" fmla="*/ 202397 w 202547"/>
                  <a:gd name="connsiteY2" fmla="*/ 3812 h 172246"/>
                  <a:gd name="connsiteX3" fmla="*/ 160017 w 202547"/>
                  <a:gd name="connsiteY3" fmla="*/ 103365 h 172246"/>
                  <a:gd name="connsiteX4" fmla="*/ 202397 w 202547"/>
                  <a:gd name="connsiteY4" fmla="*/ 116207 h 172246"/>
                  <a:gd name="connsiteX5" fmla="*/ 166202 w 202547"/>
                  <a:gd name="connsiteY5" fmla="*/ 163832 h 172246"/>
                  <a:gd name="connsiteX6" fmla="*/ 139532 w 202547"/>
                  <a:gd name="connsiteY6" fmla="*/ 171452 h 172246"/>
                  <a:gd name="connsiteX7" fmla="*/ 69047 w 202547"/>
                  <a:gd name="connsiteY7" fmla="*/ 154307 h 172246"/>
                  <a:gd name="connsiteX8" fmla="*/ 13802 w 202547"/>
                  <a:gd name="connsiteY8" fmla="*/ 137162 h 172246"/>
                  <a:gd name="connsiteX9" fmla="*/ 467 w 202547"/>
                  <a:gd name="connsiteY9" fmla="*/ 99062 h 172246"/>
                  <a:gd name="connsiteX10" fmla="*/ 25232 w 202547"/>
                  <a:gd name="connsiteY10" fmla="*/ 43817 h 172246"/>
                  <a:gd name="connsiteX0" fmla="*/ 160017 w 626587"/>
                  <a:gd name="connsiteY0" fmla="*/ 83668 h 321087"/>
                  <a:gd name="connsiteX1" fmla="*/ 202397 w 626587"/>
                  <a:gd name="connsiteY1" fmla="*/ 96510 h 321087"/>
                  <a:gd name="connsiteX2" fmla="*/ 166202 w 626587"/>
                  <a:gd name="connsiteY2" fmla="*/ 144135 h 321087"/>
                  <a:gd name="connsiteX3" fmla="*/ 139532 w 626587"/>
                  <a:gd name="connsiteY3" fmla="*/ 151755 h 321087"/>
                  <a:gd name="connsiteX4" fmla="*/ 69047 w 626587"/>
                  <a:gd name="connsiteY4" fmla="*/ 134610 h 321087"/>
                  <a:gd name="connsiteX5" fmla="*/ 13802 w 626587"/>
                  <a:gd name="connsiteY5" fmla="*/ 117465 h 321087"/>
                  <a:gd name="connsiteX6" fmla="*/ 467 w 626587"/>
                  <a:gd name="connsiteY6" fmla="*/ 79365 h 321087"/>
                  <a:gd name="connsiteX7" fmla="*/ 25232 w 626587"/>
                  <a:gd name="connsiteY7" fmla="*/ 24120 h 321087"/>
                  <a:gd name="connsiteX8" fmla="*/ 141437 w 626587"/>
                  <a:gd name="connsiteY8" fmla="*/ 3165 h 321087"/>
                  <a:gd name="connsiteX9" fmla="*/ 626585 w 626587"/>
                  <a:gd name="connsiteY9" fmla="*/ 321089 h 321087"/>
                  <a:gd name="connsiteX0" fmla="*/ 160017 w 202427"/>
                  <a:gd name="connsiteY0" fmla="*/ 80502 h 149383"/>
                  <a:gd name="connsiteX1" fmla="*/ 202397 w 202427"/>
                  <a:gd name="connsiteY1" fmla="*/ 93344 h 149383"/>
                  <a:gd name="connsiteX2" fmla="*/ 166202 w 202427"/>
                  <a:gd name="connsiteY2" fmla="*/ 140969 h 149383"/>
                  <a:gd name="connsiteX3" fmla="*/ 139532 w 202427"/>
                  <a:gd name="connsiteY3" fmla="*/ 148589 h 149383"/>
                  <a:gd name="connsiteX4" fmla="*/ 69047 w 202427"/>
                  <a:gd name="connsiteY4" fmla="*/ 131444 h 149383"/>
                  <a:gd name="connsiteX5" fmla="*/ 13802 w 202427"/>
                  <a:gd name="connsiteY5" fmla="*/ 114299 h 149383"/>
                  <a:gd name="connsiteX6" fmla="*/ 467 w 202427"/>
                  <a:gd name="connsiteY6" fmla="*/ 76199 h 149383"/>
                  <a:gd name="connsiteX7" fmla="*/ 25232 w 202427"/>
                  <a:gd name="connsiteY7" fmla="*/ 20954 h 149383"/>
                  <a:gd name="connsiteX8" fmla="*/ 141437 w 202427"/>
                  <a:gd name="connsiteY8" fmla="*/ -1 h 149383"/>
                  <a:gd name="connsiteX0" fmla="*/ 214385 w 214386"/>
                  <a:gd name="connsiteY0" fmla="*/ 21285 h 149383"/>
                  <a:gd name="connsiteX1" fmla="*/ 202397 w 214386"/>
                  <a:gd name="connsiteY1" fmla="*/ 93344 h 149383"/>
                  <a:gd name="connsiteX2" fmla="*/ 166202 w 214386"/>
                  <a:gd name="connsiteY2" fmla="*/ 140969 h 149383"/>
                  <a:gd name="connsiteX3" fmla="*/ 139532 w 214386"/>
                  <a:gd name="connsiteY3" fmla="*/ 148589 h 149383"/>
                  <a:gd name="connsiteX4" fmla="*/ 69047 w 214386"/>
                  <a:gd name="connsiteY4" fmla="*/ 131444 h 149383"/>
                  <a:gd name="connsiteX5" fmla="*/ 13802 w 214386"/>
                  <a:gd name="connsiteY5" fmla="*/ 114299 h 149383"/>
                  <a:gd name="connsiteX6" fmla="*/ 467 w 214386"/>
                  <a:gd name="connsiteY6" fmla="*/ 76199 h 149383"/>
                  <a:gd name="connsiteX7" fmla="*/ 25232 w 214386"/>
                  <a:gd name="connsiteY7" fmla="*/ 20954 h 149383"/>
                  <a:gd name="connsiteX8" fmla="*/ 141437 w 214386"/>
                  <a:gd name="connsiteY8" fmla="*/ -1 h 1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86" h="149383">
                    <a:moveTo>
                      <a:pt x="214385" y="21285"/>
                    </a:moveTo>
                    <a:cubicBezTo>
                      <a:pt x="214385" y="40017"/>
                      <a:pt x="210428" y="73397"/>
                      <a:pt x="202397" y="93344"/>
                    </a:cubicBezTo>
                    <a:cubicBezTo>
                      <a:pt x="194367" y="113291"/>
                      <a:pt x="176679" y="131762"/>
                      <a:pt x="166202" y="140969"/>
                    </a:cubicBezTo>
                    <a:cubicBezTo>
                      <a:pt x="155725" y="150176"/>
                      <a:pt x="155724" y="150176"/>
                      <a:pt x="139532" y="148589"/>
                    </a:cubicBezTo>
                    <a:cubicBezTo>
                      <a:pt x="123340" y="147002"/>
                      <a:pt x="90002" y="137159"/>
                      <a:pt x="69047" y="131444"/>
                    </a:cubicBezTo>
                    <a:cubicBezTo>
                      <a:pt x="48092" y="125729"/>
                      <a:pt x="25232" y="123506"/>
                      <a:pt x="13802" y="114299"/>
                    </a:cubicBezTo>
                    <a:cubicBezTo>
                      <a:pt x="2372" y="105092"/>
                      <a:pt x="-1438" y="91756"/>
                      <a:pt x="467" y="76199"/>
                    </a:cubicBezTo>
                    <a:cubicBezTo>
                      <a:pt x="2372" y="60642"/>
                      <a:pt x="1737" y="33654"/>
                      <a:pt x="25232" y="20954"/>
                    </a:cubicBezTo>
                    <a:cubicBezTo>
                      <a:pt x="48727" y="8254"/>
                      <a:pt x="111910" y="6666"/>
                      <a:pt x="141437" y="-1"/>
                    </a:cubicBezTo>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26" name="Straight Arrow Connector 225"/>
          <p:cNvCxnSpPr/>
          <p:nvPr/>
        </p:nvCxnSpPr>
        <p:spPr>
          <a:xfrm flipH="1" flipV="1">
            <a:off x="4737847" y="2935941"/>
            <a:ext cx="793378" cy="125505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074894" y="1878106"/>
            <a:ext cx="517392" cy="1901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4347882" y="1620209"/>
            <a:ext cx="8965" cy="36576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5558119" y="1770529"/>
            <a:ext cx="389963" cy="71717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448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55A5-56CE-4B72-B34D-19B61F9E54D7}"/>
              </a:ext>
            </a:extLst>
          </p:cNvPr>
          <p:cNvSpPr>
            <a:spLocks noGrp="1"/>
          </p:cNvSpPr>
          <p:nvPr>
            <p:ph type="title"/>
          </p:nvPr>
        </p:nvSpPr>
        <p:spPr/>
        <p:txBody>
          <a:bodyPr>
            <a:normAutofit fontScale="90000"/>
          </a:bodyPr>
          <a:lstStyle/>
          <a:p>
            <a:r>
              <a:rPr lang="en-US" dirty="0"/>
              <a:t>Spectrum of Activity for Available Antifungals</a:t>
            </a:r>
          </a:p>
        </p:txBody>
      </p:sp>
      <p:sp>
        <p:nvSpPr>
          <p:cNvPr id="3" name="Slide Number Placeholder 2">
            <a:extLst>
              <a:ext uri="{FF2B5EF4-FFF2-40B4-BE49-F238E27FC236}">
                <a16:creationId xmlns:a16="http://schemas.microsoft.com/office/drawing/2014/main" id="{FB13387A-853E-44FA-8EF3-9F6954FEF6BA}"/>
              </a:ext>
            </a:extLst>
          </p:cNvPr>
          <p:cNvSpPr>
            <a:spLocks noGrp="1"/>
          </p:cNvSpPr>
          <p:nvPr>
            <p:ph type="sldNum" sz="quarter" idx="12"/>
          </p:nvPr>
        </p:nvSpPr>
        <p:spPr/>
        <p:txBody>
          <a:bodyPr/>
          <a:lstStyle/>
          <a:p>
            <a:fld id="{F4F37E10-BB36-47A4-BC95-F479C5EA9F5E}" type="slidenum">
              <a:rPr lang="en-US" smtClean="0">
                <a:solidFill>
                  <a:prstClr val="white"/>
                </a:solidFill>
              </a:rPr>
              <a:pPr/>
              <a:t>28</a:t>
            </a:fld>
            <a:endParaRPr lang="en-US">
              <a:solidFill>
                <a:prstClr val="white"/>
              </a:solidFill>
            </a:endParaRPr>
          </a:p>
        </p:txBody>
      </p:sp>
      <p:sp>
        <p:nvSpPr>
          <p:cNvPr id="5" name="TextBox 4">
            <a:extLst>
              <a:ext uri="{FF2B5EF4-FFF2-40B4-BE49-F238E27FC236}">
                <a16:creationId xmlns:a16="http://schemas.microsoft.com/office/drawing/2014/main" id="{35EB357C-410B-4F54-ACA0-8B1B7CDCE069}"/>
              </a:ext>
            </a:extLst>
          </p:cNvPr>
          <p:cNvSpPr txBox="1"/>
          <p:nvPr/>
        </p:nvSpPr>
        <p:spPr>
          <a:xfrm>
            <a:off x="42335" y="4474086"/>
            <a:ext cx="8781143" cy="669414"/>
          </a:xfrm>
          <a:prstGeom prst="rect">
            <a:avLst/>
          </a:prstGeom>
          <a:noFill/>
        </p:spPr>
        <p:txBody>
          <a:bodyPr wrap="square" rtlCol="0">
            <a:spAutoFit/>
          </a:bodyPr>
          <a:lstStyle/>
          <a:p>
            <a:r>
              <a:rPr lang="en-US" sz="1100" dirty="0"/>
              <a:t>5FC, flucytosine; ANI, anidulafungin; CAS, </a:t>
            </a:r>
            <a:r>
              <a:rPr lang="en-US" sz="1100" dirty="0" err="1"/>
              <a:t>caspofungin</a:t>
            </a:r>
            <a:r>
              <a:rPr lang="en-US" sz="1100" dirty="0"/>
              <a:t>; FLU, fluconazole; ISA, </a:t>
            </a:r>
            <a:r>
              <a:rPr lang="en-US" sz="1100" dirty="0" err="1"/>
              <a:t>isavuconazole</a:t>
            </a:r>
            <a:r>
              <a:rPr lang="en-US" sz="1100" dirty="0"/>
              <a:t>; ITR, itraconazole; </a:t>
            </a:r>
          </a:p>
          <a:p>
            <a:r>
              <a:rPr lang="en-US" sz="1100" dirty="0"/>
              <a:t>MICA, micafungin; POS, posaconazole; VOR, voriconazole.</a:t>
            </a:r>
          </a:p>
          <a:p>
            <a:endParaRPr lang="en-US" sz="500" dirty="0"/>
          </a:p>
          <a:p>
            <a:r>
              <a:rPr lang="en-US" sz="1050" dirty="0"/>
              <a:t>Adapted </a:t>
            </a:r>
            <a:r>
              <a:rPr lang="en-US" sz="1050" dirty="0" err="1"/>
              <a:t>Nett</a:t>
            </a:r>
            <a:r>
              <a:rPr lang="en-US" sz="1050" dirty="0"/>
              <a:t> JE, et al. </a:t>
            </a:r>
            <a:r>
              <a:rPr lang="en-US" sz="1050" i="1" dirty="0"/>
              <a:t>Infect Dis </a:t>
            </a:r>
            <a:r>
              <a:rPr lang="en-US" sz="1050" i="1" dirty="0" err="1"/>
              <a:t>Clin</a:t>
            </a:r>
            <a:r>
              <a:rPr lang="en-US" sz="1050" i="1" dirty="0"/>
              <a:t> North Am. </a:t>
            </a:r>
            <a:r>
              <a:rPr lang="en-US" sz="1050" dirty="0"/>
              <a:t>2016;30(1);51-83.</a:t>
            </a:r>
          </a:p>
        </p:txBody>
      </p:sp>
      <p:graphicFrame>
        <p:nvGraphicFramePr>
          <p:cNvPr id="6" name="Table 5"/>
          <p:cNvGraphicFramePr>
            <a:graphicFrameLocks noGrp="1"/>
          </p:cNvGraphicFramePr>
          <p:nvPr>
            <p:extLst>
              <p:ext uri="{D42A27DB-BD31-4B8C-83A1-F6EECF244321}">
                <p14:modId xmlns:p14="http://schemas.microsoft.com/office/powerpoint/2010/main" val="504384427"/>
              </p:ext>
            </p:extLst>
          </p:nvPr>
        </p:nvGraphicFramePr>
        <p:xfrm>
          <a:off x="741217" y="1191490"/>
          <a:ext cx="7591296" cy="3244155"/>
        </p:xfrm>
        <a:graphic>
          <a:graphicData uri="http://schemas.openxmlformats.org/drawingml/2006/table">
            <a:tbl>
              <a:tblPr firstRow="1" bandRow="1">
                <a:tableStyleId>{5C22544A-7EE6-4342-B048-85BDC9FD1C3A}</a:tableStyleId>
              </a:tblPr>
              <a:tblGrid>
                <a:gridCol w="1946586">
                  <a:extLst>
                    <a:ext uri="{9D8B030D-6E8A-4147-A177-3AD203B41FA5}">
                      <a16:colId xmlns:a16="http://schemas.microsoft.com/office/drawing/2014/main" val="20000"/>
                    </a:ext>
                  </a:extLst>
                </a:gridCol>
                <a:gridCol w="564471">
                  <a:extLst>
                    <a:ext uri="{9D8B030D-6E8A-4147-A177-3AD203B41FA5}">
                      <a16:colId xmlns:a16="http://schemas.microsoft.com/office/drawing/2014/main" val="20001"/>
                    </a:ext>
                  </a:extLst>
                </a:gridCol>
                <a:gridCol w="564471">
                  <a:extLst>
                    <a:ext uri="{9D8B030D-6E8A-4147-A177-3AD203B41FA5}">
                      <a16:colId xmlns:a16="http://schemas.microsoft.com/office/drawing/2014/main" val="20002"/>
                    </a:ext>
                  </a:extLst>
                </a:gridCol>
                <a:gridCol w="564471">
                  <a:extLst>
                    <a:ext uri="{9D8B030D-6E8A-4147-A177-3AD203B41FA5}">
                      <a16:colId xmlns:a16="http://schemas.microsoft.com/office/drawing/2014/main" val="20003"/>
                    </a:ext>
                  </a:extLst>
                </a:gridCol>
                <a:gridCol w="564471">
                  <a:extLst>
                    <a:ext uri="{9D8B030D-6E8A-4147-A177-3AD203B41FA5}">
                      <a16:colId xmlns:a16="http://schemas.microsoft.com/office/drawing/2014/main" val="20004"/>
                    </a:ext>
                  </a:extLst>
                </a:gridCol>
                <a:gridCol w="564471">
                  <a:extLst>
                    <a:ext uri="{9D8B030D-6E8A-4147-A177-3AD203B41FA5}">
                      <a16:colId xmlns:a16="http://schemas.microsoft.com/office/drawing/2014/main" val="20005"/>
                    </a:ext>
                  </a:extLst>
                </a:gridCol>
                <a:gridCol w="564471">
                  <a:extLst>
                    <a:ext uri="{9D8B030D-6E8A-4147-A177-3AD203B41FA5}">
                      <a16:colId xmlns:a16="http://schemas.microsoft.com/office/drawing/2014/main" val="20006"/>
                    </a:ext>
                  </a:extLst>
                </a:gridCol>
                <a:gridCol w="564471">
                  <a:extLst>
                    <a:ext uri="{9D8B030D-6E8A-4147-A177-3AD203B41FA5}">
                      <a16:colId xmlns:a16="http://schemas.microsoft.com/office/drawing/2014/main" val="20007"/>
                    </a:ext>
                  </a:extLst>
                </a:gridCol>
                <a:gridCol w="564471">
                  <a:extLst>
                    <a:ext uri="{9D8B030D-6E8A-4147-A177-3AD203B41FA5}">
                      <a16:colId xmlns:a16="http://schemas.microsoft.com/office/drawing/2014/main" val="20008"/>
                    </a:ext>
                  </a:extLst>
                </a:gridCol>
                <a:gridCol w="564471">
                  <a:extLst>
                    <a:ext uri="{9D8B030D-6E8A-4147-A177-3AD203B41FA5}">
                      <a16:colId xmlns:a16="http://schemas.microsoft.com/office/drawing/2014/main" val="20009"/>
                    </a:ext>
                  </a:extLst>
                </a:gridCol>
                <a:gridCol w="564471">
                  <a:extLst>
                    <a:ext uri="{9D8B030D-6E8A-4147-A177-3AD203B41FA5}">
                      <a16:colId xmlns:a16="http://schemas.microsoft.com/office/drawing/2014/main" val="20010"/>
                    </a:ext>
                  </a:extLst>
                </a:gridCol>
              </a:tblGrid>
              <a:tr h="216277">
                <a:tc>
                  <a:txBody>
                    <a:bodyPr/>
                    <a:lstStyle/>
                    <a:p>
                      <a:endParaRPr lang="en-US" sz="1000" dirty="0"/>
                    </a:p>
                  </a:txBody>
                  <a:tcPr marL="27432" marR="27432" marT="27432" marB="27432"/>
                </a:tc>
                <a:tc>
                  <a:txBody>
                    <a:bodyPr/>
                    <a:lstStyle/>
                    <a:p>
                      <a:pPr algn="ctr"/>
                      <a:r>
                        <a:rPr lang="en-US" sz="1000" dirty="0" err="1"/>
                        <a:t>AMB</a:t>
                      </a:r>
                      <a:endParaRPr lang="en-US" sz="1000" dirty="0"/>
                    </a:p>
                  </a:txBody>
                  <a:tcPr marL="27432" marR="27432" marT="27432" marB="27432"/>
                </a:tc>
                <a:tc>
                  <a:txBody>
                    <a:bodyPr/>
                    <a:lstStyle/>
                    <a:p>
                      <a:pPr algn="ctr"/>
                      <a:r>
                        <a:rPr lang="en-US" sz="1000" dirty="0"/>
                        <a:t>5FC</a:t>
                      </a:r>
                    </a:p>
                  </a:txBody>
                  <a:tcPr marL="27432" marR="27432" marT="27432" marB="27432"/>
                </a:tc>
                <a:tc>
                  <a:txBody>
                    <a:bodyPr/>
                    <a:lstStyle/>
                    <a:p>
                      <a:pPr algn="ctr"/>
                      <a:r>
                        <a:rPr lang="en-US" sz="1000" dirty="0"/>
                        <a:t>FLU</a:t>
                      </a:r>
                    </a:p>
                  </a:txBody>
                  <a:tcPr marL="27432" marR="27432" marT="27432" marB="27432"/>
                </a:tc>
                <a:tc>
                  <a:txBody>
                    <a:bodyPr/>
                    <a:lstStyle/>
                    <a:p>
                      <a:pPr algn="ctr"/>
                      <a:r>
                        <a:rPr lang="en-US" sz="1000" dirty="0" err="1"/>
                        <a:t>ITR</a:t>
                      </a:r>
                      <a:endParaRPr lang="en-US" sz="1000" dirty="0"/>
                    </a:p>
                  </a:txBody>
                  <a:tcPr marL="27432" marR="27432" marT="27432" marB="27432"/>
                </a:tc>
                <a:tc>
                  <a:txBody>
                    <a:bodyPr/>
                    <a:lstStyle/>
                    <a:p>
                      <a:pPr algn="ctr"/>
                      <a:r>
                        <a:rPr lang="en-US" sz="1000" dirty="0" err="1"/>
                        <a:t>VOR</a:t>
                      </a:r>
                      <a:endParaRPr lang="en-US" sz="1000" dirty="0"/>
                    </a:p>
                  </a:txBody>
                  <a:tcPr marL="27432" marR="27432" marT="27432" marB="27432"/>
                </a:tc>
                <a:tc>
                  <a:txBody>
                    <a:bodyPr/>
                    <a:lstStyle/>
                    <a:p>
                      <a:pPr algn="ctr"/>
                      <a:r>
                        <a:rPr lang="en-US" sz="1000" dirty="0"/>
                        <a:t>POS</a:t>
                      </a:r>
                    </a:p>
                  </a:txBody>
                  <a:tcPr marL="27432" marR="27432" marT="27432" marB="27432"/>
                </a:tc>
                <a:tc>
                  <a:txBody>
                    <a:bodyPr/>
                    <a:lstStyle/>
                    <a:p>
                      <a:pPr algn="ctr"/>
                      <a:r>
                        <a:rPr lang="en-US" sz="1000" dirty="0"/>
                        <a:t>ISA</a:t>
                      </a:r>
                    </a:p>
                  </a:txBody>
                  <a:tcPr marL="27432" marR="27432" marT="27432" marB="27432"/>
                </a:tc>
                <a:tc>
                  <a:txBody>
                    <a:bodyPr/>
                    <a:lstStyle/>
                    <a:p>
                      <a:pPr algn="ctr"/>
                      <a:r>
                        <a:rPr lang="en-US" sz="1000" dirty="0"/>
                        <a:t>CAS</a:t>
                      </a:r>
                    </a:p>
                  </a:txBody>
                  <a:tcPr marL="27432" marR="27432" marT="27432" marB="27432"/>
                </a:tc>
                <a:tc>
                  <a:txBody>
                    <a:bodyPr/>
                    <a:lstStyle/>
                    <a:p>
                      <a:pPr algn="ctr"/>
                      <a:r>
                        <a:rPr lang="en-US" sz="1000" dirty="0"/>
                        <a:t>MICA</a:t>
                      </a:r>
                    </a:p>
                  </a:txBody>
                  <a:tcPr marL="27432" marR="27432" marT="27432" marB="27432"/>
                </a:tc>
                <a:tc>
                  <a:txBody>
                    <a:bodyPr/>
                    <a:lstStyle/>
                    <a:p>
                      <a:pPr algn="ctr"/>
                      <a:r>
                        <a:rPr lang="en-US" sz="1000" dirty="0"/>
                        <a:t>ANI</a:t>
                      </a:r>
                    </a:p>
                  </a:txBody>
                  <a:tcPr marL="27432" marR="27432" marT="27432" marB="27432"/>
                </a:tc>
                <a:extLst>
                  <a:ext uri="{0D108BD9-81ED-4DB2-BD59-A6C34878D82A}">
                    <a16:rowId xmlns:a16="http://schemas.microsoft.com/office/drawing/2014/main" val="10000"/>
                  </a:ext>
                </a:extLst>
              </a:tr>
              <a:tr h="216277">
                <a:tc>
                  <a:txBody>
                    <a:bodyPr/>
                    <a:lstStyle/>
                    <a:p>
                      <a:r>
                        <a:rPr lang="en-US" sz="1000" i="1" dirty="0"/>
                        <a:t>Candida </a:t>
                      </a:r>
                      <a:r>
                        <a:rPr lang="en-US" sz="1000" i="1" dirty="0" err="1"/>
                        <a:t>albicans</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1"/>
                  </a:ext>
                </a:extLst>
              </a:tr>
              <a:tr h="216277">
                <a:tc>
                  <a:txBody>
                    <a:bodyPr/>
                    <a:lstStyle/>
                    <a:p>
                      <a:r>
                        <a:rPr lang="en-US" sz="1000" i="1" dirty="0"/>
                        <a:t>Candida </a:t>
                      </a:r>
                      <a:r>
                        <a:rPr lang="en-US" sz="1000" i="1" dirty="0" err="1"/>
                        <a:t>glabrata</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2"/>
                  </a:ext>
                </a:extLst>
              </a:tr>
              <a:tr h="216277">
                <a:tc>
                  <a:txBody>
                    <a:bodyPr/>
                    <a:lstStyle/>
                    <a:p>
                      <a:r>
                        <a:rPr lang="en-US" sz="1000" i="1" dirty="0"/>
                        <a:t>Candida </a:t>
                      </a:r>
                      <a:r>
                        <a:rPr lang="en-US" sz="1000" i="1" dirty="0" err="1"/>
                        <a:t>parapsilosis</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3"/>
                  </a:ext>
                </a:extLst>
              </a:tr>
              <a:tr h="216277">
                <a:tc>
                  <a:txBody>
                    <a:bodyPr/>
                    <a:lstStyle/>
                    <a:p>
                      <a:r>
                        <a:rPr lang="en-US" sz="1000" i="1" dirty="0"/>
                        <a:t>Candida </a:t>
                      </a:r>
                      <a:r>
                        <a:rPr lang="en-US" sz="1000" i="1" dirty="0" err="1"/>
                        <a:t>tropicalis</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4"/>
                  </a:ext>
                </a:extLst>
              </a:tr>
              <a:tr h="216277">
                <a:tc>
                  <a:txBody>
                    <a:bodyPr/>
                    <a:lstStyle/>
                    <a:p>
                      <a:r>
                        <a:rPr lang="en-US" sz="1000" i="1" dirty="0"/>
                        <a:t>Candida </a:t>
                      </a:r>
                      <a:r>
                        <a:rPr lang="en-US" sz="1000" i="1" dirty="0" err="1"/>
                        <a:t>krusei</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5"/>
                  </a:ext>
                </a:extLst>
              </a:tr>
              <a:tr h="216277">
                <a:tc>
                  <a:txBody>
                    <a:bodyPr/>
                    <a:lstStyle/>
                    <a:p>
                      <a:r>
                        <a:rPr lang="en-US" sz="1000" i="1" dirty="0"/>
                        <a:t>Candida </a:t>
                      </a:r>
                      <a:r>
                        <a:rPr lang="en-US" sz="1000" i="1" dirty="0" err="1"/>
                        <a:t>lusitaniae</a:t>
                      </a:r>
                      <a:endParaRPr lang="en-US" sz="1000" i="1" dirty="0"/>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6"/>
                  </a:ext>
                </a:extLst>
              </a:tr>
              <a:tr h="216277">
                <a:tc>
                  <a:txBody>
                    <a:bodyPr/>
                    <a:lstStyle/>
                    <a:p>
                      <a:r>
                        <a:rPr lang="en-US" sz="1000" i="1" dirty="0"/>
                        <a:t>Aspergillus fumigatus</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extLst>
                  <a:ext uri="{0D108BD9-81ED-4DB2-BD59-A6C34878D82A}">
                    <a16:rowId xmlns:a16="http://schemas.microsoft.com/office/drawing/2014/main" val="10007"/>
                  </a:ext>
                </a:extLst>
              </a:tr>
              <a:tr h="216277">
                <a:tc>
                  <a:txBody>
                    <a:bodyPr/>
                    <a:lstStyle/>
                    <a:p>
                      <a:r>
                        <a:rPr lang="en-US" sz="1000" i="1" dirty="0"/>
                        <a:t>Cryptococcus</a:t>
                      </a:r>
                      <a:r>
                        <a:rPr lang="en-US" sz="1000" i="1" baseline="0" dirty="0"/>
                        <a:t> </a:t>
                      </a:r>
                      <a:r>
                        <a:rPr lang="en-US" sz="1000" i="1" baseline="0" dirty="0" err="1"/>
                        <a:t>neoformans</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08"/>
                  </a:ext>
                </a:extLst>
              </a:tr>
              <a:tr h="216277">
                <a:tc>
                  <a:txBody>
                    <a:bodyPr/>
                    <a:lstStyle/>
                    <a:p>
                      <a:r>
                        <a:rPr lang="en-US" sz="1000" dirty="0" err="1"/>
                        <a:t>Mucorales</a:t>
                      </a:r>
                      <a:endParaRPr lang="en-US" sz="1000" dirty="0"/>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09"/>
                  </a:ext>
                </a:extLst>
              </a:tr>
              <a:tr h="216277">
                <a:tc>
                  <a:txBody>
                    <a:bodyPr/>
                    <a:lstStyle/>
                    <a:p>
                      <a:r>
                        <a:rPr lang="en-US" sz="1000" i="1" dirty="0"/>
                        <a:t>Fusarium</a:t>
                      </a:r>
                      <a:r>
                        <a:rPr lang="en-US" sz="1000" dirty="0"/>
                        <a:t> species</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10"/>
                  </a:ext>
                </a:extLst>
              </a:tr>
              <a:tr h="216277">
                <a:tc>
                  <a:txBody>
                    <a:bodyPr/>
                    <a:lstStyle/>
                    <a:p>
                      <a:r>
                        <a:rPr lang="en-US" sz="1000" i="1" dirty="0" err="1"/>
                        <a:t>Scedosporium</a:t>
                      </a:r>
                      <a:r>
                        <a:rPr lang="en-US" sz="1000" dirty="0"/>
                        <a:t> species</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11"/>
                  </a:ext>
                </a:extLst>
              </a:tr>
              <a:tr h="216277">
                <a:tc>
                  <a:txBody>
                    <a:bodyPr/>
                    <a:lstStyle/>
                    <a:p>
                      <a:r>
                        <a:rPr lang="en-US" sz="1000" i="1" dirty="0" err="1"/>
                        <a:t>Blastomyces</a:t>
                      </a:r>
                      <a:r>
                        <a:rPr lang="en-US" sz="1000" i="1" dirty="0"/>
                        <a:t> </a:t>
                      </a:r>
                      <a:r>
                        <a:rPr lang="en-US" sz="1000" i="1" dirty="0" err="1"/>
                        <a:t>dermatitidis</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12"/>
                  </a:ext>
                </a:extLst>
              </a:tr>
              <a:tr h="216277">
                <a:tc>
                  <a:txBody>
                    <a:bodyPr/>
                    <a:lstStyle/>
                    <a:p>
                      <a:r>
                        <a:rPr lang="en-US" sz="1000" i="1" dirty="0" err="1"/>
                        <a:t>Coccidioides</a:t>
                      </a:r>
                      <a:r>
                        <a:rPr lang="en-US" sz="1000" i="1" baseline="0" dirty="0"/>
                        <a:t> </a:t>
                      </a:r>
                      <a:r>
                        <a:rPr lang="en-US" sz="1000" i="1" baseline="0" dirty="0" err="1"/>
                        <a:t>immitis</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13"/>
                  </a:ext>
                </a:extLst>
              </a:tr>
              <a:tr h="216277">
                <a:tc>
                  <a:txBody>
                    <a:bodyPr/>
                    <a:lstStyle/>
                    <a:p>
                      <a:r>
                        <a:rPr lang="en-US" sz="1000" i="1" dirty="0"/>
                        <a:t>Histoplasma </a:t>
                      </a:r>
                      <a:r>
                        <a:rPr lang="en-US" sz="1000" i="1" dirty="0" err="1"/>
                        <a:t>capsulatum</a:t>
                      </a:r>
                      <a:endParaRPr lang="en-US" sz="1000" i="1" dirty="0"/>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algn="ctr"/>
                      <a:r>
                        <a:rPr lang="en-US" sz="1000" b="1"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t>
                      </a:r>
                    </a:p>
                  </a:txBody>
                  <a:tcPr marL="27432" marR="27432" marT="27432" marB="27432"/>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1923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FB1A-93E4-4545-A794-5354E1345A86}"/>
              </a:ext>
            </a:extLst>
          </p:cNvPr>
          <p:cNvSpPr>
            <a:spLocks noGrp="1"/>
          </p:cNvSpPr>
          <p:nvPr>
            <p:ph type="title"/>
          </p:nvPr>
        </p:nvSpPr>
        <p:spPr/>
        <p:txBody>
          <a:bodyPr/>
          <a:lstStyle/>
          <a:p>
            <a:r>
              <a:rPr lang="en-US" i="1" dirty="0"/>
              <a:t>Candida auris </a:t>
            </a:r>
            <a:r>
              <a:rPr lang="en-US" dirty="0"/>
              <a:t>Susceptibility</a:t>
            </a:r>
          </a:p>
        </p:txBody>
      </p:sp>
      <p:sp>
        <p:nvSpPr>
          <p:cNvPr id="3" name="Slide Number Placeholder 2">
            <a:extLst>
              <a:ext uri="{FF2B5EF4-FFF2-40B4-BE49-F238E27FC236}">
                <a16:creationId xmlns:a16="http://schemas.microsoft.com/office/drawing/2014/main" id="{82071FF2-689E-4676-9BB5-62F793D292F8}"/>
              </a:ext>
            </a:extLst>
          </p:cNvPr>
          <p:cNvSpPr>
            <a:spLocks noGrp="1"/>
          </p:cNvSpPr>
          <p:nvPr>
            <p:ph type="sldNum" sz="quarter" idx="12"/>
          </p:nvPr>
        </p:nvSpPr>
        <p:spPr/>
        <p:txBody>
          <a:bodyPr/>
          <a:lstStyle/>
          <a:p>
            <a:fld id="{F4F37E10-BB36-47A4-BC95-F479C5EA9F5E}" type="slidenum">
              <a:rPr lang="en-US" smtClean="0"/>
              <a:pPr/>
              <a:t>29</a:t>
            </a:fld>
            <a:endParaRPr lang="en-US"/>
          </a:p>
        </p:txBody>
      </p:sp>
      <p:sp>
        <p:nvSpPr>
          <p:cNvPr id="5" name="TextBox 4">
            <a:extLst>
              <a:ext uri="{FF2B5EF4-FFF2-40B4-BE49-F238E27FC236}">
                <a16:creationId xmlns:a16="http://schemas.microsoft.com/office/drawing/2014/main" id="{DCF8ADD1-37BE-4B5B-80DC-C736BEFF07D8}"/>
              </a:ext>
            </a:extLst>
          </p:cNvPr>
          <p:cNvSpPr txBox="1"/>
          <p:nvPr/>
        </p:nvSpPr>
        <p:spPr>
          <a:xfrm>
            <a:off x="0" y="4127837"/>
            <a:ext cx="8449733" cy="1015663"/>
          </a:xfrm>
          <a:prstGeom prst="rect">
            <a:avLst/>
          </a:prstGeom>
          <a:noFill/>
        </p:spPr>
        <p:txBody>
          <a:bodyPr wrap="square" rtlCol="0" anchor="b">
            <a:spAutoFit/>
          </a:bodyPr>
          <a:lstStyle/>
          <a:p>
            <a:r>
              <a:rPr lang="en-US" sz="1200" baseline="30000" dirty="0" err="1"/>
              <a:t>a</a:t>
            </a:r>
            <a:r>
              <a:rPr lang="en-US" sz="1200" dirty="0" err="1"/>
              <a:t>Also</a:t>
            </a:r>
            <a:r>
              <a:rPr lang="en-US" sz="1200" dirty="0"/>
              <a:t> applies to other second generation triazole antifungals.</a:t>
            </a:r>
          </a:p>
          <a:p>
            <a:r>
              <a:rPr lang="en-US" sz="1200" baseline="30000" dirty="0" err="1"/>
              <a:t>b</a:t>
            </a:r>
            <a:r>
              <a:rPr lang="en-US" sz="1200" dirty="0" err="1"/>
              <a:t>Consider</a:t>
            </a:r>
            <a:r>
              <a:rPr lang="en-US" sz="1200" dirty="0"/>
              <a:t> using fluconazole susceptibility as a surrogate, although fluconazole-resistant isolates may occasionally respond to other triazole antifungals.</a:t>
            </a:r>
            <a:endParaRPr lang="en-US" sz="1200" baseline="30000" dirty="0"/>
          </a:p>
          <a:p>
            <a:r>
              <a:rPr lang="en-US" sz="1200" dirty="0"/>
              <a:t>MIC, minimal inhibitory concentration.</a:t>
            </a:r>
          </a:p>
          <a:p>
            <a:r>
              <a:rPr lang="en-US" sz="1100" dirty="0"/>
              <a:t>Sears D, et al. </a:t>
            </a:r>
            <a:r>
              <a:rPr lang="en-US" sz="1100" i="1" dirty="0" err="1"/>
              <a:t>Int</a:t>
            </a:r>
            <a:r>
              <a:rPr lang="en-US" sz="1100" i="1" dirty="0"/>
              <a:t> J of Infect Dis</a:t>
            </a:r>
            <a:r>
              <a:rPr lang="en-US" sz="1100" dirty="0"/>
              <a:t>. 2017;63:95-98.</a:t>
            </a:r>
          </a:p>
        </p:txBody>
      </p:sp>
      <p:sp>
        <p:nvSpPr>
          <p:cNvPr id="6" name="TextBox 5">
            <a:extLst>
              <a:ext uri="{FF2B5EF4-FFF2-40B4-BE49-F238E27FC236}">
                <a16:creationId xmlns:a16="http://schemas.microsoft.com/office/drawing/2014/main" id="{BCDA1756-AF16-4798-BB1A-37B539C1756C}"/>
              </a:ext>
            </a:extLst>
          </p:cNvPr>
          <p:cNvSpPr txBox="1"/>
          <p:nvPr/>
        </p:nvSpPr>
        <p:spPr>
          <a:xfrm>
            <a:off x="-2000249" y="726906"/>
            <a:ext cx="1745672" cy="3539430"/>
          </a:xfrm>
          <a:prstGeom prst="rect">
            <a:avLst/>
          </a:prstGeom>
          <a:solidFill>
            <a:schemeClr val="tx1"/>
          </a:solidFill>
          <a:ln>
            <a:solidFill>
              <a:schemeClr val="bg1"/>
            </a:solidFill>
          </a:ln>
        </p:spPr>
        <p:txBody>
          <a:bodyPr wrap="square" rtlCol="0">
            <a:spAutoFit/>
          </a:bodyPr>
          <a:lstStyle/>
          <a:p>
            <a:r>
              <a:rPr lang="en-US" sz="1400" b="1" dirty="0">
                <a:solidFill>
                  <a:schemeClr val="bg2"/>
                </a:solidFill>
              </a:rPr>
              <a:t>Regarding antifungal therapy, there are no Clinical and Laboratory Standards Institute (CLSI) or European Committee for Antimicrobial Susceptibility Testing (EUCAST) defined breakpoints for C. auris susceptibility. </a:t>
            </a:r>
          </a:p>
        </p:txBody>
      </p:sp>
      <p:graphicFrame>
        <p:nvGraphicFramePr>
          <p:cNvPr id="7" name="Table 6"/>
          <p:cNvGraphicFramePr>
            <a:graphicFrameLocks noGrp="1"/>
          </p:cNvGraphicFramePr>
          <p:nvPr>
            <p:extLst>
              <p:ext uri="{D42A27DB-BD31-4B8C-83A1-F6EECF244321}">
                <p14:modId xmlns:p14="http://schemas.microsoft.com/office/powerpoint/2010/main" val="736627223"/>
              </p:ext>
            </p:extLst>
          </p:nvPr>
        </p:nvGraphicFramePr>
        <p:xfrm>
          <a:off x="267076" y="1691045"/>
          <a:ext cx="8538250" cy="2296756"/>
        </p:xfrm>
        <a:graphic>
          <a:graphicData uri="http://schemas.openxmlformats.org/drawingml/2006/table">
            <a:tbl>
              <a:tblPr firstRow="1" bandRow="1">
                <a:tableStyleId>{5C22544A-7EE6-4342-B048-85BDC9FD1C3A}</a:tableStyleId>
              </a:tblPr>
              <a:tblGrid>
                <a:gridCol w="1743543">
                  <a:extLst>
                    <a:ext uri="{9D8B030D-6E8A-4147-A177-3AD203B41FA5}">
                      <a16:colId xmlns:a16="http://schemas.microsoft.com/office/drawing/2014/main" val="20000"/>
                    </a:ext>
                  </a:extLst>
                </a:gridCol>
                <a:gridCol w="2476707">
                  <a:extLst>
                    <a:ext uri="{9D8B030D-6E8A-4147-A177-3AD203B41FA5}">
                      <a16:colId xmlns:a16="http://schemas.microsoft.com/office/drawing/2014/main" val="20008"/>
                    </a:ext>
                  </a:extLst>
                </a:gridCol>
                <a:gridCol w="2216925">
                  <a:extLst>
                    <a:ext uri="{9D8B030D-6E8A-4147-A177-3AD203B41FA5}">
                      <a16:colId xmlns:a16="http://schemas.microsoft.com/office/drawing/2014/main" val="20009"/>
                    </a:ext>
                  </a:extLst>
                </a:gridCol>
                <a:gridCol w="2101075">
                  <a:extLst>
                    <a:ext uri="{9D8B030D-6E8A-4147-A177-3AD203B41FA5}">
                      <a16:colId xmlns:a16="http://schemas.microsoft.com/office/drawing/2014/main" val="20010"/>
                    </a:ext>
                  </a:extLst>
                </a:gridCol>
              </a:tblGrid>
              <a:tr h="328108">
                <a:tc>
                  <a:txBody>
                    <a:bodyPr/>
                    <a:lstStyle/>
                    <a:p>
                      <a:r>
                        <a:rPr lang="en-US" sz="1400" dirty="0"/>
                        <a:t>Antifungal Drug</a:t>
                      </a:r>
                    </a:p>
                  </a:txBody>
                  <a:tcPr marL="27432" marR="27432" marT="27432" marB="27432" anchor="b"/>
                </a:tc>
                <a:tc>
                  <a:txBody>
                    <a:bodyPr/>
                    <a:lstStyle/>
                    <a:p>
                      <a:pPr algn="ctr"/>
                      <a:r>
                        <a:rPr lang="en-US" sz="1400" dirty="0"/>
                        <a:t>Tentative MIC Breakpoint</a:t>
                      </a:r>
                    </a:p>
                  </a:txBody>
                  <a:tcPr marL="27432" marR="27432" marT="27432" marB="27432" anchor="b"/>
                </a:tc>
                <a:tc>
                  <a:txBody>
                    <a:bodyPr/>
                    <a:lstStyle/>
                    <a:p>
                      <a:pPr algn="ctr"/>
                      <a:r>
                        <a:rPr lang="en-US" sz="1400" dirty="0"/>
                        <a:t>Published MIC50 Range</a:t>
                      </a:r>
                    </a:p>
                  </a:txBody>
                  <a:tcPr marL="27432" marR="27432" marT="27432" marB="27432" anchor="b"/>
                </a:tc>
                <a:tc>
                  <a:txBody>
                    <a:bodyPr/>
                    <a:lstStyle/>
                    <a:p>
                      <a:pPr algn="ctr"/>
                      <a:r>
                        <a:rPr lang="en-US" sz="1400" dirty="0"/>
                        <a:t>Published MIC90 Range</a:t>
                      </a:r>
                    </a:p>
                  </a:txBody>
                  <a:tcPr marL="27432" marR="27432" marT="27432" marB="27432" anchor="b"/>
                </a:tc>
                <a:extLst>
                  <a:ext uri="{0D108BD9-81ED-4DB2-BD59-A6C34878D82A}">
                    <a16:rowId xmlns:a16="http://schemas.microsoft.com/office/drawing/2014/main" val="10000"/>
                  </a:ext>
                </a:extLst>
              </a:tr>
              <a:tr h="328108">
                <a:tc>
                  <a:txBody>
                    <a:bodyPr/>
                    <a:lstStyle/>
                    <a:p>
                      <a:r>
                        <a:rPr lang="en-US" sz="1400" i="0" dirty="0"/>
                        <a:t>Fluconazole</a:t>
                      </a:r>
                    </a:p>
                  </a:txBody>
                  <a:tcPr marL="27432" marR="27432" marT="27432" marB="27432"/>
                </a:tc>
                <a:tc>
                  <a:txBody>
                    <a:bodyPr/>
                    <a:lstStyle/>
                    <a:p>
                      <a:pPr algn="ctr"/>
                      <a:r>
                        <a:rPr lang="en-US" sz="1400" b="1" dirty="0"/>
                        <a:t>≥32</a:t>
                      </a:r>
                    </a:p>
                  </a:txBody>
                  <a:tcPr marL="27432" marR="27432" marT="27432" marB="27432"/>
                </a:tc>
                <a:tc>
                  <a:txBody>
                    <a:bodyPr/>
                    <a:lstStyle/>
                    <a:p>
                      <a:pPr algn="ctr"/>
                      <a:r>
                        <a:rPr lang="en-US" sz="1400" b="1" dirty="0"/>
                        <a:t>64–128</a:t>
                      </a:r>
                    </a:p>
                  </a:txBody>
                  <a:tcPr marL="27432" marR="27432" marT="27432" marB="27432"/>
                </a:tc>
                <a:tc>
                  <a:txBody>
                    <a:bodyPr/>
                    <a:lstStyle/>
                    <a:p>
                      <a:pPr algn="ctr"/>
                      <a:r>
                        <a:rPr lang="en-US" sz="1400" b="1" dirty="0"/>
                        <a:t>64–256</a:t>
                      </a:r>
                    </a:p>
                  </a:txBody>
                  <a:tcPr marL="27432" marR="27432" marT="27432" marB="27432"/>
                </a:tc>
                <a:extLst>
                  <a:ext uri="{0D108BD9-81ED-4DB2-BD59-A6C34878D82A}">
                    <a16:rowId xmlns:a16="http://schemas.microsoft.com/office/drawing/2014/main" val="10001"/>
                  </a:ext>
                </a:extLst>
              </a:tr>
              <a:tr h="328108">
                <a:tc>
                  <a:txBody>
                    <a:bodyPr/>
                    <a:lstStyle/>
                    <a:p>
                      <a:r>
                        <a:rPr lang="en-US" sz="1400" i="0" dirty="0" err="1"/>
                        <a:t>Voriconazole</a:t>
                      </a:r>
                      <a:r>
                        <a:rPr lang="en-US" sz="1400" i="0" baseline="30000" dirty="0" err="1"/>
                        <a:t>a</a:t>
                      </a:r>
                      <a:endParaRPr lang="en-US" sz="1400" i="0" dirty="0"/>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N/A</a:t>
                      </a:r>
                      <a:r>
                        <a:rPr lang="en-US" sz="1400" b="1" baseline="30000" dirty="0"/>
                        <a:t>b</a:t>
                      </a:r>
                      <a:endParaRPr lang="en-US" sz="1400" b="1" dirty="0"/>
                    </a:p>
                  </a:txBody>
                  <a:tcPr marL="27432" marR="27432" marT="27432" marB="27432"/>
                </a:tc>
                <a:tc>
                  <a:txBody>
                    <a:bodyPr/>
                    <a:lstStyle/>
                    <a:p>
                      <a:pPr algn="ctr"/>
                      <a:r>
                        <a:rPr lang="en-US" sz="1400" b="1" dirty="0"/>
                        <a:t>0.5–2</a:t>
                      </a:r>
                    </a:p>
                  </a:txBody>
                  <a:tcPr marL="27432" marR="27432" marT="27432" marB="27432"/>
                </a:tc>
                <a:tc>
                  <a:txBody>
                    <a:bodyPr/>
                    <a:lstStyle/>
                    <a:p>
                      <a:pPr algn="ctr"/>
                      <a:r>
                        <a:rPr lang="en-US" sz="1400" b="1" dirty="0"/>
                        <a:t>4–8</a:t>
                      </a:r>
                    </a:p>
                  </a:txBody>
                  <a:tcPr marL="27432" marR="27432" marT="27432" marB="27432"/>
                </a:tc>
                <a:extLst>
                  <a:ext uri="{0D108BD9-81ED-4DB2-BD59-A6C34878D82A}">
                    <a16:rowId xmlns:a16="http://schemas.microsoft.com/office/drawing/2014/main" val="10002"/>
                  </a:ext>
                </a:extLst>
              </a:tr>
              <a:tr h="328108">
                <a:tc>
                  <a:txBody>
                    <a:bodyPr/>
                    <a:lstStyle/>
                    <a:p>
                      <a:r>
                        <a:rPr lang="en-US" sz="1400" i="0" dirty="0"/>
                        <a:t>Amphotericin B</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≥2</a:t>
                      </a:r>
                    </a:p>
                  </a:txBody>
                  <a:tcPr marL="27432" marR="27432" marT="27432" marB="27432"/>
                </a:tc>
                <a:tc>
                  <a:txBody>
                    <a:bodyPr/>
                    <a:lstStyle/>
                    <a:p>
                      <a:pPr algn="ctr"/>
                      <a:r>
                        <a:rPr lang="en-US" sz="1400" b="1" dirty="0"/>
                        <a:t>0.5–1</a:t>
                      </a:r>
                    </a:p>
                  </a:txBody>
                  <a:tcPr marL="27432" marR="27432" marT="27432" marB="27432"/>
                </a:tc>
                <a:tc>
                  <a:txBody>
                    <a:bodyPr/>
                    <a:lstStyle/>
                    <a:p>
                      <a:pPr algn="ctr"/>
                      <a:r>
                        <a:rPr lang="en-US" sz="1400" b="1" dirty="0"/>
                        <a:t>2–4</a:t>
                      </a:r>
                    </a:p>
                  </a:txBody>
                  <a:tcPr marL="27432" marR="27432" marT="27432" marB="27432"/>
                </a:tc>
                <a:extLst>
                  <a:ext uri="{0D108BD9-81ED-4DB2-BD59-A6C34878D82A}">
                    <a16:rowId xmlns:a16="http://schemas.microsoft.com/office/drawing/2014/main" val="10003"/>
                  </a:ext>
                </a:extLst>
              </a:tr>
              <a:tr h="328108">
                <a:tc>
                  <a:txBody>
                    <a:bodyPr/>
                    <a:lstStyle/>
                    <a:p>
                      <a:r>
                        <a:rPr lang="en-US" sz="1400" i="0" dirty="0"/>
                        <a:t>Anidulafungin</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≥4</a:t>
                      </a:r>
                    </a:p>
                  </a:txBody>
                  <a:tcPr marL="27432" marR="27432" marT="27432" marB="27432"/>
                </a:tc>
                <a:tc>
                  <a:txBody>
                    <a:bodyPr/>
                    <a:lstStyle/>
                    <a:p>
                      <a:pPr algn="ctr"/>
                      <a:r>
                        <a:rPr lang="en-US" sz="1400" b="1" dirty="0"/>
                        <a:t>0.125–0.5</a:t>
                      </a:r>
                    </a:p>
                  </a:txBody>
                  <a:tcPr marL="27432" marR="27432" marT="27432" marB="27432"/>
                </a:tc>
                <a:tc>
                  <a:txBody>
                    <a:bodyPr/>
                    <a:lstStyle/>
                    <a:p>
                      <a:pPr algn="ctr"/>
                      <a:r>
                        <a:rPr lang="en-US" sz="1400" b="1" dirty="0"/>
                        <a:t>0.5–1</a:t>
                      </a:r>
                    </a:p>
                  </a:txBody>
                  <a:tcPr marL="27432" marR="27432" marT="27432" marB="27432"/>
                </a:tc>
                <a:extLst>
                  <a:ext uri="{0D108BD9-81ED-4DB2-BD59-A6C34878D82A}">
                    <a16:rowId xmlns:a16="http://schemas.microsoft.com/office/drawing/2014/main" val="10004"/>
                  </a:ext>
                </a:extLst>
              </a:tr>
              <a:tr h="328108">
                <a:tc>
                  <a:txBody>
                    <a:bodyPr/>
                    <a:lstStyle/>
                    <a:p>
                      <a:r>
                        <a:rPr lang="en-US" sz="1400" i="0" dirty="0"/>
                        <a:t>Caspofungin</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≥2</a:t>
                      </a:r>
                    </a:p>
                  </a:txBody>
                  <a:tcPr marL="27432" marR="27432" marT="27432" marB="27432"/>
                </a:tc>
                <a:tc>
                  <a:txBody>
                    <a:bodyPr/>
                    <a:lstStyle/>
                    <a:p>
                      <a:pPr algn="ctr"/>
                      <a:r>
                        <a:rPr lang="en-US" sz="1400" b="1" dirty="0"/>
                        <a:t>0.25–0.5</a:t>
                      </a:r>
                    </a:p>
                  </a:txBody>
                  <a:tcPr marL="27432" marR="27432" marT="27432" marB="27432"/>
                </a:tc>
                <a:tc>
                  <a:txBody>
                    <a:bodyPr/>
                    <a:lstStyle/>
                    <a:p>
                      <a:pPr algn="ctr"/>
                      <a:r>
                        <a:rPr lang="en-US" sz="1400" b="1" dirty="0"/>
                        <a:t>1</a:t>
                      </a:r>
                    </a:p>
                  </a:txBody>
                  <a:tcPr marL="27432" marR="27432" marT="27432" marB="27432"/>
                </a:tc>
                <a:extLst>
                  <a:ext uri="{0D108BD9-81ED-4DB2-BD59-A6C34878D82A}">
                    <a16:rowId xmlns:a16="http://schemas.microsoft.com/office/drawing/2014/main" val="10005"/>
                  </a:ext>
                </a:extLst>
              </a:tr>
              <a:tr h="328108">
                <a:tc>
                  <a:txBody>
                    <a:bodyPr/>
                    <a:lstStyle/>
                    <a:p>
                      <a:r>
                        <a:rPr lang="en-US" sz="1400" i="0" dirty="0"/>
                        <a:t>Micafungin</a:t>
                      </a:r>
                    </a:p>
                  </a:txBody>
                  <a:tcPr marL="27432" marR="27432"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≥4</a:t>
                      </a:r>
                    </a:p>
                  </a:txBody>
                  <a:tcPr marL="27432" marR="27432" marT="27432" marB="27432"/>
                </a:tc>
                <a:tc>
                  <a:txBody>
                    <a:bodyPr/>
                    <a:lstStyle/>
                    <a:p>
                      <a:pPr algn="ctr"/>
                      <a:r>
                        <a:rPr lang="en-US" sz="1400" b="1" dirty="0"/>
                        <a:t>0.125–0.25</a:t>
                      </a:r>
                    </a:p>
                  </a:txBody>
                  <a:tcPr marL="27432" marR="27432" marT="27432" marB="27432"/>
                </a:tc>
                <a:tc>
                  <a:txBody>
                    <a:bodyPr/>
                    <a:lstStyle/>
                    <a:p>
                      <a:pPr algn="ctr"/>
                      <a:r>
                        <a:rPr lang="en-US" sz="1400" b="1" dirty="0"/>
                        <a:t>0.25–2</a:t>
                      </a:r>
                    </a:p>
                  </a:txBody>
                  <a:tcPr marL="27432" marR="27432" marT="27432" marB="27432"/>
                </a:tc>
                <a:extLst>
                  <a:ext uri="{0D108BD9-81ED-4DB2-BD59-A6C34878D82A}">
                    <a16:rowId xmlns:a16="http://schemas.microsoft.com/office/drawing/2014/main" val="10006"/>
                  </a:ext>
                </a:extLst>
              </a:tr>
            </a:tbl>
          </a:graphicData>
        </a:graphic>
      </p:graphicFrame>
      <p:sp>
        <p:nvSpPr>
          <p:cNvPr id="8" name="TextBox 7"/>
          <p:cNvSpPr txBox="1"/>
          <p:nvPr/>
        </p:nvSpPr>
        <p:spPr>
          <a:xfrm>
            <a:off x="492650" y="1159362"/>
            <a:ext cx="8479174" cy="461665"/>
          </a:xfrm>
          <a:prstGeom prst="rect">
            <a:avLst/>
          </a:prstGeom>
          <a:noFill/>
        </p:spPr>
        <p:txBody>
          <a:bodyPr wrap="square" rtlCol="0">
            <a:spAutoFit/>
          </a:bodyPr>
          <a:lstStyle/>
          <a:p>
            <a:r>
              <a:rPr lang="en-US" sz="1200" b="1" dirty="0"/>
              <a:t>Tentative MIC (mg/L) breakpoints for </a:t>
            </a:r>
            <a:r>
              <a:rPr lang="en-US" sz="1200" b="1" i="1" dirty="0"/>
              <a:t>Candida </a:t>
            </a:r>
            <a:r>
              <a:rPr lang="en-US" sz="1200" b="1" i="1" dirty="0" err="1"/>
              <a:t>auris</a:t>
            </a:r>
            <a:r>
              <a:rPr lang="en-US" sz="1200" b="1" dirty="0"/>
              <a:t> susceptibility (CD, 2017) and published MIC ranges by CLSI microbroth dilution </a:t>
            </a:r>
          </a:p>
        </p:txBody>
      </p:sp>
    </p:spTree>
    <p:extLst>
      <p:ext uri="{BB962C8B-B14F-4D97-AF65-F5344CB8AC3E}">
        <p14:creationId xmlns:p14="http://schemas.microsoft.com/office/powerpoint/2010/main" val="339644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Pretest Audience Response Question</a:t>
            </a:r>
          </a:p>
        </p:txBody>
      </p:sp>
      <p:sp>
        <p:nvSpPr>
          <p:cNvPr id="4" name="Slide Number Placeholder 3"/>
          <p:cNvSpPr>
            <a:spLocks noGrp="1"/>
          </p:cNvSpPr>
          <p:nvPr>
            <p:ph type="sldNum" sz="quarter" idx="12"/>
          </p:nvPr>
        </p:nvSpPr>
        <p:spPr/>
        <p:txBody>
          <a:bodyPr/>
          <a:lstStyle/>
          <a:p>
            <a:pPr defTabSz="914378"/>
            <a:fld id="{F4F37E10-BB36-47A4-BC95-F479C5EA9F5E}" type="slidenum">
              <a:rPr lang="en-US">
                <a:solidFill>
                  <a:prstClr val="white"/>
                </a:solidFill>
              </a:rPr>
              <a:pPr defTabSz="914378"/>
              <a:t>3</a:t>
            </a:fld>
            <a:endParaRPr lang="en-US" dirty="0">
              <a:solidFill>
                <a:prstClr val="white"/>
              </a:solidFill>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latin typeface="Calibri"/>
              </a:rPr>
              <a:t>?</a:t>
            </a:r>
          </a:p>
        </p:txBody>
      </p:sp>
      <p:sp>
        <p:nvSpPr>
          <p:cNvPr id="12" name="TextBox 11"/>
          <p:cNvSpPr txBox="1"/>
          <p:nvPr/>
        </p:nvSpPr>
        <p:spPr>
          <a:xfrm>
            <a:off x="744275" y="1164704"/>
            <a:ext cx="7848322" cy="2985433"/>
          </a:xfrm>
          <a:prstGeom prst="rect">
            <a:avLst/>
          </a:prstGeom>
          <a:noFill/>
        </p:spPr>
        <p:txBody>
          <a:bodyPr wrap="square" rtlCol="0">
            <a:spAutoFit/>
          </a:bodyPr>
          <a:lstStyle/>
          <a:p>
            <a:pPr defTabSz="914378">
              <a:spcBef>
                <a:spcPts val="600"/>
              </a:spcBef>
            </a:pPr>
            <a:r>
              <a:rPr lang="en-US" sz="2400" b="1" dirty="0">
                <a:solidFill>
                  <a:srgbClr val="262262"/>
                </a:solidFill>
                <a:latin typeface="Arial" panose="020B0604020202020204" pitchFamily="34" charset="0"/>
                <a:cs typeface="Arial" panose="020B0604020202020204" pitchFamily="34" charset="0"/>
              </a:rPr>
              <a:t>Which of the following pathogens is the most common cause of IFI among allogeneic hematopoietic stem cell transplant (HSCT) patients?</a:t>
            </a:r>
          </a:p>
          <a:p>
            <a:pPr defTabSz="914378">
              <a:spcBef>
                <a:spcPts val="600"/>
              </a:spcBef>
            </a:pPr>
            <a:endParaRPr lang="en-US" sz="2400" b="1" dirty="0">
              <a:solidFill>
                <a:srgbClr val="262262"/>
              </a:solidFill>
              <a:latin typeface="Arial" panose="020B0604020202020204" pitchFamily="34" charset="0"/>
              <a:cs typeface="Arial" panose="020B0604020202020204" pitchFamily="34" charset="0"/>
            </a:endParaRPr>
          </a:p>
          <a:p>
            <a:pPr marL="457189" indent="-457189" defTabSz="914378">
              <a:spcBef>
                <a:spcPts val="600"/>
              </a:spcBef>
              <a:buFontTx/>
              <a:buAutoNum type="alphaUcPeriod"/>
            </a:pPr>
            <a:r>
              <a:rPr lang="en-US" sz="2400" dirty="0">
                <a:solidFill>
                  <a:srgbClr val="262262"/>
                </a:solidFill>
                <a:latin typeface="Arial" panose="020B0604020202020204" pitchFamily="34" charset="0"/>
                <a:cs typeface="Arial" panose="020B0604020202020204" pitchFamily="34" charset="0"/>
              </a:rPr>
              <a:t>Candida</a:t>
            </a:r>
          </a:p>
          <a:p>
            <a:pPr marL="457189" indent="-457189" defTabSz="914378">
              <a:spcBef>
                <a:spcPts val="600"/>
              </a:spcBef>
              <a:buFontTx/>
              <a:buAutoNum type="alphaUcPeriod"/>
            </a:pPr>
            <a:r>
              <a:rPr lang="en-US" sz="2400" b="1" dirty="0">
                <a:solidFill>
                  <a:srgbClr val="262262"/>
                </a:solidFill>
                <a:latin typeface="Arial" panose="020B0604020202020204" pitchFamily="34" charset="0"/>
                <a:cs typeface="Arial" panose="020B0604020202020204" pitchFamily="34" charset="0"/>
              </a:rPr>
              <a:t>Aspergillus</a:t>
            </a:r>
          </a:p>
          <a:p>
            <a:pPr marL="457189" indent="-457189" defTabSz="914378">
              <a:spcBef>
                <a:spcPts val="600"/>
              </a:spcBef>
              <a:buFontTx/>
              <a:buAutoNum type="alphaUcPeriod"/>
            </a:pPr>
            <a:r>
              <a:rPr lang="en-US" sz="2400" dirty="0" err="1">
                <a:solidFill>
                  <a:srgbClr val="262262"/>
                </a:solidFill>
                <a:latin typeface="Arial" panose="020B0604020202020204" pitchFamily="34" charset="0"/>
                <a:cs typeface="Arial" panose="020B0604020202020204" pitchFamily="34" charset="0"/>
              </a:rPr>
              <a:t>Mucorales</a:t>
            </a:r>
            <a:endParaRPr lang="en-US" sz="2400" dirty="0">
              <a:solidFill>
                <a:srgbClr val="262262"/>
              </a:solidFill>
              <a:latin typeface="Arial" panose="020B0604020202020204" pitchFamily="34" charset="0"/>
              <a:cs typeface="Arial" panose="020B0604020202020204" pitchFamily="34" charset="0"/>
            </a:endParaRP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defTabSz="914378"/>
              <a:r>
                <a:rPr lang="en-US" sz="2400" b="1">
                  <a:solidFill>
                    <a:prstClr val="white"/>
                  </a:solidFill>
                  <a:latin typeface="Tahoma"/>
                </a:rPr>
                <a:t>:01</a:t>
              </a:r>
              <a:endParaRPr lang="en-US" sz="2400" b="1" dirty="0">
                <a:solidFill>
                  <a:prstClr val="white"/>
                </a:solidFill>
                <a:latin typeface="Tahoma"/>
              </a:endParaRP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4574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42A9AE-66CD-4879-965D-427E155F76BF}"/>
              </a:ext>
            </a:extLst>
          </p:cNvPr>
          <p:cNvSpPr>
            <a:spLocks noGrp="1"/>
          </p:cNvSpPr>
          <p:nvPr>
            <p:ph type="sldNum" sz="quarter" idx="12"/>
          </p:nvPr>
        </p:nvSpPr>
        <p:spPr/>
        <p:txBody>
          <a:bodyPr/>
          <a:lstStyle/>
          <a:p>
            <a:fld id="{F4F37E10-BB36-47A4-BC95-F479C5EA9F5E}" type="slidenum">
              <a:rPr lang="en-US" smtClean="0">
                <a:solidFill>
                  <a:prstClr val="white"/>
                </a:solidFill>
              </a:rPr>
              <a:pPr/>
              <a:t>30</a:t>
            </a:fld>
            <a:endParaRPr lang="en-US">
              <a:solidFill>
                <a:prstClr val="white"/>
              </a:solidFill>
            </a:endParaRPr>
          </a:p>
        </p:txBody>
      </p:sp>
      <p:sp>
        <p:nvSpPr>
          <p:cNvPr id="4" name="Title 3">
            <a:extLst>
              <a:ext uri="{FF2B5EF4-FFF2-40B4-BE49-F238E27FC236}">
                <a16:creationId xmlns:a16="http://schemas.microsoft.com/office/drawing/2014/main" id="{BF857313-A32A-43AD-9E10-C5FCD8D4971E}"/>
              </a:ext>
            </a:extLst>
          </p:cNvPr>
          <p:cNvSpPr>
            <a:spLocks noGrp="1"/>
          </p:cNvSpPr>
          <p:nvPr>
            <p:ph type="title"/>
          </p:nvPr>
        </p:nvSpPr>
        <p:spPr/>
        <p:txBody>
          <a:bodyPr>
            <a:normAutofit fontScale="90000"/>
          </a:bodyPr>
          <a:lstStyle/>
          <a:p>
            <a:r>
              <a:rPr lang="en-US" dirty="0"/>
              <a:t>Isavuconazole vs Voriconazole for </a:t>
            </a:r>
            <a:br>
              <a:rPr lang="en-US" dirty="0"/>
            </a:br>
            <a:r>
              <a:rPr lang="en-US" dirty="0"/>
              <a:t>Invasive Aspergillosis</a:t>
            </a:r>
          </a:p>
        </p:txBody>
      </p:sp>
      <p:sp>
        <p:nvSpPr>
          <p:cNvPr id="2" name="TextBox 1">
            <a:extLst>
              <a:ext uri="{FF2B5EF4-FFF2-40B4-BE49-F238E27FC236}">
                <a16:creationId xmlns:a16="http://schemas.microsoft.com/office/drawing/2014/main" id="{5785BE20-7DE8-40E3-887E-3F0300FCEBEA}"/>
              </a:ext>
            </a:extLst>
          </p:cNvPr>
          <p:cNvSpPr txBox="1"/>
          <p:nvPr/>
        </p:nvSpPr>
        <p:spPr>
          <a:xfrm>
            <a:off x="0" y="4804946"/>
            <a:ext cx="6172200" cy="338554"/>
          </a:xfrm>
          <a:prstGeom prst="rect">
            <a:avLst/>
          </a:prstGeom>
          <a:noFill/>
        </p:spPr>
        <p:txBody>
          <a:bodyPr wrap="square" rtlCol="0">
            <a:spAutoFit/>
          </a:bodyPr>
          <a:lstStyle/>
          <a:p>
            <a:endParaRPr lang="en-US" sz="500" dirty="0"/>
          </a:p>
          <a:p>
            <a:r>
              <a:rPr lang="en-US" sz="1100" dirty="0" err="1"/>
              <a:t>Maertens</a:t>
            </a:r>
            <a:r>
              <a:rPr lang="en-US" sz="1100" dirty="0"/>
              <a:t> JA, et al. </a:t>
            </a:r>
            <a:r>
              <a:rPr lang="en-US" sz="1100" i="1" dirty="0"/>
              <a:t>Lancet</a:t>
            </a:r>
            <a:r>
              <a:rPr lang="en-US" sz="1100" dirty="0"/>
              <a:t>. 2016;387(10020):760-769.</a:t>
            </a:r>
          </a:p>
        </p:txBody>
      </p:sp>
      <p:sp>
        <p:nvSpPr>
          <p:cNvPr id="14" name="Text Box 10"/>
          <p:cNvSpPr txBox="1">
            <a:spLocks noChangeArrowheads="1"/>
          </p:cNvSpPr>
          <p:nvPr/>
        </p:nvSpPr>
        <p:spPr bwMode="auto">
          <a:xfrm rot="16200000">
            <a:off x="890196" y="2526280"/>
            <a:ext cx="1361271"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600" b="1" dirty="0">
                <a:latin typeface="+mn-lt"/>
              </a:rPr>
              <a:t>Survival (%)</a:t>
            </a:r>
          </a:p>
        </p:txBody>
      </p:sp>
      <p:sp>
        <p:nvSpPr>
          <p:cNvPr id="15" name="Text Box 17"/>
          <p:cNvSpPr txBox="1">
            <a:spLocks noChangeArrowheads="1"/>
          </p:cNvSpPr>
          <p:nvPr/>
        </p:nvSpPr>
        <p:spPr bwMode="auto">
          <a:xfrm>
            <a:off x="2020889" y="4219349"/>
            <a:ext cx="5694362"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2400">
                <a:solidFill>
                  <a:schemeClr val="tx1"/>
                </a:solidFill>
                <a:latin typeface="Arial" charset="0"/>
              </a:defRPr>
            </a:lvl1pPr>
            <a:lvl2pPr marL="742950" indent="-28575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2000">
                <a:solidFill>
                  <a:schemeClr val="tx1"/>
                </a:solidFill>
                <a:latin typeface="Arial" charset="0"/>
              </a:defRPr>
            </a:lvl2pPr>
            <a:lvl3pPr marL="11430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a:solidFill>
                  <a:schemeClr val="tx1"/>
                </a:solidFill>
                <a:latin typeface="Arial" charset="0"/>
              </a:defRPr>
            </a:lvl3pPr>
            <a:lvl4pPr marL="16002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4pPr>
            <a:lvl5pPr marL="20574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9pPr>
          </a:lstStyle>
          <a:p>
            <a:pPr eaLnBrk="1" hangingPunct="1">
              <a:lnSpc>
                <a:spcPct val="85000"/>
              </a:lnSpc>
              <a:spcBef>
                <a:spcPct val="0"/>
              </a:spcBef>
              <a:buFontTx/>
              <a:buNone/>
              <a:tabLst>
                <a:tab pos="401638" algn="ctr"/>
                <a:tab pos="800100" algn="ctr"/>
                <a:tab pos="1200150" algn="ctr"/>
                <a:tab pos="1543050" algn="ctr"/>
                <a:tab pos="1943100" algn="ctr"/>
                <a:tab pos="2343150" algn="ctr"/>
                <a:tab pos="2743200" algn="ctr"/>
                <a:tab pos="3086100" algn="ctr"/>
                <a:tab pos="3486150" algn="ctr"/>
                <a:tab pos="3829050" algn="ctr"/>
                <a:tab pos="4229100" algn="ctr"/>
                <a:tab pos="4572000" algn="ctr"/>
                <a:tab pos="4972050" algn="ctr"/>
                <a:tab pos="5372100" algn="ctr"/>
              </a:tabLst>
            </a:pPr>
            <a:r>
              <a:rPr lang="en-US" altLang="en-US" sz="1400" b="1" dirty="0">
                <a:latin typeface="+mn-lt"/>
              </a:rPr>
              <a:t>0	 6	12	18	24	30	36	42	48	54	60	66	 72	78	84</a:t>
            </a:r>
          </a:p>
          <a:p>
            <a:pPr algn="ctr" eaLnBrk="1" hangingPunct="1">
              <a:lnSpc>
                <a:spcPct val="85000"/>
              </a:lnSpc>
              <a:spcBef>
                <a:spcPct val="0"/>
              </a:spcBef>
              <a:buFontTx/>
              <a:buNone/>
              <a:tabLst>
                <a:tab pos="457200" algn="ctr"/>
                <a:tab pos="800100" algn="ctr"/>
                <a:tab pos="1200150" algn="ctr"/>
                <a:tab pos="1543050" algn="ctr"/>
                <a:tab pos="1943100" algn="ctr"/>
                <a:tab pos="2343150" algn="ctr"/>
                <a:tab pos="2743200" algn="ctr"/>
                <a:tab pos="3086100" algn="ctr"/>
                <a:tab pos="3486150" algn="ctr"/>
                <a:tab pos="3829050" algn="ctr"/>
                <a:tab pos="4229100" algn="ctr"/>
                <a:tab pos="4572000" algn="ctr"/>
                <a:tab pos="4972050" algn="ctr"/>
                <a:tab pos="5314950" algn="ctr"/>
              </a:tabLst>
            </a:pPr>
            <a:endParaRPr lang="en-US" altLang="en-US" sz="1100" b="1" dirty="0">
              <a:latin typeface="+mn-lt"/>
            </a:endParaRPr>
          </a:p>
          <a:p>
            <a:pPr algn="ctr" eaLnBrk="1" hangingPunct="1">
              <a:lnSpc>
                <a:spcPct val="85000"/>
              </a:lnSpc>
              <a:spcBef>
                <a:spcPct val="0"/>
              </a:spcBef>
              <a:buFontTx/>
              <a:buNone/>
              <a:tabLst>
                <a:tab pos="457200" algn="ctr"/>
                <a:tab pos="800100" algn="ctr"/>
                <a:tab pos="1200150" algn="ctr"/>
                <a:tab pos="1543050" algn="ctr"/>
                <a:tab pos="1943100" algn="ctr"/>
                <a:tab pos="2343150" algn="ctr"/>
                <a:tab pos="2743200" algn="ctr"/>
                <a:tab pos="3086100" algn="ctr"/>
                <a:tab pos="3486150" algn="ctr"/>
                <a:tab pos="3829050" algn="ctr"/>
                <a:tab pos="4229100" algn="ctr"/>
                <a:tab pos="4572000" algn="ctr"/>
                <a:tab pos="4972050" algn="ctr"/>
                <a:tab pos="5314950" algn="ctr"/>
              </a:tabLst>
            </a:pPr>
            <a:r>
              <a:rPr lang="en-US" altLang="en-US" sz="1600" b="1" dirty="0">
                <a:latin typeface="+mn-lt"/>
              </a:rPr>
              <a:t>Study Day</a:t>
            </a:r>
          </a:p>
        </p:txBody>
      </p:sp>
      <p:sp>
        <p:nvSpPr>
          <p:cNvPr id="16" name="Text Box 18"/>
          <p:cNvSpPr txBox="1">
            <a:spLocks noChangeArrowheads="1"/>
          </p:cNvSpPr>
          <p:nvPr/>
        </p:nvSpPr>
        <p:spPr bwMode="auto">
          <a:xfrm>
            <a:off x="1641780" y="1071045"/>
            <a:ext cx="48282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600"/>
              </a:spcAft>
              <a:buFontTx/>
              <a:buNone/>
            </a:pPr>
            <a:r>
              <a:rPr lang="en-US" altLang="en-US" sz="1400" b="1" dirty="0">
                <a:latin typeface="+mn-lt"/>
              </a:rPr>
              <a:t>100</a:t>
            </a:r>
          </a:p>
          <a:p>
            <a:pPr algn="r" eaLnBrk="1" hangingPunct="1">
              <a:spcBef>
                <a:spcPct val="0"/>
              </a:spcBef>
              <a:spcAft>
                <a:spcPts val="600"/>
              </a:spcAft>
              <a:buFontTx/>
              <a:buNone/>
            </a:pPr>
            <a:r>
              <a:rPr lang="en-US" altLang="en-US" sz="1400" b="1" dirty="0">
                <a:latin typeface="+mn-lt"/>
              </a:rPr>
              <a:t>90</a:t>
            </a:r>
          </a:p>
          <a:p>
            <a:pPr algn="r" eaLnBrk="1" hangingPunct="1">
              <a:spcBef>
                <a:spcPct val="0"/>
              </a:spcBef>
              <a:spcAft>
                <a:spcPts val="600"/>
              </a:spcAft>
              <a:buFontTx/>
              <a:buNone/>
            </a:pPr>
            <a:r>
              <a:rPr lang="en-US" altLang="en-US" sz="1400" b="1" dirty="0">
                <a:latin typeface="+mn-lt"/>
              </a:rPr>
              <a:t>80</a:t>
            </a:r>
          </a:p>
          <a:p>
            <a:pPr algn="r" eaLnBrk="1" hangingPunct="1">
              <a:spcBef>
                <a:spcPct val="0"/>
              </a:spcBef>
              <a:spcAft>
                <a:spcPts val="600"/>
              </a:spcAft>
              <a:buFontTx/>
              <a:buNone/>
            </a:pPr>
            <a:r>
              <a:rPr lang="en-US" altLang="en-US" sz="1400" b="1" dirty="0">
                <a:latin typeface="+mn-lt"/>
              </a:rPr>
              <a:t>70</a:t>
            </a:r>
          </a:p>
          <a:p>
            <a:pPr algn="r" eaLnBrk="1" hangingPunct="1">
              <a:spcBef>
                <a:spcPct val="0"/>
              </a:spcBef>
              <a:spcAft>
                <a:spcPts val="600"/>
              </a:spcAft>
              <a:buFontTx/>
              <a:buNone/>
            </a:pPr>
            <a:r>
              <a:rPr lang="en-US" altLang="en-US" sz="1400" b="1" dirty="0">
                <a:latin typeface="+mn-lt"/>
              </a:rPr>
              <a:t>60</a:t>
            </a:r>
          </a:p>
          <a:p>
            <a:pPr algn="r" eaLnBrk="1" hangingPunct="1">
              <a:spcBef>
                <a:spcPct val="0"/>
              </a:spcBef>
              <a:spcAft>
                <a:spcPts val="600"/>
              </a:spcAft>
              <a:buFontTx/>
              <a:buNone/>
            </a:pPr>
            <a:r>
              <a:rPr lang="en-US" altLang="en-US" sz="1400" b="1" dirty="0">
                <a:latin typeface="+mn-lt"/>
              </a:rPr>
              <a:t>50</a:t>
            </a:r>
          </a:p>
          <a:p>
            <a:pPr algn="r" eaLnBrk="1" hangingPunct="1">
              <a:spcBef>
                <a:spcPct val="0"/>
              </a:spcBef>
              <a:spcAft>
                <a:spcPts val="600"/>
              </a:spcAft>
              <a:buFontTx/>
              <a:buNone/>
            </a:pPr>
            <a:r>
              <a:rPr lang="en-US" altLang="en-US" sz="1400" b="1" dirty="0">
                <a:latin typeface="+mn-lt"/>
              </a:rPr>
              <a:t>40</a:t>
            </a:r>
          </a:p>
          <a:p>
            <a:pPr algn="r" eaLnBrk="1" hangingPunct="1">
              <a:spcBef>
                <a:spcPct val="0"/>
              </a:spcBef>
              <a:spcAft>
                <a:spcPts val="600"/>
              </a:spcAft>
              <a:buFontTx/>
              <a:buNone/>
            </a:pPr>
            <a:r>
              <a:rPr lang="en-US" altLang="en-US" sz="1400" b="1" dirty="0">
                <a:latin typeface="+mn-lt"/>
              </a:rPr>
              <a:t>30</a:t>
            </a:r>
          </a:p>
          <a:p>
            <a:pPr algn="r" eaLnBrk="1" hangingPunct="1">
              <a:spcBef>
                <a:spcPct val="0"/>
              </a:spcBef>
              <a:spcAft>
                <a:spcPts val="600"/>
              </a:spcAft>
              <a:buFontTx/>
              <a:buNone/>
            </a:pPr>
            <a:r>
              <a:rPr lang="en-US" altLang="en-US" sz="1400" b="1" dirty="0">
                <a:latin typeface="+mn-lt"/>
              </a:rPr>
              <a:t>20</a:t>
            </a:r>
          </a:p>
          <a:p>
            <a:pPr algn="r" eaLnBrk="1" hangingPunct="1">
              <a:spcBef>
                <a:spcPct val="0"/>
              </a:spcBef>
              <a:spcAft>
                <a:spcPts val="600"/>
              </a:spcAft>
              <a:buFontTx/>
              <a:buNone/>
            </a:pPr>
            <a:r>
              <a:rPr lang="en-US" altLang="en-US" sz="1400" b="1" dirty="0">
                <a:latin typeface="+mn-lt"/>
              </a:rPr>
              <a:t>10</a:t>
            </a:r>
          </a:p>
          <a:p>
            <a:pPr algn="r" eaLnBrk="1" hangingPunct="1">
              <a:spcBef>
                <a:spcPct val="0"/>
              </a:spcBef>
              <a:spcAft>
                <a:spcPts val="600"/>
              </a:spcAft>
              <a:buFontTx/>
              <a:buNone/>
            </a:pPr>
            <a:r>
              <a:rPr lang="en-US" altLang="en-US" sz="1400" b="1" dirty="0">
                <a:latin typeface="+mn-lt"/>
              </a:rPr>
              <a:t>0</a:t>
            </a:r>
          </a:p>
        </p:txBody>
      </p:sp>
      <p:cxnSp>
        <p:nvCxnSpPr>
          <p:cNvPr id="43" name="Straight Connector 42"/>
          <p:cNvCxnSpPr/>
          <p:nvPr/>
        </p:nvCxnSpPr>
        <p:spPr>
          <a:xfrm>
            <a:off x="6057900" y="1238250"/>
            <a:ext cx="4191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gray">
          <a:xfrm>
            <a:off x="6057900" y="1434043"/>
            <a:ext cx="419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46759" y="1092861"/>
            <a:ext cx="1431473" cy="461665"/>
          </a:xfrm>
          <a:prstGeom prst="rect">
            <a:avLst/>
          </a:prstGeom>
          <a:noFill/>
        </p:spPr>
        <p:txBody>
          <a:bodyPr wrap="square" rtlCol="0">
            <a:spAutoFit/>
          </a:bodyPr>
          <a:lstStyle/>
          <a:p>
            <a:r>
              <a:rPr lang="en-US" sz="1200" b="1" dirty="0"/>
              <a:t>Isavuconazole</a:t>
            </a:r>
          </a:p>
          <a:p>
            <a:r>
              <a:rPr lang="en-US" sz="1200" b="1" dirty="0"/>
              <a:t>Voriconazole</a:t>
            </a:r>
          </a:p>
        </p:txBody>
      </p:sp>
      <p:sp>
        <p:nvSpPr>
          <p:cNvPr id="46" name="Freeform 45"/>
          <p:cNvSpPr/>
          <p:nvPr/>
        </p:nvSpPr>
        <p:spPr bwMode="gray">
          <a:xfrm>
            <a:off x="2160104" y="1229139"/>
            <a:ext cx="5294244" cy="854765"/>
          </a:xfrm>
          <a:custGeom>
            <a:avLst/>
            <a:gdLst>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20687 w 5294244"/>
              <a:gd name="connsiteY30" fmla="*/ 387626 h 854765"/>
              <a:gd name="connsiteX31" fmla="*/ 1656522 w 5294244"/>
              <a:gd name="connsiteY31" fmla="*/ 397565 h 854765"/>
              <a:gd name="connsiteX32" fmla="*/ 1666461 w 5294244"/>
              <a:gd name="connsiteY32" fmla="*/ 420757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4270 w 5294244"/>
              <a:gd name="connsiteY36" fmla="*/ 460513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66731 w 5294244"/>
              <a:gd name="connsiteY40" fmla="*/ 516835 h 854765"/>
              <a:gd name="connsiteX41" fmla="*/ 2292626 w 5294244"/>
              <a:gd name="connsiteY41" fmla="*/ 520148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6522 w 5294244"/>
              <a:gd name="connsiteY31" fmla="*/ 397565 h 854765"/>
              <a:gd name="connsiteX32" fmla="*/ 1666461 w 5294244"/>
              <a:gd name="connsiteY32" fmla="*/ 420757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4270 w 5294244"/>
              <a:gd name="connsiteY36" fmla="*/ 460513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66731 w 5294244"/>
              <a:gd name="connsiteY40" fmla="*/ 516835 h 854765"/>
              <a:gd name="connsiteX41" fmla="*/ 2292626 w 5294244"/>
              <a:gd name="connsiteY41" fmla="*/ 520148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6522 w 5294244"/>
              <a:gd name="connsiteY31" fmla="*/ 397565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4270 w 5294244"/>
              <a:gd name="connsiteY36" fmla="*/ 460513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66731 w 5294244"/>
              <a:gd name="connsiteY40" fmla="*/ 516835 h 854765"/>
              <a:gd name="connsiteX41" fmla="*/ 2292626 w 5294244"/>
              <a:gd name="connsiteY41" fmla="*/ 520148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4568 w 5294244"/>
              <a:gd name="connsiteY31" fmla="*/ 391703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4270 w 5294244"/>
              <a:gd name="connsiteY36" fmla="*/ 460513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66731 w 5294244"/>
              <a:gd name="connsiteY40" fmla="*/ 516835 h 854765"/>
              <a:gd name="connsiteX41" fmla="*/ 2292626 w 5294244"/>
              <a:gd name="connsiteY41" fmla="*/ 520148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4568 w 5294244"/>
              <a:gd name="connsiteY31" fmla="*/ 391703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4270 w 5294244"/>
              <a:gd name="connsiteY36" fmla="*/ 460513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56962 w 5294244"/>
              <a:gd name="connsiteY40" fmla="*/ 518789 h 854765"/>
              <a:gd name="connsiteX41" fmla="*/ 2292626 w 5294244"/>
              <a:gd name="connsiteY41" fmla="*/ 520148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4568 w 5294244"/>
              <a:gd name="connsiteY31" fmla="*/ 391703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0363 w 5294244"/>
              <a:gd name="connsiteY36" fmla="*/ 462467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56962 w 5294244"/>
              <a:gd name="connsiteY40" fmla="*/ 518789 h 854765"/>
              <a:gd name="connsiteX41" fmla="*/ 2292626 w 5294244"/>
              <a:gd name="connsiteY41" fmla="*/ 520148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4568 w 5294244"/>
              <a:gd name="connsiteY31" fmla="*/ 391703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0363 w 5294244"/>
              <a:gd name="connsiteY36" fmla="*/ 462467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56962 w 5294244"/>
              <a:gd name="connsiteY40" fmla="*/ 518789 h 854765"/>
              <a:gd name="connsiteX41" fmla="*/ 2300442 w 5294244"/>
              <a:gd name="connsiteY41" fmla="*/ 518194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8487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4568 w 5294244"/>
              <a:gd name="connsiteY31" fmla="*/ 391703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0363 w 5294244"/>
              <a:gd name="connsiteY36" fmla="*/ 462467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56962 w 5294244"/>
              <a:gd name="connsiteY40" fmla="*/ 518789 h 854765"/>
              <a:gd name="connsiteX41" fmla="*/ 2300442 w 5294244"/>
              <a:gd name="connsiteY41" fmla="*/ 518194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2626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25687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 name="connsiteX0" fmla="*/ 0 w 5294244"/>
              <a:gd name="connsiteY0" fmla="*/ 0 h 854765"/>
              <a:gd name="connsiteX1" fmla="*/ 129209 w 5294244"/>
              <a:gd name="connsiteY1" fmla="*/ 0 h 854765"/>
              <a:gd name="connsiteX2" fmla="*/ 129209 w 5294244"/>
              <a:gd name="connsiteY2" fmla="*/ 36444 h 854765"/>
              <a:gd name="connsiteX3" fmla="*/ 261731 w 5294244"/>
              <a:gd name="connsiteY3" fmla="*/ 36444 h 854765"/>
              <a:gd name="connsiteX4" fmla="*/ 258418 w 5294244"/>
              <a:gd name="connsiteY4" fmla="*/ 46383 h 854765"/>
              <a:gd name="connsiteX5" fmla="*/ 301487 w 5294244"/>
              <a:gd name="connsiteY5" fmla="*/ 46383 h 854765"/>
              <a:gd name="connsiteX6" fmla="*/ 308113 w 5294244"/>
              <a:gd name="connsiteY6" fmla="*/ 66261 h 854765"/>
              <a:gd name="connsiteX7" fmla="*/ 381000 w 5294244"/>
              <a:gd name="connsiteY7" fmla="*/ 66261 h 854765"/>
              <a:gd name="connsiteX8" fmla="*/ 387626 w 5294244"/>
              <a:gd name="connsiteY8" fmla="*/ 92765 h 854765"/>
              <a:gd name="connsiteX9" fmla="*/ 457200 w 5294244"/>
              <a:gd name="connsiteY9" fmla="*/ 96078 h 854765"/>
              <a:gd name="connsiteX10" fmla="*/ 463826 w 5294244"/>
              <a:gd name="connsiteY10" fmla="*/ 129209 h 854765"/>
              <a:gd name="connsiteX11" fmla="*/ 506896 w 5294244"/>
              <a:gd name="connsiteY11" fmla="*/ 132522 h 854765"/>
              <a:gd name="connsiteX12" fmla="*/ 520148 w 5294244"/>
              <a:gd name="connsiteY12" fmla="*/ 165652 h 854765"/>
              <a:gd name="connsiteX13" fmla="*/ 579783 w 5294244"/>
              <a:gd name="connsiteY13" fmla="*/ 162339 h 854765"/>
              <a:gd name="connsiteX14" fmla="*/ 583096 w 5294244"/>
              <a:gd name="connsiteY14" fmla="*/ 195470 h 854765"/>
              <a:gd name="connsiteX15" fmla="*/ 646044 w 5294244"/>
              <a:gd name="connsiteY15" fmla="*/ 202096 h 854765"/>
              <a:gd name="connsiteX16" fmla="*/ 646044 w 5294244"/>
              <a:gd name="connsiteY16" fmla="*/ 208722 h 854765"/>
              <a:gd name="connsiteX17" fmla="*/ 699053 w 5294244"/>
              <a:gd name="connsiteY17" fmla="*/ 202096 h 854765"/>
              <a:gd name="connsiteX18" fmla="*/ 702366 w 5294244"/>
              <a:gd name="connsiteY18" fmla="*/ 218661 h 854765"/>
              <a:gd name="connsiteX19" fmla="*/ 884583 w 5294244"/>
              <a:gd name="connsiteY19" fmla="*/ 231913 h 854765"/>
              <a:gd name="connsiteX20" fmla="*/ 887896 w 5294244"/>
              <a:gd name="connsiteY20" fmla="*/ 258418 h 854765"/>
              <a:gd name="connsiteX21" fmla="*/ 1017105 w 5294244"/>
              <a:gd name="connsiteY21" fmla="*/ 258418 h 854765"/>
              <a:gd name="connsiteX22" fmla="*/ 1017105 w 5294244"/>
              <a:gd name="connsiteY22" fmla="*/ 284922 h 854765"/>
              <a:gd name="connsiteX23" fmla="*/ 1146313 w 5294244"/>
              <a:gd name="connsiteY23" fmla="*/ 284922 h 854765"/>
              <a:gd name="connsiteX24" fmla="*/ 1149626 w 5294244"/>
              <a:gd name="connsiteY24" fmla="*/ 311426 h 854765"/>
              <a:gd name="connsiteX25" fmla="*/ 1209261 w 5294244"/>
              <a:gd name="connsiteY25" fmla="*/ 311426 h 854765"/>
              <a:gd name="connsiteX26" fmla="*/ 1212574 w 5294244"/>
              <a:gd name="connsiteY26" fmla="*/ 344557 h 854765"/>
              <a:gd name="connsiteX27" fmla="*/ 1398105 w 5294244"/>
              <a:gd name="connsiteY27" fmla="*/ 344557 h 854765"/>
              <a:gd name="connsiteX28" fmla="*/ 1408044 w 5294244"/>
              <a:gd name="connsiteY28" fmla="*/ 374374 h 854765"/>
              <a:gd name="connsiteX29" fmla="*/ 1510748 w 5294244"/>
              <a:gd name="connsiteY29" fmla="*/ 367748 h 854765"/>
              <a:gd name="connsiteX30" fmla="*/ 1514825 w 5294244"/>
              <a:gd name="connsiteY30" fmla="*/ 389580 h 854765"/>
              <a:gd name="connsiteX31" fmla="*/ 1654568 w 5294244"/>
              <a:gd name="connsiteY31" fmla="*/ 391703 h 854765"/>
              <a:gd name="connsiteX32" fmla="*/ 1654738 w 5294244"/>
              <a:gd name="connsiteY32" fmla="*/ 422711 h 854765"/>
              <a:gd name="connsiteX33" fmla="*/ 1775792 w 5294244"/>
              <a:gd name="connsiteY33" fmla="*/ 417444 h 854765"/>
              <a:gd name="connsiteX34" fmla="*/ 1775792 w 5294244"/>
              <a:gd name="connsiteY34" fmla="*/ 434009 h 854765"/>
              <a:gd name="connsiteX35" fmla="*/ 2020957 w 5294244"/>
              <a:gd name="connsiteY35" fmla="*/ 430696 h 854765"/>
              <a:gd name="connsiteX36" fmla="*/ 2020363 w 5294244"/>
              <a:gd name="connsiteY36" fmla="*/ 462467 h 854765"/>
              <a:gd name="connsiteX37" fmla="*/ 2080592 w 5294244"/>
              <a:gd name="connsiteY37" fmla="*/ 460513 h 854765"/>
              <a:gd name="connsiteX38" fmla="*/ 2087218 w 5294244"/>
              <a:gd name="connsiteY38" fmla="*/ 487018 h 854765"/>
              <a:gd name="connsiteX39" fmla="*/ 2153479 w 5294244"/>
              <a:gd name="connsiteY39" fmla="*/ 490331 h 854765"/>
              <a:gd name="connsiteX40" fmla="*/ 2156962 w 5294244"/>
              <a:gd name="connsiteY40" fmla="*/ 518789 h 854765"/>
              <a:gd name="connsiteX41" fmla="*/ 2300442 w 5294244"/>
              <a:gd name="connsiteY41" fmla="*/ 518194 h 854765"/>
              <a:gd name="connsiteX42" fmla="*/ 2302566 w 5294244"/>
              <a:gd name="connsiteY42" fmla="*/ 533400 h 854765"/>
              <a:gd name="connsiteX43" fmla="*/ 2461592 w 5294244"/>
              <a:gd name="connsiteY43" fmla="*/ 536713 h 854765"/>
              <a:gd name="connsiteX44" fmla="*/ 2468218 w 5294244"/>
              <a:gd name="connsiteY44" fmla="*/ 563218 h 854765"/>
              <a:gd name="connsiteX45" fmla="*/ 2560983 w 5294244"/>
              <a:gd name="connsiteY45" fmla="*/ 566531 h 854765"/>
              <a:gd name="connsiteX46" fmla="*/ 2564296 w 5294244"/>
              <a:gd name="connsiteY46" fmla="*/ 589722 h 854765"/>
              <a:gd name="connsiteX47" fmla="*/ 2789583 w 5294244"/>
              <a:gd name="connsiteY47" fmla="*/ 589722 h 854765"/>
              <a:gd name="connsiteX48" fmla="*/ 2796209 w 5294244"/>
              <a:gd name="connsiteY48" fmla="*/ 612913 h 854765"/>
              <a:gd name="connsiteX49" fmla="*/ 2961861 w 5294244"/>
              <a:gd name="connsiteY49" fmla="*/ 616226 h 854765"/>
              <a:gd name="connsiteX50" fmla="*/ 2962626 w 5294244"/>
              <a:gd name="connsiteY50" fmla="*/ 632791 h 854765"/>
              <a:gd name="connsiteX51" fmla="*/ 3107635 w 5294244"/>
              <a:gd name="connsiteY51" fmla="*/ 632791 h 854765"/>
              <a:gd name="connsiteX52" fmla="*/ 3110948 w 5294244"/>
              <a:gd name="connsiteY52" fmla="*/ 649357 h 854765"/>
              <a:gd name="connsiteX53" fmla="*/ 3412435 w 5294244"/>
              <a:gd name="connsiteY53" fmla="*/ 652670 h 854765"/>
              <a:gd name="connsiteX54" fmla="*/ 3417872 w 5294244"/>
              <a:gd name="connsiteY54" fmla="*/ 675861 h 854765"/>
              <a:gd name="connsiteX55" fmla="*/ 3538331 w 5294244"/>
              <a:gd name="connsiteY55" fmla="*/ 675861 h 854765"/>
              <a:gd name="connsiteX56" fmla="*/ 3541644 w 5294244"/>
              <a:gd name="connsiteY56" fmla="*/ 685800 h 854765"/>
              <a:gd name="connsiteX57" fmla="*/ 3597966 w 5294244"/>
              <a:gd name="connsiteY57" fmla="*/ 685800 h 854765"/>
              <a:gd name="connsiteX58" fmla="*/ 3604592 w 5294244"/>
              <a:gd name="connsiteY58" fmla="*/ 715618 h 854765"/>
              <a:gd name="connsiteX59" fmla="*/ 3863009 w 5294244"/>
              <a:gd name="connsiteY59" fmla="*/ 715618 h 854765"/>
              <a:gd name="connsiteX60" fmla="*/ 3869635 w 5294244"/>
              <a:gd name="connsiteY60" fmla="*/ 735496 h 854765"/>
              <a:gd name="connsiteX61" fmla="*/ 4051853 w 5294244"/>
              <a:gd name="connsiteY61" fmla="*/ 732183 h 854765"/>
              <a:gd name="connsiteX62" fmla="*/ 4058479 w 5294244"/>
              <a:gd name="connsiteY62" fmla="*/ 748748 h 854765"/>
              <a:gd name="connsiteX63" fmla="*/ 4350026 w 5294244"/>
              <a:gd name="connsiteY63" fmla="*/ 752061 h 854765"/>
              <a:gd name="connsiteX64" fmla="*/ 4350026 w 5294244"/>
              <a:gd name="connsiteY64" fmla="*/ 768626 h 854765"/>
              <a:gd name="connsiteX65" fmla="*/ 4532244 w 5294244"/>
              <a:gd name="connsiteY65" fmla="*/ 758687 h 854765"/>
              <a:gd name="connsiteX66" fmla="*/ 4535557 w 5294244"/>
              <a:gd name="connsiteY66" fmla="*/ 775252 h 854765"/>
              <a:gd name="connsiteX67" fmla="*/ 4608444 w 5294244"/>
              <a:gd name="connsiteY67" fmla="*/ 771939 h 854765"/>
              <a:gd name="connsiteX68" fmla="*/ 4611757 w 5294244"/>
              <a:gd name="connsiteY68" fmla="*/ 798444 h 854765"/>
              <a:gd name="connsiteX69" fmla="*/ 4850296 w 5294244"/>
              <a:gd name="connsiteY69" fmla="*/ 798444 h 854765"/>
              <a:gd name="connsiteX70" fmla="*/ 4853609 w 5294244"/>
              <a:gd name="connsiteY70" fmla="*/ 838200 h 854765"/>
              <a:gd name="connsiteX71" fmla="*/ 5062331 w 5294244"/>
              <a:gd name="connsiteY71" fmla="*/ 838200 h 854765"/>
              <a:gd name="connsiteX72" fmla="*/ 5065644 w 5294244"/>
              <a:gd name="connsiteY72" fmla="*/ 854765 h 854765"/>
              <a:gd name="connsiteX73" fmla="*/ 5294244 w 5294244"/>
              <a:gd name="connsiteY73" fmla="*/ 854765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294244" h="854765">
                <a:moveTo>
                  <a:pt x="0" y="0"/>
                </a:moveTo>
                <a:lnTo>
                  <a:pt x="129209" y="0"/>
                </a:lnTo>
                <a:lnTo>
                  <a:pt x="129209" y="36444"/>
                </a:lnTo>
                <a:lnTo>
                  <a:pt x="261731" y="36444"/>
                </a:lnTo>
                <a:lnTo>
                  <a:pt x="258418" y="46383"/>
                </a:lnTo>
                <a:lnTo>
                  <a:pt x="301487" y="46383"/>
                </a:lnTo>
                <a:lnTo>
                  <a:pt x="308113" y="66261"/>
                </a:lnTo>
                <a:lnTo>
                  <a:pt x="381000" y="66261"/>
                </a:lnTo>
                <a:lnTo>
                  <a:pt x="387626" y="92765"/>
                </a:lnTo>
                <a:lnTo>
                  <a:pt x="457200" y="96078"/>
                </a:lnTo>
                <a:lnTo>
                  <a:pt x="463826" y="129209"/>
                </a:lnTo>
                <a:lnTo>
                  <a:pt x="506896" y="132522"/>
                </a:lnTo>
                <a:lnTo>
                  <a:pt x="520148" y="165652"/>
                </a:lnTo>
                <a:lnTo>
                  <a:pt x="579783" y="162339"/>
                </a:lnTo>
                <a:lnTo>
                  <a:pt x="583096" y="195470"/>
                </a:lnTo>
                <a:lnTo>
                  <a:pt x="646044" y="202096"/>
                </a:lnTo>
                <a:lnTo>
                  <a:pt x="646044" y="208722"/>
                </a:lnTo>
                <a:lnTo>
                  <a:pt x="699053" y="202096"/>
                </a:lnTo>
                <a:lnTo>
                  <a:pt x="702366" y="218661"/>
                </a:lnTo>
                <a:lnTo>
                  <a:pt x="884583" y="231913"/>
                </a:lnTo>
                <a:lnTo>
                  <a:pt x="887896" y="258418"/>
                </a:lnTo>
                <a:lnTo>
                  <a:pt x="1017105" y="258418"/>
                </a:lnTo>
                <a:lnTo>
                  <a:pt x="1017105" y="284922"/>
                </a:lnTo>
                <a:lnTo>
                  <a:pt x="1146313" y="284922"/>
                </a:lnTo>
                <a:lnTo>
                  <a:pt x="1149626" y="311426"/>
                </a:lnTo>
                <a:lnTo>
                  <a:pt x="1209261" y="311426"/>
                </a:lnTo>
                <a:lnTo>
                  <a:pt x="1212574" y="344557"/>
                </a:lnTo>
                <a:lnTo>
                  <a:pt x="1398105" y="344557"/>
                </a:lnTo>
                <a:lnTo>
                  <a:pt x="1408044" y="374374"/>
                </a:lnTo>
                <a:lnTo>
                  <a:pt x="1510748" y="367748"/>
                </a:lnTo>
                <a:lnTo>
                  <a:pt x="1514825" y="389580"/>
                </a:lnTo>
                <a:lnTo>
                  <a:pt x="1654568" y="391703"/>
                </a:lnTo>
                <a:cubicBezTo>
                  <a:pt x="1654625" y="402039"/>
                  <a:pt x="1654681" y="412375"/>
                  <a:pt x="1654738" y="422711"/>
                </a:cubicBezTo>
                <a:lnTo>
                  <a:pt x="1775792" y="417444"/>
                </a:lnTo>
                <a:lnTo>
                  <a:pt x="1775792" y="434009"/>
                </a:lnTo>
                <a:lnTo>
                  <a:pt x="2020957" y="430696"/>
                </a:lnTo>
                <a:lnTo>
                  <a:pt x="2020363" y="462467"/>
                </a:lnTo>
                <a:lnTo>
                  <a:pt x="2080592" y="460513"/>
                </a:lnTo>
                <a:lnTo>
                  <a:pt x="2087218" y="487018"/>
                </a:lnTo>
                <a:lnTo>
                  <a:pt x="2153479" y="490331"/>
                </a:lnTo>
                <a:lnTo>
                  <a:pt x="2156962" y="518789"/>
                </a:lnTo>
                <a:lnTo>
                  <a:pt x="2300442" y="518194"/>
                </a:lnTo>
                <a:lnTo>
                  <a:pt x="2302566" y="533400"/>
                </a:lnTo>
                <a:lnTo>
                  <a:pt x="2461592" y="536713"/>
                </a:lnTo>
                <a:lnTo>
                  <a:pt x="2468218" y="563218"/>
                </a:lnTo>
                <a:lnTo>
                  <a:pt x="2560983" y="566531"/>
                </a:lnTo>
                <a:lnTo>
                  <a:pt x="2564296" y="589722"/>
                </a:lnTo>
                <a:lnTo>
                  <a:pt x="2789583" y="589722"/>
                </a:lnTo>
                <a:lnTo>
                  <a:pt x="2796209" y="612913"/>
                </a:lnTo>
                <a:lnTo>
                  <a:pt x="2961861" y="616226"/>
                </a:lnTo>
                <a:lnTo>
                  <a:pt x="2962626" y="632791"/>
                </a:lnTo>
                <a:lnTo>
                  <a:pt x="3107635" y="632791"/>
                </a:lnTo>
                <a:lnTo>
                  <a:pt x="3110948" y="649357"/>
                </a:lnTo>
                <a:lnTo>
                  <a:pt x="3412435" y="652670"/>
                </a:lnTo>
                <a:lnTo>
                  <a:pt x="3417872" y="675861"/>
                </a:lnTo>
                <a:lnTo>
                  <a:pt x="3538331" y="675861"/>
                </a:lnTo>
                <a:lnTo>
                  <a:pt x="3541644" y="685800"/>
                </a:lnTo>
                <a:lnTo>
                  <a:pt x="3597966" y="685800"/>
                </a:lnTo>
                <a:lnTo>
                  <a:pt x="3604592" y="715618"/>
                </a:lnTo>
                <a:lnTo>
                  <a:pt x="3863009" y="715618"/>
                </a:lnTo>
                <a:lnTo>
                  <a:pt x="3869635" y="735496"/>
                </a:lnTo>
                <a:lnTo>
                  <a:pt x="4051853" y="732183"/>
                </a:lnTo>
                <a:lnTo>
                  <a:pt x="4058479" y="748748"/>
                </a:lnTo>
                <a:lnTo>
                  <a:pt x="4350026" y="752061"/>
                </a:lnTo>
                <a:lnTo>
                  <a:pt x="4350026" y="768626"/>
                </a:lnTo>
                <a:lnTo>
                  <a:pt x="4532244" y="758687"/>
                </a:lnTo>
                <a:lnTo>
                  <a:pt x="4535557" y="775252"/>
                </a:lnTo>
                <a:lnTo>
                  <a:pt x="4608444" y="771939"/>
                </a:lnTo>
                <a:lnTo>
                  <a:pt x="4611757" y="798444"/>
                </a:lnTo>
                <a:lnTo>
                  <a:pt x="4850296" y="798444"/>
                </a:lnTo>
                <a:lnTo>
                  <a:pt x="4853609" y="838200"/>
                </a:lnTo>
                <a:lnTo>
                  <a:pt x="5062331" y="838200"/>
                </a:lnTo>
                <a:lnTo>
                  <a:pt x="5065644" y="854765"/>
                </a:lnTo>
                <a:lnTo>
                  <a:pt x="5294244" y="85476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0" name="Group 49"/>
          <p:cNvGrpSpPr/>
          <p:nvPr/>
        </p:nvGrpSpPr>
        <p:grpSpPr>
          <a:xfrm>
            <a:off x="2171700" y="1225062"/>
            <a:ext cx="5336931" cy="823546"/>
            <a:chOff x="2171700" y="1225062"/>
            <a:chExt cx="5336931" cy="823546"/>
          </a:xfrm>
        </p:grpSpPr>
        <p:sp>
          <p:nvSpPr>
            <p:cNvPr id="47" name="Freeform 46"/>
            <p:cNvSpPr/>
            <p:nvPr/>
          </p:nvSpPr>
          <p:spPr>
            <a:xfrm>
              <a:off x="2171700" y="1225062"/>
              <a:ext cx="5037992" cy="773723"/>
            </a:xfrm>
            <a:custGeom>
              <a:avLst/>
              <a:gdLst>
                <a:gd name="connsiteX0" fmla="*/ 0 w 5037992"/>
                <a:gd name="connsiteY0" fmla="*/ 0 h 773723"/>
                <a:gd name="connsiteX1" fmla="*/ 93785 w 5037992"/>
                <a:gd name="connsiteY1" fmla="*/ 0 h 773723"/>
                <a:gd name="connsiteX2" fmla="*/ 114300 w 5037992"/>
                <a:gd name="connsiteY2" fmla="*/ 2930 h 773723"/>
                <a:gd name="connsiteX3" fmla="*/ 123092 w 5037992"/>
                <a:gd name="connsiteY3" fmla="*/ 43961 h 773723"/>
                <a:gd name="connsiteX4" fmla="*/ 310662 w 5037992"/>
                <a:gd name="connsiteY4" fmla="*/ 38100 h 773723"/>
                <a:gd name="connsiteX5" fmla="*/ 307731 w 5037992"/>
                <a:gd name="connsiteY5" fmla="*/ 73269 h 773723"/>
                <a:gd name="connsiteX6" fmla="*/ 375138 w 5037992"/>
                <a:gd name="connsiteY6" fmla="*/ 67407 h 773723"/>
                <a:gd name="connsiteX7" fmla="*/ 381000 w 5037992"/>
                <a:gd name="connsiteY7" fmla="*/ 84992 h 773723"/>
                <a:gd name="connsiteX8" fmla="*/ 442546 w 5037992"/>
                <a:gd name="connsiteY8" fmla="*/ 82061 h 773723"/>
                <a:gd name="connsiteX9" fmla="*/ 445477 w 5037992"/>
                <a:gd name="connsiteY9" fmla="*/ 108438 h 773723"/>
                <a:gd name="connsiteX10" fmla="*/ 504092 w 5037992"/>
                <a:gd name="connsiteY10" fmla="*/ 105507 h 773723"/>
                <a:gd name="connsiteX11" fmla="*/ 507023 w 5037992"/>
                <a:gd name="connsiteY11" fmla="*/ 114300 h 773723"/>
                <a:gd name="connsiteX12" fmla="*/ 562708 w 5037992"/>
                <a:gd name="connsiteY12" fmla="*/ 114300 h 773723"/>
                <a:gd name="connsiteX13" fmla="*/ 577362 w 5037992"/>
                <a:gd name="connsiteY13" fmla="*/ 149469 h 773723"/>
                <a:gd name="connsiteX14" fmla="*/ 612531 w 5037992"/>
                <a:gd name="connsiteY14" fmla="*/ 149469 h 773723"/>
                <a:gd name="connsiteX15" fmla="*/ 615462 w 5037992"/>
                <a:gd name="connsiteY15" fmla="*/ 172915 h 773723"/>
                <a:gd name="connsiteX16" fmla="*/ 685800 w 5037992"/>
                <a:gd name="connsiteY16" fmla="*/ 167053 h 773723"/>
                <a:gd name="connsiteX17" fmla="*/ 694592 w 5037992"/>
                <a:gd name="connsiteY17" fmla="*/ 208084 h 773723"/>
                <a:gd name="connsiteX18" fmla="*/ 756138 w 5037992"/>
                <a:gd name="connsiteY18" fmla="*/ 205153 h 773723"/>
                <a:gd name="connsiteX19" fmla="*/ 767862 w 5037992"/>
                <a:gd name="connsiteY19" fmla="*/ 225669 h 773723"/>
                <a:gd name="connsiteX20" fmla="*/ 867508 w 5037992"/>
                <a:gd name="connsiteY20" fmla="*/ 222738 h 773723"/>
                <a:gd name="connsiteX21" fmla="*/ 882162 w 5037992"/>
                <a:gd name="connsiteY21" fmla="*/ 263769 h 773723"/>
                <a:gd name="connsiteX22" fmla="*/ 1063869 w 5037992"/>
                <a:gd name="connsiteY22" fmla="*/ 260838 h 773723"/>
                <a:gd name="connsiteX23" fmla="*/ 1055077 w 5037992"/>
                <a:gd name="connsiteY23" fmla="*/ 278423 h 773723"/>
                <a:gd name="connsiteX24" fmla="*/ 1201615 w 5037992"/>
                <a:gd name="connsiteY24" fmla="*/ 275492 h 773723"/>
                <a:gd name="connsiteX25" fmla="*/ 1201615 w 5037992"/>
                <a:gd name="connsiteY25" fmla="*/ 293076 h 773723"/>
                <a:gd name="connsiteX26" fmla="*/ 1374531 w 5037992"/>
                <a:gd name="connsiteY26" fmla="*/ 296007 h 773723"/>
                <a:gd name="connsiteX27" fmla="*/ 1380392 w 5037992"/>
                <a:gd name="connsiteY27" fmla="*/ 337038 h 773723"/>
                <a:gd name="connsiteX28" fmla="*/ 1450731 w 5037992"/>
                <a:gd name="connsiteY28" fmla="*/ 337038 h 773723"/>
                <a:gd name="connsiteX29" fmla="*/ 1453662 w 5037992"/>
                <a:gd name="connsiteY29" fmla="*/ 360484 h 773723"/>
                <a:gd name="connsiteX30" fmla="*/ 1503485 w 5037992"/>
                <a:gd name="connsiteY30" fmla="*/ 360484 h 773723"/>
                <a:gd name="connsiteX31" fmla="*/ 1515208 w 5037992"/>
                <a:gd name="connsiteY31" fmla="*/ 386861 h 773723"/>
                <a:gd name="connsiteX32" fmla="*/ 1629508 w 5037992"/>
                <a:gd name="connsiteY32" fmla="*/ 386861 h 773723"/>
                <a:gd name="connsiteX33" fmla="*/ 1629508 w 5037992"/>
                <a:gd name="connsiteY33" fmla="*/ 416169 h 773723"/>
                <a:gd name="connsiteX34" fmla="*/ 2327031 w 5037992"/>
                <a:gd name="connsiteY34" fmla="*/ 410307 h 773723"/>
                <a:gd name="connsiteX35" fmla="*/ 2329962 w 5037992"/>
                <a:gd name="connsiteY35" fmla="*/ 419100 h 773723"/>
                <a:gd name="connsiteX36" fmla="*/ 2394438 w 5037992"/>
                <a:gd name="connsiteY36" fmla="*/ 422030 h 773723"/>
                <a:gd name="connsiteX37" fmla="*/ 2394438 w 5037992"/>
                <a:gd name="connsiteY37" fmla="*/ 463061 h 773723"/>
                <a:gd name="connsiteX38" fmla="*/ 2441331 w 5037992"/>
                <a:gd name="connsiteY38" fmla="*/ 463061 h 773723"/>
                <a:gd name="connsiteX39" fmla="*/ 2444262 w 5037992"/>
                <a:gd name="connsiteY39" fmla="*/ 474784 h 773723"/>
                <a:gd name="connsiteX40" fmla="*/ 2573215 w 5037992"/>
                <a:gd name="connsiteY40" fmla="*/ 474784 h 773723"/>
                <a:gd name="connsiteX41" fmla="*/ 2576146 w 5037992"/>
                <a:gd name="connsiteY41" fmla="*/ 507023 h 773723"/>
                <a:gd name="connsiteX42" fmla="*/ 2646485 w 5037992"/>
                <a:gd name="connsiteY42" fmla="*/ 507023 h 773723"/>
                <a:gd name="connsiteX43" fmla="*/ 2649415 w 5037992"/>
                <a:gd name="connsiteY43" fmla="*/ 530469 h 773723"/>
                <a:gd name="connsiteX44" fmla="*/ 2705100 w 5037992"/>
                <a:gd name="connsiteY44" fmla="*/ 527538 h 773723"/>
                <a:gd name="connsiteX45" fmla="*/ 2705100 w 5037992"/>
                <a:gd name="connsiteY45" fmla="*/ 542192 h 773723"/>
                <a:gd name="connsiteX46" fmla="*/ 2828192 w 5037992"/>
                <a:gd name="connsiteY46" fmla="*/ 539261 h 773723"/>
                <a:gd name="connsiteX47" fmla="*/ 2828192 w 5037992"/>
                <a:gd name="connsiteY47" fmla="*/ 550984 h 773723"/>
                <a:gd name="connsiteX48" fmla="*/ 2889738 w 5037992"/>
                <a:gd name="connsiteY48" fmla="*/ 553915 h 773723"/>
                <a:gd name="connsiteX49" fmla="*/ 2886808 w 5037992"/>
                <a:gd name="connsiteY49" fmla="*/ 568569 h 773723"/>
                <a:gd name="connsiteX50" fmla="*/ 3279531 w 5037992"/>
                <a:gd name="connsiteY50" fmla="*/ 571500 h 773723"/>
                <a:gd name="connsiteX51" fmla="*/ 3282462 w 5037992"/>
                <a:gd name="connsiteY51" fmla="*/ 580292 h 773723"/>
                <a:gd name="connsiteX52" fmla="*/ 3399692 w 5037992"/>
                <a:gd name="connsiteY52" fmla="*/ 574430 h 773723"/>
                <a:gd name="connsiteX53" fmla="*/ 3408485 w 5037992"/>
                <a:gd name="connsiteY53" fmla="*/ 618392 h 773723"/>
                <a:gd name="connsiteX54" fmla="*/ 3472962 w 5037992"/>
                <a:gd name="connsiteY54" fmla="*/ 621323 h 773723"/>
                <a:gd name="connsiteX55" fmla="*/ 3478823 w 5037992"/>
                <a:gd name="connsiteY55" fmla="*/ 630115 h 773723"/>
                <a:gd name="connsiteX56" fmla="*/ 3604846 w 5037992"/>
                <a:gd name="connsiteY56" fmla="*/ 635976 h 773723"/>
                <a:gd name="connsiteX57" fmla="*/ 3610708 w 5037992"/>
                <a:gd name="connsiteY57" fmla="*/ 650630 h 773723"/>
                <a:gd name="connsiteX58" fmla="*/ 3894992 w 5037992"/>
                <a:gd name="connsiteY58" fmla="*/ 650630 h 773723"/>
                <a:gd name="connsiteX59" fmla="*/ 3900854 w 5037992"/>
                <a:gd name="connsiteY59" fmla="*/ 665284 h 773723"/>
                <a:gd name="connsiteX60" fmla="*/ 3965331 w 5037992"/>
                <a:gd name="connsiteY60" fmla="*/ 662353 h 773723"/>
                <a:gd name="connsiteX61" fmla="*/ 3968262 w 5037992"/>
                <a:gd name="connsiteY61" fmla="*/ 674076 h 773723"/>
                <a:gd name="connsiteX62" fmla="*/ 4032738 w 5037992"/>
                <a:gd name="connsiteY62" fmla="*/ 674076 h 773723"/>
                <a:gd name="connsiteX63" fmla="*/ 4035669 w 5037992"/>
                <a:gd name="connsiteY63" fmla="*/ 697523 h 773723"/>
                <a:gd name="connsiteX64" fmla="*/ 4343400 w 5037992"/>
                <a:gd name="connsiteY64" fmla="*/ 694592 h 773723"/>
                <a:gd name="connsiteX65" fmla="*/ 4355123 w 5037992"/>
                <a:gd name="connsiteY65" fmla="*/ 718038 h 773723"/>
                <a:gd name="connsiteX66" fmla="*/ 4472354 w 5037992"/>
                <a:gd name="connsiteY66" fmla="*/ 715107 h 773723"/>
                <a:gd name="connsiteX67" fmla="*/ 4484077 w 5037992"/>
                <a:gd name="connsiteY67" fmla="*/ 735623 h 773723"/>
                <a:gd name="connsiteX68" fmla="*/ 4730262 w 5037992"/>
                <a:gd name="connsiteY68" fmla="*/ 726830 h 773723"/>
                <a:gd name="connsiteX69" fmla="*/ 4733192 w 5037992"/>
                <a:gd name="connsiteY69" fmla="*/ 762000 h 773723"/>
                <a:gd name="connsiteX70" fmla="*/ 4856285 w 5037992"/>
                <a:gd name="connsiteY70" fmla="*/ 762000 h 773723"/>
                <a:gd name="connsiteX71" fmla="*/ 4859215 w 5037992"/>
                <a:gd name="connsiteY71" fmla="*/ 773723 h 773723"/>
                <a:gd name="connsiteX72" fmla="*/ 5037992 w 5037992"/>
                <a:gd name="connsiteY72" fmla="*/ 773723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037992" h="773723">
                  <a:moveTo>
                    <a:pt x="0" y="0"/>
                  </a:moveTo>
                  <a:lnTo>
                    <a:pt x="93785" y="0"/>
                  </a:lnTo>
                  <a:lnTo>
                    <a:pt x="114300" y="2930"/>
                  </a:lnTo>
                  <a:lnTo>
                    <a:pt x="123092" y="43961"/>
                  </a:lnTo>
                  <a:lnTo>
                    <a:pt x="310662" y="38100"/>
                  </a:lnTo>
                  <a:lnTo>
                    <a:pt x="307731" y="73269"/>
                  </a:lnTo>
                  <a:lnTo>
                    <a:pt x="375138" y="67407"/>
                  </a:lnTo>
                  <a:lnTo>
                    <a:pt x="381000" y="84992"/>
                  </a:lnTo>
                  <a:lnTo>
                    <a:pt x="442546" y="82061"/>
                  </a:lnTo>
                  <a:lnTo>
                    <a:pt x="445477" y="108438"/>
                  </a:lnTo>
                  <a:lnTo>
                    <a:pt x="504092" y="105507"/>
                  </a:lnTo>
                  <a:lnTo>
                    <a:pt x="507023" y="114300"/>
                  </a:lnTo>
                  <a:lnTo>
                    <a:pt x="562708" y="114300"/>
                  </a:lnTo>
                  <a:lnTo>
                    <a:pt x="577362" y="149469"/>
                  </a:lnTo>
                  <a:lnTo>
                    <a:pt x="612531" y="149469"/>
                  </a:lnTo>
                  <a:lnTo>
                    <a:pt x="615462" y="172915"/>
                  </a:lnTo>
                  <a:lnTo>
                    <a:pt x="685800" y="167053"/>
                  </a:lnTo>
                  <a:lnTo>
                    <a:pt x="694592" y="208084"/>
                  </a:lnTo>
                  <a:lnTo>
                    <a:pt x="756138" y="205153"/>
                  </a:lnTo>
                  <a:lnTo>
                    <a:pt x="767862" y="225669"/>
                  </a:lnTo>
                  <a:lnTo>
                    <a:pt x="867508" y="222738"/>
                  </a:lnTo>
                  <a:lnTo>
                    <a:pt x="882162" y="263769"/>
                  </a:lnTo>
                  <a:lnTo>
                    <a:pt x="1063869" y="260838"/>
                  </a:lnTo>
                  <a:lnTo>
                    <a:pt x="1055077" y="278423"/>
                  </a:lnTo>
                  <a:lnTo>
                    <a:pt x="1201615" y="275492"/>
                  </a:lnTo>
                  <a:lnTo>
                    <a:pt x="1201615" y="293076"/>
                  </a:lnTo>
                  <a:lnTo>
                    <a:pt x="1374531" y="296007"/>
                  </a:lnTo>
                  <a:lnTo>
                    <a:pt x="1380392" y="337038"/>
                  </a:lnTo>
                  <a:lnTo>
                    <a:pt x="1450731" y="337038"/>
                  </a:lnTo>
                  <a:lnTo>
                    <a:pt x="1453662" y="360484"/>
                  </a:lnTo>
                  <a:lnTo>
                    <a:pt x="1503485" y="360484"/>
                  </a:lnTo>
                  <a:lnTo>
                    <a:pt x="1515208" y="386861"/>
                  </a:lnTo>
                  <a:lnTo>
                    <a:pt x="1629508" y="386861"/>
                  </a:lnTo>
                  <a:lnTo>
                    <a:pt x="1629508" y="416169"/>
                  </a:lnTo>
                  <a:lnTo>
                    <a:pt x="2327031" y="410307"/>
                  </a:lnTo>
                  <a:lnTo>
                    <a:pt x="2329962" y="419100"/>
                  </a:lnTo>
                  <a:lnTo>
                    <a:pt x="2394438" y="422030"/>
                  </a:lnTo>
                  <a:lnTo>
                    <a:pt x="2394438" y="463061"/>
                  </a:lnTo>
                  <a:lnTo>
                    <a:pt x="2441331" y="463061"/>
                  </a:lnTo>
                  <a:lnTo>
                    <a:pt x="2444262" y="474784"/>
                  </a:lnTo>
                  <a:lnTo>
                    <a:pt x="2573215" y="474784"/>
                  </a:lnTo>
                  <a:lnTo>
                    <a:pt x="2576146" y="507023"/>
                  </a:lnTo>
                  <a:lnTo>
                    <a:pt x="2646485" y="507023"/>
                  </a:lnTo>
                  <a:lnTo>
                    <a:pt x="2649415" y="530469"/>
                  </a:lnTo>
                  <a:lnTo>
                    <a:pt x="2705100" y="527538"/>
                  </a:lnTo>
                  <a:lnTo>
                    <a:pt x="2705100" y="542192"/>
                  </a:lnTo>
                  <a:lnTo>
                    <a:pt x="2828192" y="539261"/>
                  </a:lnTo>
                  <a:lnTo>
                    <a:pt x="2828192" y="550984"/>
                  </a:lnTo>
                  <a:lnTo>
                    <a:pt x="2889738" y="553915"/>
                  </a:lnTo>
                  <a:lnTo>
                    <a:pt x="2886808" y="568569"/>
                  </a:lnTo>
                  <a:lnTo>
                    <a:pt x="3279531" y="571500"/>
                  </a:lnTo>
                  <a:lnTo>
                    <a:pt x="3282462" y="580292"/>
                  </a:lnTo>
                  <a:lnTo>
                    <a:pt x="3399692" y="574430"/>
                  </a:lnTo>
                  <a:lnTo>
                    <a:pt x="3408485" y="618392"/>
                  </a:lnTo>
                  <a:lnTo>
                    <a:pt x="3472962" y="621323"/>
                  </a:lnTo>
                  <a:lnTo>
                    <a:pt x="3478823" y="630115"/>
                  </a:lnTo>
                  <a:lnTo>
                    <a:pt x="3604846" y="635976"/>
                  </a:lnTo>
                  <a:lnTo>
                    <a:pt x="3610708" y="650630"/>
                  </a:lnTo>
                  <a:lnTo>
                    <a:pt x="3894992" y="650630"/>
                  </a:lnTo>
                  <a:lnTo>
                    <a:pt x="3900854" y="665284"/>
                  </a:lnTo>
                  <a:lnTo>
                    <a:pt x="3965331" y="662353"/>
                  </a:lnTo>
                  <a:lnTo>
                    <a:pt x="3968262" y="674076"/>
                  </a:lnTo>
                  <a:lnTo>
                    <a:pt x="4032738" y="674076"/>
                  </a:lnTo>
                  <a:lnTo>
                    <a:pt x="4035669" y="697523"/>
                  </a:lnTo>
                  <a:lnTo>
                    <a:pt x="4343400" y="694592"/>
                  </a:lnTo>
                  <a:lnTo>
                    <a:pt x="4355123" y="718038"/>
                  </a:lnTo>
                  <a:lnTo>
                    <a:pt x="4472354" y="715107"/>
                  </a:lnTo>
                  <a:lnTo>
                    <a:pt x="4484077" y="735623"/>
                  </a:lnTo>
                  <a:lnTo>
                    <a:pt x="4730262" y="726830"/>
                  </a:lnTo>
                  <a:lnTo>
                    <a:pt x="4733192" y="762000"/>
                  </a:lnTo>
                  <a:lnTo>
                    <a:pt x="4856285" y="762000"/>
                  </a:lnTo>
                  <a:lnTo>
                    <a:pt x="4859215" y="773723"/>
                  </a:lnTo>
                  <a:lnTo>
                    <a:pt x="5037992" y="77372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48"/>
            <p:cNvSpPr/>
            <p:nvPr/>
          </p:nvSpPr>
          <p:spPr>
            <a:xfrm>
              <a:off x="7171592" y="2001715"/>
              <a:ext cx="337039" cy="46893"/>
            </a:xfrm>
            <a:custGeom>
              <a:avLst/>
              <a:gdLst>
                <a:gd name="connsiteX0" fmla="*/ 0 w 337039"/>
                <a:gd name="connsiteY0" fmla="*/ 0 h 52754"/>
                <a:gd name="connsiteX1" fmla="*/ 167054 w 337039"/>
                <a:gd name="connsiteY1" fmla="*/ 5861 h 52754"/>
                <a:gd name="connsiteX2" fmla="*/ 169985 w 337039"/>
                <a:gd name="connsiteY2" fmla="*/ 29308 h 52754"/>
                <a:gd name="connsiteX3" fmla="*/ 298939 w 337039"/>
                <a:gd name="connsiteY3" fmla="*/ 26377 h 52754"/>
                <a:gd name="connsiteX4" fmla="*/ 304800 w 337039"/>
                <a:gd name="connsiteY4" fmla="*/ 52754 h 52754"/>
                <a:gd name="connsiteX5" fmla="*/ 337039 w 337039"/>
                <a:gd name="connsiteY5" fmla="*/ 52754 h 52754"/>
                <a:gd name="connsiteX0" fmla="*/ 0 w 337039"/>
                <a:gd name="connsiteY0" fmla="*/ 0 h 46893"/>
                <a:gd name="connsiteX1" fmla="*/ 167054 w 337039"/>
                <a:gd name="connsiteY1" fmla="*/ 0 h 46893"/>
                <a:gd name="connsiteX2" fmla="*/ 169985 w 337039"/>
                <a:gd name="connsiteY2" fmla="*/ 23447 h 46893"/>
                <a:gd name="connsiteX3" fmla="*/ 298939 w 337039"/>
                <a:gd name="connsiteY3" fmla="*/ 20516 h 46893"/>
                <a:gd name="connsiteX4" fmla="*/ 304800 w 337039"/>
                <a:gd name="connsiteY4" fmla="*/ 46893 h 46893"/>
                <a:gd name="connsiteX5" fmla="*/ 337039 w 337039"/>
                <a:gd name="connsiteY5" fmla="*/ 46893 h 4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39" h="46893">
                  <a:moveTo>
                    <a:pt x="0" y="0"/>
                  </a:moveTo>
                  <a:lnTo>
                    <a:pt x="167054" y="0"/>
                  </a:lnTo>
                  <a:lnTo>
                    <a:pt x="169985" y="23447"/>
                  </a:lnTo>
                  <a:lnTo>
                    <a:pt x="298939" y="20516"/>
                  </a:lnTo>
                  <a:lnTo>
                    <a:pt x="304800" y="46893"/>
                  </a:lnTo>
                  <a:lnTo>
                    <a:pt x="337039" y="4689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67"/>
          <p:cNvGrpSpPr/>
          <p:nvPr/>
        </p:nvGrpSpPr>
        <p:grpSpPr>
          <a:xfrm>
            <a:off x="2449705" y="1247951"/>
            <a:ext cx="5051552" cy="831523"/>
            <a:chOff x="2449705" y="1247951"/>
            <a:chExt cx="5051552" cy="831523"/>
          </a:xfrm>
        </p:grpSpPr>
        <p:sp>
          <p:nvSpPr>
            <p:cNvPr id="59" name="Oval 58"/>
            <p:cNvSpPr/>
            <p:nvPr/>
          </p:nvSpPr>
          <p:spPr>
            <a:xfrm>
              <a:off x="2449705" y="1247951"/>
              <a:ext cx="73152" cy="7315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p:cNvSpPr/>
            <p:nvPr/>
          </p:nvSpPr>
          <p:spPr>
            <a:xfrm>
              <a:off x="2957705" y="1422122"/>
              <a:ext cx="73152" cy="7315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Oval 65"/>
            <p:cNvSpPr/>
            <p:nvPr/>
          </p:nvSpPr>
          <p:spPr>
            <a:xfrm>
              <a:off x="3581819" y="1566708"/>
              <a:ext cx="73152" cy="7315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p:cNvSpPr/>
            <p:nvPr/>
          </p:nvSpPr>
          <p:spPr>
            <a:xfrm>
              <a:off x="7428105" y="2006322"/>
              <a:ext cx="73152" cy="7315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68"/>
          <p:cNvGrpSpPr/>
          <p:nvPr/>
        </p:nvGrpSpPr>
        <p:grpSpPr bwMode="gray">
          <a:xfrm>
            <a:off x="2253761" y="1189893"/>
            <a:ext cx="5245961" cy="934799"/>
            <a:chOff x="2253761" y="1189893"/>
            <a:chExt cx="5245961" cy="934799"/>
          </a:xfrm>
        </p:grpSpPr>
        <p:sp>
          <p:nvSpPr>
            <p:cNvPr id="52" name="Oval 51"/>
            <p:cNvSpPr/>
            <p:nvPr/>
          </p:nvSpPr>
          <p:spPr bwMode="gray">
            <a:xfrm>
              <a:off x="4715608" y="1767254"/>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p:cNvSpPr/>
            <p:nvPr/>
          </p:nvSpPr>
          <p:spPr bwMode="gray">
            <a:xfrm>
              <a:off x="6482862" y="1948961"/>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p:cNvSpPr/>
            <p:nvPr/>
          </p:nvSpPr>
          <p:spPr bwMode="gray">
            <a:xfrm>
              <a:off x="6611816" y="1957755"/>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54"/>
            <p:cNvSpPr/>
            <p:nvPr/>
          </p:nvSpPr>
          <p:spPr bwMode="gray">
            <a:xfrm>
              <a:off x="7177455" y="2036885"/>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p:cNvSpPr/>
            <p:nvPr/>
          </p:nvSpPr>
          <p:spPr bwMode="gray">
            <a:xfrm>
              <a:off x="7426570" y="2051540"/>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p:cNvSpPr/>
            <p:nvPr/>
          </p:nvSpPr>
          <p:spPr bwMode="gray">
            <a:xfrm>
              <a:off x="2253761" y="1189893"/>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 name="TextBox 69"/>
          <p:cNvSpPr txBox="1"/>
          <p:nvPr/>
        </p:nvSpPr>
        <p:spPr>
          <a:xfrm>
            <a:off x="5191569" y="3531267"/>
            <a:ext cx="2534257" cy="461665"/>
          </a:xfrm>
          <a:prstGeom prst="rect">
            <a:avLst/>
          </a:prstGeom>
          <a:noFill/>
        </p:spPr>
        <p:txBody>
          <a:bodyPr wrap="square" rtlCol="0">
            <a:spAutoFit/>
          </a:bodyPr>
          <a:lstStyle/>
          <a:p>
            <a:r>
              <a:rPr lang="en-US" sz="1200" b="1" dirty="0"/>
              <a:t>Treatment difference (95% CI)</a:t>
            </a:r>
          </a:p>
          <a:p>
            <a:r>
              <a:rPr lang="en-US" sz="1200" b="1" dirty="0"/>
              <a:t>-1.1 (-8.9 to 6.7) </a:t>
            </a:r>
            <a:r>
              <a:rPr lang="en-US" sz="1200" b="1" i="1" dirty="0"/>
              <a:t>P</a:t>
            </a:r>
            <a:r>
              <a:rPr lang="en-US" sz="1200" b="1" dirty="0"/>
              <a:t>=.744</a:t>
            </a:r>
          </a:p>
        </p:txBody>
      </p:sp>
      <p:grpSp>
        <p:nvGrpSpPr>
          <p:cNvPr id="71" name="Group 70"/>
          <p:cNvGrpSpPr/>
          <p:nvPr/>
        </p:nvGrpSpPr>
        <p:grpSpPr>
          <a:xfrm>
            <a:off x="2066925" y="1224323"/>
            <a:ext cx="5407025" cy="3011464"/>
            <a:chOff x="2066925" y="1224323"/>
            <a:chExt cx="5407025" cy="3011464"/>
          </a:xfrm>
        </p:grpSpPr>
        <p:sp>
          <p:nvSpPr>
            <p:cNvPr id="17" name="Line 2"/>
            <p:cNvSpPr>
              <a:spLocks noChangeShapeType="1"/>
            </p:cNvSpPr>
            <p:nvPr/>
          </p:nvSpPr>
          <p:spPr bwMode="auto">
            <a:xfrm>
              <a:off x="2163763" y="1224323"/>
              <a:ext cx="0" cy="3011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8" name="Line 3"/>
            <p:cNvSpPr>
              <a:spLocks noChangeShapeType="1"/>
            </p:cNvSpPr>
            <p:nvPr/>
          </p:nvSpPr>
          <p:spPr bwMode="auto">
            <a:xfrm>
              <a:off x="2066925" y="4138691"/>
              <a:ext cx="5400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9" name="Line 4"/>
            <p:cNvSpPr>
              <a:spLocks noChangeShapeType="1"/>
            </p:cNvSpPr>
            <p:nvPr/>
          </p:nvSpPr>
          <p:spPr bwMode="auto">
            <a:xfrm>
              <a:off x="2070100" y="384740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0" name="Line 5"/>
            <p:cNvSpPr>
              <a:spLocks noChangeShapeType="1"/>
            </p:cNvSpPr>
            <p:nvPr/>
          </p:nvSpPr>
          <p:spPr bwMode="auto">
            <a:xfrm>
              <a:off x="2070100" y="3557610"/>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1" name="Line 6"/>
            <p:cNvSpPr>
              <a:spLocks noChangeShapeType="1"/>
            </p:cNvSpPr>
            <p:nvPr/>
          </p:nvSpPr>
          <p:spPr bwMode="auto">
            <a:xfrm>
              <a:off x="2070100" y="3266323"/>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2" name="Line 7"/>
            <p:cNvSpPr>
              <a:spLocks noChangeShapeType="1"/>
            </p:cNvSpPr>
            <p:nvPr/>
          </p:nvSpPr>
          <p:spPr bwMode="auto">
            <a:xfrm>
              <a:off x="2070100" y="2976529"/>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3" name="Line 8"/>
            <p:cNvSpPr>
              <a:spLocks noChangeShapeType="1"/>
            </p:cNvSpPr>
            <p:nvPr/>
          </p:nvSpPr>
          <p:spPr bwMode="auto">
            <a:xfrm>
              <a:off x="2070100" y="2685242"/>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4" name="Line 22"/>
            <p:cNvSpPr>
              <a:spLocks noChangeShapeType="1"/>
            </p:cNvSpPr>
            <p:nvPr/>
          </p:nvSpPr>
          <p:spPr bwMode="auto">
            <a:xfrm>
              <a:off x="2071688" y="239544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5" name="Line 23"/>
            <p:cNvSpPr>
              <a:spLocks noChangeShapeType="1"/>
            </p:cNvSpPr>
            <p:nvPr/>
          </p:nvSpPr>
          <p:spPr bwMode="auto">
            <a:xfrm>
              <a:off x="2071688" y="210416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6" name="Line 24"/>
            <p:cNvSpPr>
              <a:spLocks noChangeShapeType="1"/>
            </p:cNvSpPr>
            <p:nvPr/>
          </p:nvSpPr>
          <p:spPr bwMode="auto">
            <a:xfrm>
              <a:off x="2071688" y="181436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7" name="Line 25"/>
            <p:cNvSpPr>
              <a:spLocks noChangeShapeType="1"/>
            </p:cNvSpPr>
            <p:nvPr/>
          </p:nvSpPr>
          <p:spPr bwMode="auto">
            <a:xfrm>
              <a:off x="2071688" y="1523080"/>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8" name="Line 26"/>
            <p:cNvSpPr>
              <a:spLocks noChangeShapeType="1"/>
            </p:cNvSpPr>
            <p:nvPr/>
          </p:nvSpPr>
          <p:spPr bwMode="auto">
            <a:xfrm>
              <a:off x="2071688" y="1233286"/>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9" name="Line 11"/>
            <p:cNvSpPr>
              <a:spLocks noChangeShapeType="1"/>
            </p:cNvSpPr>
            <p:nvPr/>
          </p:nvSpPr>
          <p:spPr bwMode="auto">
            <a:xfrm>
              <a:off x="2546350" y="414167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0" name="Line 12"/>
            <p:cNvSpPr>
              <a:spLocks noChangeShapeType="1"/>
            </p:cNvSpPr>
            <p:nvPr/>
          </p:nvSpPr>
          <p:spPr bwMode="auto">
            <a:xfrm>
              <a:off x="2927350" y="414018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1" name="Line 13"/>
            <p:cNvSpPr>
              <a:spLocks noChangeShapeType="1"/>
            </p:cNvSpPr>
            <p:nvPr/>
          </p:nvSpPr>
          <p:spPr bwMode="auto">
            <a:xfrm>
              <a:off x="3302000" y="414018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2" name="Line 14"/>
            <p:cNvSpPr>
              <a:spLocks noChangeShapeType="1"/>
            </p:cNvSpPr>
            <p:nvPr/>
          </p:nvSpPr>
          <p:spPr bwMode="auto">
            <a:xfrm>
              <a:off x="3689350" y="414167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3" name="Line 15"/>
            <p:cNvSpPr>
              <a:spLocks noChangeShapeType="1"/>
            </p:cNvSpPr>
            <p:nvPr/>
          </p:nvSpPr>
          <p:spPr bwMode="auto">
            <a:xfrm>
              <a:off x="4070350" y="414018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4" name="Line 16"/>
            <p:cNvSpPr>
              <a:spLocks noChangeShapeType="1"/>
            </p:cNvSpPr>
            <p:nvPr/>
          </p:nvSpPr>
          <p:spPr bwMode="auto">
            <a:xfrm>
              <a:off x="4451350" y="414018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5" name="Line 19"/>
            <p:cNvSpPr>
              <a:spLocks noChangeShapeType="1"/>
            </p:cNvSpPr>
            <p:nvPr/>
          </p:nvSpPr>
          <p:spPr bwMode="auto">
            <a:xfrm>
              <a:off x="4832350" y="413421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6" name="Line 28"/>
            <p:cNvSpPr>
              <a:spLocks noChangeShapeType="1"/>
            </p:cNvSpPr>
            <p:nvPr/>
          </p:nvSpPr>
          <p:spPr bwMode="auto">
            <a:xfrm>
              <a:off x="5207000" y="414167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7" name="Line 29"/>
            <p:cNvSpPr>
              <a:spLocks noChangeShapeType="1"/>
            </p:cNvSpPr>
            <p:nvPr/>
          </p:nvSpPr>
          <p:spPr bwMode="auto">
            <a:xfrm>
              <a:off x="5588000" y="414167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8" name="Line 30"/>
            <p:cNvSpPr>
              <a:spLocks noChangeShapeType="1"/>
            </p:cNvSpPr>
            <p:nvPr/>
          </p:nvSpPr>
          <p:spPr bwMode="auto">
            <a:xfrm>
              <a:off x="5962650" y="413570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9" name="Line 19"/>
            <p:cNvSpPr>
              <a:spLocks noChangeShapeType="1"/>
            </p:cNvSpPr>
            <p:nvPr/>
          </p:nvSpPr>
          <p:spPr bwMode="auto">
            <a:xfrm>
              <a:off x="6343650" y="413421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0" name="Line 28"/>
            <p:cNvSpPr>
              <a:spLocks noChangeShapeType="1"/>
            </p:cNvSpPr>
            <p:nvPr/>
          </p:nvSpPr>
          <p:spPr bwMode="auto">
            <a:xfrm>
              <a:off x="6718300" y="414167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1" name="Line 29"/>
            <p:cNvSpPr>
              <a:spLocks noChangeShapeType="1"/>
            </p:cNvSpPr>
            <p:nvPr/>
          </p:nvSpPr>
          <p:spPr bwMode="auto">
            <a:xfrm>
              <a:off x="7099300" y="414167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42" name="Line 30"/>
            <p:cNvSpPr>
              <a:spLocks noChangeShapeType="1"/>
            </p:cNvSpPr>
            <p:nvPr/>
          </p:nvSpPr>
          <p:spPr bwMode="auto">
            <a:xfrm>
              <a:off x="7473950" y="413570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grpSp>
    </p:spTree>
    <p:extLst>
      <p:ext uri="{BB962C8B-B14F-4D97-AF65-F5344CB8AC3E}">
        <p14:creationId xmlns:p14="http://schemas.microsoft.com/office/powerpoint/2010/main" val="3606403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22EE5B-7905-4447-AB92-491F0E01CAB7}"/>
              </a:ext>
            </a:extLst>
          </p:cNvPr>
          <p:cNvSpPr>
            <a:spLocks noGrp="1"/>
          </p:cNvSpPr>
          <p:nvPr>
            <p:ph type="title"/>
          </p:nvPr>
        </p:nvSpPr>
        <p:spPr/>
        <p:txBody>
          <a:bodyPr>
            <a:normAutofit fontScale="90000"/>
          </a:bodyPr>
          <a:lstStyle/>
          <a:p>
            <a:r>
              <a:rPr lang="en-US" dirty="0"/>
              <a:t>Isavuconazole vs Amphotericin B for </a:t>
            </a:r>
            <a:br>
              <a:rPr lang="en-US" dirty="0"/>
            </a:br>
            <a:r>
              <a:rPr lang="en-US" dirty="0"/>
              <a:t>Invasive Mucormycosis</a:t>
            </a:r>
          </a:p>
        </p:txBody>
      </p:sp>
      <p:sp>
        <p:nvSpPr>
          <p:cNvPr id="3" name="Slide Number Placeholder 2">
            <a:extLst>
              <a:ext uri="{FF2B5EF4-FFF2-40B4-BE49-F238E27FC236}">
                <a16:creationId xmlns:a16="http://schemas.microsoft.com/office/drawing/2014/main" id="{522FB084-6296-42F2-A8A8-9A2A5B3ABE47}"/>
              </a:ext>
            </a:extLst>
          </p:cNvPr>
          <p:cNvSpPr>
            <a:spLocks noGrp="1"/>
          </p:cNvSpPr>
          <p:nvPr>
            <p:ph type="sldNum" sz="quarter" idx="12"/>
          </p:nvPr>
        </p:nvSpPr>
        <p:spPr/>
        <p:txBody>
          <a:bodyPr/>
          <a:lstStyle/>
          <a:p>
            <a:fld id="{F4F37E10-BB36-47A4-BC95-F479C5EA9F5E}" type="slidenum">
              <a:rPr lang="en-US" smtClean="0">
                <a:solidFill>
                  <a:prstClr val="white"/>
                </a:solidFill>
              </a:rPr>
              <a:pPr/>
              <a:t>31</a:t>
            </a:fld>
            <a:endParaRPr lang="en-US">
              <a:solidFill>
                <a:prstClr val="white"/>
              </a:solidFill>
            </a:endParaRPr>
          </a:p>
        </p:txBody>
      </p:sp>
      <p:sp>
        <p:nvSpPr>
          <p:cNvPr id="2" name="TextBox 1">
            <a:extLst>
              <a:ext uri="{FF2B5EF4-FFF2-40B4-BE49-F238E27FC236}">
                <a16:creationId xmlns:a16="http://schemas.microsoft.com/office/drawing/2014/main" id="{A0143748-308A-4CD2-8FB7-1AC99A7BD56B}"/>
              </a:ext>
            </a:extLst>
          </p:cNvPr>
          <p:cNvSpPr txBox="1"/>
          <p:nvPr/>
        </p:nvSpPr>
        <p:spPr>
          <a:xfrm>
            <a:off x="0" y="4702017"/>
            <a:ext cx="7620000" cy="446276"/>
          </a:xfrm>
          <a:prstGeom prst="rect">
            <a:avLst/>
          </a:prstGeom>
          <a:noFill/>
        </p:spPr>
        <p:txBody>
          <a:bodyPr wrap="square" rtlCol="0">
            <a:spAutoFit/>
          </a:bodyPr>
          <a:lstStyle/>
          <a:p>
            <a:endParaRPr lang="en-US" sz="1100" dirty="0"/>
          </a:p>
          <a:p>
            <a:r>
              <a:rPr lang="en-US" sz="1100" dirty="0"/>
              <a:t>Marty FM, et al. </a:t>
            </a:r>
            <a:r>
              <a:rPr lang="fr-FR" sz="1100" i="1" dirty="0"/>
              <a:t>Lancet Infect Dis. </a:t>
            </a:r>
            <a:r>
              <a:rPr lang="fr-FR" sz="1100" dirty="0"/>
              <a:t>2016;16(7):828-837</a:t>
            </a:r>
            <a:r>
              <a:rPr lang="fr-FR" sz="1200" dirty="0"/>
              <a:t>.</a:t>
            </a:r>
            <a:endParaRPr lang="en-US" sz="1200" dirty="0"/>
          </a:p>
        </p:txBody>
      </p:sp>
      <p:sp>
        <p:nvSpPr>
          <p:cNvPr id="8" name="Text Box 10"/>
          <p:cNvSpPr txBox="1">
            <a:spLocks noChangeArrowheads="1"/>
          </p:cNvSpPr>
          <p:nvPr/>
        </p:nvSpPr>
        <p:spPr bwMode="auto">
          <a:xfrm rot="16200000">
            <a:off x="4006" y="2376970"/>
            <a:ext cx="248016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600" b="1" dirty="0">
                <a:latin typeface="+mn-lt"/>
              </a:rPr>
              <a:t>Survival Probability (%)</a:t>
            </a:r>
          </a:p>
        </p:txBody>
      </p:sp>
      <p:sp>
        <p:nvSpPr>
          <p:cNvPr id="9" name="Text Box 18"/>
          <p:cNvSpPr txBox="1">
            <a:spLocks noChangeArrowheads="1"/>
          </p:cNvSpPr>
          <p:nvPr/>
        </p:nvSpPr>
        <p:spPr bwMode="auto">
          <a:xfrm>
            <a:off x="1345833" y="1181089"/>
            <a:ext cx="482824" cy="27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240"/>
              </a:spcAft>
              <a:buFontTx/>
              <a:buNone/>
            </a:pPr>
            <a:r>
              <a:rPr lang="en-US" altLang="en-US" sz="1400" b="1" dirty="0">
                <a:latin typeface="+mn-lt"/>
              </a:rPr>
              <a:t>100</a:t>
            </a:r>
          </a:p>
          <a:p>
            <a:pPr algn="r" eaLnBrk="1" hangingPunct="1">
              <a:spcBef>
                <a:spcPct val="0"/>
              </a:spcBef>
              <a:spcAft>
                <a:spcPts val="240"/>
              </a:spcAft>
              <a:buFontTx/>
              <a:buNone/>
            </a:pPr>
            <a:r>
              <a:rPr lang="en-US" altLang="en-US" sz="1400" b="1" dirty="0">
                <a:latin typeface="+mn-lt"/>
              </a:rPr>
              <a:t>90</a:t>
            </a:r>
          </a:p>
          <a:p>
            <a:pPr algn="r" eaLnBrk="1" hangingPunct="1">
              <a:spcBef>
                <a:spcPct val="0"/>
              </a:spcBef>
              <a:spcAft>
                <a:spcPts val="240"/>
              </a:spcAft>
              <a:buFontTx/>
              <a:buNone/>
            </a:pPr>
            <a:r>
              <a:rPr lang="en-US" altLang="en-US" sz="1400" b="1" dirty="0">
                <a:latin typeface="+mn-lt"/>
              </a:rPr>
              <a:t>80</a:t>
            </a:r>
          </a:p>
          <a:p>
            <a:pPr algn="r" eaLnBrk="1" hangingPunct="1">
              <a:spcBef>
                <a:spcPct val="0"/>
              </a:spcBef>
              <a:spcAft>
                <a:spcPts val="240"/>
              </a:spcAft>
              <a:buFontTx/>
              <a:buNone/>
            </a:pPr>
            <a:r>
              <a:rPr lang="en-US" altLang="en-US" sz="1400" b="1" dirty="0">
                <a:latin typeface="+mn-lt"/>
              </a:rPr>
              <a:t>70</a:t>
            </a:r>
          </a:p>
          <a:p>
            <a:pPr algn="r" eaLnBrk="1" hangingPunct="1">
              <a:spcBef>
                <a:spcPct val="0"/>
              </a:spcBef>
              <a:spcAft>
                <a:spcPts val="240"/>
              </a:spcAft>
              <a:buFontTx/>
              <a:buNone/>
            </a:pPr>
            <a:r>
              <a:rPr lang="en-US" altLang="en-US" sz="1400" b="1" dirty="0">
                <a:latin typeface="+mn-lt"/>
              </a:rPr>
              <a:t>60</a:t>
            </a:r>
          </a:p>
          <a:p>
            <a:pPr algn="r" eaLnBrk="1" hangingPunct="1">
              <a:spcBef>
                <a:spcPct val="0"/>
              </a:spcBef>
              <a:spcAft>
                <a:spcPts val="240"/>
              </a:spcAft>
              <a:buFontTx/>
              <a:buNone/>
            </a:pPr>
            <a:r>
              <a:rPr lang="en-US" altLang="en-US" sz="1400" b="1" dirty="0">
                <a:latin typeface="+mn-lt"/>
              </a:rPr>
              <a:t>50</a:t>
            </a:r>
          </a:p>
          <a:p>
            <a:pPr algn="r" eaLnBrk="1" hangingPunct="1">
              <a:spcBef>
                <a:spcPct val="0"/>
              </a:spcBef>
              <a:spcAft>
                <a:spcPts val="240"/>
              </a:spcAft>
              <a:buFontTx/>
              <a:buNone/>
            </a:pPr>
            <a:r>
              <a:rPr lang="en-US" altLang="en-US" sz="1400" b="1" dirty="0">
                <a:latin typeface="+mn-lt"/>
              </a:rPr>
              <a:t>40</a:t>
            </a:r>
          </a:p>
          <a:p>
            <a:pPr algn="r" eaLnBrk="1" hangingPunct="1">
              <a:spcBef>
                <a:spcPct val="0"/>
              </a:spcBef>
              <a:spcAft>
                <a:spcPts val="240"/>
              </a:spcAft>
              <a:buFontTx/>
              <a:buNone/>
            </a:pPr>
            <a:r>
              <a:rPr lang="en-US" altLang="en-US" sz="1400" b="1" dirty="0">
                <a:latin typeface="+mn-lt"/>
              </a:rPr>
              <a:t>30</a:t>
            </a:r>
          </a:p>
          <a:p>
            <a:pPr algn="r" eaLnBrk="1" hangingPunct="1">
              <a:spcBef>
                <a:spcPct val="0"/>
              </a:spcBef>
              <a:spcAft>
                <a:spcPts val="240"/>
              </a:spcAft>
              <a:buFontTx/>
              <a:buNone/>
            </a:pPr>
            <a:r>
              <a:rPr lang="en-US" altLang="en-US" sz="1400" b="1" dirty="0">
                <a:latin typeface="+mn-lt"/>
              </a:rPr>
              <a:t>20</a:t>
            </a:r>
          </a:p>
          <a:p>
            <a:pPr algn="r" eaLnBrk="1" hangingPunct="1">
              <a:spcBef>
                <a:spcPct val="0"/>
              </a:spcBef>
              <a:spcAft>
                <a:spcPts val="240"/>
              </a:spcAft>
              <a:buFontTx/>
              <a:buNone/>
            </a:pPr>
            <a:r>
              <a:rPr lang="en-US" altLang="en-US" sz="1400" b="1" dirty="0">
                <a:latin typeface="+mn-lt"/>
              </a:rPr>
              <a:t>10</a:t>
            </a:r>
          </a:p>
          <a:p>
            <a:pPr algn="r" eaLnBrk="1" hangingPunct="1">
              <a:spcBef>
                <a:spcPct val="0"/>
              </a:spcBef>
              <a:spcAft>
                <a:spcPts val="240"/>
              </a:spcAft>
              <a:buFontTx/>
              <a:buNone/>
            </a:pPr>
            <a:r>
              <a:rPr lang="en-US" altLang="en-US" sz="1400" b="1" dirty="0">
                <a:latin typeface="+mn-lt"/>
              </a:rPr>
              <a:t>0</a:t>
            </a:r>
          </a:p>
        </p:txBody>
      </p:sp>
      <p:cxnSp>
        <p:nvCxnSpPr>
          <p:cNvPr id="39" name="Straight Connector 38"/>
          <p:cNvCxnSpPr/>
          <p:nvPr/>
        </p:nvCxnSpPr>
        <p:spPr>
          <a:xfrm>
            <a:off x="6076312" y="1238250"/>
            <a:ext cx="4191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6076312" y="1434043"/>
            <a:ext cx="419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65171" y="1092861"/>
            <a:ext cx="2069226" cy="461665"/>
          </a:xfrm>
          <a:prstGeom prst="rect">
            <a:avLst/>
          </a:prstGeom>
          <a:noFill/>
        </p:spPr>
        <p:txBody>
          <a:bodyPr wrap="square" rtlCol="0">
            <a:spAutoFit/>
          </a:bodyPr>
          <a:lstStyle/>
          <a:p>
            <a:r>
              <a:rPr lang="en-US" sz="1200" b="1" dirty="0"/>
              <a:t>Isavuconazole (n=21)</a:t>
            </a:r>
          </a:p>
          <a:p>
            <a:r>
              <a:rPr lang="en-US" sz="1200" b="1" dirty="0"/>
              <a:t>Amphotericin B (n=33)</a:t>
            </a:r>
          </a:p>
        </p:txBody>
      </p:sp>
      <p:sp>
        <p:nvSpPr>
          <p:cNvPr id="42" name="Text Box 17"/>
          <p:cNvSpPr txBox="1">
            <a:spLocks noChangeArrowheads="1"/>
          </p:cNvSpPr>
          <p:nvPr/>
        </p:nvSpPr>
        <p:spPr bwMode="auto">
          <a:xfrm>
            <a:off x="1726248" y="3859591"/>
            <a:ext cx="6467791"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2400">
                <a:solidFill>
                  <a:schemeClr val="tx1"/>
                </a:solidFill>
                <a:latin typeface="Arial" charset="0"/>
              </a:defRPr>
            </a:lvl1pPr>
            <a:lvl2pPr marL="742950" indent="-28575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2000">
                <a:solidFill>
                  <a:schemeClr val="tx1"/>
                </a:solidFill>
                <a:latin typeface="Arial" charset="0"/>
              </a:defRPr>
            </a:lvl2pPr>
            <a:lvl3pPr marL="11430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a:solidFill>
                  <a:schemeClr val="tx1"/>
                </a:solidFill>
                <a:latin typeface="Arial" charset="0"/>
              </a:defRPr>
            </a:lvl3pPr>
            <a:lvl4pPr marL="16002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4pPr>
            <a:lvl5pPr marL="20574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9pPr>
          </a:lstStyle>
          <a:p>
            <a:pPr eaLnBrk="1" hangingPunct="1">
              <a:lnSpc>
                <a:spcPct val="85000"/>
              </a:lnSpc>
              <a:spcBef>
                <a:spcPct val="0"/>
              </a:spcBef>
              <a:buFontTx/>
              <a:buNone/>
              <a:tabLst>
                <a:tab pos="574675" algn="ctr"/>
                <a:tab pos="1087438" algn="ctr"/>
                <a:tab pos="1600200" algn="ctr"/>
                <a:tab pos="2112963" algn="ctr"/>
                <a:tab pos="2632075" algn="ctr"/>
                <a:tab pos="3144838" algn="ctr"/>
                <a:tab pos="3602038" algn="ctr"/>
                <a:tab pos="4114800" algn="ctr"/>
                <a:tab pos="4627563" algn="ctr"/>
                <a:tab pos="5146675" algn="ctr"/>
                <a:tab pos="5659438" algn="ctr"/>
                <a:tab pos="6172200" algn="ctr"/>
              </a:tabLst>
            </a:pPr>
            <a:r>
              <a:rPr lang="en-US" altLang="en-US" sz="1400" b="1" dirty="0">
                <a:latin typeface="+mn-lt"/>
              </a:rPr>
              <a:t>0	7	14	21	28	35	42	49	56	63	70	77	84</a:t>
            </a:r>
          </a:p>
          <a:p>
            <a:pPr algn="ctr" eaLnBrk="1" hangingPunct="1">
              <a:lnSpc>
                <a:spcPct val="85000"/>
              </a:lnSpc>
              <a:spcBef>
                <a:spcPct val="0"/>
              </a:spcBef>
              <a:buFontTx/>
              <a:buNone/>
              <a:tabLst>
                <a:tab pos="457200" algn="ctr"/>
                <a:tab pos="800100" algn="ctr"/>
                <a:tab pos="1200150" algn="ctr"/>
                <a:tab pos="1543050" algn="ctr"/>
                <a:tab pos="1943100" algn="ctr"/>
                <a:tab pos="2343150" algn="ctr"/>
                <a:tab pos="2743200" algn="ctr"/>
                <a:tab pos="3086100" algn="ctr"/>
                <a:tab pos="3486150" algn="ctr"/>
                <a:tab pos="3829050" algn="ctr"/>
                <a:tab pos="4229100" algn="ctr"/>
                <a:tab pos="4572000" algn="ctr"/>
                <a:tab pos="4972050" algn="ctr"/>
                <a:tab pos="5314950" algn="ctr"/>
              </a:tabLst>
            </a:pPr>
            <a:endParaRPr lang="en-US" altLang="en-US" sz="1200" b="1" dirty="0">
              <a:latin typeface="+mn-lt"/>
            </a:endParaRPr>
          </a:p>
          <a:p>
            <a:pPr algn="ctr" eaLnBrk="1" hangingPunct="1">
              <a:lnSpc>
                <a:spcPct val="85000"/>
              </a:lnSpc>
              <a:spcBef>
                <a:spcPct val="0"/>
              </a:spcBef>
              <a:buFontTx/>
              <a:buNone/>
              <a:tabLst>
                <a:tab pos="457200" algn="ctr"/>
                <a:tab pos="800100" algn="ctr"/>
                <a:tab pos="1200150" algn="ctr"/>
                <a:tab pos="1543050" algn="ctr"/>
                <a:tab pos="1943100" algn="ctr"/>
                <a:tab pos="2343150" algn="ctr"/>
                <a:tab pos="2743200" algn="ctr"/>
                <a:tab pos="3086100" algn="ctr"/>
                <a:tab pos="3486150" algn="ctr"/>
                <a:tab pos="3829050" algn="ctr"/>
                <a:tab pos="4229100" algn="ctr"/>
                <a:tab pos="4572000" algn="ctr"/>
                <a:tab pos="4972050" algn="ctr"/>
                <a:tab pos="5314950" algn="ctr"/>
              </a:tabLst>
            </a:pPr>
            <a:r>
              <a:rPr lang="en-US" altLang="en-US" sz="1600" b="1" dirty="0">
                <a:latin typeface="+mn-lt"/>
              </a:rPr>
              <a:t>Treatment Day</a:t>
            </a:r>
          </a:p>
        </p:txBody>
      </p:sp>
      <p:sp>
        <p:nvSpPr>
          <p:cNvPr id="43" name="TextBox 42"/>
          <p:cNvSpPr txBox="1"/>
          <p:nvPr/>
        </p:nvSpPr>
        <p:spPr>
          <a:xfrm>
            <a:off x="1975929" y="3185827"/>
            <a:ext cx="3134551" cy="276999"/>
          </a:xfrm>
          <a:prstGeom prst="rect">
            <a:avLst/>
          </a:prstGeom>
          <a:noFill/>
        </p:spPr>
        <p:txBody>
          <a:bodyPr wrap="square" rtlCol="0">
            <a:spAutoFit/>
          </a:bodyPr>
          <a:lstStyle/>
          <a:p>
            <a:r>
              <a:rPr lang="en-US" sz="1200" b="1" dirty="0"/>
              <a:t>HR 0.831(95% CI 0.367-1.882); </a:t>
            </a:r>
            <a:r>
              <a:rPr lang="en-US" sz="1200" b="1" i="1" dirty="0"/>
              <a:t>P</a:t>
            </a:r>
            <a:r>
              <a:rPr lang="en-US" sz="1200" b="1" dirty="0"/>
              <a:t>=.653</a:t>
            </a:r>
          </a:p>
        </p:txBody>
      </p:sp>
      <p:sp>
        <p:nvSpPr>
          <p:cNvPr id="4" name="Freeform 3"/>
          <p:cNvSpPr/>
          <p:nvPr/>
        </p:nvSpPr>
        <p:spPr>
          <a:xfrm>
            <a:off x="1865086" y="1313543"/>
            <a:ext cx="6143171" cy="1063172"/>
          </a:xfrm>
          <a:custGeom>
            <a:avLst/>
            <a:gdLst>
              <a:gd name="connsiteX0" fmla="*/ 0 w 6143171"/>
              <a:gd name="connsiteY0" fmla="*/ 0 h 1066800"/>
              <a:gd name="connsiteX1" fmla="*/ 203200 w 6143171"/>
              <a:gd name="connsiteY1" fmla="*/ 0 h 1066800"/>
              <a:gd name="connsiteX2" fmla="*/ 199571 w 6143171"/>
              <a:gd name="connsiteY2" fmla="*/ 119743 h 1066800"/>
              <a:gd name="connsiteX3" fmla="*/ 268514 w 6143171"/>
              <a:gd name="connsiteY3" fmla="*/ 116114 h 1066800"/>
              <a:gd name="connsiteX4" fmla="*/ 264885 w 6143171"/>
              <a:gd name="connsiteY4" fmla="*/ 239486 h 1066800"/>
              <a:gd name="connsiteX5" fmla="*/ 351971 w 6143171"/>
              <a:gd name="connsiteY5" fmla="*/ 246743 h 1066800"/>
              <a:gd name="connsiteX6" fmla="*/ 351971 w 6143171"/>
              <a:gd name="connsiteY6" fmla="*/ 348343 h 1066800"/>
              <a:gd name="connsiteX7" fmla="*/ 413657 w 6143171"/>
              <a:gd name="connsiteY7" fmla="*/ 355600 h 1066800"/>
              <a:gd name="connsiteX8" fmla="*/ 410028 w 6143171"/>
              <a:gd name="connsiteY8" fmla="*/ 475343 h 1066800"/>
              <a:gd name="connsiteX9" fmla="*/ 1230085 w 6143171"/>
              <a:gd name="connsiteY9" fmla="*/ 471714 h 1066800"/>
              <a:gd name="connsiteX10" fmla="*/ 1226457 w 6143171"/>
              <a:gd name="connsiteY10" fmla="*/ 587828 h 1066800"/>
              <a:gd name="connsiteX11" fmla="*/ 2093685 w 6143171"/>
              <a:gd name="connsiteY11" fmla="*/ 580571 h 1066800"/>
              <a:gd name="connsiteX12" fmla="*/ 2090057 w 6143171"/>
              <a:gd name="connsiteY12" fmla="*/ 711200 h 1066800"/>
              <a:gd name="connsiteX13" fmla="*/ 2177143 w 6143171"/>
              <a:gd name="connsiteY13" fmla="*/ 711200 h 1066800"/>
              <a:gd name="connsiteX14" fmla="*/ 2177143 w 6143171"/>
              <a:gd name="connsiteY14" fmla="*/ 816428 h 1066800"/>
              <a:gd name="connsiteX15" fmla="*/ 4074885 w 6143171"/>
              <a:gd name="connsiteY15" fmla="*/ 820057 h 1066800"/>
              <a:gd name="connsiteX16" fmla="*/ 4082143 w 6143171"/>
              <a:gd name="connsiteY16" fmla="*/ 939800 h 1066800"/>
              <a:gd name="connsiteX17" fmla="*/ 5025571 w 6143171"/>
              <a:gd name="connsiteY17" fmla="*/ 939800 h 1066800"/>
              <a:gd name="connsiteX18" fmla="*/ 5032828 w 6143171"/>
              <a:gd name="connsiteY18" fmla="*/ 1066800 h 1066800"/>
              <a:gd name="connsiteX19" fmla="*/ 6143171 w 6143171"/>
              <a:gd name="connsiteY19" fmla="*/ 1055914 h 1066800"/>
              <a:gd name="connsiteX0" fmla="*/ 0 w 6143171"/>
              <a:gd name="connsiteY0" fmla="*/ 0 h 1063172"/>
              <a:gd name="connsiteX1" fmla="*/ 203200 w 6143171"/>
              <a:gd name="connsiteY1" fmla="*/ 0 h 1063172"/>
              <a:gd name="connsiteX2" fmla="*/ 199571 w 6143171"/>
              <a:gd name="connsiteY2" fmla="*/ 119743 h 1063172"/>
              <a:gd name="connsiteX3" fmla="*/ 268514 w 6143171"/>
              <a:gd name="connsiteY3" fmla="*/ 116114 h 1063172"/>
              <a:gd name="connsiteX4" fmla="*/ 264885 w 6143171"/>
              <a:gd name="connsiteY4" fmla="*/ 239486 h 1063172"/>
              <a:gd name="connsiteX5" fmla="*/ 351971 w 6143171"/>
              <a:gd name="connsiteY5" fmla="*/ 246743 h 1063172"/>
              <a:gd name="connsiteX6" fmla="*/ 351971 w 6143171"/>
              <a:gd name="connsiteY6" fmla="*/ 348343 h 1063172"/>
              <a:gd name="connsiteX7" fmla="*/ 413657 w 6143171"/>
              <a:gd name="connsiteY7" fmla="*/ 355600 h 1063172"/>
              <a:gd name="connsiteX8" fmla="*/ 410028 w 6143171"/>
              <a:gd name="connsiteY8" fmla="*/ 475343 h 1063172"/>
              <a:gd name="connsiteX9" fmla="*/ 1230085 w 6143171"/>
              <a:gd name="connsiteY9" fmla="*/ 471714 h 1063172"/>
              <a:gd name="connsiteX10" fmla="*/ 1226457 w 6143171"/>
              <a:gd name="connsiteY10" fmla="*/ 587828 h 1063172"/>
              <a:gd name="connsiteX11" fmla="*/ 2093685 w 6143171"/>
              <a:gd name="connsiteY11" fmla="*/ 580571 h 1063172"/>
              <a:gd name="connsiteX12" fmla="*/ 2090057 w 6143171"/>
              <a:gd name="connsiteY12" fmla="*/ 711200 h 1063172"/>
              <a:gd name="connsiteX13" fmla="*/ 2177143 w 6143171"/>
              <a:gd name="connsiteY13" fmla="*/ 711200 h 1063172"/>
              <a:gd name="connsiteX14" fmla="*/ 2177143 w 6143171"/>
              <a:gd name="connsiteY14" fmla="*/ 816428 h 1063172"/>
              <a:gd name="connsiteX15" fmla="*/ 4074885 w 6143171"/>
              <a:gd name="connsiteY15" fmla="*/ 820057 h 1063172"/>
              <a:gd name="connsiteX16" fmla="*/ 4082143 w 6143171"/>
              <a:gd name="connsiteY16" fmla="*/ 939800 h 1063172"/>
              <a:gd name="connsiteX17" fmla="*/ 5025571 w 6143171"/>
              <a:gd name="connsiteY17" fmla="*/ 939800 h 1063172"/>
              <a:gd name="connsiteX18" fmla="*/ 5021943 w 6143171"/>
              <a:gd name="connsiteY18" fmla="*/ 1063172 h 1063172"/>
              <a:gd name="connsiteX19" fmla="*/ 6143171 w 6143171"/>
              <a:gd name="connsiteY19" fmla="*/ 1055914 h 1063172"/>
              <a:gd name="connsiteX0" fmla="*/ 0 w 6143171"/>
              <a:gd name="connsiteY0" fmla="*/ 0 h 1063172"/>
              <a:gd name="connsiteX1" fmla="*/ 203200 w 6143171"/>
              <a:gd name="connsiteY1" fmla="*/ 0 h 1063172"/>
              <a:gd name="connsiteX2" fmla="*/ 199571 w 6143171"/>
              <a:gd name="connsiteY2" fmla="*/ 119743 h 1063172"/>
              <a:gd name="connsiteX3" fmla="*/ 268514 w 6143171"/>
              <a:gd name="connsiteY3" fmla="*/ 116114 h 1063172"/>
              <a:gd name="connsiteX4" fmla="*/ 264885 w 6143171"/>
              <a:gd name="connsiteY4" fmla="*/ 239486 h 1063172"/>
              <a:gd name="connsiteX5" fmla="*/ 351971 w 6143171"/>
              <a:gd name="connsiteY5" fmla="*/ 246743 h 1063172"/>
              <a:gd name="connsiteX6" fmla="*/ 351971 w 6143171"/>
              <a:gd name="connsiteY6" fmla="*/ 348343 h 1063172"/>
              <a:gd name="connsiteX7" fmla="*/ 413657 w 6143171"/>
              <a:gd name="connsiteY7" fmla="*/ 355600 h 1063172"/>
              <a:gd name="connsiteX8" fmla="*/ 410028 w 6143171"/>
              <a:gd name="connsiteY8" fmla="*/ 475343 h 1063172"/>
              <a:gd name="connsiteX9" fmla="*/ 1230085 w 6143171"/>
              <a:gd name="connsiteY9" fmla="*/ 471714 h 1063172"/>
              <a:gd name="connsiteX10" fmla="*/ 1226457 w 6143171"/>
              <a:gd name="connsiteY10" fmla="*/ 587828 h 1063172"/>
              <a:gd name="connsiteX11" fmla="*/ 2093685 w 6143171"/>
              <a:gd name="connsiteY11" fmla="*/ 580571 h 1063172"/>
              <a:gd name="connsiteX12" fmla="*/ 2090057 w 6143171"/>
              <a:gd name="connsiteY12" fmla="*/ 711200 h 1063172"/>
              <a:gd name="connsiteX13" fmla="*/ 2177143 w 6143171"/>
              <a:gd name="connsiteY13" fmla="*/ 711200 h 1063172"/>
              <a:gd name="connsiteX14" fmla="*/ 2177143 w 6143171"/>
              <a:gd name="connsiteY14" fmla="*/ 816428 h 1063172"/>
              <a:gd name="connsiteX15" fmla="*/ 4074885 w 6143171"/>
              <a:gd name="connsiteY15" fmla="*/ 820057 h 1063172"/>
              <a:gd name="connsiteX16" fmla="*/ 4078515 w 6143171"/>
              <a:gd name="connsiteY16" fmla="*/ 932543 h 1063172"/>
              <a:gd name="connsiteX17" fmla="*/ 5025571 w 6143171"/>
              <a:gd name="connsiteY17" fmla="*/ 939800 h 1063172"/>
              <a:gd name="connsiteX18" fmla="*/ 5021943 w 6143171"/>
              <a:gd name="connsiteY18" fmla="*/ 1063172 h 1063172"/>
              <a:gd name="connsiteX19" fmla="*/ 6143171 w 6143171"/>
              <a:gd name="connsiteY19" fmla="*/ 1055914 h 10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3171" h="1063172">
                <a:moveTo>
                  <a:pt x="0" y="0"/>
                </a:moveTo>
                <a:lnTo>
                  <a:pt x="203200" y="0"/>
                </a:lnTo>
                <a:lnTo>
                  <a:pt x="199571" y="119743"/>
                </a:lnTo>
                <a:lnTo>
                  <a:pt x="268514" y="116114"/>
                </a:lnTo>
                <a:lnTo>
                  <a:pt x="264885" y="239486"/>
                </a:lnTo>
                <a:lnTo>
                  <a:pt x="351971" y="246743"/>
                </a:lnTo>
                <a:lnTo>
                  <a:pt x="351971" y="348343"/>
                </a:lnTo>
                <a:lnTo>
                  <a:pt x="413657" y="355600"/>
                </a:lnTo>
                <a:lnTo>
                  <a:pt x="410028" y="475343"/>
                </a:lnTo>
                <a:lnTo>
                  <a:pt x="1230085" y="471714"/>
                </a:lnTo>
                <a:lnTo>
                  <a:pt x="1226457" y="587828"/>
                </a:lnTo>
                <a:lnTo>
                  <a:pt x="2093685" y="580571"/>
                </a:lnTo>
                <a:lnTo>
                  <a:pt x="2090057" y="711200"/>
                </a:lnTo>
                <a:lnTo>
                  <a:pt x="2177143" y="711200"/>
                </a:lnTo>
                <a:lnTo>
                  <a:pt x="2177143" y="816428"/>
                </a:lnTo>
                <a:lnTo>
                  <a:pt x="4074885" y="820057"/>
                </a:lnTo>
                <a:lnTo>
                  <a:pt x="4078515" y="932543"/>
                </a:lnTo>
                <a:lnTo>
                  <a:pt x="5025571" y="939800"/>
                </a:lnTo>
                <a:lnTo>
                  <a:pt x="5021943" y="1063172"/>
                </a:lnTo>
                <a:lnTo>
                  <a:pt x="6143171" y="1055914"/>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eeform 43"/>
          <p:cNvSpPr/>
          <p:nvPr/>
        </p:nvSpPr>
        <p:spPr bwMode="gray">
          <a:xfrm>
            <a:off x="1872343" y="1317171"/>
            <a:ext cx="6117771" cy="1215572"/>
          </a:xfrm>
          <a:custGeom>
            <a:avLst/>
            <a:gdLst>
              <a:gd name="connsiteX0" fmla="*/ 0 w 6117771"/>
              <a:gd name="connsiteY0" fmla="*/ 10336 h 1225908"/>
              <a:gd name="connsiteX1" fmla="*/ 195943 w 6117771"/>
              <a:gd name="connsiteY1" fmla="*/ 17594 h 1225908"/>
              <a:gd name="connsiteX2" fmla="*/ 195943 w 6117771"/>
              <a:gd name="connsiteY2" fmla="*/ 169994 h 1225908"/>
              <a:gd name="connsiteX3" fmla="*/ 257628 w 6117771"/>
              <a:gd name="connsiteY3" fmla="*/ 169994 h 1225908"/>
              <a:gd name="connsiteX4" fmla="*/ 261257 w 6117771"/>
              <a:gd name="connsiteY4" fmla="*/ 257079 h 1225908"/>
              <a:gd name="connsiteX5" fmla="*/ 337457 w 6117771"/>
              <a:gd name="connsiteY5" fmla="*/ 260708 h 1225908"/>
              <a:gd name="connsiteX6" fmla="*/ 344714 w 6117771"/>
              <a:gd name="connsiteY6" fmla="*/ 471165 h 1225908"/>
              <a:gd name="connsiteX7" fmla="*/ 406400 w 6117771"/>
              <a:gd name="connsiteY7" fmla="*/ 467536 h 1225908"/>
              <a:gd name="connsiteX8" fmla="*/ 410028 w 6117771"/>
              <a:gd name="connsiteY8" fmla="*/ 536479 h 1225908"/>
              <a:gd name="connsiteX9" fmla="*/ 1172028 w 6117771"/>
              <a:gd name="connsiteY9" fmla="*/ 536479 h 1225908"/>
              <a:gd name="connsiteX10" fmla="*/ 1168400 w 6117771"/>
              <a:gd name="connsiteY10" fmla="*/ 598165 h 1225908"/>
              <a:gd name="connsiteX11" fmla="*/ 1582057 w 6117771"/>
              <a:gd name="connsiteY11" fmla="*/ 601794 h 1225908"/>
              <a:gd name="connsiteX12" fmla="*/ 1585686 w 6117771"/>
              <a:gd name="connsiteY12" fmla="*/ 685251 h 1225908"/>
              <a:gd name="connsiteX13" fmla="*/ 1640114 w 6117771"/>
              <a:gd name="connsiteY13" fmla="*/ 685251 h 1225908"/>
              <a:gd name="connsiteX14" fmla="*/ 1647371 w 6117771"/>
              <a:gd name="connsiteY14" fmla="*/ 743308 h 1225908"/>
              <a:gd name="connsiteX15" fmla="*/ 1807028 w 6117771"/>
              <a:gd name="connsiteY15" fmla="*/ 746936 h 1225908"/>
              <a:gd name="connsiteX16" fmla="*/ 1810657 w 6117771"/>
              <a:gd name="connsiteY16" fmla="*/ 823136 h 1225908"/>
              <a:gd name="connsiteX17" fmla="*/ 2463800 w 6117771"/>
              <a:gd name="connsiteY17" fmla="*/ 826765 h 1225908"/>
              <a:gd name="connsiteX18" fmla="*/ 2467428 w 6117771"/>
              <a:gd name="connsiteY18" fmla="*/ 979165 h 1225908"/>
              <a:gd name="connsiteX19" fmla="*/ 4285343 w 6117771"/>
              <a:gd name="connsiteY19" fmla="*/ 979165 h 1225908"/>
              <a:gd name="connsiteX20" fmla="*/ 4281714 w 6117771"/>
              <a:gd name="connsiteY20" fmla="*/ 1058994 h 1225908"/>
              <a:gd name="connsiteX21" fmla="*/ 4434114 w 6117771"/>
              <a:gd name="connsiteY21" fmla="*/ 1058994 h 1225908"/>
              <a:gd name="connsiteX22" fmla="*/ 4441371 w 6117771"/>
              <a:gd name="connsiteY22" fmla="*/ 1138822 h 1225908"/>
              <a:gd name="connsiteX23" fmla="*/ 5315857 w 6117771"/>
              <a:gd name="connsiteY23" fmla="*/ 1146079 h 1225908"/>
              <a:gd name="connsiteX24" fmla="*/ 5323114 w 6117771"/>
              <a:gd name="connsiteY24" fmla="*/ 1222279 h 1225908"/>
              <a:gd name="connsiteX25" fmla="*/ 6117771 w 6117771"/>
              <a:gd name="connsiteY25" fmla="*/ 1225908 h 1225908"/>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44714 w 6117771"/>
              <a:gd name="connsiteY6" fmla="*/ 460829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40114 w 6117771"/>
              <a:gd name="connsiteY13" fmla="*/ 674915 h 1215572"/>
              <a:gd name="connsiteX14" fmla="*/ 1647371 w 6117771"/>
              <a:gd name="connsiteY14" fmla="*/ 732972 h 1215572"/>
              <a:gd name="connsiteX15" fmla="*/ 1807028 w 6117771"/>
              <a:gd name="connsiteY15" fmla="*/ 736600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44714 w 6117771"/>
              <a:gd name="connsiteY6" fmla="*/ 460829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40114 w 6117771"/>
              <a:gd name="connsiteY13" fmla="*/ 674915 h 1215572"/>
              <a:gd name="connsiteX14" fmla="*/ 1647371 w 6117771"/>
              <a:gd name="connsiteY14" fmla="*/ 732972 h 1215572"/>
              <a:gd name="connsiteX15" fmla="*/ 1807028 w 6117771"/>
              <a:gd name="connsiteY15" fmla="*/ 736600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3828 w 6117771"/>
              <a:gd name="connsiteY6" fmla="*/ 468086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40114 w 6117771"/>
              <a:gd name="connsiteY13" fmla="*/ 674915 h 1215572"/>
              <a:gd name="connsiteX14" fmla="*/ 1647371 w 6117771"/>
              <a:gd name="connsiteY14" fmla="*/ 732972 h 1215572"/>
              <a:gd name="connsiteX15" fmla="*/ 1807028 w 6117771"/>
              <a:gd name="connsiteY15" fmla="*/ 736600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40114 w 6117771"/>
              <a:gd name="connsiteY13" fmla="*/ 674915 h 1215572"/>
              <a:gd name="connsiteX14" fmla="*/ 1647371 w 6117771"/>
              <a:gd name="connsiteY14" fmla="*/ 732972 h 1215572"/>
              <a:gd name="connsiteX15" fmla="*/ 1807028 w 6117771"/>
              <a:gd name="connsiteY15" fmla="*/ 736600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40114 w 6117771"/>
              <a:gd name="connsiteY13" fmla="*/ 674915 h 1215572"/>
              <a:gd name="connsiteX14" fmla="*/ 1650999 w 6117771"/>
              <a:gd name="connsiteY14" fmla="*/ 747486 h 1215572"/>
              <a:gd name="connsiteX15" fmla="*/ 1807028 w 6117771"/>
              <a:gd name="connsiteY15" fmla="*/ 736600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40114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85686 w 6117771"/>
              <a:gd name="connsiteY12" fmla="*/ 674915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37743 w 6117771"/>
              <a:gd name="connsiteY22" fmla="*/ 1121229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35743 h 1215572"/>
              <a:gd name="connsiteX23" fmla="*/ 5315857 w 6117771"/>
              <a:gd name="connsiteY23" fmla="*/ 1135743 h 1215572"/>
              <a:gd name="connsiteX24" fmla="*/ 5323114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35743 h 1215572"/>
              <a:gd name="connsiteX23" fmla="*/ 5315857 w 6117771"/>
              <a:gd name="connsiteY23" fmla="*/ 1135743 h 1215572"/>
              <a:gd name="connsiteX24" fmla="*/ 5312228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0199 w 6117771"/>
              <a:gd name="connsiteY6" fmla="*/ 453571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12228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6295 w 6117771"/>
              <a:gd name="connsiteY6" fmla="*/ 456619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12228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6295 w 6117771"/>
              <a:gd name="connsiteY6" fmla="*/ 456619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41371 w 6117771"/>
              <a:gd name="connsiteY22" fmla="*/ 1128486 h 1215572"/>
              <a:gd name="connsiteX23" fmla="*/ 5315857 w 6117771"/>
              <a:gd name="connsiteY23" fmla="*/ 1135743 h 1215572"/>
              <a:gd name="connsiteX24" fmla="*/ 5312228 w 6117771"/>
              <a:gd name="connsiteY24" fmla="*/ 1211943 h 1215572"/>
              <a:gd name="connsiteX25" fmla="*/ 6117771 w 6117771"/>
              <a:gd name="connsiteY25" fmla="*/ 1215572 h 1215572"/>
              <a:gd name="connsiteX0" fmla="*/ 0 w 6117771"/>
              <a:gd name="connsiteY0" fmla="*/ 0 h 1215572"/>
              <a:gd name="connsiteX1" fmla="*/ 195943 w 6117771"/>
              <a:gd name="connsiteY1" fmla="*/ 7258 h 1215572"/>
              <a:gd name="connsiteX2" fmla="*/ 195943 w 6117771"/>
              <a:gd name="connsiteY2" fmla="*/ 159658 h 1215572"/>
              <a:gd name="connsiteX3" fmla="*/ 257628 w 6117771"/>
              <a:gd name="connsiteY3" fmla="*/ 159658 h 1215572"/>
              <a:gd name="connsiteX4" fmla="*/ 261257 w 6117771"/>
              <a:gd name="connsiteY4" fmla="*/ 246743 h 1215572"/>
              <a:gd name="connsiteX5" fmla="*/ 337457 w 6117771"/>
              <a:gd name="connsiteY5" fmla="*/ 250372 h 1215572"/>
              <a:gd name="connsiteX6" fmla="*/ 336295 w 6117771"/>
              <a:gd name="connsiteY6" fmla="*/ 456619 h 1215572"/>
              <a:gd name="connsiteX7" fmla="*/ 406400 w 6117771"/>
              <a:gd name="connsiteY7" fmla="*/ 457200 h 1215572"/>
              <a:gd name="connsiteX8" fmla="*/ 410028 w 6117771"/>
              <a:gd name="connsiteY8" fmla="*/ 526143 h 1215572"/>
              <a:gd name="connsiteX9" fmla="*/ 1172028 w 6117771"/>
              <a:gd name="connsiteY9" fmla="*/ 526143 h 1215572"/>
              <a:gd name="connsiteX10" fmla="*/ 1168400 w 6117771"/>
              <a:gd name="connsiteY10" fmla="*/ 587829 h 1215572"/>
              <a:gd name="connsiteX11" fmla="*/ 1582057 w 6117771"/>
              <a:gd name="connsiteY11" fmla="*/ 591458 h 1215572"/>
              <a:gd name="connsiteX12" fmla="*/ 1574800 w 6117771"/>
              <a:gd name="connsiteY12" fmla="*/ 678544 h 1215572"/>
              <a:gd name="connsiteX13" fmla="*/ 1654628 w 6117771"/>
              <a:gd name="connsiteY13" fmla="*/ 674915 h 1215572"/>
              <a:gd name="connsiteX14" fmla="*/ 1650999 w 6117771"/>
              <a:gd name="connsiteY14" fmla="*/ 747486 h 1215572"/>
              <a:gd name="connsiteX15" fmla="*/ 1807028 w 6117771"/>
              <a:gd name="connsiteY15" fmla="*/ 747486 h 1215572"/>
              <a:gd name="connsiteX16" fmla="*/ 1810657 w 6117771"/>
              <a:gd name="connsiteY16" fmla="*/ 812800 h 1215572"/>
              <a:gd name="connsiteX17" fmla="*/ 2463800 w 6117771"/>
              <a:gd name="connsiteY17" fmla="*/ 816429 h 1215572"/>
              <a:gd name="connsiteX18" fmla="*/ 2467428 w 6117771"/>
              <a:gd name="connsiteY18" fmla="*/ 968829 h 1215572"/>
              <a:gd name="connsiteX19" fmla="*/ 4285343 w 6117771"/>
              <a:gd name="connsiteY19" fmla="*/ 968829 h 1215572"/>
              <a:gd name="connsiteX20" fmla="*/ 4281714 w 6117771"/>
              <a:gd name="connsiteY20" fmla="*/ 1048658 h 1215572"/>
              <a:gd name="connsiteX21" fmla="*/ 4434114 w 6117771"/>
              <a:gd name="connsiteY21" fmla="*/ 1048658 h 1215572"/>
              <a:gd name="connsiteX22" fmla="*/ 4432227 w 6117771"/>
              <a:gd name="connsiteY22" fmla="*/ 1128486 h 1215572"/>
              <a:gd name="connsiteX23" fmla="*/ 5315857 w 6117771"/>
              <a:gd name="connsiteY23" fmla="*/ 1135743 h 1215572"/>
              <a:gd name="connsiteX24" fmla="*/ 5312228 w 6117771"/>
              <a:gd name="connsiteY24" fmla="*/ 1211943 h 1215572"/>
              <a:gd name="connsiteX25" fmla="*/ 6117771 w 6117771"/>
              <a:gd name="connsiteY25" fmla="*/ 1215572 h 12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17771" h="1215572">
                <a:moveTo>
                  <a:pt x="0" y="0"/>
                </a:moveTo>
                <a:lnTo>
                  <a:pt x="195943" y="7258"/>
                </a:lnTo>
                <a:lnTo>
                  <a:pt x="195943" y="159658"/>
                </a:lnTo>
                <a:lnTo>
                  <a:pt x="257628" y="159658"/>
                </a:lnTo>
                <a:lnTo>
                  <a:pt x="261257" y="246743"/>
                </a:lnTo>
                <a:lnTo>
                  <a:pt x="337457" y="250372"/>
                </a:lnTo>
                <a:cubicBezTo>
                  <a:pt x="336247" y="322943"/>
                  <a:pt x="337505" y="384048"/>
                  <a:pt x="336295" y="456619"/>
                </a:cubicBezTo>
                <a:lnTo>
                  <a:pt x="406400" y="457200"/>
                </a:lnTo>
                <a:lnTo>
                  <a:pt x="410028" y="526143"/>
                </a:lnTo>
                <a:lnTo>
                  <a:pt x="1172028" y="526143"/>
                </a:lnTo>
                <a:lnTo>
                  <a:pt x="1168400" y="587829"/>
                </a:lnTo>
                <a:lnTo>
                  <a:pt x="1582057" y="591458"/>
                </a:lnTo>
                <a:lnTo>
                  <a:pt x="1574800" y="678544"/>
                </a:lnTo>
                <a:lnTo>
                  <a:pt x="1654628" y="674915"/>
                </a:lnTo>
                <a:lnTo>
                  <a:pt x="1650999" y="747486"/>
                </a:lnTo>
                <a:lnTo>
                  <a:pt x="1807028" y="747486"/>
                </a:lnTo>
                <a:lnTo>
                  <a:pt x="1810657" y="812800"/>
                </a:lnTo>
                <a:lnTo>
                  <a:pt x="2463800" y="816429"/>
                </a:lnTo>
                <a:cubicBezTo>
                  <a:pt x="2465009" y="867229"/>
                  <a:pt x="2466219" y="918029"/>
                  <a:pt x="2467428" y="968829"/>
                </a:cubicBezTo>
                <a:lnTo>
                  <a:pt x="4285343" y="968829"/>
                </a:lnTo>
                <a:lnTo>
                  <a:pt x="4281714" y="1048658"/>
                </a:lnTo>
                <a:lnTo>
                  <a:pt x="4434114" y="1048658"/>
                </a:lnTo>
                <a:lnTo>
                  <a:pt x="4432227" y="1128486"/>
                </a:lnTo>
                <a:lnTo>
                  <a:pt x="5315857" y="1135743"/>
                </a:lnTo>
                <a:lnTo>
                  <a:pt x="5312228" y="1211943"/>
                </a:lnTo>
                <a:lnTo>
                  <a:pt x="6117771" y="1215572"/>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bwMode="gray">
          <a:xfrm>
            <a:off x="5619122" y="2246225"/>
            <a:ext cx="1383067" cy="243695"/>
            <a:chOff x="5619122" y="2246225"/>
            <a:chExt cx="1383067" cy="243695"/>
          </a:xfrm>
        </p:grpSpPr>
        <p:sp>
          <p:nvSpPr>
            <p:cNvPr id="45" name="Oval 44"/>
            <p:cNvSpPr/>
            <p:nvPr/>
          </p:nvSpPr>
          <p:spPr bwMode="gray">
            <a:xfrm>
              <a:off x="5619122" y="2246226"/>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p:cNvSpPr/>
            <p:nvPr/>
          </p:nvSpPr>
          <p:spPr bwMode="gray">
            <a:xfrm>
              <a:off x="5691694" y="2246225"/>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p:cNvSpPr/>
            <p:nvPr/>
          </p:nvSpPr>
          <p:spPr bwMode="gray">
            <a:xfrm>
              <a:off x="6929037" y="2416768"/>
              <a:ext cx="73152" cy="73152"/>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49"/>
          <p:cNvGrpSpPr/>
          <p:nvPr/>
        </p:nvGrpSpPr>
        <p:grpSpPr>
          <a:xfrm>
            <a:off x="1778000" y="1300524"/>
            <a:ext cx="6216650" cy="2563452"/>
            <a:chOff x="1778000" y="1300524"/>
            <a:chExt cx="6216650" cy="2563452"/>
          </a:xfrm>
        </p:grpSpPr>
        <p:sp>
          <p:nvSpPr>
            <p:cNvPr id="10" name="Line 2"/>
            <p:cNvSpPr>
              <a:spLocks noChangeShapeType="1"/>
            </p:cNvSpPr>
            <p:nvPr/>
          </p:nvSpPr>
          <p:spPr bwMode="auto">
            <a:xfrm>
              <a:off x="1871663" y="1300524"/>
              <a:ext cx="0" cy="25634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1" name="Line 3"/>
            <p:cNvSpPr>
              <a:spLocks noChangeShapeType="1"/>
            </p:cNvSpPr>
            <p:nvPr/>
          </p:nvSpPr>
          <p:spPr bwMode="auto">
            <a:xfrm>
              <a:off x="1784985" y="3764636"/>
              <a:ext cx="62058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2" name="Line 4"/>
            <p:cNvSpPr>
              <a:spLocks noChangeShapeType="1"/>
            </p:cNvSpPr>
            <p:nvPr/>
          </p:nvSpPr>
          <p:spPr bwMode="auto">
            <a:xfrm>
              <a:off x="1778000" y="351491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3" name="Line 5"/>
            <p:cNvSpPr>
              <a:spLocks noChangeShapeType="1"/>
            </p:cNvSpPr>
            <p:nvPr/>
          </p:nvSpPr>
          <p:spPr bwMode="auto">
            <a:xfrm>
              <a:off x="1778000" y="3269912"/>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4" name="Line 6"/>
            <p:cNvSpPr>
              <a:spLocks noChangeShapeType="1"/>
            </p:cNvSpPr>
            <p:nvPr/>
          </p:nvSpPr>
          <p:spPr bwMode="auto">
            <a:xfrm>
              <a:off x="1778000" y="303450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5" name="Line 7"/>
            <p:cNvSpPr>
              <a:spLocks noChangeShapeType="1"/>
            </p:cNvSpPr>
            <p:nvPr/>
          </p:nvSpPr>
          <p:spPr bwMode="auto">
            <a:xfrm>
              <a:off x="1778000" y="2783489"/>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6" name="Line 8"/>
            <p:cNvSpPr>
              <a:spLocks noChangeShapeType="1"/>
            </p:cNvSpPr>
            <p:nvPr/>
          </p:nvSpPr>
          <p:spPr bwMode="auto">
            <a:xfrm>
              <a:off x="1778000" y="2543002"/>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7" name="Line 22"/>
            <p:cNvSpPr>
              <a:spLocks noChangeShapeType="1"/>
            </p:cNvSpPr>
            <p:nvPr/>
          </p:nvSpPr>
          <p:spPr bwMode="auto">
            <a:xfrm>
              <a:off x="1779588" y="228876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8" name="Line 23"/>
            <p:cNvSpPr>
              <a:spLocks noChangeShapeType="1"/>
            </p:cNvSpPr>
            <p:nvPr/>
          </p:nvSpPr>
          <p:spPr bwMode="auto">
            <a:xfrm>
              <a:off x="1779588" y="204828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9" name="Line 24"/>
            <p:cNvSpPr>
              <a:spLocks noChangeShapeType="1"/>
            </p:cNvSpPr>
            <p:nvPr/>
          </p:nvSpPr>
          <p:spPr bwMode="auto">
            <a:xfrm>
              <a:off x="1779588" y="180420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0" name="Line 25"/>
            <p:cNvSpPr>
              <a:spLocks noChangeShapeType="1"/>
            </p:cNvSpPr>
            <p:nvPr/>
          </p:nvSpPr>
          <p:spPr bwMode="auto">
            <a:xfrm>
              <a:off x="1779588" y="1557718"/>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1" name="Line 26"/>
            <p:cNvSpPr>
              <a:spLocks noChangeShapeType="1"/>
            </p:cNvSpPr>
            <p:nvPr/>
          </p:nvSpPr>
          <p:spPr bwMode="auto">
            <a:xfrm>
              <a:off x="1779588" y="1309486"/>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2" name="Line 11"/>
            <p:cNvSpPr>
              <a:spLocks noChangeShapeType="1"/>
            </p:cNvSpPr>
            <p:nvPr/>
          </p:nvSpPr>
          <p:spPr bwMode="auto">
            <a:xfrm>
              <a:off x="2386330" y="376762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3" name="Line 12"/>
            <p:cNvSpPr>
              <a:spLocks noChangeShapeType="1"/>
            </p:cNvSpPr>
            <p:nvPr/>
          </p:nvSpPr>
          <p:spPr bwMode="auto">
            <a:xfrm>
              <a:off x="2893939" y="376613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4" name="Line 13"/>
            <p:cNvSpPr>
              <a:spLocks noChangeShapeType="1"/>
            </p:cNvSpPr>
            <p:nvPr/>
          </p:nvSpPr>
          <p:spPr bwMode="auto">
            <a:xfrm>
              <a:off x="3406628" y="376613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5" name="Line 14"/>
            <p:cNvSpPr>
              <a:spLocks noChangeShapeType="1"/>
            </p:cNvSpPr>
            <p:nvPr/>
          </p:nvSpPr>
          <p:spPr bwMode="auto">
            <a:xfrm>
              <a:off x="3919317" y="376762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7" name="Line 16"/>
            <p:cNvSpPr>
              <a:spLocks noChangeShapeType="1"/>
            </p:cNvSpPr>
            <p:nvPr/>
          </p:nvSpPr>
          <p:spPr bwMode="auto">
            <a:xfrm>
              <a:off x="4431615" y="376613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8" name="Line 19"/>
            <p:cNvSpPr>
              <a:spLocks noChangeShapeType="1"/>
            </p:cNvSpPr>
            <p:nvPr/>
          </p:nvSpPr>
          <p:spPr bwMode="auto">
            <a:xfrm>
              <a:off x="4939224" y="376015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9" name="Line 28"/>
            <p:cNvSpPr>
              <a:spLocks noChangeShapeType="1"/>
            </p:cNvSpPr>
            <p:nvPr/>
          </p:nvSpPr>
          <p:spPr bwMode="auto">
            <a:xfrm>
              <a:off x="5446833" y="376762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0" name="Line 29"/>
            <p:cNvSpPr>
              <a:spLocks noChangeShapeType="1"/>
            </p:cNvSpPr>
            <p:nvPr/>
          </p:nvSpPr>
          <p:spPr bwMode="auto">
            <a:xfrm>
              <a:off x="5959522" y="376762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1" name="Line 30"/>
            <p:cNvSpPr>
              <a:spLocks noChangeShapeType="1"/>
            </p:cNvSpPr>
            <p:nvPr/>
          </p:nvSpPr>
          <p:spPr bwMode="auto">
            <a:xfrm>
              <a:off x="6467131" y="376164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2" name="Line 19"/>
            <p:cNvSpPr>
              <a:spLocks noChangeShapeType="1"/>
            </p:cNvSpPr>
            <p:nvPr/>
          </p:nvSpPr>
          <p:spPr bwMode="auto">
            <a:xfrm>
              <a:off x="6979820" y="376015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4" name="Line 29"/>
            <p:cNvSpPr>
              <a:spLocks noChangeShapeType="1"/>
            </p:cNvSpPr>
            <p:nvPr/>
          </p:nvSpPr>
          <p:spPr bwMode="auto">
            <a:xfrm>
              <a:off x="7487038" y="376762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5" name="Line 30"/>
            <p:cNvSpPr>
              <a:spLocks noChangeShapeType="1"/>
            </p:cNvSpPr>
            <p:nvPr/>
          </p:nvSpPr>
          <p:spPr bwMode="auto">
            <a:xfrm>
              <a:off x="7994650" y="376164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grpSp>
    </p:spTree>
    <p:extLst>
      <p:ext uri="{BB962C8B-B14F-4D97-AF65-F5344CB8AC3E}">
        <p14:creationId xmlns:p14="http://schemas.microsoft.com/office/powerpoint/2010/main" val="391209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6B9DB-46DC-43CF-9E9B-38C932E44C38}"/>
              </a:ext>
            </a:extLst>
          </p:cNvPr>
          <p:cNvSpPr>
            <a:spLocks noGrp="1"/>
          </p:cNvSpPr>
          <p:nvPr>
            <p:ph type="title"/>
          </p:nvPr>
        </p:nvSpPr>
        <p:spPr>
          <a:xfrm>
            <a:off x="457200" y="291704"/>
            <a:ext cx="8814816" cy="725355"/>
          </a:xfrm>
        </p:spPr>
        <p:txBody>
          <a:bodyPr>
            <a:normAutofit fontScale="90000"/>
          </a:bodyPr>
          <a:lstStyle/>
          <a:p>
            <a:r>
              <a:rPr lang="en-US" dirty="0"/>
              <a:t>Combined Azole and Echinocandin Therapy vs Azole Monotherapy in Invasive Aspergillosis</a:t>
            </a:r>
          </a:p>
        </p:txBody>
      </p:sp>
      <p:sp>
        <p:nvSpPr>
          <p:cNvPr id="3" name="Slide Number Placeholder 2">
            <a:extLst>
              <a:ext uri="{FF2B5EF4-FFF2-40B4-BE49-F238E27FC236}">
                <a16:creationId xmlns:a16="http://schemas.microsoft.com/office/drawing/2014/main" id="{610E2317-774F-441D-8185-1B47798C70EA}"/>
              </a:ext>
            </a:extLst>
          </p:cNvPr>
          <p:cNvSpPr>
            <a:spLocks noGrp="1"/>
          </p:cNvSpPr>
          <p:nvPr>
            <p:ph type="sldNum" sz="quarter" idx="12"/>
          </p:nvPr>
        </p:nvSpPr>
        <p:spPr/>
        <p:txBody>
          <a:bodyPr/>
          <a:lstStyle/>
          <a:p>
            <a:fld id="{F4F37E10-BB36-47A4-BC95-F479C5EA9F5E}" type="slidenum">
              <a:rPr lang="en-US" smtClean="0">
                <a:solidFill>
                  <a:prstClr val="white"/>
                </a:solidFill>
              </a:rPr>
              <a:pPr/>
              <a:t>32</a:t>
            </a:fld>
            <a:endParaRPr lang="en-US">
              <a:solidFill>
                <a:prstClr val="white"/>
              </a:solidFill>
            </a:endParaRPr>
          </a:p>
        </p:txBody>
      </p:sp>
      <p:sp>
        <p:nvSpPr>
          <p:cNvPr id="2" name="TextBox 1">
            <a:extLst>
              <a:ext uri="{FF2B5EF4-FFF2-40B4-BE49-F238E27FC236}">
                <a16:creationId xmlns:a16="http://schemas.microsoft.com/office/drawing/2014/main" id="{DFE91AF9-D805-403F-B0BF-3D8555E6395D}"/>
              </a:ext>
            </a:extLst>
          </p:cNvPr>
          <p:cNvSpPr txBox="1"/>
          <p:nvPr/>
        </p:nvSpPr>
        <p:spPr>
          <a:xfrm>
            <a:off x="0" y="4881319"/>
            <a:ext cx="6350000" cy="261610"/>
          </a:xfrm>
          <a:prstGeom prst="rect">
            <a:avLst/>
          </a:prstGeom>
          <a:noFill/>
        </p:spPr>
        <p:txBody>
          <a:bodyPr wrap="square" rtlCol="0">
            <a:spAutoFit/>
          </a:bodyPr>
          <a:lstStyle/>
          <a:p>
            <a:r>
              <a:rPr lang="sv-SE" sz="1100" dirty="0"/>
              <a:t>Marr KA, et al. </a:t>
            </a:r>
            <a:r>
              <a:rPr lang="sv-SE" sz="1100" i="1" dirty="0"/>
              <a:t>Ann Intern Med.</a:t>
            </a:r>
            <a:r>
              <a:rPr lang="sv-SE" sz="1100" dirty="0"/>
              <a:t> 2015;162(2):81-89.</a:t>
            </a:r>
            <a:endParaRPr lang="en-US" sz="1100" dirty="0"/>
          </a:p>
        </p:txBody>
      </p:sp>
      <p:sp>
        <p:nvSpPr>
          <p:cNvPr id="10" name="Text Box 10"/>
          <p:cNvSpPr txBox="1">
            <a:spLocks noChangeArrowheads="1"/>
          </p:cNvSpPr>
          <p:nvPr/>
        </p:nvSpPr>
        <p:spPr bwMode="auto">
          <a:xfrm rot="16200000">
            <a:off x="470219" y="2549723"/>
            <a:ext cx="273825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latin typeface="+mn-lt"/>
              </a:rPr>
              <a:t>Survival Distribution Function</a:t>
            </a:r>
          </a:p>
        </p:txBody>
      </p:sp>
      <p:sp>
        <p:nvSpPr>
          <p:cNvPr id="11" name="Text Box 18"/>
          <p:cNvSpPr txBox="1">
            <a:spLocks noChangeArrowheads="1"/>
          </p:cNvSpPr>
          <p:nvPr/>
        </p:nvSpPr>
        <p:spPr bwMode="auto">
          <a:xfrm>
            <a:off x="1944533" y="1296890"/>
            <a:ext cx="532517" cy="281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3200"/>
              </a:spcAft>
              <a:buFontTx/>
              <a:buNone/>
            </a:pPr>
            <a:r>
              <a:rPr lang="en-US" altLang="en-US" sz="1400" b="1" dirty="0">
                <a:latin typeface="+mn-lt"/>
              </a:rPr>
              <a:t>1.00</a:t>
            </a:r>
          </a:p>
          <a:p>
            <a:pPr algn="r" eaLnBrk="1" hangingPunct="1">
              <a:spcBef>
                <a:spcPct val="0"/>
              </a:spcBef>
              <a:spcAft>
                <a:spcPts val="3200"/>
              </a:spcAft>
              <a:buFontTx/>
              <a:buNone/>
            </a:pPr>
            <a:r>
              <a:rPr lang="en-US" altLang="en-US" sz="1400" b="1" dirty="0">
                <a:latin typeface="+mn-lt"/>
              </a:rPr>
              <a:t>0.75</a:t>
            </a:r>
          </a:p>
          <a:p>
            <a:pPr algn="r" eaLnBrk="1" hangingPunct="1">
              <a:spcBef>
                <a:spcPct val="0"/>
              </a:spcBef>
              <a:spcAft>
                <a:spcPts val="3200"/>
              </a:spcAft>
              <a:buFontTx/>
              <a:buNone/>
            </a:pPr>
            <a:r>
              <a:rPr lang="en-US" altLang="en-US" sz="1400" b="1" dirty="0">
                <a:latin typeface="+mn-lt"/>
              </a:rPr>
              <a:t>0.50</a:t>
            </a:r>
          </a:p>
          <a:p>
            <a:pPr algn="r" eaLnBrk="1" hangingPunct="1">
              <a:spcBef>
                <a:spcPct val="0"/>
              </a:spcBef>
              <a:spcAft>
                <a:spcPts val="3200"/>
              </a:spcAft>
              <a:buFontTx/>
              <a:buNone/>
            </a:pPr>
            <a:r>
              <a:rPr lang="en-US" altLang="en-US" sz="1400" b="1" dirty="0">
                <a:latin typeface="+mn-lt"/>
              </a:rPr>
              <a:t>0.25</a:t>
            </a:r>
          </a:p>
          <a:p>
            <a:pPr algn="r" eaLnBrk="1" hangingPunct="1">
              <a:spcBef>
                <a:spcPct val="0"/>
              </a:spcBef>
              <a:spcAft>
                <a:spcPts val="3200"/>
              </a:spcAft>
              <a:buFontTx/>
              <a:buNone/>
            </a:pPr>
            <a:r>
              <a:rPr lang="en-US" altLang="en-US" sz="1400" b="1" dirty="0">
                <a:latin typeface="+mn-lt"/>
              </a:rPr>
              <a:t>0.00</a:t>
            </a:r>
          </a:p>
        </p:txBody>
      </p:sp>
      <p:sp>
        <p:nvSpPr>
          <p:cNvPr id="12" name="Text Box 17"/>
          <p:cNvSpPr txBox="1">
            <a:spLocks noChangeArrowheads="1"/>
          </p:cNvSpPr>
          <p:nvPr/>
        </p:nvSpPr>
        <p:spPr bwMode="auto">
          <a:xfrm>
            <a:off x="2424299" y="4050031"/>
            <a:ext cx="4775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2400">
                <a:solidFill>
                  <a:schemeClr val="tx1"/>
                </a:solidFill>
                <a:latin typeface="Arial" charset="0"/>
              </a:defRPr>
            </a:lvl1pPr>
            <a:lvl2pPr marL="742950" indent="-28575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2000">
                <a:solidFill>
                  <a:schemeClr val="tx1"/>
                </a:solidFill>
                <a:latin typeface="Arial" charset="0"/>
              </a:defRPr>
            </a:lvl2pPr>
            <a:lvl3pPr marL="11430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a:solidFill>
                  <a:schemeClr val="tx1"/>
                </a:solidFill>
                <a:latin typeface="Arial" charset="0"/>
              </a:defRPr>
            </a:lvl3pPr>
            <a:lvl4pPr marL="16002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4pPr>
            <a:lvl5pPr marL="2057400" indent="-228600" eaLnBrk="0" hangingPunct="0">
              <a:spcBef>
                <a:spcPct val="20000"/>
              </a:spcBef>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514350" algn="ctr"/>
                <a:tab pos="1028700" algn="ctr"/>
                <a:tab pos="1600200" algn="ctr"/>
                <a:tab pos="2171700" algn="ctr"/>
                <a:tab pos="2686050" algn="ctr"/>
                <a:tab pos="3263900" algn="ctr"/>
                <a:tab pos="3829050" algn="ctr"/>
                <a:tab pos="4343400" algn="ctr"/>
                <a:tab pos="4914900" algn="ctr"/>
                <a:tab pos="5486400" algn="ctr"/>
              </a:tabLst>
              <a:defRPr sz="1600">
                <a:solidFill>
                  <a:schemeClr val="tx1"/>
                </a:solidFill>
                <a:latin typeface="Arial" charset="0"/>
              </a:defRPr>
            </a:lvl9pPr>
          </a:lstStyle>
          <a:p>
            <a:pPr eaLnBrk="1" hangingPunct="1">
              <a:spcBef>
                <a:spcPct val="0"/>
              </a:spcBef>
              <a:buFontTx/>
              <a:buNone/>
              <a:tabLst>
                <a:tab pos="401638" algn="ctr"/>
                <a:tab pos="741363" algn="ctr"/>
                <a:tab pos="1030288" algn="ctr"/>
                <a:tab pos="1427163" algn="ctr"/>
                <a:tab pos="1773238" algn="ctr"/>
                <a:tab pos="2112963" algn="ctr"/>
                <a:tab pos="2459038" algn="ctr"/>
                <a:tab pos="2798763" algn="ctr"/>
                <a:tab pos="3144838" algn="ctr"/>
                <a:tab pos="3484563" algn="ctr"/>
                <a:tab pos="3830638" algn="ctr"/>
                <a:tab pos="4170363" algn="ctr"/>
                <a:tab pos="4516438" algn="ctr"/>
                <a:tab pos="4627563" algn="ctr"/>
                <a:tab pos="5146675" algn="ctr"/>
                <a:tab pos="5659438" algn="ctr"/>
                <a:tab pos="6172200" algn="ctr"/>
              </a:tabLst>
            </a:pPr>
            <a:r>
              <a:rPr lang="en-US" altLang="en-US" sz="1400" b="1" dirty="0">
                <a:latin typeface="+mn-lt"/>
              </a:rPr>
              <a:t>0	1	2	 3	4	5	6	7	8	9	10	11	12	13</a:t>
            </a:r>
          </a:p>
          <a:p>
            <a:pPr algn="ctr" eaLnBrk="1" hangingPunct="1">
              <a:spcBef>
                <a:spcPct val="0"/>
              </a:spcBef>
              <a:buFontTx/>
              <a:buNone/>
              <a:tabLst>
                <a:tab pos="401638" algn="ctr"/>
                <a:tab pos="741363" algn="ctr"/>
                <a:tab pos="1030288" algn="ctr"/>
                <a:tab pos="1427163" algn="ctr"/>
                <a:tab pos="1773238" algn="ctr"/>
                <a:tab pos="2112963" algn="ctr"/>
                <a:tab pos="2459038" algn="ctr"/>
                <a:tab pos="2798763" algn="ctr"/>
                <a:tab pos="3087688" algn="ctr"/>
                <a:tab pos="3484563" algn="ctr"/>
                <a:tab pos="3773488" algn="ctr"/>
                <a:tab pos="4170363" algn="ctr"/>
                <a:tab pos="4459288" algn="ctr"/>
                <a:tab pos="4627563" algn="ctr"/>
                <a:tab pos="5146675" algn="ctr"/>
                <a:tab pos="5659438" algn="ctr"/>
                <a:tab pos="6172200" algn="ctr"/>
              </a:tabLst>
            </a:pPr>
            <a:r>
              <a:rPr lang="en-US" altLang="en-US" sz="1400" b="1" dirty="0">
                <a:latin typeface="+mn-lt"/>
              </a:rPr>
              <a:t>Time to Death (week)	</a:t>
            </a:r>
            <a:endParaRPr lang="en-US" altLang="en-US" sz="1600" b="1" dirty="0">
              <a:latin typeface="+mn-lt"/>
            </a:endParaRPr>
          </a:p>
        </p:txBody>
      </p:sp>
      <p:grpSp>
        <p:nvGrpSpPr>
          <p:cNvPr id="53" name="Group 52"/>
          <p:cNvGrpSpPr/>
          <p:nvPr/>
        </p:nvGrpSpPr>
        <p:grpSpPr>
          <a:xfrm>
            <a:off x="2419897" y="1454151"/>
            <a:ext cx="4613361" cy="2606046"/>
            <a:chOff x="2419897" y="1454151"/>
            <a:chExt cx="4613361" cy="2606046"/>
          </a:xfrm>
        </p:grpSpPr>
        <p:sp>
          <p:nvSpPr>
            <p:cNvPr id="14" name="Line 2"/>
            <p:cNvSpPr>
              <a:spLocks noChangeShapeType="1"/>
            </p:cNvSpPr>
            <p:nvPr/>
          </p:nvSpPr>
          <p:spPr bwMode="auto">
            <a:xfrm>
              <a:off x="2513560" y="1454151"/>
              <a:ext cx="0" cy="25095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5" name="Line 3"/>
            <p:cNvSpPr>
              <a:spLocks noChangeShapeType="1"/>
            </p:cNvSpPr>
            <p:nvPr/>
          </p:nvSpPr>
          <p:spPr bwMode="auto">
            <a:xfrm>
              <a:off x="2506978" y="3963101"/>
              <a:ext cx="45262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6" name="Line 4"/>
            <p:cNvSpPr>
              <a:spLocks noChangeShapeType="1"/>
            </p:cNvSpPr>
            <p:nvPr/>
          </p:nvSpPr>
          <p:spPr bwMode="auto">
            <a:xfrm>
              <a:off x="2419897" y="3931816"/>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17" name="Line 5"/>
            <p:cNvSpPr>
              <a:spLocks noChangeShapeType="1"/>
            </p:cNvSpPr>
            <p:nvPr/>
          </p:nvSpPr>
          <p:spPr bwMode="auto">
            <a:xfrm>
              <a:off x="2419897" y="3310897"/>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0" name="Line 8"/>
            <p:cNvSpPr>
              <a:spLocks noChangeShapeType="1"/>
            </p:cNvSpPr>
            <p:nvPr/>
          </p:nvSpPr>
          <p:spPr bwMode="auto">
            <a:xfrm>
              <a:off x="2419897" y="2695747"/>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2" name="Line 23"/>
            <p:cNvSpPr>
              <a:spLocks noChangeShapeType="1"/>
            </p:cNvSpPr>
            <p:nvPr/>
          </p:nvSpPr>
          <p:spPr bwMode="auto">
            <a:xfrm>
              <a:off x="2421485" y="2079106"/>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5" name="Line 26"/>
            <p:cNvSpPr>
              <a:spLocks noChangeShapeType="1"/>
            </p:cNvSpPr>
            <p:nvPr/>
          </p:nvSpPr>
          <p:spPr bwMode="auto">
            <a:xfrm>
              <a:off x="2421485" y="1462231"/>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6" name="Line 11"/>
            <p:cNvSpPr>
              <a:spLocks noChangeShapeType="1"/>
            </p:cNvSpPr>
            <p:nvPr/>
          </p:nvSpPr>
          <p:spPr bwMode="auto">
            <a:xfrm>
              <a:off x="2560867" y="396608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7" name="Line 12"/>
            <p:cNvSpPr>
              <a:spLocks noChangeShapeType="1"/>
            </p:cNvSpPr>
            <p:nvPr/>
          </p:nvSpPr>
          <p:spPr bwMode="auto">
            <a:xfrm>
              <a:off x="2906178" y="396459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8" name="Line 13"/>
            <p:cNvSpPr>
              <a:spLocks noChangeShapeType="1"/>
            </p:cNvSpPr>
            <p:nvPr/>
          </p:nvSpPr>
          <p:spPr bwMode="auto">
            <a:xfrm>
              <a:off x="3247478" y="396459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29" name="Line 14"/>
            <p:cNvSpPr>
              <a:spLocks noChangeShapeType="1"/>
            </p:cNvSpPr>
            <p:nvPr/>
          </p:nvSpPr>
          <p:spPr bwMode="auto">
            <a:xfrm>
              <a:off x="3580756" y="396608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0" name="Line 16"/>
            <p:cNvSpPr>
              <a:spLocks noChangeShapeType="1"/>
            </p:cNvSpPr>
            <p:nvPr/>
          </p:nvSpPr>
          <p:spPr bwMode="auto">
            <a:xfrm>
              <a:off x="3934089" y="3964595"/>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1" name="Line 19"/>
            <p:cNvSpPr>
              <a:spLocks noChangeShapeType="1"/>
            </p:cNvSpPr>
            <p:nvPr/>
          </p:nvSpPr>
          <p:spPr bwMode="auto">
            <a:xfrm>
              <a:off x="4271378" y="395862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2" name="Line 28"/>
            <p:cNvSpPr>
              <a:spLocks noChangeShapeType="1"/>
            </p:cNvSpPr>
            <p:nvPr/>
          </p:nvSpPr>
          <p:spPr bwMode="auto">
            <a:xfrm>
              <a:off x="4621466" y="396608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3" name="Line 29"/>
            <p:cNvSpPr>
              <a:spLocks noChangeShapeType="1"/>
            </p:cNvSpPr>
            <p:nvPr/>
          </p:nvSpPr>
          <p:spPr bwMode="auto">
            <a:xfrm>
              <a:off x="4962356" y="396608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4" name="Line 30"/>
            <p:cNvSpPr>
              <a:spLocks noChangeShapeType="1"/>
            </p:cNvSpPr>
            <p:nvPr/>
          </p:nvSpPr>
          <p:spPr bwMode="auto">
            <a:xfrm>
              <a:off x="5307266" y="396011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5" name="Line 19"/>
            <p:cNvSpPr>
              <a:spLocks noChangeShapeType="1"/>
            </p:cNvSpPr>
            <p:nvPr/>
          </p:nvSpPr>
          <p:spPr bwMode="auto">
            <a:xfrm>
              <a:off x="5648156" y="3958620"/>
              <a:ext cx="0" cy="94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6" name="Line 29"/>
            <p:cNvSpPr>
              <a:spLocks noChangeShapeType="1"/>
            </p:cNvSpPr>
            <p:nvPr/>
          </p:nvSpPr>
          <p:spPr bwMode="auto">
            <a:xfrm>
              <a:off x="5989055" y="396608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7" name="Line 30"/>
            <p:cNvSpPr>
              <a:spLocks noChangeShapeType="1"/>
            </p:cNvSpPr>
            <p:nvPr/>
          </p:nvSpPr>
          <p:spPr bwMode="auto">
            <a:xfrm>
              <a:off x="6337967" y="3960114"/>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8" name="Line 29"/>
            <p:cNvSpPr>
              <a:spLocks noChangeShapeType="1"/>
            </p:cNvSpPr>
            <p:nvPr/>
          </p:nvSpPr>
          <p:spPr bwMode="auto">
            <a:xfrm>
              <a:off x="6674918" y="3958049"/>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sp>
          <p:nvSpPr>
            <p:cNvPr id="39" name="Line 30"/>
            <p:cNvSpPr>
              <a:spLocks noChangeShapeType="1"/>
            </p:cNvSpPr>
            <p:nvPr/>
          </p:nvSpPr>
          <p:spPr bwMode="auto">
            <a:xfrm>
              <a:off x="7023830" y="3960096"/>
              <a:ext cx="0" cy="9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p>
          </p:txBody>
        </p:sp>
      </p:grpSp>
      <p:sp>
        <p:nvSpPr>
          <p:cNvPr id="7" name="Freeform 6"/>
          <p:cNvSpPr/>
          <p:nvPr/>
        </p:nvSpPr>
        <p:spPr>
          <a:xfrm>
            <a:off x="2559050" y="2989596"/>
            <a:ext cx="4463143" cy="941614"/>
          </a:xfrm>
          <a:custGeom>
            <a:avLst/>
            <a:gdLst>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34736 w 4463143"/>
              <a:gd name="connsiteY7" fmla="*/ 870857 h 941614"/>
              <a:gd name="connsiteX8" fmla="*/ 353786 w 4463143"/>
              <a:gd name="connsiteY8" fmla="*/ 800100 h 941614"/>
              <a:gd name="connsiteX9" fmla="*/ 386443 w 4463143"/>
              <a:gd name="connsiteY9" fmla="*/ 797378 h 941614"/>
              <a:gd name="connsiteX10" fmla="*/ 386443 w 4463143"/>
              <a:gd name="connsiteY10" fmla="*/ 778328 h 941614"/>
              <a:gd name="connsiteX11" fmla="*/ 484414 w 4463143"/>
              <a:gd name="connsiteY11" fmla="*/ 775607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91293 w 4463143"/>
              <a:gd name="connsiteY28" fmla="*/ 571500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34736 w 4463143"/>
              <a:gd name="connsiteY7" fmla="*/ 870857 h 941614"/>
              <a:gd name="connsiteX8" fmla="*/ 353786 w 4463143"/>
              <a:gd name="connsiteY8" fmla="*/ 800100 h 941614"/>
              <a:gd name="connsiteX9" fmla="*/ 406107 w 4463143"/>
              <a:gd name="connsiteY9" fmla="*/ 802294 h 941614"/>
              <a:gd name="connsiteX10" fmla="*/ 386443 w 4463143"/>
              <a:gd name="connsiteY10" fmla="*/ 778328 h 941614"/>
              <a:gd name="connsiteX11" fmla="*/ 484414 w 4463143"/>
              <a:gd name="connsiteY11" fmla="*/ 775607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91293 w 4463143"/>
              <a:gd name="connsiteY28" fmla="*/ 571500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34736 w 4463143"/>
              <a:gd name="connsiteY7" fmla="*/ 870857 h 941614"/>
              <a:gd name="connsiteX8" fmla="*/ 353786 w 4463143"/>
              <a:gd name="connsiteY8" fmla="*/ 800100 h 941614"/>
              <a:gd name="connsiteX9" fmla="*/ 406107 w 4463143"/>
              <a:gd name="connsiteY9" fmla="*/ 802294 h 941614"/>
              <a:gd name="connsiteX10" fmla="*/ 401191 w 4463143"/>
              <a:gd name="connsiteY10" fmla="*/ 783244 h 941614"/>
              <a:gd name="connsiteX11" fmla="*/ 484414 w 4463143"/>
              <a:gd name="connsiteY11" fmla="*/ 775607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91293 w 4463143"/>
              <a:gd name="connsiteY28" fmla="*/ 571500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34736 w 4463143"/>
              <a:gd name="connsiteY7" fmla="*/ 870857 h 941614"/>
              <a:gd name="connsiteX8" fmla="*/ 353786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91293 w 4463143"/>
              <a:gd name="connsiteY28" fmla="*/ 571500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53786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91293 w 4463143"/>
              <a:gd name="connsiteY28" fmla="*/ 571500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91293 w 4463143"/>
              <a:gd name="connsiteY28" fmla="*/ 571500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66584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73958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39786 w 4463143"/>
              <a:gd name="connsiteY61" fmla="*/ 155121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73958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42244 w 4463143"/>
              <a:gd name="connsiteY61" fmla="*/ 150205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57150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73958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42244 w 4463143"/>
              <a:gd name="connsiteY61" fmla="*/ 150205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49775 h 941614"/>
              <a:gd name="connsiteX74" fmla="*/ 3815443 w 4463143"/>
              <a:gd name="connsiteY74" fmla="*/ 32657 h 941614"/>
              <a:gd name="connsiteX75" fmla="*/ 3858986 w 4463143"/>
              <a:gd name="connsiteY75" fmla="*/ 38100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84414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73958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42244 w 4463143"/>
              <a:gd name="connsiteY61" fmla="*/ 150205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49775 h 941614"/>
              <a:gd name="connsiteX74" fmla="*/ 3815443 w 4463143"/>
              <a:gd name="connsiteY74" fmla="*/ 32657 h 941614"/>
              <a:gd name="connsiteX75" fmla="*/ 3858986 w 4463143"/>
              <a:gd name="connsiteY75" fmla="*/ 30726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91788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2064 w 4463143"/>
              <a:gd name="connsiteY17" fmla="*/ 691243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73958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42244 w 4463143"/>
              <a:gd name="connsiteY61" fmla="*/ 150205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49775 h 941614"/>
              <a:gd name="connsiteX74" fmla="*/ 3815443 w 4463143"/>
              <a:gd name="connsiteY74" fmla="*/ 32657 h 941614"/>
              <a:gd name="connsiteX75" fmla="*/ 3858986 w 4463143"/>
              <a:gd name="connsiteY75" fmla="*/ 30726 h 941614"/>
              <a:gd name="connsiteX76" fmla="*/ 3864429 w 4463143"/>
              <a:gd name="connsiteY76" fmla="*/ 0 h 941614"/>
              <a:gd name="connsiteX77" fmla="*/ 4463143 w 4463143"/>
              <a:gd name="connsiteY77" fmla="*/ 2721 h 941614"/>
              <a:gd name="connsiteX0" fmla="*/ 0 w 4463143"/>
              <a:gd name="connsiteY0" fmla="*/ 936171 h 941614"/>
              <a:gd name="connsiteX1" fmla="*/ 149679 w 4463143"/>
              <a:gd name="connsiteY1" fmla="*/ 941614 h 941614"/>
              <a:gd name="connsiteX2" fmla="*/ 149679 w 4463143"/>
              <a:gd name="connsiteY2" fmla="*/ 919843 h 941614"/>
              <a:gd name="connsiteX3" fmla="*/ 193221 w 4463143"/>
              <a:gd name="connsiteY3" fmla="*/ 914400 h 941614"/>
              <a:gd name="connsiteX4" fmla="*/ 193221 w 4463143"/>
              <a:gd name="connsiteY4" fmla="*/ 889907 h 941614"/>
              <a:gd name="connsiteX5" fmla="*/ 244929 w 4463143"/>
              <a:gd name="connsiteY5" fmla="*/ 892628 h 941614"/>
              <a:gd name="connsiteX6" fmla="*/ 244929 w 4463143"/>
              <a:gd name="connsiteY6" fmla="*/ 873578 h 941614"/>
              <a:gd name="connsiteX7" fmla="*/ 347027 w 4463143"/>
              <a:gd name="connsiteY7" fmla="*/ 865941 h 941614"/>
              <a:gd name="connsiteX8" fmla="*/ 343953 w 4463143"/>
              <a:gd name="connsiteY8" fmla="*/ 800100 h 941614"/>
              <a:gd name="connsiteX9" fmla="*/ 406107 w 4463143"/>
              <a:gd name="connsiteY9" fmla="*/ 802294 h 941614"/>
              <a:gd name="connsiteX10" fmla="*/ 401191 w 4463143"/>
              <a:gd name="connsiteY10" fmla="*/ 783244 h 941614"/>
              <a:gd name="connsiteX11" fmla="*/ 491788 w 4463143"/>
              <a:gd name="connsiteY11" fmla="*/ 790355 h 941614"/>
              <a:gd name="connsiteX12" fmla="*/ 491788 w 4463143"/>
              <a:gd name="connsiteY12" fmla="*/ 737507 h 941614"/>
              <a:gd name="connsiteX13" fmla="*/ 590550 w 4463143"/>
              <a:gd name="connsiteY13" fmla="*/ 732064 h 941614"/>
              <a:gd name="connsiteX14" fmla="*/ 587829 w 4463143"/>
              <a:gd name="connsiteY14" fmla="*/ 715736 h 941614"/>
              <a:gd name="connsiteX15" fmla="*/ 634093 w 4463143"/>
              <a:gd name="connsiteY15" fmla="*/ 715736 h 941614"/>
              <a:gd name="connsiteX16" fmla="*/ 636814 w 4463143"/>
              <a:gd name="connsiteY16" fmla="*/ 696686 h 941614"/>
              <a:gd name="connsiteX17" fmla="*/ 739438 w 4463143"/>
              <a:gd name="connsiteY17" fmla="*/ 698618 h 941614"/>
              <a:gd name="connsiteX18" fmla="*/ 740229 w 4463143"/>
              <a:gd name="connsiteY18" fmla="*/ 669471 h 941614"/>
              <a:gd name="connsiteX19" fmla="*/ 778329 w 4463143"/>
              <a:gd name="connsiteY19" fmla="*/ 666750 h 941614"/>
              <a:gd name="connsiteX20" fmla="*/ 783771 w 4463143"/>
              <a:gd name="connsiteY20" fmla="*/ 650421 h 941614"/>
              <a:gd name="connsiteX21" fmla="*/ 824593 w 4463143"/>
              <a:gd name="connsiteY21" fmla="*/ 653143 h 941614"/>
              <a:gd name="connsiteX22" fmla="*/ 838200 w 4463143"/>
              <a:gd name="connsiteY22" fmla="*/ 628650 h 941614"/>
              <a:gd name="connsiteX23" fmla="*/ 870857 w 4463143"/>
              <a:gd name="connsiteY23" fmla="*/ 628650 h 941614"/>
              <a:gd name="connsiteX24" fmla="*/ 879021 w 4463143"/>
              <a:gd name="connsiteY24" fmla="*/ 609600 h 941614"/>
              <a:gd name="connsiteX25" fmla="*/ 928007 w 4463143"/>
              <a:gd name="connsiteY25" fmla="*/ 609600 h 941614"/>
              <a:gd name="connsiteX26" fmla="*/ 933450 w 4463143"/>
              <a:gd name="connsiteY26" fmla="*/ 595993 h 941614"/>
              <a:gd name="connsiteX27" fmla="*/ 1080407 w 4463143"/>
              <a:gd name="connsiteY27" fmla="*/ 595993 h 941614"/>
              <a:gd name="connsiteX28" fmla="*/ 1081461 w 4463143"/>
              <a:gd name="connsiteY28" fmla="*/ 573958 h 941614"/>
              <a:gd name="connsiteX29" fmla="*/ 1219200 w 4463143"/>
              <a:gd name="connsiteY29" fmla="*/ 574221 h 941614"/>
              <a:gd name="connsiteX30" fmla="*/ 1219200 w 4463143"/>
              <a:gd name="connsiteY30" fmla="*/ 544286 h 941614"/>
              <a:gd name="connsiteX31" fmla="*/ 1268186 w 4463143"/>
              <a:gd name="connsiteY31" fmla="*/ 544286 h 941614"/>
              <a:gd name="connsiteX32" fmla="*/ 1268186 w 4463143"/>
              <a:gd name="connsiteY32" fmla="*/ 522514 h 941614"/>
              <a:gd name="connsiteX33" fmla="*/ 1368879 w 4463143"/>
              <a:gd name="connsiteY33" fmla="*/ 525236 h 941614"/>
              <a:gd name="connsiteX34" fmla="*/ 1368879 w 4463143"/>
              <a:gd name="connsiteY34" fmla="*/ 508907 h 941614"/>
              <a:gd name="connsiteX35" fmla="*/ 1420586 w 4463143"/>
              <a:gd name="connsiteY35" fmla="*/ 508907 h 941614"/>
              <a:gd name="connsiteX36" fmla="*/ 1420586 w 4463143"/>
              <a:gd name="connsiteY36" fmla="*/ 492578 h 941614"/>
              <a:gd name="connsiteX37" fmla="*/ 1466850 w 4463143"/>
              <a:gd name="connsiteY37" fmla="*/ 492578 h 941614"/>
              <a:gd name="connsiteX38" fmla="*/ 1466850 w 4463143"/>
              <a:gd name="connsiteY38" fmla="*/ 443593 h 941614"/>
              <a:gd name="connsiteX39" fmla="*/ 1521279 w 4463143"/>
              <a:gd name="connsiteY39" fmla="*/ 443593 h 941614"/>
              <a:gd name="connsiteX40" fmla="*/ 1518557 w 4463143"/>
              <a:gd name="connsiteY40" fmla="*/ 424543 h 941614"/>
              <a:gd name="connsiteX41" fmla="*/ 1616529 w 4463143"/>
              <a:gd name="connsiteY41" fmla="*/ 427264 h 941614"/>
              <a:gd name="connsiteX42" fmla="*/ 1613807 w 4463143"/>
              <a:gd name="connsiteY42" fmla="*/ 408214 h 941614"/>
              <a:gd name="connsiteX43" fmla="*/ 1809750 w 4463143"/>
              <a:gd name="connsiteY43" fmla="*/ 410936 h 941614"/>
              <a:gd name="connsiteX44" fmla="*/ 1809750 w 4463143"/>
              <a:gd name="connsiteY44" fmla="*/ 383721 h 941614"/>
              <a:gd name="connsiteX45" fmla="*/ 1943100 w 4463143"/>
              <a:gd name="connsiteY45" fmla="*/ 381000 h 941614"/>
              <a:gd name="connsiteX46" fmla="*/ 1945821 w 4463143"/>
              <a:gd name="connsiteY46" fmla="*/ 312964 h 941614"/>
              <a:gd name="connsiteX47" fmla="*/ 2008414 w 4463143"/>
              <a:gd name="connsiteY47" fmla="*/ 310243 h 941614"/>
              <a:gd name="connsiteX48" fmla="*/ 2008414 w 4463143"/>
              <a:gd name="connsiteY48" fmla="*/ 266700 h 941614"/>
              <a:gd name="connsiteX49" fmla="*/ 2109107 w 4463143"/>
              <a:gd name="connsiteY49" fmla="*/ 269421 h 941614"/>
              <a:gd name="connsiteX50" fmla="*/ 2106386 w 4463143"/>
              <a:gd name="connsiteY50" fmla="*/ 247650 h 941614"/>
              <a:gd name="connsiteX51" fmla="*/ 2147207 w 4463143"/>
              <a:gd name="connsiteY51" fmla="*/ 253093 h 941614"/>
              <a:gd name="connsiteX52" fmla="*/ 2147207 w 4463143"/>
              <a:gd name="connsiteY52" fmla="*/ 242207 h 941614"/>
              <a:gd name="connsiteX53" fmla="*/ 2193471 w 4463143"/>
              <a:gd name="connsiteY53" fmla="*/ 242207 h 941614"/>
              <a:gd name="connsiteX54" fmla="*/ 2193471 w 4463143"/>
              <a:gd name="connsiteY54" fmla="*/ 206828 h 941614"/>
              <a:gd name="connsiteX55" fmla="*/ 2296886 w 4463143"/>
              <a:gd name="connsiteY55" fmla="*/ 206828 h 941614"/>
              <a:gd name="connsiteX56" fmla="*/ 2302329 w 4463143"/>
              <a:gd name="connsiteY56" fmla="*/ 190500 h 941614"/>
              <a:gd name="connsiteX57" fmla="*/ 2351314 w 4463143"/>
              <a:gd name="connsiteY57" fmla="*/ 190500 h 941614"/>
              <a:gd name="connsiteX58" fmla="*/ 2348593 w 4463143"/>
              <a:gd name="connsiteY58" fmla="*/ 176893 h 941614"/>
              <a:gd name="connsiteX59" fmla="*/ 2593521 w 4463143"/>
              <a:gd name="connsiteY59" fmla="*/ 174171 h 941614"/>
              <a:gd name="connsiteX60" fmla="*/ 2593521 w 4463143"/>
              <a:gd name="connsiteY60" fmla="*/ 149678 h 941614"/>
              <a:gd name="connsiteX61" fmla="*/ 2642244 w 4463143"/>
              <a:gd name="connsiteY61" fmla="*/ 150205 h 941614"/>
              <a:gd name="connsiteX62" fmla="*/ 2639786 w 4463143"/>
              <a:gd name="connsiteY62" fmla="*/ 136071 h 941614"/>
              <a:gd name="connsiteX63" fmla="*/ 2887436 w 4463143"/>
              <a:gd name="connsiteY63" fmla="*/ 141514 h 941614"/>
              <a:gd name="connsiteX64" fmla="*/ 2887436 w 4463143"/>
              <a:gd name="connsiteY64" fmla="*/ 122464 h 941614"/>
              <a:gd name="connsiteX65" fmla="*/ 3181350 w 4463143"/>
              <a:gd name="connsiteY65" fmla="*/ 117021 h 941614"/>
              <a:gd name="connsiteX66" fmla="*/ 3181350 w 4463143"/>
              <a:gd name="connsiteY66" fmla="*/ 100693 h 941614"/>
              <a:gd name="connsiteX67" fmla="*/ 3333750 w 4463143"/>
              <a:gd name="connsiteY67" fmla="*/ 106136 h 941614"/>
              <a:gd name="connsiteX68" fmla="*/ 3341914 w 4463143"/>
              <a:gd name="connsiteY68" fmla="*/ 78921 h 941614"/>
              <a:gd name="connsiteX69" fmla="*/ 3477986 w 4463143"/>
              <a:gd name="connsiteY69" fmla="*/ 81643 h 941614"/>
              <a:gd name="connsiteX70" fmla="*/ 3475264 w 4463143"/>
              <a:gd name="connsiteY70" fmla="*/ 68036 h 941614"/>
              <a:gd name="connsiteX71" fmla="*/ 3720193 w 4463143"/>
              <a:gd name="connsiteY71" fmla="*/ 68036 h 941614"/>
              <a:gd name="connsiteX72" fmla="*/ 3720193 w 4463143"/>
              <a:gd name="connsiteY72" fmla="*/ 48986 h 941614"/>
              <a:gd name="connsiteX73" fmla="*/ 3815443 w 4463143"/>
              <a:gd name="connsiteY73" fmla="*/ 49775 h 941614"/>
              <a:gd name="connsiteX74" fmla="*/ 3815443 w 4463143"/>
              <a:gd name="connsiteY74" fmla="*/ 32657 h 941614"/>
              <a:gd name="connsiteX75" fmla="*/ 3858986 w 4463143"/>
              <a:gd name="connsiteY75" fmla="*/ 30726 h 941614"/>
              <a:gd name="connsiteX76" fmla="*/ 3864429 w 4463143"/>
              <a:gd name="connsiteY76" fmla="*/ 0 h 941614"/>
              <a:gd name="connsiteX77" fmla="*/ 4463143 w 4463143"/>
              <a:gd name="connsiteY77" fmla="*/ 2721 h 94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63143" h="941614">
                <a:moveTo>
                  <a:pt x="0" y="936171"/>
                </a:moveTo>
                <a:lnTo>
                  <a:pt x="149679" y="941614"/>
                </a:lnTo>
                <a:lnTo>
                  <a:pt x="149679" y="919843"/>
                </a:lnTo>
                <a:lnTo>
                  <a:pt x="193221" y="914400"/>
                </a:lnTo>
                <a:lnTo>
                  <a:pt x="193221" y="889907"/>
                </a:lnTo>
                <a:lnTo>
                  <a:pt x="244929" y="892628"/>
                </a:lnTo>
                <a:lnTo>
                  <a:pt x="244929" y="873578"/>
                </a:lnTo>
                <a:lnTo>
                  <a:pt x="347027" y="865941"/>
                </a:lnTo>
                <a:lnTo>
                  <a:pt x="343953" y="800100"/>
                </a:lnTo>
                <a:lnTo>
                  <a:pt x="406107" y="802294"/>
                </a:lnTo>
                <a:lnTo>
                  <a:pt x="401191" y="783244"/>
                </a:lnTo>
                <a:lnTo>
                  <a:pt x="491788" y="790355"/>
                </a:lnTo>
                <a:lnTo>
                  <a:pt x="491788" y="737507"/>
                </a:lnTo>
                <a:lnTo>
                  <a:pt x="590550" y="732064"/>
                </a:lnTo>
                <a:lnTo>
                  <a:pt x="587829" y="715736"/>
                </a:lnTo>
                <a:lnTo>
                  <a:pt x="634093" y="715736"/>
                </a:lnTo>
                <a:lnTo>
                  <a:pt x="636814" y="696686"/>
                </a:lnTo>
                <a:lnTo>
                  <a:pt x="739438" y="698618"/>
                </a:lnTo>
                <a:cubicBezTo>
                  <a:pt x="739702" y="688902"/>
                  <a:pt x="739965" y="679187"/>
                  <a:pt x="740229" y="669471"/>
                </a:cubicBezTo>
                <a:lnTo>
                  <a:pt x="778329" y="666750"/>
                </a:lnTo>
                <a:lnTo>
                  <a:pt x="783771" y="650421"/>
                </a:lnTo>
                <a:lnTo>
                  <a:pt x="824593" y="653143"/>
                </a:lnTo>
                <a:lnTo>
                  <a:pt x="838200" y="628650"/>
                </a:lnTo>
                <a:lnTo>
                  <a:pt x="870857" y="628650"/>
                </a:lnTo>
                <a:lnTo>
                  <a:pt x="879021" y="609600"/>
                </a:lnTo>
                <a:lnTo>
                  <a:pt x="928007" y="609600"/>
                </a:lnTo>
                <a:lnTo>
                  <a:pt x="933450" y="595993"/>
                </a:lnTo>
                <a:lnTo>
                  <a:pt x="1080407" y="595993"/>
                </a:lnTo>
                <a:cubicBezTo>
                  <a:pt x="1080758" y="586190"/>
                  <a:pt x="1081110" y="583761"/>
                  <a:pt x="1081461" y="573958"/>
                </a:cubicBezTo>
                <a:lnTo>
                  <a:pt x="1219200" y="574221"/>
                </a:lnTo>
                <a:lnTo>
                  <a:pt x="1219200" y="544286"/>
                </a:lnTo>
                <a:lnTo>
                  <a:pt x="1268186" y="544286"/>
                </a:lnTo>
                <a:lnTo>
                  <a:pt x="1268186" y="522514"/>
                </a:lnTo>
                <a:lnTo>
                  <a:pt x="1368879" y="525236"/>
                </a:lnTo>
                <a:lnTo>
                  <a:pt x="1368879" y="508907"/>
                </a:lnTo>
                <a:lnTo>
                  <a:pt x="1420586" y="508907"/>
                </a:lnTo>
                <a:lnTo>
                  <a:pt x="1420586" y="492578"/>
                </a:lnTo>
                <a:lnTo>
                  <a:pt x="1466850" y="492578"/>
                </a:lnTo>
                <a:lnTo>
                  <a:pt x="1466850" y="443593"/>
                </a:lnTo>
                <a:lnTo>
                  <a:pt x="1521279" y="443593"/>
                </a:lnTo>
                <a:lnTo>
                  <a:pt x="1518557" y="424543"/>
                </a:lnTo>
                <a:lnTo>
                  <a:pt x="1616529" y="427264"/>
                </a:lnTo>
                <a:lnTo>
                  <a:pt x="1613807" y="408214"/>
                </a:lnTo>
                <a:lnTo>
                  <a:pt x="1809750" y="410936"/>
                </a:lnTo>
                <a:lnTo>
                  <a:pt x="1809750" y="383721"/>
                </a:lnTo>
                <a:lnTo>
                  <a:pt x="1943100" y="381000"/>
                </a:lnTo>
                <a:lnTo>
                  <a:pt x="1945821" y="312964"/>
                </a:lnTo>
                <a:lnTo>
                  <a:pt x="2008414" y="310243"/>
                </a:lnTo>
                <a:lnTo>
                  <a:pt x="2008414" y="266700"/>
                </a:lnTo>
                <a:lnTo>
                  <a:pt x="2109107" y="269421"/>
                </a:lnTo>
                <a:lnTo>
                  <a:pt x="2106386" y="247650"/>
                </a:lnTo>
                <a:lnTo>
                  <a:pt x="2147207" y="253093"/>
                </a:lnTo>
                <a:lnTo>
                  <a:pt x="2147207" y="242207"/>
                </a:lnTo>
                <a:lnTo>
                  <a:pt x="2193471" y="242207"/>
                </a:lnTo>
                <a:lnTo>
                  <a:pt x="2193471" y="206828"/>
                </a:lnTo>
                <a:lnTo>
                  <a:pt x="2296886" y="206828"/>
                </a:lnTo>
                <a:lnTo>
                  <a:pt x="2302329" y="190500"/>
                </a:lnTo>
                <a:lnTo>
                  <a:pt x="2351314" y="190500"/>
                </a:lnTo>
                <a:lnTo>
                  <a:pt x="2348593" y="176893"/>
                </a:lnTo>
                <a:lnTo>
                  <a:pt x="2593521" y="174171"/>
                </a:lnTo>
                <a:lnTo>
                  <a:pt x="2593521" y="149678"/>
                </a:lnTo>
                <a:lnTo>
                  <a:pt x="2642244" y="150205"/>
                </a:lnTo>
                <a:lnTo>
                  <a:pt x="2639786" y="136071"/>
                </a:lnTo>
                <a:lnTo>
                  <a:pt x="2887436" y="141514"/>
                </a:lnTo>
                <a:lnTo>
                  <a:pt x="2887436" y="122464"/>
                </a:lnTo>
                <a:lnTo>
                  <a:pt x="3181350" y="117021"/>
                </a:lnTo>
                <a:lnTo>
                  <a:pt x="3181350" y="100693"/>
                </a:lnTo>
                <a:lnTo>
                  <a:pt x="3333750" y="106136"/>
                </a:lnTo>
                <a:lnTo>
                  <a:pt x="3341914" y="78921"/>
                </a:lnTo>
                <a:lnTo>
                  <a:pt x="3477986" y="81643"/>
                </a:lnTo>
                <a:lnTo>
                  <a:pt x="3475264" y="68036"/>
                </a:lnTo>
                <a:lnTo>
                  <a:pt x="3720193" y="68036"/>
                </a:lnTo>
                <a:lnTo>
                  <a:pt x="3720193" y="48986"/>
                </a:lnTo>
                <a:lnTo>
                  <a:pt x="3815443" y="49775"/>
                </a:lnTo>
                <a:lnTo>
                  <a:pt x="3815443" y="32657"/>
                </a:lnTo>
                <a:lnTo>
                  <a:pt x="3858986" y="30726"/>
                </a:lnTo>
                <a:lnTo>
                  <a:pt x="3864429" y="0"/>
                </a:lnTo>
                <a:lnTo>
                  <a:pt x="4463143" y="2721"/>
                </a:ln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8"/>
          <p:cNvSpPr/>
          <p:nvPr/>
        </p:nvSpPr>
        <p:spPr>
          <a:xfrm>
            <a:off x="2567039" y="3219040"/>
            <a:ext cx="4467569" cy="705465"/>
          </a:xfrm>
          <a:custGeom>
            <a:avLst/>
            <a:gdLst>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277761 w 4449096"/>
              <a:gd name="connsiteY5" fmla="*/ 668594 h 705465"/>
              <a:gd name="connsiteX6" fmla="*/ 304800 w 4449096"/>
              <a:gd name="connsiteY6" fmla="*/ 629265 h 705465"/>
              <a:gd name="connsiteX7" fmla="*/ 479322 w 4449096"/>
              <a:gd name="connsiteY7" fmla="*/ 629265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15180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4284 w 4449096"/>
              <a:gd name="connsiteY22" fmla="*/ 358878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277761 w 4449096"/>
              <a:gd name="connsiteY5" fmla="*/ 668594 h 705465"/>
              <a:gd name="connsiteX6" fmla="*/ 304800 w 4449096"/>
              <a:gd name="connsiteY6" fmla="*/ 629265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15180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4284 w 4449096"/>
              <a:gd name="connsiteY22" fmla="*/ 358878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9265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15180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4284 w 4449096"/>
              <a:gd name="connsiteY22" fmla="*/ 358878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14516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15180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4284 w 4449096"/>
              <a:gd name="connsiteY22" fmla="*/ 358878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15180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4284 w 4449096"/>
              <a:gd name="connsiteY22" fmla="*/ 358878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4284 w 4449096"/>
              <a:gd name="connsiteY22" fmla="*/ 358878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0980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8354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0071 w 4449096"/>
              <a:gd name="connsiteY48" fmla="*/ 125362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8354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4987 w 4449096"/>
              <a:gd name="connsiteY48" fmla="*/ 132737 h 705465"/>
              <a:gd name="connsiteX49" fmla="*/ 2979174 w 4449096"/>
              <a:gd name="connsiteY49" fmla="*/ 130278 h 705465"/>
              <a:gd name="connsiteX50" fmla="*/ 2979174 w 4449096"/>
              <a:gd name="connsiteY50" fmla="*/ 105697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8354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4987 w 4449096"/>
              <a:gd name="connsiteY48" fmla="*/ 132737 h 705465"/>
              <a:gd name="connsiteX49" fmla="*/ 2979174 w 4449096"/>
              <a:gd name="connsiteY49" fmla="*/ 130278 h 705465"/>
              <a:gd name="connsiteX50" fmla="*/ 2981632 w 4449096"/>
              <a:gd name="connsiteY50" fmla="*/ 113071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49162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8354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4987 w 4449096"/>
              <a:gd name="connsiteY48" fmla="*/ 132737 h 705465"/>
              <a:gd name="connsiteX49" fmla="*/ 2979174 w 4449096"/>
              <a:gd name="connsiteY49" fmla="*/ 130278 h 705465"/>
              <a:gd name="connsiteX50" fmla="*/ 2981632 w 4449096"/>
              <a:gd name="connsiteY50" fmla="*/ 113071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58399 h 705465"/>
              <a:gd name="connsiteX57" fmla="*/ 3711677 w 4449096"/>
              <a:gd name="connsiteY57" fmla="*/ 51620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8354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4987 w 4449096"/>
              <a:gd name="connsiteY48" fmla="*/ 132737 h 705465"/>
              <a:gd name="connsiteX49" fmla="*/ 2979174 w 4449096"/>
              <a:gd name="connsiteY49" fmla="*/ 130278 h 705465"/>
              <a:gd name="connsiteX50" fmla="*/ 2981632 w 4449096"/>
              <a:gd name="connsiteY50" fmla="*/ 113071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58399 h 705465"/>
              <a:gd name="connsiteX57" fmla="*/ 3711677 w 4449096"/>
              <a:gd name="connsiteY57" fmla="*/ 58547 h 705465"/>
              <a:gd name="connsiteX58" fmla="*/ 3714135 w 4449096"/>
              <a:gd name="connsiteY58" fmla="*/ 36871 h 705465"/>
              <a:gd name="connsiteX59" fmla="*/ 3763296 w 4449096"/>
              <a:gd name="connsiteY59" fmla="*/ 36871 h 705465"/>
              <a:gd name="connsiteX60" fmla="*/ 3763296 w 4449096"/>
              <a:gd name="connsiteY60" fmla="*/ 12291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49096"/>
              <a:gd name="connsiteY0" fmla="*/ 705465 h 705465"/>
              <a:gd name="connsiteX1" fmla="*/ 90948 w 4449096"/>
              <a:gd name="connsiteY1" fmla="*/ 705465 h 705465"/>
              <a:gd name="connsiteX2" fmla="*/ 83574 w 4449096"/>
              <a:gd name="connsiteY2" fmla="*/ 680884 h 705465"/>
              <a:gd name="connsiteX3" fmla="*/ 145026 w 4449096"/>
              <a:gd name="connsiteY3" fmla="*/ 683342 h 705465"/>
              <a:gd name="connsiteX4" fmla="*/ 137651 w 4449096"/>
              <a:gd name="connsiteY4" fmla="*/ 668594 h 705465"/>
              <a:gd name="connsiteX5" fmla="*/ 304800 w 4449096"/>
              <a:gd name="connsiteY5" fmla="*/ 668594 h 705465"/>
              <a:gd name="connsiteX6" fmla="*/ 304800 w 4449096"/>
              <a:gd name="connsiteY6" fmla="*/ 621890 h 705465"/>
              <a:gd name="connsiteX7" fmla="*/ 484238 w 4449096"/>
              <a:gd name="connsiteY7" fmla="*/ 619433 h 705465"/>
              <a:gd name="connsiteX8" fmla="*/ 486696 w 4449096"/>
              <a:gd name="connsiteY8" fmla="*/ 575187 h 705465"/>
              <a:gd name="connsiteX9" fmla="*/ 533400 w 4449096"/>
              <a:gd name="connsiteY9" fmla="*/ 577645 h 705465"/>
              <a:gd name="connsiteX10" fmla="*/ 530942 w 4449096"/>
              <a:gd name="connsiteY10" fmla="*/ 543233 h 705465"/>
              <a:gd name="connsiteX11" fmla="*/ 680884 w 4449096"/>
              <a:gd name="connsiteY11" fmla="*/ 543233 h 705465"/>
              <a:gd name="connsiteX12" fmla="*/ 678426 w 4449096"/>
              <a:gd name="connsiteY12" fmla="*/ 489155 h 705465"/>
              <a:gd name="connsiteX13" fmla="*/ 820993 w 4449096"/>
              <a:gd name="connsiteY13" fmla="*/ 491613 h 705465"/>
              <a:gd name="connsiteX14" fmla="*/ 818535 w 4449096"/>
              <a:gd name="connsiteY14" fmla="*/ 474407 h 705465"/>
              <a:gd name="connsiteX15" fmla="*/ 1020096 w 4449096"/>
              <a:gd name="connsiteY15" fmla="*/ 469491 h 705465"/>
              <a:gd name="connsiteX16" fmla="*/ 1025012 w 4449096"/>
              <a:gd name="connsiteY16" fmla="*/ 432620 h 705465"/>
              <a:gd name="connsiteX17" fmla="*/ 1066800 w 4449096"/>
              <a:gd name="connsiteY17" fmla="*/ 435078 h 705465"/>
              <a:gd name="connsiteX18" fmla="*/ 1064342 w 4449096"/>
              <a:gd name="connsiteY18" fmla="*/ 420329 h 705465"/>
              <a:gd name="connsiteX19" fmla="*/ 1167580 w 4449096"/>
              <a:gd name="connsiteY19" fmla="*/ 420329 h 705465"/>
              <a:gd name="connsiteX20" fmla="*/ 1162664 w 4449096"/>
              <a:gd name="connsiteY20" fmla="*/ 398207 h 705465"/>
              <a:gd name="connsiteX21" fmla="*/ 1214284 w 4449096"/>
              <a:gd name="connsiteY21" fmla="*/ 400665 h 705465"/>
              <a:gd name="connsiteX22" fmla="*/ 1219200 w 4449096"/>
              <a:gd name="connsiteY22" fmla="*/ 368710 h 705465"/>
              <a:gd name="connsiteX23" fmla="*/ 1457632 w 4449096"/>
              <a:gd name="connsiteY23" fmla="*/ 363794 h 705465"/>
              <a:gd name="connsiteX24" fmla="*/ 1460090 w 4449096"/>
              <a:gd name="connsiteY24" fmla="*/ 341671 h 705465"/>
              <a:gd name="connsiteX25" fmla="*/ 1509251 w 4449096"/>
              <a:gd name="connsiteY25" fmla="*/ 339213 h 705465"/>
              <a:gd name="connsiteX26" fmla="*/ 1509251 w 4449096"/>
              <a:gd name="connsiteY26" fmla="*/ 326923 h 705465"/>
              <a:gd name="connsiteX27" fmla="*/ 1558413 w 4449096"/>
              <a:gd name="connsiteY27" fmla="*/ 326923 h 705465"/>
              <a:gd name="connsiteX28" fmla="*/ 1558413 w 4449096"/>
              <a:gd name="connsiteY28" fmla="*/ 304800 h 705465"/>
              <a:gd name="connsiteX29" fmla="*/ 1607574 w 4449096"/>
              <a:gd name="connsiteY29" fmla="*/ 307258 h 705465"/>
              <a:gd name="connsiteX30" fmla="*/ 1607574 w 4449096"/>
              <a:gd name="connsiteY30" fmla="*/ 294968 h 705465"/>
              <a:gd name="connsiteX31" fmla="*/ 1708354 w 4449096"/>
              <a:gd name="connsiteY31" fmla="*/ 297426 h 705465"/>
              <a:gd name="connsiteX32" fmla="*/ 1705896 w 4449096"/>
              <a:gd name="connsiteY32" fmla="*/ 275304 h 705465"/>
              <a:gd name="connsiteX33" fmla="*/ 1755058 w 4449096"/>
              <a:gd name="connsiteY33" fmla="*/ 272845 h 705465"/>
              <a:gd name="connsiteX34" fmla="*/ 1752600 w 4449096"/>
              <a:gd name="connsiteY34" fmla="*/ 260555 h 705465"/>
              <a:gd name="connsiteX35" fmla="*/ 1951703 w 4449096"/>
              <a:gd name="connsiteY35" fmla="*/ 260555 h 705465"/>
              <a:gd name="connsiteX36" fmla="*/ 1951703 w 4449096"/>
              <a:gd name="connsiteY36" fmla="*/ 238433 h 705465"/>
              <a:gd name="connsiteX37" fmla="*/ 2145890 w 4449096"/>
              <a:gd name="connsiteY37" fmla="*/ 238433 h 705465"/>
              <a:gd name="connsiteX38" fmla="*/ 2143432 w 4449096"/>
              <a:gd name="connsiteY38" fmla="*/ 218768 h 705465"/>
              <a:gd name="connsiteX39" fmla="*/ 2199967 w 4449096"/>
              <a:gd name="connsiteY39" fmla="*/ 218768 h 705465"/>
              <a:gd name="connsiteX40" fmla="*/ 2195051 w 4449096"/>
              <a:gd name="connsiteY40" fmla="*/ 199104 h 705465"/>
              <a:gd name="connsiteX41" fmla="*/ 2443316 w 4449096"/>
              <a:gd name="connsiteY41" fmla="*/ 204020 h 705465"/>
              <a:gd name="connsiteX42" fmla="*/ 2440858 w 4449096"/>
              <a:gd name="connsiteY42" fmla="*/ 181897 h 705465"/>
              <a:gd name="connsiteX43" fmla="*/ 2637503 w 4449096"/>
              <a:gd name="connsiteY43" fmla="*/ 184355 h 705465"/>
              <a:gd name="connsiteX44" fmla="*/ 2632587 w 4449096"/>
              <a:gd name="connsiteY44" fmla="*/ 164691 h 705465"/>
              <a:gd name="connsiteX45" fmla="*/ 2733367 w 4449096"/>
              <a:gd name="connsiteY45" fmla="*/ 167149 h 705465"/>
              <a:gd name="connsiteX46" fmla="*/ 2733367 w 4449096"/>
              <a:gd name="connsiteY46" fmla="*/ 149942 h 705465"/>
              <a:gd name="connsiteX47" fmla="*/ 2782529 w 4449096"/>
              <a:gd name="connsiteY47" fmla="*/ 149942 h 705465"/>
              <a:gd name="connsiteX48" fmla="*/ 2784987 w 4449096"/>
              <a:gd name="connsiteY48" fmla="*/ 132737 h 705465"/>
              <a:gd name="connsiteX49" fmla="*/ 2979174 w 4449096"/>
              <a:gd name="connsiteY49" fmla="*/ 130278 h 705465"/>
              <a:gd name="connsiteX50" fmla="*/ 2981632 w 4449096"/>
              <a:gd name="connsiteY50" fmla="*/ 113071 h 705465"/>
              <a:gd name="connsiteX51" fmla="*/ 3129116 w 4449096"/>
              <a:gd name="connsiteY51" fmla="*/ 110613 h 705465"/>
              <a:gd name="connsiteX52" fmla="*/ 3131574 w 4449096"/>
              <a:gd name="connsiteY52" fmla="*/ 88491 h 705465"/>
              <a:gd name="connsiteX53" fmla="*/ 3224980 w 4449096"/>
              <a:gd name="connsiteY53" fmla="*/ 93407 h 705465"/>
              <a:gd name="connsiteX54" fmla="*/ 3224980 w 4449096"/>
              <a:gd name="connsiteY54" fmla="*/ 76200 h 705465"/>
              <a:gd name="connsiteX55" fmla="*/ 3519948 w 4449096"/>
              <a:gd name="connsiteY55" fmla="*/ 76200 h 705465"/>
              <a:gd name="connsiteX56" fmla="*/ 3517490 w 4449096"/>
              <a:gd name="connsiteY56" fmla="*/ 58399 h 705465"/>
              <a:gd name="connsiteX57" fmla="*/ 3711677 w 4449096"/>
              <a:gd name="connsiteY57" fmla="*/ 58547 h 705465"/>
              <a:gd name="connsiteX58" fmla="*/ 3714135 w 4449096"/>
              <a:gd name="connsiteY58" fmla="*/ 36871 h 705465"/>
              <a:gd name="connsiteX59" fmla="*/ 3763296 w 4449096"/>
              <a:gd name="connsiteY59" fmla="*/ 36871 h 705465"/>
              <a:gd name="connsiteX60" fmla="*/ 3763296 w 4449096"/>
              <a:gd name="connsiteY60" fmla="*/ 21527 h 705465"/>
              <a:gd name="connsiteX61" fmla="*/ 4100051 w 4449096"/>
              <a:gd name="connsiteY61" fmla="*/ 22123 h 705465"/>
              <a:gd name="connsiteX62" fmla="*/ 4097593 w 4449096"/>
              <a:gd name="connsiteY62" fmla="*/ 2458 h 705465"/>
              <a:gd name="connsiteX63" fmla="*/ 4449096 w 4449096"/>
              <a:gd name="connsiteY63" fmla="*/ 0 h 705465"/>
              <a:gd name="connsiteX0" fmla="*/ 0 w 4467569"/>
              <a:gd name="connsiteY0" fmla="*/ 705465 h 705465"/>
              <a:gd name="connsiteX1" fmla="*/ 90948 w 4467569"/>
              <a:gd name="connsiteY1" fmla="*/ 705465 h 705465"/>
              <a:gd name="connsiteX2" fmla="*/ 83574 w 4467569"/>
              <a:gd name="connsiteY2" fmla="*/ 680884 h 705465"/>
              <a:gd name="connsiteX3" fmla="*/ 145026 w 4467569"/>
              <a:gd name="connsiteY3" fmla="*/ 683342 h 705465"/>
              <a:gd name="connsiteX4" fmla="*/ 137651 w 4467569"/>
              <a:gd name="connsiteY4" fmla="*/ 668594 h 705465"/>
              <a:gd name="connsiteX5" fmla="*/ 304800 w 4467569"/>
              <a:gd name="connsiteY5" fmla="*/ 668594 h 705465"/>
              <a:gd name="connsiteX6" fmla="*/ 304800 w 4467569"/>
              <a:gd name="connsiteY6" fmla="*/ 621890 h 705465"/>
              <a:gd name="connsiteX7" fmla="*/ 484238 w 4467569"/>
              <a:gd name="connsiteY7" fmla="*/ 619433 h 705465"/>
              <a:gd name="connsiteX8" fmla="*/ 486696 w 4467569"/>
              <a:gd name="connsiteY8" fmla="*/ 575187 h 705465"/>
              <a:gd name="connsiteX9" fmla="*/ 533400 w 4467569"/>
              <a:gd name="connsiteY9" fmla="*/ 577645 h 705465"/>
              <a:gd name="connsiteX10" fmla="*/ 530942 w 4467569"/>
              <a:gd name="connsiteY10" fmla="*/ 543233 h 705465"/>
              <a:gd name="connsiteX11" fmla="*/ 680884 w 4467569"/>
              <a:gd name="connsiteY11" fmla="*/ 543233 h 705465"/>
              <a:gd name="connsiteX12" fmla="*/ 678426 w 4467569"/>
              <a:gd name="connsiteY12" fmla="*/ 489155 h 705465"/>
              <a:gd name="connsiteX13" fmla="*/ 820993 w 4467569"/>
              <a:gd name="connsiteY13" fmla="*/ 491613 h 705465"/>
              <a:gd name="connsiteX14" fmla="*/ 818535 w 4467569"/>
              <a:gd name="connsiteY14" fmla="*/ 474407 h 705465"/>
              <a:gd name="connsiteX15" fmla="*/ 1020096 w 4467569"/>
              <a:gd name="connsiteY15" fmla="*/ 469491 h 705465"/>
              <a:gd name="connsiteX16" fmla="*/ 1025012 w 4467569"/>
              <a:gd name="connsiteY16" fmla="*/ 432620 h 705465"/>
              <a:gd name="connsiteX17" fmla="*/ 1066800 w 4467569"/>
              <a:gd name="connsiteY17" fmla="*/ 435078 h 705465"/>
              <a:gd name="connsiteX18" fmla="*/ 1064342 w 4467569"/>
              <a:gd name="connsiteY18" fmla="*/ 420329 h 705465"/>
              <a:gd name="connsiteX19" fmla="*/ 1167580 w 4467569"/>
              <a:gd name="connsiteY19" fmla="*/ 420329 h 705465"/>
              <a:gd name="connsiteX20" fmla="*/ 1162664 w 4467569"/>
              <a:gd name="connsiteY20" fmla="*/ 398207 h 705465"/>
              <a:gd name="connsiteX21" fmla="*/ 1214284 w 4467569"/>
              <a:gd name="connsiteY21" fmla="*/ 400665 h 705465"/>
              <a:gd name="connsiteX22" fmla="*/ 1219200 w 4467569"/>
              <a:gd name="connsiteY22" fmla="*/ 368710 h 705465"/>
              <a:gd name="connsiteX23" fmla="*/ 1457632 w 4467569"/>
              <a:gd name="connsiteY23" fmla="*/ 363794 h 705465"/>
              <a:gd name="connsiteX24" fmla="*/ 1460090 w 4467569"/>
              <a:gd name="connsiteY24" fmla="*/ 341671 h 705465"/>
              <a:gd name="connsiteX25" fmla="*/ 1509251 w 4467569"/>
              <a:gd name="connsiteY25" fmla="*/ 339213 h 705465"/>
              <a:gd name="connsiteX26" fmla="*/ 1509251 w 4467569"/>
              <a:gd name="connsiteY26" fmla="*/ 326923 h 705465"/>
              <a:gd name="connsiteX27" fmla="*/ 1558413 w 4467569"/>
              <a:gd name="connsiteY27" fmla="*/ 326923 h 705465"/>
              <a:gd name="connsiteX28" fmla="*/ 1558413 w 4467569"/>
              <a:gd name="connsiteY28" fmla="*/ 304800 h 705465"/>
              <a:gd name="connsiteX29" fmla="*/ 1607574 w 4467569"/>
              <a:gd name="connsiteY29" fmla="*/ 307258 h 705465"/>
              <a:gd name="connsiteX30" fmla="*/ 1607574 w 4467569"/>
              <a:gd name="connsiteY30" fmla="*/ 294968 h 705465"/>
              <a:gd name="connsiteX31" fmla="*/ 1708354 w 4467569"/>
              <a:gd name="connsiteY31" fmla="*/ 297426 h 705465"/>
              <a:gd name="connsiteX32" fmla="*/ 1705896 w 4467569"/>
              <a:gd name="connsiteY32" fmla="*/ 275304 h 705465"/>
              <a:gd name="connsiteX33" fmla="*/ 1755058 w 4467569"/>
              <a:gd name="connsiteY33" fmla="*/ 272845 h 705465"/>
              <a:gd name="connsiteX34" fmla="*/ 1752600 w 4467569"/>
              <a:gd name="connsiteY34" fmla="*/ 260555 h 705465"/>
              <a:gd name="connsiteX35" fmla="*/ 1951703 w 4467569"/>
              <a:gd name="connsiteY35" fmla="*/ 260555 h 705465"/>
              <a:gd name="connsiteX36" fmla="*/ 1951703 w 4467569"/>
              <a:gd name="connsiteY36" fmla="*/ 238433 h 705465"/>
              <a:gd name="connsiteX37" fmla="*/ 2145890 w 4467569"/>
              <a:gd name="connsiteY37" fmla="*/ 238433 h 705465"/>
              <a:gd name="connsiteX38" fmla="*/ 2143432 w 4467569"/>
              <a:gd name="connsiteY38" fmla="*/ 218768 h 705465"/>
              <a:gd name="connsiteX39" fmla="*/ 2199967 w 4467569"/>
              <a:gd name="connsiteY39" fmla="*/ 218768 h 705465"/>
              <a:gd name="connsiteX40" fmla="*/ 2195051 w 4467569"/>
              <a:gd name="connsiteY40" fmla="*/ 199104 h 705465"/>
              <a:gd name="connsiteX41" fmla="*/ 2443316 w 4467569"/>
              <a:gd name="connsiteY41" fmla="*/ 204020 h 705465"/>
              <a:gd name="connsiteX42" fmla="*/ 2440858 w 4467569"/>
              <a:gd name="connsiteY42" fmla="*/ 181897 h 705465"/>
              <a:gd name="connsiteX43" fmla="*/ 2637503 w 4467569"/>
              <a:gd name="connsiteY43" fmla="*/ 184355 h 705465"/>
              <a:gd name="connsiteX44" fmla="*/ 2632587 w 4467569"/>
              <a:gd name="connsiteY44" fmla="*/ 164691 h 705465"/>
              <a:gd name="connsiteX45" fmla="*/ 2733367 w 4467569"/>
              <a:gd name="connsiteY45" fmla="*/ 167149 h 705465"/>
              <a:gd name="connsiteX46" fmla="*/ 2733367 w 4467569"/>
              <a:gd name="connsiteY46" fmla="*/ 149942 h 705465"/>
              <a:gd name="connsiteX47" fmla="*/ 2782529 w 4467569"/>
              <a:gd name="connsiteY47" fmla="*/ 149942 h 705465"/>
              <a:gd name="connsiteX48" fmla="*/ 2784987 w 4467569"/>
              <a:gd name="connsiteY48" fmla="*/ 132737 h 705465"/>
              <a:gd name="connsiteX49" fmla="*/ 2979174 w 4467569"/>
              <a:gd name="connsiteY49" fmla="*/ 130278 h 705465"/>
              <a:gd name="connsiteX50" fmla="*/ 2981632 w 4467569"/>
              <a:gd name="connsiteY50" fmla="*/ 113071 h 705465"/>
              <a:gd name="connsiteX51" fmla="*/ 3129116 w 4467569"/>
              <a:gd name="connsiteY51" fmla="*/ 110613 h 705465"/>
              <a:gd name="connsiteX52" fmla="*/ 3131574 w 4467569"/>
              <a:gd name="connsiteY52" fmla="*/ 88491 h 705465"/>
              <a:gd name="connsiteX53" fmla="*/ 3224980 w 4467569"/>
              <a:gd name="connsiteY53" fmla="*/ 93407 h 705465"/>
              <a:gd name="connsiteX54" fmla="*/ 3224980 w 4467569"/>
              <a:gd name="connsiteY54" fmla="*/ 76200 h 705465"/>
              <a:gd name="connsiteX55" fmla="*/ 3519948 w 4467569"/>
              <a:gd name="connsiteY55" fmla="*/ 76200 h 705465"/>
              <a:gd name="connsiteX56" fmla="*/ 3517490 w 4467569"/>
              <a:gd name="connsiteY56" fmla="*/ 58399 h 705465"/>
              <a:gd name="connsiteX57" fmla="*/ 3711677 w 4467569"/>
              <a:gd name="connsiteY57" fmla="*/ 58547 h 705465"/>
              <a:gd name="connsiteX58" fmla="*/ 3714135 w 4467569"/>
              <a:gd name="connsiteY58" fmla="*/ 36871 h 705465"/>
              <a:gd name="connsiteX59" fmla="*/ 3763296 w 4467569"/>
              <a:gd name="connsiteY59" fmla="*/ 36871 h 705465"/>
              <a:gd name="connsiteX60" fmla="*/ 3763296 w 4467569"/>
              <a:gd name="connsiteY60" fmla="*/ 21527 h 705465"/>
              <a:gd name="connsiteX61" fmla="*/ 4100051 w 4467569"/>
              <a:gd name="connsiteY61" fmla="*/ 22123 h 705465"/>
              <a:gd name="connsiteX62" fmla="*/ 4097593 w 4467569"/>
              <a:gd name="connsiteY62" fmla="*/ 2458 h 705465"/>
              <a:gd name="connsiteX63" fmla="*/ 4467569 w 4467569"/>
              <a:gd name="connsiteY63" fmla="*/ 0 h 7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67569" h="705465">
                <a:moveTo>
                  <a:pt x="0" y="705465"/>
                </a:moveTo>
                <a:lnTo>
                  <a:pt x="90948" y="705465"/>
                </a:lnTo>
                <a:lnTo>
                  <a:pt x="83574" y="680884"/>
                </a:lnTo>
                <a:lnTo>
                  <a:pt x="145026" y="683342"/>
                </a:lnTo>
                <a:lnTo>
                  <a:pt x="137651" y="668594"/>
                </a:lnTo>
                <a:lnTo>
                  <a:pt x="304800" y="668594"/>
                </a:lnTo>
                <a:lnTo>
                  <a:pt x="304800" y="621890"/>
                </a:lnTo>
                <a:lnTo>
                  <a:pt x="484238" y="619433"/>
                </a:lnTo>
                <a:lnTo>
                  <a:pt x="486696" y="575187"/>
                </a:lnTo>
                <a:lnTo>
                  <a:pt x="533400" y="577645"/>
                </a:lnTo>
                <a:lnTo>
                  <a:pt x="530942" y="543233"/>
                </a:lnTo>
                <a:lnTo>
                  <a:pt x="680884" y="543233"/>
                </a:lnTo>
                <a:lnTo>
                  <a:pt x="678426" y="489155"/>
                </a:lnTo>
                <a:lnTo>
                  <a:pt x="820993" y="491613"/>
                </a:lnTo>
                <a:lnTo>
                  <a:pt x="818535" y="474407"/>
                </a:lnTo>
                <a:lnTo>
                  <a:pt x="1020096" y="469491"/>
                </a:lnTo>
                <a:lnTo>
                  <a:pt x="1025012" y="432620"/>
                </a:lnTo>
                <a:lnTo>
                  <a:pt x="1066800" y="435078"/>
                </a:lnTo>
                <a:lnTo>
                  <a:pt x="1064342" y="420329"/>
                </a:lnTo>
                <a:lnTo>
                  <a:pt x="1167580" y="420329"/>
                </a:lnTo>
                <a:lnTo>
                  <a:pt x="1162664" y="398207"/>
                </a:lnTo>
                <a:lnTo>
                  <a:pt x="1214284" y="400665"/>
                </a:lnTo>
                <a:lnTo>
                  <a:pt x="1219200" y="368710"/>
                </a:lnTo>
                <a:lnTo>
                  <a:pt x="1457632" y="363794"/>
                </a:lnTo>
                <a:lnTo>
                  <a:pt x="1460090" y="341671"/>
                </a:lnTo>
                <a:lnTo>
                  <a:pt x="1509251" y="339213"/>
                </a:lnTo>
                <a:lnTo>
                  <a:pt x="1509251" y="326923"/>
                </a:lnTo>
                <a:lnTo>
                  <a:pt x="1558413" y="326923"/>
                </a:lnTo>
                <a:lnTo>
                  <a:pt x="1558413" y="304800"/>
                </a:lnTo>
                <a:lnTo>
                  <a:pt x="1607574" y="307258"/>
                </a:lnTo>
                <a:lnTo>
                  <a:pt x="1607574" y="294968"/>
                </a:lnTo>
                <a:lnTo>
                  <a:pt x="1708354" y="297426"/>
                </a:lnTo>
                <a:lnTo>
                  <a:pt x="1705896" y="275304"/>
                </a:lnTo>
                <a:lnTo>
                  <a:pt x="1755058" y="272845"/>
                </a:lnTo>
                <a:lnTo>
                  <a:pt x="1752600" y="260555"/>
                </a:lnTo>
                <a:lnTo>
                  <a:pt x="1951703" y="260555"/>
                </a:lnTo>
                <a:lnTo>
                  <a:pt x="1951703" y="238433"/>
                </a:lnTo>
                <a:lnTo>
                  <a:pt x="2145890" y="238433"/>
                </a:lnTo>
                <a:lnTo>
                  <a:pt x="2143432" y="218768"/>
                </a:lnTo>
                <a:lnTo>
                  <a:pt x="2199967" y="218768"/>
                </a:lnTo>
                <a:lnTo>
                  <a:pt x="2195051" y="199104"/>
                </a:lnTo>
                <a:lnTo>
                  <a:pt x="2443316" y="204020"/>
                </a:lnTo>
                <a:lnTo>
                  <a:pt x="2440858" y="181897"/>
                </a:lnTo>
                <a:lnTo>
                  <a:pt x="2637503" y="184355"/>
                </a:lnTo>
                <a:lnTo>
                  <a:pt x="2632587" y="164691"/>
                </a:lnTo>
                <a:lnTo>
                  <a:pt x="2733367" y="167149"/>
                </a:lnTo>
                <a:lnTo>
                  <a:pt x="2733367" y="149942"/>
                </a:lnTo>
                <a:lnTo>
                  <a:pt x="2782529" y="149942"/>
                </a:lnTo>
                <a:lnTo>
                  <a:pt x="2784987" y="132737"/>
                </a:lnTo>
                <a:lnTo>
                  <a:pt x="2979174" y="130278"/>
                </a:lnTo>
                <a:lnTo>
                  <a:pt x="2981632" y="113071"/>
                </a:lnTo>
                <a:lnTo>
                  <a:pt x="3129116" y="110613"/>
                </a:lnTo>
                <a:lnTo>
                  <a:pt x="3131574" y="88491"/>
                </a:lnTo>
                <a:lnTo>
                  <a:pt x="3224980" y="93407"/>
                </a:lnTo>
                <a:lnTo>
                  <a:pt x="3224980" y="76200"/>
                </a:lnTo>
                <a:lnTo>
                  <a:pt x="3519948" y="76200"/>
                </a:lnTo>
                <a:lnTo>
                  <a:pt x="3517490" y="58399"/>
                </a:lnTo>
                <a:lnTo>
                  <a:pt x="3711677" y="58547"/>
                </a:lnTo>
                <a:lnTo>
                  <a:pt x="3714135" y="36871"/>
                </a:lnTo>
                <a:lnTo>
                  <a:pt x="3763296" y="36871"/>
                </a:lnTo>
                <a:lnTo>
                  <a:pt x="3763296" y="21527"/>
                </a:lnTo>
                <a:lnTo>
                  <a:pt x="4100051" y="22123"/>
                </a:lnTo>
                <a:lnTo>
                  <a:pt x="4097593" y="2458"/>
                </a:lnTo>
                <a:lnTo>
                  <a:pt x="4467569"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p:cNvGrpSpPr/>
          <p:nvPr/>
        </p:nvGrpSpPr>
        <p:grpSpPr>
          <a:xfrm>
            <a:off x="2788791" y="2963531"/>
            <a:ext cx="4268708" cy="921150"/>
            <a:chOff x="2915791" y="2804781"/>
            <a:chExt cx="4268708" cy="921150"/>
          </a:xfrm>
        </p:grpSpPr>
        <p:sp>
          <p:nvSpPr>
            <p:cNvPr id="8" name="Oval 7"/>
            <p:cNvSpPr/>
            <p:nvPr/>
          </p:nvSpPr>
          <p:spPr>
            <a:xfrm>
              <a:off x="2915791" y="3671067"/>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p:cNvSpPr/>
            <p:nvPr/>
          </p:nvSpPr>
          <p:spPr>
            <a:xfrm>
              <a:off x="3067858" y="3585029"/>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p:cNvSpPr/>
            <p:nvPr/>
          </p:nvSpPr>
          <p:spPr>
            <a:xfrm>
              <a:off x="4772604" y="3058799"/>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p:cNvSpPr/>
            <p:nvPr/>
          </p:nvSpPr>
          <p:spPr>
            <a:xfrm>
              <a:off x="6783484" y="2806688"/>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p:cNvSpPr/>
            <p:nvPr/>
          </p:nvSpPr>
          <p:spPr>
            <a:xfrm>
              <a:off x="6833505" y="2806688"/>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p:cNvSpPr/>
            <p:nvPr/>
          </p:nvSpPr>
          <p:spPr>
            <a:xfrm>
              <a:off x="6883527" y="2804781"/>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p:cNvSpPr/>
            <p:nvPr/>
          </p:nvSpPr>
          <p:spPr>
            <a:xfrm>
              <a:off x="6927547" y="2806688"/>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p:cNvSpPr/>
            <p:nvPr/>
          </p:nvSpPr>
          <p:spPr>
            <a:xfrm>
              <a:off x="6981570" y="2806688"/>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p:cNvSpPr/>
            <p:nvPr/>
          </p:nvSpPr>
          <p:spPr>
            <a:xfrm>
              <a:off x="7027590" y="2806688"/>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p:cNvSpPr/>
            <p:nvPr/>
          </p:nvSpPr>
          <p:spPr>
            <a:xfrm>
              <a:off x="7079613" y="2806496"/>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p:cNvSpPr/>
            <p:nvPr/>
          </p:nvSpPr>
          <p:spPr>
            <a:xfrm>
              <a:off x="7129635" y="2808497"/>
              <a:ext cx="54864" cy="54864"/>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a:off x="2591453" y="3198724"/>
            <a:ext cx="4458832" cy="758250"/>
            <a:chOff x="2718453" y="3039974"/>
            <a:chExt cx="4458832" cy="758250"/>
          </a:xfrm>
        </p:grpSpPr>
        <p:sp>
          <p:nvSpPr>
            <p:cNvPr id="55" name="Oval 54"/>
            <p:cNvSpPr/>
            <p:nvPr/>
          </p:nvSpPr>
          <p:spPr>
            <a:xfrm>
              <a:off x="2718453" y="3743360"/>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p:cNvSpPr/>
            <p:nvPr/>
          </p:nvSpPr>
          <p:spPr>
            <a:xfrm>
              <a:off x="4035345" y="3403391"/>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56"/>
            <p:cNvSpPr/>
            <p:nvPr/>
          </p:nvSpPr>
          <p:spPr>
            <a:xfrm>
              <a:off x="4287391" y="3335006"/>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6780499" y="3041831"/>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Oval 58"/>
            <p:cNvSpPr/>
            <p:nvPr/>
          </p:nvSpPr>
          <p:spPr>
            <a:xfrm>
              <a:off x="6829345" y="3039975"/>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6874283" y="3041929"/>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a:off x="6925083" y="3041929"/>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p:cNvSpPr/>
            <p:nvPr/>
          </p:nvSpPr>
          <p:spPr>
            <a:xfrm>
              <a:off x="6973929" y="3041831"/>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p:cNvSpPr/>
            <p:nvPr/>
          </p:nvSpPr>
          <p:spPr>
            <a:xfrm>
              <a:off x="7022775" y="3039975"/>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a:off x="7073575" y="3041831"/>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p:cNvSpPr/>
            <p:nvPr/>
          </p:nvSpPr>
          <p:spPr>
            <a:xfrm>
              <a:off x="7122421" y="3039974"/>
              <a:ext cx="54864" cy="5486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6" name="Oval 65"/>
          <p:cNvSpPr/>
          <p:nvPr/>
        </p:nvSpPr>
        <p:spPr>
          <a:xfrm>
            <a:off x="4096336" y="1812636"/>
            <a:ext cx="54864" cy="5486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p:cNvCxnSpPr/>
          <p:nvPr/>
        </p:nvCxnSpPr>
        <p:spPr>
          <a:xfrm>
            <a:off x="3987800" y="1488440"/>
            <a:ext cx="27432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a:off x="3987800" y="1668993"/>
            <a:ext cx="2743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259819" y="1343051"/>
            <a:ext cx="3162062" cy="646331"/>
          </a:xfrm>
          <a:prstGeom prst="rect">
            <a:avLst/>
          </a:prstGeom>
          <a:noFill/>
        </p:spPr>
        <p:txBody>
          <a:bodyPr wrap="square" rtlCol="0">
            <a:spAutoFit/>
          </a:bodyPr>
          <a:lstStyle/>
          <a:p>
            <a:r>
              <a:rPr lang="en-US" sz="1200" b="1" dirty="0"/>
              <a:t>Voriconazole and anidulafungin (n=135)</a:t>
            </a:r>
          </a:p>
          <a:p>
            <a:r>
              <a:rPr lang="en-US" sz="1200" b="1" dirty="0"/>
              <a:t>Voriconazole and placebo (n=142)</a:t>
            </a:r>
          </a:p>
          <a:p>
            <a:r>
              <a:rPr lang="en-US" sz="1200" b="1" dirty="0"/>
              <a:t>Censored data</a:t>
            </a:r>
          </a:p>
        </p:txBody>
      </p:sp>
    </p:spTree>
    <p:extLst>
      <p:ext uri="{BB962C8B-B14F-4D97-AF65-F5344CB8AC3E}">
        <p14:creationId xmlns:p14="http://schemas.microsoft.com/office/powerpoint/2010/main" val="4182547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4B13FA-27FB-4E99-B2D1-03B2ECF012FD}"/>
              </a:ext>
            </a:extLst>
          </p:cNvPr>
          <p:cNvSpPr>
            <a:spLocks noGrp="1"/>
          </p:cNvSpPr>
          <p:nvPr>
            <p:ph type="sldNum" sz="quarter" idx="12"/>
          </p:nvPr>
        </p:nvSpPr>
        <p:spPr/>
        <p:txBody>
          <a:bodyPr/>
          <a:lstStyle/>
          <a:p>
            <a:fld id="{F4F37E10-BB36-47A4-BC95-F479C5EA9F5E}" type="slidenum">
              <a:rPr lang="en-US" smtClean="0"/>
              <a:pPr/>
              <a:t>33</a:t>
            </a:fld>
            <a:endParaRPr lang="en-US"/>
          </a:p>
        </p:txBody>
      </p:sp>
      <p:sp>
        <p:nvSpPr>
          <p:cNvPr id="2" name="Title 1">
            <a:extLst>
              <a:ext uri="{FF2B5EF4-FFF2-40B4-BE49-F238E27FC236}">
                <a16:creationId xmlns:a16="http://schemas.microsoft.com/office/drawing/2014/main" id="{B60BAEF5-A73C-425B-8F1F-44E060CA351B}"/>
              </a:ext>
            </a:extLst>
          </p:cNvPr>
          <p:cNvSpPr>
            <a:spLocks noGrp="1"/>
          </p:cNvSpPr>
          <p:nvPr>
            <p:ph type="title"/>
          </p:nvPr>
        </p:nvSpPr>
        <p:spPr/>
        <p:txBody>
          <a:bodyPr>
            <a:normAutofit fontScale="90000"/>
          </a:bodyPr>
          <a:lstStyle/>
          <a:p>
            <a:r>
              <a:rPr lang="en-US" dirty="0"/>
              <a:t>Important Antifungal Drug-Drug Interactions</a:t>
            </a:r>
          </a:p>
        </p:txBody>
      </p:sp>
      <p:pic>
        <p:nvPicPr>
          <p:cNvPr id="4" name="Picture 3">
            <a:extLst>
              <a:ext uri="{FF2B5EF4-FFF2-40B4-BE49-F238E27FC236}">
                <a16:creationId xmlns:a16="http://schemas.microsoft.com/office/drawing/2014/main" id="{8A2BA68B-6252-4F2B-8FD6-D8F615464D66}"/>
              </a:ext>
            </a:extLst>
          </p:cNvPr>
          <p:cNvPicPr>
            <a:picLocks noChangeAspect="1"/>
          </p:cNvPicPr>
          <p:nvPr/>
        </p:nvPicPr>
        <p:blipFill>
          <a:blip r:embed="rId3"/>
          <a:stretch>
            <a:fillRect/>
          </a:stretch>
        </p:blipFill>
        <p:spPr>
          <a:xfrm>
            <a:off x="2015186" y="1741465"/>
            <a:ext cx="4932889" cy="2423062"/>
          </a:xfrm>
          <a:prstGeom prst="rect">
            <a:avLst/>
          </a:prstGeom>
        </p:spPr>
      </p:pic>
      <p:graphicFrame>
        <p:nvGraphicFramePr>
          <p:cNvPr id="6" name="Table 5">
            <a:extLst>
              <a:ext uri="{FF2B5EF4-FFF2-40B4-BE49-F238E27FC236}">
                <a16:creationId xmlns:a16="http://schemas.microsoft.com/office/drawing/2014/main" id="{8EF5DECC-4283-4C3B-9CCF-BED55263A099}"/>
              </a:ext>
            </a:extLst>
          </p:cNvPr>
          <p:cNvGraphicFramePr>
            <a:graphicFrameLocks noGrp="1"/>
          </p:cNvGraphicFramePr>
          <p:nvPr>
            <p:extLst>
              <p:ext uri="{D42A27DB-BD31-4B8C-83A1-F6EECF244321}">
                <p14:modId xmlns:p14="http://schemas.microsoft.com/office/powerpoint/2010/main" val="2265415853"/>
              </p:ext>
            </p:extLst>
          </p:nvPr>
        </p:nvGraphicFramePr>
        <p:xfrm>
          <a:off x="66101" y="1167022"/>
          <a:ext cx="9011797" cy="3215640"/>
        </p:xfrm>
        <a:graphic>
          <a:graphicData uri="http://schemas.openxmlformats.org/drawingml/2006/table">
            <a:tbl>
              <a:tblPr firstRow="1" bandRow="1">
                <a:tableStyleId>{5C22544A-7EE6-4342-B048-85BDC9FD1C3A}</a:tableStyleId>
              </a:tblPr>
              <a:tblGrid>
                <a:gridCol w="1982155">
                  <a:extLst>
                    <a:ext uri="{9D8B030D-6E8A-4147-A177-3AD203B41FA5}">
                      <a16:colId xmlns:a16="http://schemas.microsoft.com/office/drawing/2014/main" val="883566047"/>
                    </a:ext>
                  </a:extLst>
                </a:gridCol>
                <a:gridCol w="1664428">
                  <a:extLst>
                    <a:ext uri="{9D8B030D-6E8A-4147-A177-3AD203B41FA5}">
                      <a16:colId xmlns:a16="http://schemas.microsoft.com/office/drawing/2014/main" val="702256628"/>
                    </a:ext>
                  </a:extLst>
                </a:gridCol>
                <a:gridCol w="5365214">
                  <a:extLst>
                    <a:ext uri="{9D8B030D-6E8A-4147-A177-3AD203B41FA5}">
                      <a16:colId xmlns:a16="http://schemas.microsoft.com/office/drawing/2014/main" val="1250936934"/>
                    </a:ext>
                  </a:extLst>
                </a:gridCol>
              </a:tblGrid>
              <a:tr h="229851">
                <a:tc>
                  <a:txBody>
                    <a:bodyPr/>
                    <a:lstStyle/>
                    <a:p>
                      <a:pPr algn="ctr"/>
                      <a:r>
                        <a:rPr lang="en-US" sz="1600" b="1" cap="none" baseline="0" dirty="0">
                          <a:latin typeface="Arial" panose="020B0604020202020204" pitchFamily="34" charset="0"/>
                          <a:cs typeface="Arial" panose="020B0604020202020204" pitchFamily="34" charset="0"/>
                        </a:rPr>
                        <a:t>Antifungal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cap="none" baseline="0" dirty="0">
                          <a:latin typeface="Arial" panose="020B0604020202020204" pitchFamily="34" charset="0"/>
                          <a:cs typeface="Arial" panose="020B0604020202020204" pitchFamily="34" charset="0"/>
                        </a:rPr>
                        <a:t>Concerns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cap="none" baseline="0" dirty="0">
                          <a:latin typeface="Arial" panose="020B0604020202020204" pitchFamily="34" charset="0"/>
                          <a:cs typeface="Arial" panose="020B0604020202020204" pitchFamily="34" charset="0"/>
                        </a:rPr>
                        <a:t>Drugs to Avoid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3203060"/>
                  </a:ext>
                </a:extLst>
              </a:tr>
              <a:tr h="376121">
                <a:tc>
                  <a:txBody>
                    <a:bodyPr/>
                    <a:lstStyle/>
                    <a:p>
                      <a:r>
                        <a:rPr lang="en-US" sz="1500" b="1" dirty="0">
                          <a:latin typeface="Arial" panose="020B0604020202020204" pitchFamily="34" charset="0"/>
                          <a:cs typeface="Arial" panose="020B0604020202020204" pitchFamily="34" charset="0"/>
                        </a:rPr>
                        <a:t>Amphotericin 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latin typeface="Arial" panose="020B0604020202020204" pitchFamily="34" charset="0"/>
                          <a:cs typeface="Arial" panose="020B0604020202020204" pitchFamily="34" charset="0"/>
                        </a:rPr>
                        <a:t>Associated nephrotoxicity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latin typeface="Arial" panose="020B0604020202020204" pitchFamily="34" charset="0"/>
                          <a:cs typeface="Arial" panose="020B0604020202020204" pitchFamily="34" charset="0"/>
                        </a:rPr>
                        <a:t>Drugs with potential additive nephrotoxicity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0043493"/>
                  </a:ext>
                </a:extLst>
              </a:tr>
              <a:tr h="376121">
                <a:tc>
                  <a:txBody>
                    <a:bodyPr/>
                    <a:lstStyle/>
                    <a:p>
                      <a:r>
                        <a:rPr lang="en-US" sz="1500" b="1" dirty="0">
                          <a:latin typeface="Arial" panose="020B0604020202020204" pitchFamily="34" charset="0"/>
                          <a:cs typeface="Arial" panose="020B0604020202020204" pitchFamily="34" charset="0"/>
                        </a:rPr>
                        <a:t>Itraconazole*</a:t>
                      </a:r>
                    </a:p>
                    <a:p>
                      <a:r>
                        <a:rPr lang="en-US" sz="1500" b="1" dirty="0">
                          <a:latin typeface="Arial" panose="020B0604020202020204" pitchFamily="34" charset="0"/>
                          <a:cs typeface="Arial" panose="020B0604020202020204" pitchFamily="34" charset="0"/>
                        </a:rPr>
                        <a:t>Posaconazole**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latin typeface="Arial" panose="020B0604020202020204" pitchFamily="34" charset="0"/>
                          <a:cs typeface="Arial" panose="020B0604020202020204" pitchFamily="34" charset="0"/>
                        </a:rPr>
                        <a:t>Impact of gastric acidity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Arial" panose="020B0604020202020204" pitchFamily="34" charset="0"/>
                          <a:cs typeface="Arial" panose="020B0604020202020204" pitchFamily="34" charset="0"/>
                        </a:rPr>
                        <a:t>Medications that alter gastric pH (</a:t>
                      </a:r>
                      <a:r>
                        <a:rPr lang="en-US" sz="1500" b="0" dirty="0" err="1">
                          <a:latin typeface="Arial" panose="020B0604020202020204" pitchFamily="34" charset="0"/>
                          <a:cs typeface="Arial" panose="020B0604020202020204" pitchFamily="34" charset="0"/>
                        </a:rPr>
                        <a:t>eg</a:t>
                      </a:r>
                      <a:r>
                        <a:rPr lang="en-US" sz="1500" b="0" dirty="0">
                          <a:latin typeface="Arial" panose="020B0604020202020204" pitchFamily="34" charset="0"/>
                          <a:cs typeface="Arial" panose="020B0604020202020204" pitchFamily="34" charset="0"/>
                        </a:rPr>
                        <a:t>, proton pump inhibitors and histamine-2 blockers)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48508"/>
                  </a:ext>
                </a:extLst>
              </a:tr>
              <a:tr h="936660">
                <a:tc>
                  <a:txBody>
                    <a:bodyPr/>
                    <a:lstStyle/>
                    <a:p>
                      <a:r>
                        <a:rPr lang="en-US" sz="1500" b="1" dirty="0">
                          <a:latin typeface="Arial" panose="020B0604020202020204" pitchFamily="34" charset="0"/>
                          <a:cs typeface="Arial" panose="020B0604020202020204" pitchFamily="34" charset="0"/>
                        </a:rPr>
                        <a:t>Azole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latin typeface="Arial" panose="020B0604020202020204" pitchFamily="34" charset="0"/>
                          <a:cs typeface="Arial" panose="020B0604020202020204" pitchFamily="34" charset="0"/>
                        </a:rPr>
                        <a:t>Role as CYP450 enzyme substrates and inhibitors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latin typeface="Arial" panose="020B0604020202020204" pitchFamily="34" charset="0"/>
                          <a:cs typeface="Arial" panose="020B0604020202020204" pitchFamily="34" charset="0"/>
                        </a:rPr>
                        <a:t>Antiarrhythmics, antipsychotics, immunosuppressants, migraine medications, antibiotics, anticoagulants, antidepressants, antiepileptics, antiretrovirals, chemotherapies, antihypertensives, lipid-lowering agents, narcotics, sedatives, hormonal therapies, and diabetes drugs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601519"/>
                  </a:ext>
                </a:extLst>
              </a:tr>
              <a:tr h="425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Caspofungin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latin typeface="Arial" panose="020B0604020202020204" pitchFamily="34" charset="0"/>
                          <a:cs typeface="Arial" panose="020B0604020202020204" pitchFamily="34" charset="0"/>
                        </a:rPr>
                        <a:t>Use of OATP-1B1 transporter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Arial" panose="020B0604020202020204" pitchFamily="34" charset="0"/>
                          <a:cs typeface="Arial" panose="020B0604020202020204" pitchFamily="34" charset="0"/>
                        </a:rPr>
                        <a:t>Immunosuppressants, antiepileptics, antiretrovirals, and rifampin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063273"/>
                  </a:ext>
                </a:extLst>
              </a:tr>
            </a:tbl>
          </a:graphicData>
        </a:graphic>
      </p:graphicFrame>
      <p:sp>
        <p:nvSpPr>
          <p:cNvPr id="5" name="TextBox 4">
            <a:extLst>
              <a:ext uri="{FF2B5EF4-FFF2-40B4-BE49-F238E27FC236}">
                <a16:creationId xmlns:a16="http://schemas.microsoft.com/office/drawing/2014/main" id="{DC592C8C-68D5-4F2F-BB2A-170637B5AE87}"/>
              </a:ext>
            </a:extLst>
          </p:cNvPr>
          <p:cNvSpPr txBox="1"/>
          <p:nvPr/>
        </p:nvSpPr>
        <p:spPr>
          <a:xfrm>
            <a:off x="99968" y="4681810"/>
            <a:ext cx="6218585" cy="461665"/>
          </a:xfrm>
          <a:prstGeom prst="rect">
            <a:avLst/>
          </a:prstGeom>
          <a:noFill/>
        </p:spPr>
        <p:txBody>
          <a:bodyPr wrap="square" lIns="0" rtlCol="0" anchor="b">
            <a:spAutoFit/>
          </a:bodyPr>
          <a:lstStyle/>
          <a:p>
            <a:r>
              <a:rPr lang="en-US" sz="1200" dirty="0">
                <a:latin typeface="Arial" panose="020B0604020202020204" pitchFamily="34" charset="0"/>
                <a:cs typeface="Arial" panose="020B0604020202020204" pitchFamily="34" charset="0"/>
              </a:rPr>
              <a:t>*Oral capsule; **oral solution.</a:t>
            </a:r>
          </a:p>
          <a:p>
            <a:r>
              <a:rPr lang="en-US" sz="1200" dirty="0">
                <a:latin typeface="Arial" panose="020B0604020202020204" pitchFamily="34" charset="0"/>
                <a:cs typeface="Arial" panose="020B0604020202020204" pitchFamily="34" charset="0"/>
              </a:rPr>
              <a:t>CYP450, cytochrome P450; OATP1B1, organic anion transporting polypeptide 1B1. </a:t>
            </a:r>
          </a:p>
        </p:txBody>
      </p:sp>
    </p:spTree>
    <p:extLst>
      <p:ext uri="{BB962C8B-B14F-4D97-AF65-F5344CB8AC3E}">
        <p14:creationId xmlns:p14="http://schemas.microsoft.com/office/powerpoint/2010/main" val="340986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4F2FE-0FE9-447E-B433-605A2D462017}"/>
              </a:ext>
            </a:extLst>
          </p:cNvPr>
          <p:cNvSpPr>
            <a:spLocks noGrp="1"/>
          </p:cNvSpPr>
          <p:nvPr>
            <p:ph idx="1"/>
          </p:nvPr>
        </p:nvSpPr>
        <p:spPr>
          <a:xfrm>
            <a:off x="354370" y="1130275"/>
            <a:ext cx="8460009" cy="3583989"/>
          </a:xfrm>
        </p:spPr>
        <p:txBody>
          <a:bodyPr/>
          <a:lstStyle/>
          <a:p>
            <a:pPr>
              <a:spcBef>
                <a:spcPts val="1200"/>
              </a:spcBef>
            </a:pPr>
            <a:r>
              <a:rPr lang="en-US" sz="2200" dirty="0"/>
              <a:t>Initial therapy</a:t>
            </a:r>
          </a:p>
          <a:p>
            <a:pPr marL="685800" lvl="1">
              <a:spcBef>
                <a:spcPts val="1200"/>
              </a:spcBef>
            </a:pPr>
            <a:r>
              <a:rPr lang="en-US" sz="1800" dirty="0"/>
              <a:t>An echinocandin</a:t>
            </a:r>
          </a:p>
          <a:p>
            <a:pPr marL="685800" lvl="1">
              <a:spcBef>
                <a:spcPts val="1200"/>
              </a:spcBef>
            </a:pPr>
            <a:r>
              <a:rPr lang="en-US" sz="1800" dirty="0"/>
              <a:t>Fluconazole in select patients (not critically ill and unlikely to be infected with a fluconazole-resistant strain)</a:t>
            </a:r>
          </a:p>
          <a:p>
            <a:pPr>
              <a:spcBef>
                <a:spcPts val="1200"/>
              </a:spcBef>
            </a:pPr>
            <a:r>
              <a:rPr lang="en-US" sz="2200" dirty="0"/>
              <a:t>Susceptibility testing</a:t>
            </a:r>
          </a:p>
          <a:p>
            <a:pPr marL="685800" lvl="1">
              <a:spcBef>
                <a:spcPts val="1200"/>
              </a:spcBef>
            </a:pPr>
            <a:r>
              <a:rPr lang="en-US" sz="1800" dirty="0"/>
              <a:t>Azole in clinically relevant </a:t>
            </a:r>
            <a:r>
              <a:rPr lang="en-US" sz="1800" i="1" dirty="0"/>
              <a:t>Candida</a:t>
            </a:r>
            <a:r>
              <a:rPr lang="en-US" sz="1800" dirty="0"/>
              <a:t> isolates </a:t>
            </a:r>
          </a:p>
          <a:p>
            <a:pPr marL="685800" lvl="1">
              <a:spcBef>
                <a:spcPts val="1200"/>
              </a:spcBef>
            </a:pPr>
            <a:r>
              <a:rPr lang="en-US" sz="1800" dirty="0"/>
              <a:t>Echinocandin with prior echinocandin treatment, or </a:t>
            </a:r>
            <a:r>
              <a:rPr lang="en-US" sz="1800" i="1" dirty="0"/>
              <a:t>C. </a:t>
            </a:r>
            <a:r>
              <a:rPr lang="en-US" sz="1800" i="1" dirty="0" err="1"/>
              <a:t>glabrata</a:t>
            </a:r>
            <a:r>
              <a:rPr lang="en-US" sz="1800" i="1" dirty="0"/>
              <a:t> </a:t>
            </a:r>
            <a:r>
              <a:rPr lang="en-US" sz="1800" dirty="0"/>
              <a:t>or </a:t>
            </a:r>
            <a:br>
              <a:rPr lang="en-US" sz="1800" dirty="0"/>
            </a:br>
            <a:r>
              <a:rPr lang="en-US" sz="1800" i="1" dirty="0"/>
              <a:t>C. </a:t>
            </a:r>
            <a:r>
              <a:rPr lang="en-US" sz="1800" i="1" dirty="0" err="1"/>
              <a:t>parapsilosis</a:t>
            </a:r>
            <a:endParaRPr lang="en-US" sz="1800" dirty="0"/>
          </a:p>
        </p:txBody>
      </p:sp>
      <p:sp>
        <p:nvSpPr>
          <p:cNvPr id="3" name="Slide Number Placeholder 2">
            <a:extLst>
              <a:ext uri="{FF2B5EF4-FFF2-40B4-BE49-F238E27FC236}">
                <a16:creationId xmlns:a16="http://schemas.microsoft.com/office/drawing/2014/main" id="{CA123524-037A-4DC7-BFC7-F37E456998ED}"/>
              </a:ext>
            </a:extLst>
          </p:cNvPr>
          <p:cNvSpPr>
            <a:spLocks noGrp="1"/>
          </p:cNvSpPr>
          <p:nvPr>
            <p:ph type="sldNum" sz="quarter" idx="12"/>
          </p:nvPr>
        </p:nvSpPr>
        <p:spPr/>
        <p:txBody>
          <a:bodyPr/>
          <a:lstStyle/>
          <a:p>
            <a:fld id="{F4F37E10-BB36-47A4-BC95-F479C5EA9F5E}" type="slidenum">
              <a:rPr lang="en-US" smtClean="0">
                <a:solidFill>
                  <a:prstClr val="white"/>
                </a:solidFill>
              </a:rPr>
              <a:pPr/>
              <a:t>34</a:t>
            </a:fld>
            <a:endParaRPr lang="en-US">
              <a:solidFill>
                <a:prstClr val="white"/>
              </a:solidFill>
            </a:endParaRPr>
          </a:p>
        </p:txBody>
      </p:sp>
      <p:sp>
        <p:nvSpPr>
          <p:cNvPr id="4" name="Title 3">
            <a:extLst>
              <a:ext uri="{FF2B5EF4-FFF2-40B4-BE49-F238E27FC236}">
                <a16:creationId xmlns:a16="http://schemas.microsoft.com/office/drawing/2014/main" id="{E8049629-3891-48A9-8B94-A8EBEAD2BA63}"/>
              </a:ext>
            </a:extLst>
          </p:cNvPr>
          <p:cNvSpPr>
            <a:spLocks noGrp="1"/>
          </p:cNvSpPr>
          <p:nvPr>
            <p:ph type="title"/>
          </p:nvPr>
        </p:nvSpPr>
        <p:spPr>
          <a:xfrm>
            <a:off x="447507" y="291704"/>
            <a:ext cx="7853715" cy="725355"/>
          </a:xfrm>
        </p:spPr>
        <p:txBody>
          <a:bodyPr>
            <a:normAutofit fontScale="90000"/>
          </a:bodyPr>
          <a:lstStyle/>
          <a:p>
            <a:r>
              <a:rPr lang="en-US" dirty="0"/>
              <a:t>Treatment Recommendations for </a:t>
            </a:r>
            <a:br>
              <a:rPr lang="en-US" dirty="0"/>
            </a:br>
            <a:r>
              <a:rPr lang="en-US" dirty="0"/>
              <a:t>Invasive Candidiasis</a:t>
            </a:r>
          </a:p>
        </p:txBody>
      </p:sp>
      <p:sp>
        <p:nvSpPr>
          <p:cNvPr id="5" name="TextBox 4">
            <a:extLst>
              <a:ext uri="{FF2B5EF4-FFF2-40B4-BE49-F238E27FC236}">
                <a16:creationId xmlns:a16="http://schemas.microsoft.com/office/drawing/2014/main" id="{0EF28047-690E-4745-A29B-BCA9C8A15A63}"/>
              </a:ext>
            </a:extLst>
          </p:cNvPr>
          <p:cNvSpPr txBox="1"/>
          <p:nvPr/>
        </p:nvSpPr>
        <p:spPr>
          <a:xfrm>
            <a:off x="33868" y="4874139"/>
            <a:ext cx="8175625" cy="261610"/>
          </a:xfrm>
          <a:prstGeom prst="rect">
            <a:avLst/>
          </a:prstGeom>
          <a:noFill/>
        </p:spPr>
        <p:txBody>
          <a:bodyPr wrap="square" rtlCol="0">
            <a:spAutoFit/>
          </a:bodyPr>
          <a:lstStyle/>
          <a:p>
            <a:r>
              <a:rPr lang="en-US" sz="1100" dirty="0"/>
              <a:t>Pappas PG, et al. 2016 IDSA Guidelines. </a:t>
            </a:r>
            <a:r>
              <a:rPr lang="en-US" sz="1100" i="1" dirty="0" err="1"/>
              <a:t>Clin</a:t>
            </a:r>
            <a:r>
              <a:rPr lang="en-US" sz="1100" i="1" dirty="0"/>
              <a:t> Infect Dis</a:t>
            </a:r>
            <a:r>
              <a:rPr lang="en-US" sz="1100" dirty="0"/>
              <a:t>. 2016;62(4):409-417.</a:t>
            </a:r>
          </a:p>
        </p:txBody>
      </p:sp>
    </p:spTree>
    <p:extLst>
      <p:ext uri="{BB962C8B-B14F-4D97-AF65-F5344CB8AC3E}">
        <p14:creationId xmlns:p14="http://schemas.microsoft.com/office/powerpoint/2010/main" val="4014045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4F2FE-0FE9-447E-B433-605A2D462017}"/>
              </a:ext>
            </a:extLst>
          </p:cNvPr>
          <p:cNvSpPr>
            <a:spLocks noGrp="1"/>
          </p:cNvSpPr>
          <p:nvPr>
            <p:ph idx="1"/>
          </p:nvPr>
        </p:nvSpPr>
        <p:spPr>
          <a:xfrm>
            <a:off x="352425" y="1099355"/>
            <a:ext cx="8377238" cy="3491865"/>
          </a:xfrm>
        </p:spPr>
        <p:txBody>
          <a:bodyPr/>
          <a:lstStyle/>
          <a:p>
            <a:pPr>
              <a:spcBef>
                <a:spcPts val="0"/>
              </a:spcBef>
              <a:spcAft>
                <a:spcPts val="1200"/>
              </a:spcAft>
            </a:pPr>
            <a:r>
              <a:rPr lang="en-US" sz="2200" dirty="0"/>
              <a:t>L-</a:t>
            </a:r>
            <a:r>
              <a:rPr lang="en-US" sz="2200" dirty="0" err="1"/>
              <a:t>AmB</a:t>
            </a:r>
            <a:r>
              <a:rPr lang="en-US" sz="2200" dirty="0"/>
              <a:t> for neutropenic patients (although toxicity is a concern)</a:t>
            </a:r>
          </a:p>
          <a:p>
            <a:pPr>
              <a:spcBef>
                <a:spcPts val="0"/>
              </a:spcBef>
              <a:spcAft>
                <a:spcPts val="1200"/>
              </a:spcAft>
            </a:pPr>
            <a:r>
              <a:rPr lang="en-US" sz="2200" dirty="0"/>
              <a:t>Empiric therapy:</a:t>
            </a:r>
          </a:p>
          <a:p>
            <a:pPr marL="690563" lvl="1">
              <a:spcBef>
                <a:spcPts val="0"/>
              </a:spcBef>
              <a:spcAft>
                <a:spcPts val="1200"/>
              </a:spcAft>
            </a:pPr>
            <a:r>
              <a:rPr lang="en-US" sz="1800" dirty="0"/>
              <a:t>Fluconazole for high-risk patients in adult ICUs with &gt;5% rate of invasive candidiasis</a:t>
            </a:r>
          </a:p>
          <a:p>
            <a:pPr marL="690563" lvl="1">
              <a:spcBef>
                <a:spcPts val="0"/>
              </a:spcBef>
              <a:spcAft>
                <a:spcPts val="1200"/>
              </a:spcAft>
            </a:pPr>
            <a:r>
              <a:rPr lang="en-US" sz="1800" dirty="0"/>
              <a:t>High-risk patients: </a:t>
            </a:r>
          </a:p>
          <a:p>
            <a:pPr marL="1085850" lvl="2">
              <a:spcBef>
                <a:spcPts val="0"/>
              </a:spcBef>
              <a:spcAft>
                <a:spcPts val="600"/>
              </a:spcAft>
            </a:pPr>
            <a:r>
              <a:rPr lang="en-US" sz="1600" dirty="0"/>
              <a:t>Intra-abdominal infection </a:t>
            </a:r>
          </a:p>
          <a:p>
            <a:pPr marL="1085850" lvl="2">
              <a:spcBef>
                <a:spcPts val="0"/>
              </a:spcBef>
              <a:spcAft>
                <a:spcPts val="600"/>
              </a:spcAft>
            </a:pPr>
            <a:r>
              <a:rPr lang="en-US" sz="1600" dirty="0"/>
              <a:t>Recent abdominal surgery</a:t>
            </a:r>
          </a:p>
          <a:p>
            <a:pPr marL="1085850" lvl="2">
              <a:spcBef>
                <a:spcPts val="0"/>
              </a:spcBef>
              <a:spcAft>
                <a:spcPts val="600"/>
              </a:spcAft>
            </a:pPr>
            <a:r>
              <a:rPr lang="en-US" sz="1600" dirty="0"/>
              <a:t>Anastomotic leaks</a:t>
            </a:r>
          </a:p>
          <a:p>
            <a:pPr marL="1085850" lvl="2">
              <a:spcBef>
                <a:spcPts val="0"/>
              </a:spcBef>
              <a:spcAft>
                <a:spcPts val="600"/>
              </a:spcAft>
            </a:pPr>
            <a:r>
              <a:rPr lang="en-US" sz="1600" dirty="0"/>
              <a:t>Necrotizing pancreatitis</a:t>
            </a:r>
          </a:p>
        </p:txBody>
      </p:sp>
      <p:sp>
        <p:nvSpPr>
          <p:cNvPr id="3" name="Slide Number Placeholder 2">
            <a:extLst>
              <a:ext uri="{FF2B5EF4-FFF2-40B4-BE49-F238E27FC236}">
                <a16:creationId xmlns:a16="http://schemas.microsoft.com/office/drawing/2014/main" id="{CA123524-037A-4DC7-BFC7-F37E456998ED}"/>
              </a:ext>
            </a:extLst>
          </p:cNvPr>
          <p:cNvSpPr>
            <a:spLocks noGrp="1"/>
          </p:cNvSpPr>
          <p:nvPr>
            <p:ph type="sldNum" sz="quarter" idx="12"/>
          </p:nvPr>
        </p:nvSpPr>
        <p:spPr/>
        <p:txBody>
          <a:bodyPr/>
          <a:lstStyle/>
          <a:p>
            <a:fld id="{F4F37E10-BB36-47A4-BC95-F479C5EA9F5E}" type="slidenum">
              <a:rPr lang="en-US" smtClean="0">
                <a:solidFill>
                  <a:prstClr val="white"/>
                </a:solidFill>
              </a:rPr>
              <a:pPr/>
              <a:t>35</a:t>
            </a:fld>
            <a:endParaRPr lang="en-US">
              <a:solidFill>
                <a:prstClr val="white"/>
              </a:solidFill>
            </a:endParaRPr>
          </a:p>
        </p:txBody>
      </p:sp>
      <p:sp>
        <p:nvSpPr>
          <p:cNvPr id="4" name="Title 3">
            <a:extLst>
              <a:ext uri="{FF2B5EF4-FFF2-40B4-BE49-F238E27FC236}">
                <a16:creationId xmlns:a16="http://schemas.microsoft.com/office/drawing/2014/main" id="{E8049629-3891-48A9-8B94-A8EBEAD2BA63}"/>
              </a:ext>
            </a:extLst>
          </p:cNvPr>
          <p:cNvSpPr>
            <a:spLocks noGrp="1"/>
          </p:cNvSpPr>
          <p:nvPr>
            <p:ph type="title"/>
          </p:nvPr>
        </p:nvSpPr>
        <p:spPr>
          <a:xfrm>
            <a:off x="449799" y="291704"/>
            <a:ext cx="8364533" cy="725355"/>
          </a:xfrm>
        </p:spPr>
        <p:txBody>
          <a:bodyPr>
            <a:normAutofit fontScale="90000"/>
          </a:bodyPr>
          <a:lstStyle/>
          <a:p>
            <a:r>
              <a:rPr lang="en-US" dirty="0"/>
              <a:t>Treatment Recommendations for </a:t>
            </a:r>
            <a:br>
              <a:rPr lang="en-US" dirty="0"/>
            </a:br>
            <a:r>
              <a:rPr lang="en-US" dirty="0"/>
              <a:t>Invasive Candidiasis (cont’d)</a:t>
            </a:r>
          </a:p>
        </p:txBody>
      </p:sp>
      <p:sp>
        <p:nvSpPr>
          <p:cNvPr id="9" name="TextBox 8">
            <a:extLst>
              <a:ext uri="{FF2B5EF4-FFF2-40B4-BE49-F238E27FC236}">
                <a16:creationId xmlns:a16="http://schemas.microsoft.com/office/drawing/2014/main" id="{0EF28047-690E-4745-A29B-BCA9C8A15A63}"/>
              </a:ext>
            </a:extLst>
          </p:cNvPr>
          <p:cNvSpPr txBox="1"/>
          <p:nvPr/>
        </p:nvSpPr>
        <p:spPr>
          <a:xfrm>
            <a:off x="0" y="4537026"/>
            <a:ext cx="8175625" cy="615553"/>
          </a:xfrm>
          <a:prstGeom prst="rect">
            <a:avLst/>
          </a:prstGeom>
          <a:noFill/>
        </p:spPr>
        <p:txBody>
          <a:bodyPr wrap="square" rtlCol="0">
            <a:spAutoFit/>
          </a:bodyPr>
          <a:lstStyle/>
          <a:p>
            <a:r>
              <a:rPr lang="en-US" sz="1200" dirty="0"/>
              <a:t>L-</a:t>
            </a:r>
            <a:r>
              <a:rPr lang="en-US" sz="1200" dirty="0" err="1"/>
              <a:t>AmB</a:t>
            </a:r>
            <a:r>
              <a:rPr lang="en-US" sz="1200" dirty="0"/>
              <a:t>, liposomal amphotericin B.</a:t>
            </a:r>
          </a:p>
          <a:p>
            <a:endParaRPr lang="en-US" sz="1100" dirty="0"/>
          </a:p>
          <a:p>
            <a:r>
              <a:rPr lang="en-US" sz="1100" dirty="0"/>
              <a:t>Pappas PG, et al. 2016 IDSA Guidelines. </a:t>
            </a:r>
            <a:r>
              <a:rPr lang="en-US" sz="1100" i="1" dirty="0" err="1"/>
              <a:t>Clin</a:t>
            </a:r>
            <a:r>
              <a:rPr lang="en-US" sz="1100" i="1" dirty="0"/>
              <a:t> Infect Dis</a:t>
            </a:r>
            <a:r>
              <a:rPr lang="en-US" sz="1100" dirty="0"/>
              <a:t>. 2016;62(4):409-417.</a:t>
            </a:r>
          </a:p>
        </p:txBody>
      </p:sp>
    </p:spTree>
    <p:extLst>
      <p:ext uri="{BB962C8B-B14F-4D97-AF65-F5344CB8AC3E}">
        <p14:creationId xmlns:p14="http://schemas.microsoft.com/office/powerpoint/2010/main" val="1061616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07048C-D923-47CB-BEEA-3103737854E6}"/>
              </a:ext>
            </a:extLst>
          </p:cNvPr>
          <p:cNvSpPr>
            <a:spLocks noGrp="1"/>
          </p:cNvSpPr>
          <p:nvPr>
            <p:ph idx="1"/>
          </p:nvPr>
        </p:nvSpPr>
        <p:spPr>
          <a:xfrm>
            <a:off x="359664" y="1147327"/>
            <a:ext cx="8514600" cy="3591588"/>
          </a:xfrm>
        </p:spPr>
        <p:txBody>
          <a:bodyPr/>
          <a:lstStyle/>
          <a:p>
            <a:pPr>
              <a:spcBef>
                <a:spcPts val="1200"/>
              </a:spcBef>
            </a:pPr>
            <a:r>
              <a:rPr lang="en-US" sz="2200" dirty="0"/>
              <a:t>For suspected infection, initiate therapy during diagnostic evaluation  </a:t>
            </a:r>
          </a:p>
          <a:p>
            <a:pPr>
              <a:spcBef>
                <a:spcPts val="1200"/>
              </a:spcBef>
            </a:pPr>
            <a:r>
              <a:rPr lang="en-US" sz="2200" dirty="0"/>
              <a:t>Triazoles preferred for invasive aspergillosis treatment and prevention  </a:t>
            </a:r>
          </a:p>
          <a:p>
            <a:r>
              <a:rPr lang="en-US" sz="2200" dirty="0"/>
              <a:t>Voriconazole as initial therapy for invasive pulmonary infection</a:t>
            </a:r>
          </a:p>
          <a:p>
            <a:pPr lvl="1"/>
            <a:r>
              <a:rPr lang="en-US" sz="1600" dirty="0"/>
              <a:t>Consider combination with an echinocandin for high-risk patients</a:t>
            </a:r>
          </a:p>
          <a:p>
            <a:pPr>
              <a:spcBef>
                <a:spcPts val="1200"/>
              </a:spcBef>
            </a:pPr>
            <a:r>
              <a:rPr lang="en-US" sz="2200" dirty="0"/>
              <a:t>Routine susceptibility testing </a:t>
            </a:r>
            <a:r>
              <a:rPr lang="en-US" sz="2200" u="sng" dirty="0"/>
              <a:t>not</a:t>
            </a:r>
            <a:r>
              <a:rPr lang="en-US" sz="2200" dirty="0"/>
              <a:t> recommended except for suspected azole-resistance or lack of therapeutic response</a:t>
            </a:r>
          </a:p>
          <a:p>
            <a:pPr>
              <a:spcBef>
                <a:spcPts val="1200"/>
              </a:spcBef>
            </a:pPr>
            <a:r>
              <a:rPr lang="en-US" sz="2200" dirty="0"/>
              <a:t>Continue therapy for at least 6 to 12 weeks</a:t>
            </a:r>
            <a:endParaRPr lang="en-US" sz="2000" dirty="0"/>
          </a:p>
        </p:txBody>
      </p:sp>
      <p:sp>
        <p:nvSpPr>
          <p:cNvPr id="3" name="Slide Number Placeholder 2">
            <a:extLst>
              <a:ext uri="{FF2B5EF4-FFF2-40B4-BE49-F238E27FC236}">
                <a16:creationId xmlns:a16="http://schemas.microsoft.com/office/drawing/2014/main" id="{B743C2B8-B47F-4149-8DF5-3A2C10F2C11F}"/>
              </a:ext>
            </a:extLst>
          </p:cNvPr>
          <p:cNvSpPr>
            <a:spLocks noGrp="1"/>
          </p:cNvSpPr>
          <p:nvPr>
            <p:ph type="sldNum" sz="quarter" idx="12"/>
          </p:nvPr>
        </p:nvSpPr>
        <p:spPr/>
        <p:txBody>
          <a:bodyPr/>
          <a:lstStyle/>
          <a:p>
            <a:fld id="{F4F37E10-BB36-47A4-BC95-F479C5EA9F5E}" type="slidenum">
              <a:rPr lang="en-US" smtClean="0">
                <a:solidFill>
                  <a:prstClr val="white"/>
                </a:solidFill>
              </a:rPr>
              <a:pPr/>
              <a:t>36</a:t>
            </a:fld>
            <a:endParaRPr lang="en-US">
              <a:solidFill>
                <a:prstClr val="white"/>
              </a:solidFill>
            </a:endParaRPr>
          </a:p>
        </p:txBody>
      </p:sp>
      <p:sp>
        <p:nvSpPr>
          <p:cNvPr id="2" name="Title 1">
            <a:extLst>
              <a:ext uri="{FF2B5EF4-FFF2-40B4-BE49-F238E27FC236}">
                <a16:creationId xmlns:a16="http://schemas.microsoft.com/office/drawing/2014/main" id="{7E6A1728-85A8-47A8-93EC-9D7440A3F17E}"/>
              </a:ext>
            </a:extLst>
          </p:cNvPr>
          <p:cNvSpPr>
            <a:spLocks noGrp="1"/>
          </p:cNvSpPr>
          <p:nvPr>
            <p:ph type="title"/>
          </p:nvPr>
        </p:nvSpPr>
        <p:spPr>
          <a:xfrm>
            <a:off x="457200" y="291704"/>
            <a:ext cx="7406640" cy="725355"/>
          </a:xfrm>
        </p:spPr>
        <p:txBody>
          <a:bodyPr>
            <a:normAutofit fontScale="90000"/>
          </a:bodyPr>
          <a:lstStyle/>
          <a:p>
            <a:r>
              <a:rPr lang="en-US" dirty="0"/>
              <a:t>Treatment Recommendations for Invasive Aspergillosis</a:t>
            </a:r>
          </a:p>
        </p:txBody>
      </p:sp>
      <p:sp>
        <p:nvSpPr>
          <p:cNvPr id="5" name="TextBox 4">
            <a:extLst>
              <a:ext uri="{FF2B5EF4-FFF2-40B4-BE49-F238E27FC236}">
                <a16:creationId xmlns:a16="http://schemas.microsoft.com/office/drawing/2014/main" id="{C2719750-5D8A-43AB-84D0-65D1F72145FC}"/>
              </a:ext>
            </a:extLst>
          </p:cNvPr>
          <p:cNvSpPr txBox="1"/>
          <p:nvPr/>
        </p:nvSpPr>
        <p:spPr>
          <a:xfrm>
            <a:off x="39142" y="4874139"/>
            <a:ext cx="7754112" cy="261610"/>
          </a:xfrm>
          <a:prstGeom prst="rect">
            <a:avLst/>
          </a:prstGeom>
          <a:noFill/>
        </p:spPr>
        <p:txBody>
          <a:bodyPr wrap="square" rtlCol="0">
            <a:spAutoFit/>
          </a:bodyPr>
          <a:lstStyle/>
          <a:p>
            <a:r>
              <a:rPr lang="en-US" sz="1100" dirty="0"/>
              <a:t>Patterson TF, et al. 2016 IDSA Guidelines. </a:t>
            </a:r>
            <a:r>
              <a:rPr lang="en-US" sz="1100" i="1" dirty="0" err="1"/>
              <a:t>Clin</a:t>
            </a:r>
            <a:r>
              <a:rPr lang="en-US" sz="1100" i="1" dirty="0"/>
              <a:t> Infect Dis</a:t>
            </a:r>
            <a:r>
              <a:rPr lang="en-US" sz="1100" dirty="0"/>
              <a:t>. 2016;63(4):e1-e60.</a:t>
            </a:r>
          </a:p>
        </p:txBody>
      </p:sp>
    </p:spTree>
    <p:extLst>
      <p:ext uri="{BB962C8B-B14F-4D97-AF65-F5344CB8AC3E}">
        <p14:creationId xmlns:p14="http://schemas.microsoft.com/office/powerpoint/2010/main" val="3277405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07048C-D923-47CB-BEEA-3103737854E6}"/>
              </a:ext>
            </a:extLst>
          </p:cNvPr>
          <p:cNvSpPr>
            <a:spLocks noGrp="1"/>
          </p:cNvSpPr>
          <p:nvPr>
            <p:ph idx="1"/>
          </p:nvPr>
        </p:nvSpPr>
        <p:spPr>
          <a:xfrm>
            <a:off x="347472" y="1173140"/>
            <a:ext cx="8514600" cy="3943349"/>
          </a:xfrm>
        </p:spPr>
        <p:txBody>
          <a:bodyPr/>
          <a:lstStyle/>
          <a:p>
            <a:pPr>
              <a:spcBef>
                <a:spcPts val="1800"/>
              </a:spcBef>
            </a:pPr>
            <a:r>
              <a:rPr lang="en-US" sz="2200" dirty="0" err="1"/>
              <a:t>AmB</a:t>
            </a:r>
            <a:r>
              <a:rPr lang="en-US" sz="2200" dirty="0"/>
              <a:t>-d or L-</a:t>
            </a:r>
            <a:r>
              <a:rPr lang="en-US" sz="2200" dirty="0" err="1"/>
              <a:t>AmB</a:t>
            </a:r>
            <a:r>
              <a:rPr lang="en-US" sz="2200" dirty="0"/>
              <a:t> for initial and salvage therapy if voriconazole cannot be administered </a:t>
            </a:r>
          </a:p>
          <a:p>
            <a:pPr>
              <a:spcBef>
                <a:spcPts val="1800"/>
              </a:spcBef>
            </a:pPr>
            <a:r>
              <a:rPr lang="en-US" sz="2200" dirty="0"/>
              <a:t>Echinocandins as salvage therapy (alone or combination; not for routine initial monotherapy)</a:t>
            </a:r>
          </a:p>
          <a:p>
            <a:pPr>
              <a:spcBef>
                <a:spcPts val="1800"/>
              </a:spcBef>
            </a:pPr>
            <a:r>
              <a:rPr lang="en-US" sz="2200" dirty="0"/>
              <a:t>Prophylaxis </a:t>
            </a:r>
          </a:p>
          <a:p>
            <a:pPr lvl="1"/>
            <a:r>
              <a:rPr lang="en-US" sz="1800" dirty="0"/>
              <a:t>Initiate posaconazole, voriconazole, and/or micafungin for prolonged neutropenia </a:t>
            </a:r>
          </a:p>
          <a:p>
            <a:pPr lvl="1"/>
            <a:r>
              <a:rPr lang="en-US" sz="1800" dirty="0"/>
              <a:t>Consider aerosolized </a:t>
            </a:r>
            <a:r>
              <a:rPr lang="en-US" sz="1800" dirty="0" err="1"/>
              <a:t>AmB</a:t>
            </a:r>
            <a:r>
              <a:rPr lang="en-US" sz="1800" dirty="0"/>
              <a:t> with prolonged neutropenia and lung transplant</a:t>
            </a:r>
          </a:p>
        </p:txBody>
      </p:sp>
      <p:sp>
        <p:nvSpPr>
          <p:cNvPr id="3" name="Slide Number Placeholder 2">
            <a:extLst>
              <a:ext uri="{FF2B5EF4-FFF2-40B4-BE49-F238E27FC236}">
                <a16:creationId xmlns:a16="http://schemas.microsoft.com/office/drawing/2014/main" id="{B743C2B8-B47F-4149-8DF5-3A2C10F2C11F}"/>
              </a:ext>
            </a:extLst>
          </p:cNvPr>
          <p:cNvSpPr>
            <a:spLocks noGrp="1"/>
          </p:cNvSpPr>
          <p:nvPr>
            <p:ph type="sldNum" sz="quarter" idx="12"/>
          </p:nvPr>
        </p:nvSpPr>
        <p:spPr/>
        <p:txBody>
          <a:bodyPr/>
          <a:lstStyle/>
          <a:p>
            <a:fld id="{F4F37E10-BB36-47A4-BC95-F479C5EA9F5E}" type="slidenum">
              <a:rPr lang="en-US" smtClean="0">
                <a:solidFill>
                  <a:prstClr val="white"/>
                </a:solidFill>
              </a:rPr>
              <a:pPr/>
              <a:t>37</a:t>
            </a:fld>
            <a:endParaRPr lang="en-US">
              <a:solidFill>
                <a:prstClr val="white"/>
              </a:solidFill>
            </a:endParaRPr>
          </a:p>
        </p:txBody>
      </p:sp>
      <p:sp>
        <p:nvSpPr>
          <p:cNvPr id="2" name="Title 1">
            <a:extLst>
              <a:ext uri="{FF2B5EF4-FFF2-40B4-BE49-F238E27FC236}">
                <a16:creationId xmlns:a16="http://schemas.microsoft.com/office/drawing/2014/main" id="{7E6A1728-85A8-47A8-93EC-9D7440A3F17E}"/>
              </a:ext>
            </a:extLst>
          </p:cNvPr>
          <p:cNvSpPr>
            <a:spLocks noGrp="1"/>
          </p:cNvSpPr>
          <p:nvPr>
            <p:ph type="title"/>
          </p:nvPr>
        </p:nvSpPr>
        <p:spPr>
          <a:xfrm>
            <a:off x="457200" y="291704"/>
            <a:ext cx="8125968" cy="725355"/>
          </a:xfrm>
        </p:spPr>
        <p:txBody>
          <a:bodyPr>
            <a:normAutofit fontScale="90000"/>
          </a:bodyPr>
          <a:lstStyle/>
          <a:p>
            <a:r>
              <a:rPr lang="en-US" dirty="0"/>
              <a:t>Treatment Recommendations for </a:t>
            </a:r>
            <a:br>
              <a:rPr lang="en-US" dirty="0"/>
            </a:br>
            <a:r>
              <a:rPr lang="en-US" dirty="0"/>
              <a:t>Invasive Aspergillosis (cont’d)</a:t>
            </a:r>
          </a:p>
        </p:txBody>
      </p:sp>
      <p:sp>
        <p:nvSpPr>
          <p:cNvPr id="6" name="TextBox 5">
            <a:extLst>
              <a:ext uri="{FF2B5EF4-FFF2-40B4-BE49-F238E27FC236}">
                <a16:creationId xmlns:a16="http://schemas.microsoft.com/office/drawing/2014/main" id="{C2719750-5D8A-43AB-84D0-65D1F72145FC}"/>
              </a:ext>
            </a:extLst>
          </p:cNvPr>
          <p:cNvSpPr txBox="1"/>
          <p:nvPr/>
        </p:nvSpPr>
        <p:spPr>
          <a:xfrm>
            <a:off x="33868" y="4883435"/>
            <a:ext cx="7754112" cy="261610"/>
          </a:xfrm>
          <a:prstGeom prst="rect">
            <a:avLst/>
          </a:prstGeom>
          <a:noFill/>
        </p:spPr>
        <p:txBody>
          <a:bodyPr wrap="square" rtlCol="0">
            <a:spAutoFit/>
          </a:bodyPr>
          <a:lstStyle/>
          <a:p>
            <a:r>
              <a:rPr lang="en-US" sz="1100" dirty="0"/>
              <a:t>Patterson TF, et al. 2016 IDSA Guidelines. </a:t>
            </a:r>
            <a:r>
              <a:rPr lang="en-US" sz="1100" i="1" dirty="0" err="1"/>
              <a:t>Clin</a:t>
            </a:r>
            <a:r>
              <a:rPr lang="en-US" sz="1100" i="1" dirty="0"/>
              <a:t> Infect Dis</a:t>
            </a:r>
            <a:r>
              <a:rPr lang="en-US" sz="1100" dirty="0"/>
              <a:t>. 2016;63(4):e1-e60.</a:t>
            </a:r>
          </a:p>
        </p:txBody>
      </p:sp>
    </p:spTree>
    <p:extLst>
      <p:ext uri="{BB962C8B-B14F-4D97-AF65-F5344CB8AC3E}">
        <p14:creationId xmlns:p14="http://schemas.microsoft.com/office/powerpoint/2010/main" val="1495544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A3C137-834D-4A5D-A56C-16ACF492934E}"/>
              </a:ext>
            </a:extLst>
          </p:cNvPr>
          <p:cNvSpPr>
            <a:spLocks noGrp="1"/>
          </p:cNvSpPr>
          <p:nvPr>
            <p:ph type="sldNum" sz="quarter" idx="12"/>
          </p:nvPr>
        </p:nvSpPr>
        <p:spPr/>
        <p:txBody>
          <a:bodyPr/>
          <a:lstStyle/>
          <a:p>
            <a:fld id="{F4F37E10-BB36-47A4-BC95-F479C5EA9F5E}" type="slidenum">
              <a:rPr lang="en-US" smtClean="0">
                <a:solidFill>
                  <a:prstClr val="white"/>
                </a:solidFill>
              </a:rPr>
              <a:pPr/>
              <a:t>38</a:t>
            </a:fld>
            <a:endParaRPr lang="en-US">
              <a:solidFill>
                <a:prstClr val="white"/>
              </a:solidFill>
            </a:endParaRPr>
          </a:p>
        </p:txBody>
      </p:sp>
      <p:sp>
        <p:nvSpPr>
          <p:cNvPr id="4" name="Title 3">
            <a:extLst>
              <a:ext uri="{FF2B5EF4-FFF2-40B4-BE49-F238E27FC236}">
                <a16:creationId xmlns:a16="http://schemas.microsoft.com/office/drawing/2014/main" id="{AE453388-CE13-4B42-B669-E74927107B31}"/>
              </a:ext>
            </a:extLst>
          </p:cNvPr>
          <p:cNvSpPr>
            <a:spLocks noGrp="1"/>
          </p:cNvSpPr>
          <p:nvPr>
            <p:ph type="title"/>
          </p:nvPr>
        </p:nvSpPr>
        <p:spPr/>
        <p:txBody>
          <a:bodyPr/>
          <a:lstStyle/>
          <a:p>
            <a:r>
              <a:rPr lang="en-US" dirty="0"/>
              <a:t>Therapeutic Drug Monitoring </a:t>
            </a:r>
          </a:p>
        </p:txBody>
      </p:sp>
      <p:sp>
        <p:nvSpPr>
          <p:cNvPr id="7" name="TextBox 6">
            <a:extLst>
              <a:ext uri="{FF2B5EF4-FFF2-40B4-BE49-F238E27FC236}">
                <a16:creationId xmlns:a16="http://schemas.microsoft.com/office/drawing/2014/main" id="{C676341D-3D9F-459F-8D6B-EA1C03C690D0}"/>
              </a:ext>
            </a:extLst>
          </p:cNvPr>
          <p:cNvSpPr txBox="1"/>
          <p:nvPr/>
        </p:nvSpPr>
        <p:spPr>
          <a:xfrm>
            <a:off x="36185" y="4526402"/>
            <a:ext cx="8951184" cy="600164"/>
          </a:xfrm>
          <a:prstGeom prst="rect">
            <a:avLst/>
          </a:prstGeom>
          <a:noFill/>
        </p:spPr>
        <p:txBody>
          <a:bodyPr wrap="square" rtlCol="0" anchor="b">
            <a:spAutoFit/>
          </a:bodyPr>
          <a:lstStyle/>
          <a:p>
            <a:pPr fontAlgn="base"/>
            <a:r>
              <a:rPr lang="en-US" sz="1100" dirty="0"/>
              <a:t>Additional studies needed to assess role of TDM for </a:t>
            </a:r>
            <a:r>
              <a:rPr lang="en-US" sz="1100" dirty="0" err="1"/>
              <a:t>isavuconazole</a:t>
            </a:r>
            <a:r>
              <a:rPr lang="en-US" sz="1100" dirty="0"/>
              <a:t> and posaconazole extended-release tablet and intravenous formulations.</a:t>
            </a:r>
          </a:p>
          <a:p>
            <a:pPr fontAlgn="base"/>
            <a:r>
              <a:rPr lang="en-US" sz="1100" dirty="0"/>
              <a:t>CNS, central nervous system; GI, gastrointestinal; TDM, therapeutic drug monitoring.</a:t>
            </a:r>
            <a:endParaRPr lang="en-US" sz="800" dirty="0"/>
          </a:p>
          <a:p>
            <a:r>
              <a:rPr lang="en-US" sz="1100" dirty="0"/>
              <a:t>Patterson TF, et al. 2016 IDSA Guidelines. </a:t>
            </a:r>
            <a:r>
              <a:rPr lang="en-US" sz="1100" i="1" dirty="0" err="1"/>
              <a:t>Clin</a:t>
            </a:r>
            <a:r>
              <a:rPr lang="en-US" sz="1100" i="1" dirty="0"/>
              <a:t> Infect Dis</a:t>
            </a:r>
            <a:r>
              <a:rPr lang="en-US" sz="1100" dirty="0"/>
              <a:t>. 2016;63(4):e1–e60.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7562053"/>
              </p:ext>
            </p:extLst>
          </p:nvPr>
        </p:nvGraphicFramePr>
        <p:xfrm>
          <a:off x="138557" y="1122940"/>
          <a:ext cx="8769915" cy="3364992"/>
        </p:xfrm>
        <a:graphic>
          <a:graphicData uri="http://schemas.openxmlformats.org/drawingml/2006/table">
            <a:tbl>
              <a:tblPr firstRow="1" bandRow="1">
                <a:tableStyleId>{5C22544A-7EE6-4342-B048-85BDC9FD1C3A}</a:tableStyleId>
              </a:tblPr>
              <a:tblGrid>
                <a:gridCol w="2028570">
                  <a:extLst>
                    <a:ext uri="{9D8B030D-6E8A-4147-A177-3AD203B41FA5}">
                      <a16:colId xmlns:a16="http://schemas.microsoft.com/office/drawing/2014/main" val="20000"/>
                    </a:ext>
                  </a:extLst>
                </a:gridCol>
                <a:gridCol w="6741345">
                  <a:extLst>
                    <a:ext uri="{9D8B030D-6E8A-4147-A177-3AD203B41FA5}">
                      <a16:colId xmlns:a16="http://schemas.microsoft.com/office/drawing/2014/main" val="20001"/>
                    </a:ext>
                  </a:extLst>
                </a:gridCol>
              </a:tblGrid>
              <a:tr h="297604">
                <a:tc>
                  <a:txBody>
                    <a:bodyPr/>
                    <a:lstStyle/>
                    <a:p>
                      <a:r>
                        <a:rPr lang="en-US" sz="1200" b="1" i="0" kern="1200" dirty="0">
                          <a:solidFill>
                            <a:schemeClr val="lt1"/>
                          </a:solidFill>
                          <a:effectLst/>
                          <a:latin typeface="+mn-lt"/>
                          <a:ea typeface="+mn-ea"/>
                          <a:cs typeface="+mn-cs"/>
                        </a:rPr>
                        <a:t>Clinical Scenarios Where Antifungal TDM Is Useful </a:t>
                      </a:r>
                      <a:endParaRPr lang="en-US" sz="1200" dirty="0">
                        <a:latin typeface="+mn-lt"/>
                      </a:endParaRPr>
                    </a:p>
                  </a:txBody>
                  <a:tcPr marL="45720" marR="45720" marT="27432" marB="27432" anchor="b"/>
                </a:tc>
                <a:tc>
                  <a:txBody>
                    <a:bodyPr/>
                    <a:lstStyle/>
                    <a:p>
                      <a:pPr algn="ctr"/>
                      <a:r>
                        <a:rPr lang="en-US" sz="1200" baseline="0" dirty="0">
                          <a:latin typeface="+mn-lt"/>
                        </a:rPr>
                        <a:t>Comments</a:t>
                      </a:r>
                      <a:endParaRPr lang="en-US" sz="1200" dirty="0">
                        <a:latin typeface="+mn-lt"/>
                      </a:endParaRPr>
                    </a:p>
                  </a:txBody>
                  <a:tcPr marL="45720" marR="45720" marT="27432" marB="27432" anchor="ctr"/>
                </a:tc>
                <a:extLst>
                  <a:ext uri="{0D108BD9-81ED-4DB2-BD59-A6C34878D82A}">
                    <a16:rowId xmlns:a16="http://schemas.microsoft.com/office/drawing/2014/main" val="10000"/>
                  </a:ext>
                </a:extLst>
              </a:tr>
              <a:tr h="224428">
                <a:tc>
                  <a:txBody>
                    <a:bodyPr/>
                    <a:lstStyle/>
                    <a:p>
                      <a:pPr algn="l" fontAlgn="base"/>
                      <a:r>
                        <a:rPr lang="en-US" sz="1200" dirty="0">
                          <a:effectLst/>
                          <a:latin typeface="+mn-lt"/>
                        </a:rPr>
                        <a:t>Populations with increased pharmacokinetic variability </a:t>
                      </a:r>
                    </a:p>
                  </a:txBody>
                  <a:tcPr marL="45720" marR="45720" marT="27432" marB="27432"/>
                </a:tc>
                <a:tc>
                  <a:txBody>
                    <a:bodyPr/>
                    <a:lstStyle/>
                    <a:p>
                      <a:pPr marL="171450" indent="-171450" algn="l" fontAlgn="base">
                        <a:buFont typeface="Arial" panose="020B0604020202020204" pitchFamily="34" charset="0"/>
                        <a:buChar char="•"/>
                      </a:pPr>
                      <a:r>
                        <a:rPr lang="en-US" sz="1200" dirty="0">
                          <a:effectLst/>
                          <a:latin typeface="+mn-lt"/>
                        </a:rPr>
                        <a:t>Impaired GI function; hepatic (voriconazole, posaconazole, itraconazole); pediatric patients, elderly patients, obese patients, critically ill patients </a:t>
                      </a:r>
                    </a:p>
                  </a:txBody>
                  <a:tcPr marL="45720" marR="45720" marT="27432" marB="27432"/>
                </a:tc>
                <a:extLst>
                  <a:ext uri="{0D108BD9-81ED-4DB2-BD59-A6C34878D82A}">
                    <a16:rowId xmlns:a16="http://schemas.microsoft.com/office/drawing/2014/main" val="10001"/>
                  </a:ext>
                </a:extLst>
              </a:tr>
              <a:tr h="125386">
                <a:tc>
                  <a:txBody>
                    <a:bodyPr/>
                    <a:lstStyle/>
                    <a:p>
                      <a:pPr algn="l" fontAlgn="base"/>
                      <a:r>
                        <a:rPr lang="en-US" sz="1200">
                          <a:effectLst/>
                          <a:latin typeface="+mn-lt"/>
                        </a:rPr>
                        <a:t>Changing pharmacokinetics </a:t>
                      </a:r>
                    </a:p>
                  </a:txBody>
                  <a:tcPr marL="45720" marR="45720" marT="27432" marB="27432"/>
                </a:tc>
                <a:tc>
                  <a:txBody>
                    <a:bodyPr/>
                    <a:lstStyle/>
                    <a:p>
                      <a:pPr marL="171450" indent="-171450" algn="l" fontAlgn="base">
                        <a:buFont typeface="Arial" panose="020B0604020202020204" pitchFamily="34" charset="0"/>
                        <a:buChar char="•"/>
                      </a:pPr>
                      <a:r>
                        <a:rPr lang="en-US" sz="1200" dirty="0">
                          <a:effectLst/>
                          <a:latin typeface="+mn-lt"/>
                        </a:rPr>
                        <a:t>Intravenous-to-oral switch, changing GI function, changing hepatic or renal function, physiological instability </a:t>
                      </a:r>
                    </a:p>
                  </a:txBody>
                  <a:tcPr marL="45720" marR="45720" marT="27432" marB="27432"/>
                </a:tc>
                <a:extLst>
                  <a:ext uri="{0D108BD9-81ED-4DB2-BD59-A6C34878D82A}">
                    <a16:rowId xmlns:a16="http://schemas.microsoft.com/office/drawing/2014/main" val="10002"/>
                  </a:ext>
                </a:extLst>
              </a:tr>
              <a:tr h="309777">
                <a:tc>
                  <a:txBody>
                    <a:bodyPr/>
                    <a:lstStyle/>
                    <a:p>
                      <a:pPr algn="l" fontAlgn="base"/>
                      <a:r>
                        <a:rPr lang="en-US" sz="1200" dirty="0">
                          <a:effectLst/>
                          <a:latin typeface="+mn-lt"/>
                        </a:rPr>
                        <a:t>Interacting medications </a:t>
                      </a:r>
                    </a:p>
                  </a:txBody>
                  <a:tcPr marL="45720" marR="45720" marT="27432" marB="27432"/>
                </a:tc>
                <a:tc>
                  <a:txBody>
                    <a:bodyPr/>
                    <a:lstStyle/>
                    <a:p>
                      <a:pPr marL="171450" indent="-171450" algn="l" fontAlgn="base">
                        <a:buFont typeface="Arial" panose="020B0604020202020204" pitchFamily="34" charset="0"/>
                        <a:buChar char="•"/>
                      </a:pPr>
                      <a:r>
                        <a:rPr lang="en-US" sz="1200" dirty="0">
                          <a:effectLst/>
                          <a:latin typeface="+mn-lt"/>
                        </a:rPr>
                        <a:t>Patient receiving medication that induces CYP3A4, antacids, proton pump inhibitors (itraconazole capsules, posaconazole suspension), antiretroviral medications </a:t>
                      </a:r>
                    </a:p>
                    <a:p>
                      <a:pPr marL="171450" indent="-171450" algn="l" fontAlgn="base">
                        <a:buFont typeface="Arial" panose="020B0604020202020204" pitchFamily="34" charset="0"/>
                        <a:buChar char="•"/>
                      </a:pPr>
                      <a:r>
                        <a:rPr lang="en-US" sz="1200" dirty="0">
                          <a:effectLst/>
                          <a:latin typeface="+mn-lt"/>
                        </a:rPr>
                        <a:t>Possibly corticosteroids (voriconazole)</a:t>
                      </a:r>
                    </a:p>
                  </a:txBody>
                  <a:tcPr marL="45720" marR="45720" marT="27432" marB="27432"/>
                </a:tc>
                <a:extLst>
                  <a:ext uri="{0D108BD9-81ED-4DB2-BD59-A6C34878D82A}">
                    <a16:rowId xmlns:a16="http://schemas.microsoft.com/office/drawing/2014/main" val="10003"/>
                  </a:ext>
                </a:extLst>
              </a:tr>
              <a:tr h="217582">
                <a:tc>
                  <a:txBody>
                    <a:bodyPr/>
                    <a:lstStyle/>
                    <a:p>
                      <a:pPr algn="l" fontAlgn="base"/>
                      <a:r>
                        <a:rPr lang="en-US" sz="1200">
                          <a:effectLst/>
                          <a:latin typeface="+mn-lt"/>
                        </a:rPr>
                        <a:t>Severe disease </a:t>
                      </a:r>
                    </a:p>
                  </a:txBody>
                  <a:tcPr marL="45720" marR="45720" marT="27432" marB="27432"/>
                </a:tc>
                <a:tc>
                  <a:txBody>
                    <a:bodyPr/>
                    <a:lstStyle/>
                    <a:p>
                      <a:pPr marL="171450" indent="-171450" algn="l" fontAlgn="base">
                        <a:buFont typeface="Arial" panose="020B0604020202020204" pitchFamily="34" charset="0"/>
                        <a:buChar char="•"/>
                      </a:pPr>
                      <a:r>
                        <a:rPr lang="en-US" sz="1200" dirty="0">
                          <a:effectLst/>
                          <a:latin typeface="+mn-lt"/>
                        </a:rPr>
                        <a:t>Extensive infection, lesions contiguous with critical structures, CNS infection, multifocal or disseminated infection </a:t>
                      </a:r>
                    </a:p>
                  </a:txBody>
                  <a:tcPr marL="45720" marR="45720" marT="27432" marB="27432"/>
                </a:tc>
                <a:extLst>
                  <a:ext uri="{0D108BD9-81ED-4DB2-BD59-A6C34878D82A}">
                    <a16:rowId xmlns:a16="http://schemas.microsoft.com/office/drawing/2014/main" val="10004"/>
                  </a:ext>
                </a:extLst>
              </a:tr>
              <a:tr h="133753">
                <a:tc>
                  <a:txBody>
                    <a:bodyPr/>
                    <a:lstStyle/>
                    <a:p>
                      <a:pPr algn="l" fontAlgn="base"/>
                      <a:r>
                        <a:rPr lang="en-US" sz="1200">
                          <a:effectLst/>
                          <a:latin typeface="+mn-lt"/>
                        </a:rPr>
                        <a:t>Compliance </a:t>
                      </a:r>
                    </a:p>
                  </a:txBody>
                  <a:tcPr marL="45720" marR="45720" marT="27432" marB="27432"/>
                </a:tc>
                <a:tc>
                  <a:txBody>
                    <a:bodyPr/>
                    <a:lstStyle/>
                    <a:p>
                      <a:pPr marL="171450" indent="-171450" algn="l" fontAlgn="base">
                        <a:buFont typeface="Arial" panose="020B0604020202020204" pitchFamily="34" charset="0"/>
                        <a:buChar char="•"/>
                      </a:pPr>
                      <a:r>
                        <a:rPr lang="en-US" sz="1200" dirty="0">
                          <a:effectLst/>
                          <a:latin typeface="+mn-lt"/>
                        </a:rPr>
                        <a:t>Important issue with longer-term consolidation therapy or secondary prophylaxis </a:t>
                      </a:r>
                    </a:p>
                  </a:txBody>
                  <a:tcPr marL="45720" marR="45720" marT="27432" marB="27432"/>
                </a:tc>
                <a:extLst>
                  <a:ext uri="{0D108BD9-81ED-4DB2-BD59-A6C34878D82A}">
                    <a16:rowId xmlns:a16="http://schemas.microsoft.com/office/drawing/2014/main" val="10005"/>
                  </a:ext>
                </a:extLst>
              </a:tr>
              <a:tr h="217582">
                <a:tc>
                  <a:txBody>
                    <a:bodyPr/>
                    <a:lstStyle/>
                    <a:p>
                      <a:pPr algn="l" fontAlgn="base"/>
                      <a:r>
                        <a:rPr lang="en-US" sz="1200" dirty="0">
                          <a:effectLst/>
                          <a:latin typeface="+mn-lt"/>
                        </a:rPr>
                        <a:t>Suspected breakthrough infection </a:t>
                      </a:r>
                    </a:p>
                  </a:txBody>
                  <a:tcPr marL="45720" marR="45720" marT="27432" marB="27432"/>
                </a:tc>
                <a:tc>
                  <a:txBody>
                    <a:bodyPr/>
                    <a:lstStyle/>
                    <a:p>
                      <a:pPr marL="171450" indent="-171450" algn="l" fontAlgn="base">
                        <a:buFont typeface="Arial" panose="020B0604020202020204" pitchFamily="34" charset="0"/>
                        <a:buChar char="•"/>
                      </a:pPr>
                      <a:r>
                        <a:rPr lang="en-US" sz="1200" dirty="0" err="1">
                          <a:effectLst/>
                          <a:latin typeface="+mn-lt"/>
                        </a:rPr>
                        <a:t>TDM</a:t>
                      </a:r>
                      <a:r>
                        <a:rPr lang="en-US" sz="1200" dirty="0">
                          <a:effectLst/>
                          <a:latin typeface="+mn-lt"/>
                        </a:rPr>
                        <a:t> can help to establish whether fungal disease progression occurred in the setting of inadequate antifungal exposure </a:t>
                      </a:r>
                    </a:p>
                  </a:txBody>
                  <a:tcPr marL="45720" marR="45720" marT="27432" marB="27432"/>
                </a:tc>
                <a:extLst>
                  <a:ext uri="{0D108BD9-81ED-4DB2-BD59-A6C34878D82A}">
                    <a16:rowId xmlns:a16="http://schemas.microsoft.com/office/drawing/2014/main" val="10006"/>
                  </a:ext>
                </a:extLst>
              </a:tr>
              <a:tr h="218405">
                <a:tc>
                  <a:txBody>
                    <a:bodyPr/>
                    <a:lstStyle/>
                    <a:p>
                      <a:pPr algn="l" fontAlgn="base"/>
                      <a:r>
                        <a:rPr lang="en-US" sz="1200" dirty="0">
                          <a:effectLst/>
                          <a:latin typeface="+mn-lt"/>
                        </a:rPr>
                        <a:t>Suspected drug toxicity, neurotoxicity (voriconazole) </a:t>
                      </a:r>
                    </a:p>
                  </a:txBody>
                  <a:tcPr marL="45720" marR="45720" marT="27432" marB="27432"/>
                </a:tc>
                <a:tc>
                  <a:txBody>
                    <a:bodyPr/>
                    <a:lstStyle/>
                    <a:p>
                      <a:pPr marL="171450" indent="-171450" algn="l" fontAlgn="base">
                        <a:buFont typeface="Arial" panose="020B0604020202020204" pitchFamily="34" charset="0"/>
                        <a:buChar char="•"/>
                      </a:pPr>
                      <a:r>
                        <a:rPr lang="en-US" sz="1200" dirty="0">
                          <a:effectLst/>
                          <a:latin typeface="+mn-lt"/>
                        </a:rPr>
                        <a:t>Although exposure-response relationships are described for other toxicities (</a:t>
                      </a:r>
                      <a:r>
                        <a:rPr lang="en-US" sz="1200" dirty="0" err="1">
                          <a:effectLst/>
                          <a:latin typeface="+mn-lt"/>
                        </a:rPr>
                        <a:t>eg</a:t>
                      </a:r>
                      <a:r>
                        <a:rPr lang="en-US" sz="1200" dirty="0">
                          <a:effectLst/>
                          <a:latin typeface="+mn-lt"/>
                        </a:rPr>
                        <a:t>, hepatotoxicity, bone disease), the utility of </a:t>
                      </a:r>
                      <a:r>
                        <a:rPr lang="en-US" sz="1200" dirty="0" err="1">
                          <a:effectLst/>
                          <a:latin typeface="+mn-lt"/>
                        </a:rPr>
                        <a:t>TDM</a:t>
                      </a:r>
                      <a:r>
                        <a:rPr lang="en-US" sz="1200" dirty="0">
                          <a:effectLst/>
                          <a:latin typeface="+mn-lt"/>
                        </a:rPr>
                        <a:t> to prevent their occurrence is less well established </a:t>
                      </a:r>
                    </a:p>
                  </a:txBody>
                  <a:tcPr marL="45720" marR="45720" marT="27432" marB="27432"/>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2454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722318" y="2635324"/>
            <a:ext cx="7322225" cy="1021556"/>
          </a:xfrm>
        </p:spPr>
        <p:txBody>
          <a:bodyPr/>
          <a:lstStyle/>
          <a:p>
            <a:r>
              <a:rPr lang="en-US" altLang="en-US" cap="none" dirty="0"/>
              <a:t>Preventio</a:t>
            </a:r>
            <a:r>
              <a:rPr lang="en-US" altLang="en-US" dirty="0"/>
              <a:t>n of IFIs</a:t>
            </a:r>
            <a:endParaRPr lang="en-US" altLang="en-US" cap="none" dirty="0"/>
          </a:p>
        </p:txBody>
      </p:sp>
      <p:sp>
        <p:nvSpPr>
          <p:cNvPr id="2" name="Text Placeholder 1"/>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3FE4D29-1698-4223-B5F8-FBCCAC286893}" type="slidenum">
              <a:rPr lang="en-US" smtClean="0"/>
              <a:pPr/>
              <a:t>39</a:t>
            </a:fld>
            <a:endParaRPr lang="en-US" dirty="0"/>
          </a:p>
        </p:txBody>
      </p:sp>
    </p:spTree>
    <p:extLst>
      <p:ext uri="{BB962C8B-B14F-4D97-AF65-F5344CB8AC3E}">
        <p14:creationId xmlns:p14="http://schemas.microsoft.com/office/powerpoint/2010/main" val="370591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Pretest Audience Response Question</a:t>
            </a:r>
          </a:p>
        </p:txBody>
      </p:sp>
      <p:sp>
        <p:nvSpPr>
          <p:cNvPr id="4" name="Slide Number Placeholder 3"/>
          <p:cNvSpPr>
            <a:spLocks noGrp="1"/>
          </p:cNvSpPr>
          <p:nvPr>
            <p:ph type="sldNum" sz="quarter" idx="12"/>
          </p:nvPr>
        </p:nvSpPr>
        <p:spPr/>
        <p:txBody>
          <a:bodyPr/>
          <a:lstStyle/>
          <a:p>
            <a:pPr defTabSz="914378"/>
            <a:fld id="{F4F37E10-BB36-47A4-BC95-F479C5EA9F5E}" type="slidenum">
              <a:rPr lang="en-US">
                <a:solidFill>
                  <a:prstClr val="white"/>
                </a:solidFill>
              </a:rPr>
              <a:pPr defTabSz="914378"/>
              <a:t>4</a:t>
            </a:fld>
            <a:endParaRPr lang="en-US" dirty="0">
              <a:solidFill>
                <a:prstClr val="white"/>
              </a:solidFill>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latin typeface="Calibri"/>
              </a:rPr>
              <a:t>?</a:t>
            </a:r>
          </a:p>
        </p:txBody>
      </p:sp>
      <p:sp>
        <p:nvSpPr>
          <p:cNvPr id="12" name="TextBox 11"/>
          <p:cNvSpPr txBox="1"/>
          <p:nvPr/>
        </p:nvSpPr>
        <p:spPr>
          <a:xfrm>
            <a:off x="744275" y="1167357"/>
            <a:ext cx="7868442" cy="2985433"/>
          </a:xfrm>
          <a:prstGeom prst="rect">
            <a:avLst/>
          </a:prstGeom>
          <a:noFill/>
        </p:spPr>
        <p:txBody>
          <a:bodyPr wrap="square" rtlCol="0">
            <a:spAutoFit/>
          </a:bodyPr>
          <a:lstStyle/>
          <a:p>
            <a:pPr defTabSz="914378">
              <a:spcBef>
                <a:spcPts val="600"/>
              </a:spcBef>
            </a:pPr>
            <a:r>
              <a:rPr lang="en-US" sz="2400" b="1" dirty="0">
                <a:solidFill>
                  <a:srgbClr val="262262"/>
                </a:solidFill>
                <a:latin typeface="Arial" panose="020B0604020202020204" pitchFamily="34" charset="0"/>
                <a:cs typeface="Arial" panose="020B0604020202020204" pitchFamily="34" charset="0"/>
              </a:rPr>
              <a:t>According to the most recent surveillance data, what percentage of Candida blood isolates exhibit echinocandin resistance?</a:t>
            </a:r>
          </a:p>
          <a:p>
            <a:pPr defTabSz="914378">
              <a:spcBef>
                <a:spcPts val="600"/>
              </a:spcBef>
            </a:pPr>
            <a:endParaRPr lang="en-US" sz="2400" b="1" dirty="0">
              <a:solidFill>
                <a:srgbClr val="262262"/>
              </a:solidFill>
              <a:latin typeface="Arial" panose="020B0604020202020204" pitchFamily="34" charset="0"/>
              <a:cs typeface="Arial" panose="020B0604020202020204" pitchFamily="34" charset="0"/>
            </a:endParaRPr>
          </a:p>
          <a:p>
            <a:pPr marL="457189" indent="-457189" defTabSz="914378">
              <a:spcBef>
                <a:spcPts val="600"/>
              </a:spcBef>
              <a:buFont typeface="+mj-lt"/>
              <a:buAutoNum type="alphaUcPeriod"/>
            </a:pPr>
            <a:r>
              <a:rPr lang="en-US" sz="2400" dirty="0">
                <a:solidFill>
                  <a:srgbClr val="262262"/>
                </a:solidFill>
                <a:latin typeface="Arial" panose="020B0604020202020204" pitchFamily="34" charset="0"/>
                <a:cs typeface="Arial" panose="020B0604020202020204" pitchFamily="34" charset="0"/>
              </a:rPr>
              <a:t>1%</a:t>
            </a:r>
          </a:p>
          <a:p>
            <a:pPr marL="457189" indent="-457189" defTabSz="914378">
              <a:spcBef>
                <a:spcPts val="600"/>
              </a:spcBef>
              <a:buFont typeface="+mj-lt"/>
              <a:buAutoNum type="alphaUcPeriod"/>
            </a:pPr>
            <a:r>
              <a:rPr lang="en-US" sz="2400" b="1" dirty="0">
                <a:solidFill>
                  <a:srgbClr val="262262"/>
                </a:solidFill>
                <a:latin typeface="Arial" panose="020B0604020202020204" pitchFamily="34" charset="0"/>
                <a:cs typeface="Arial" panose="020B0604020202020204" pitchFamily="34" charset="0"/>
              </a:rPr>
              <a:t>3%</a:t>
            </a:r>
          </a:p>
          <a:p>
            <a:pPr marL="457189" indent="-457189" defTabSz="914378">
              <a:spcBef>
                <a:spcPts val="600"/>
              </a:spcBef>
              <a:buFont typeface="+mj-lt"/>
              <a:buAutoNum type="alphaUcPeriod"/>
            </a:pPr>
            <a:r>
              <a:rPr lang="en-US" sz="2400" dirty="0">
                <a:solidFill>
                  <a:srgbClr val="262262"/>
                </a:solidFill>
                <a:latin typeface="Arial" panose="020B0604020202020204" pitchFamily="34" charset="0"/>
                <a:cs typeface="Arial" panose="020B0604020202020204" pitchFamily="34" charset="0"/>
              </a:rPr>
              <a:t>5% </a:t>
            </a: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defTabSz="914378"/>
              <a:r>
                <a:rPr lang="en-US" sz="2400" b="1">
                  <a:solidFill>
                    <a:prstClr val="white"/>
                  </a:solidFill>
                  <a:latin typeface="Tahoma"/>
                </a:rPr>
                <a:t>:01</a:t>
              </a: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02861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BFF92C-7E67-427C-A09F-C8993B2A49BC}"/>
              </a:ext>
            </a:extLst>
          </p:cNvPr>
          <p:cNvSpPr>
            <a:spLocks noGrp="1"/>
          </p:cNvSpPr>
          <p:nvPr>
            <p:ph idx="1"/>
          </p:nvPr>
        </p:nvSpPr>
        <p:spPr>
          <a:xfrm>
            <a:off x="457200" y="1343843"/>
            <a:ext cx="8280399" cy="3394472"/>
          </a:xfrm>
        </p:spPr>
        <p:txBody>
          <a:bodyPr/>
          <a:lstStyle/>
          <a:p>
            <a:pPr>
              <a:spcBef>
                <a:spcPts val="1800"/>
              </a:spcBef>
            </a:pPr>
            <a:r>
              <a:rPr lang="en-US" dirty="0"/>
              <a:t>Environmental exposure reduction (frequently not feasible)</a:t>
            </a:r>
          </a:p>
          <a:p>
            <a:pPr>
              <a:spcBef>
                <a:spcPts val="1800"/>
              </a:spcBef>
            </a:pPr>
            <a:r>
              <a:rPr lang="en-US" dirty="0"/>
              <a:t>Pharmacologic prophylaxis </a:t>
            </a:r>
            <a:r>
              <a:rPr lang="en-US" u="sng" dirty="0"/>
              <a:t>during a period of risk</a:t>
            </a:r>
          </a:p>
          <a:p>
            <a:pPr marL="0" indent="0">
              <a:spcBef>
                <a:spcPts val="1800"/>
              </a:spcBef>
              <a:buNone/>
            </a:pPr>
            <a:endParaRPr lang="en-US" dirty="0"/>
          </a:p>
          <a:p>
            <a:pPr marL="0" indent="0">
              <a:spcBef>
                <a:spcPts val="1800"/>
              </a:spcBef>
              <a:buNone/>
            </a:pPr>
            <a:endParaRPr lang="en-US" dirty="0"/>
          </a:p>
        </p:txBody>
      </p:sp>
      <p:sp>
        <p:nvSpPr>
          <p:cNvPr id="3" name="Slide Number Placeholder 2">
            <a:extLst>
              <a:ext uri="{FF2B5EF4-FFF2-40B4-BE49-F238E27FC236}">
                <a16:creationId xmlns:a16="http://schemas.microsoft.com/office/drawing/2014/main" id="{849FCDC2-81F2-481E-9575-ADAB019C183D}"/>
              </a:ext>
            </a:extLst>
          </p:cNvPr>
          <p:cNvSpPr>
            <a:spLocks noGrp="1"/>
          </p:cNvSpPr>
          <p:nvPr>
            <p:ph type="sldNum" sz="quarter" idx="12"/>
          </p:nvPr>
        </p:nvSpPr>
        <p:spPr/>
        <p:txBody>
          <a:bodyPr/>
          <a:lstStyle/>
          <a:p>
            <a:fld id="{F4F37E10-BB36-47A4-BC95-F479C5EA9F5E}" type="slidenum">
              <a:rPr lang="en-US" smtClean="0"/>
              <a:pPr/>
              <a:t>40</a:t>
            </a:fld>
            <a:endParaRPr lang="en-US"/>
          </a:p>
        </p:txBody>
      </p:sp>
      <p:sp>
        <p:nvSpPr>
          <p:cNvPr id="4" name="Title 3">
            <a:extLst>
              <a:ext uri="{FF2B5EF4-FFF2-40B4-BE49-F238E27FC236}">
                <a16:creationId xmlns:a16="http://schemas.microsoft.com/office/drawing/2014/main" id="{26B11E03-0DCC-4AB5-81C1-DAC361A2C6FF}"/>
              </a:ext>
            </a:extLst>
          </p:cNvPr>
          <p:cNvSpPr>
            <a:spLocks noGrp="1"/>
          </p:cNvSpPr>
          <p:nvPr>
            <p:ph type="title"/>
          </p:nvPr>
        </p:nvSpPr>
        <p:spPr/>
        <p:txBody>
          <a:bodyPr/>
          <a:lstStyle/>
          <a:p>
            <a:r>
              <a:rPr lang="en-US" dirty="0"/>
              <a:t>Strategies for IFI Prevention</a:t>
            </a:r>
          </a:p>
        </p:txBody>
      </p:sp>
    </p:spTree>
    <p:extLst>
      <p:ext uri="{BB962C8B-B14F-4D97-AF65-F5344CB8AC3E}">
        <p14:creationId xmlns:p14="http://schemas.microsoft.com/office/powerpoint/2010/main" val="41164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574E9-76F8-4FD1-A23F-F718EB8CCA64}"/>
              </a:ext>
            </a:extLst>
          </p:cNvPr>
          <p:cNvSpPr>
            <a:spLocks noGrp="1"/>
          </p:cNvSpPr>
          <p:nvPr>
            <p:ph type="title"/>
          </p:nvPr>
        </p:nvSpPr>
        <p:spPr/>
        <p:txBody>
          <a:bodyPr>
            <a:normAutofit fontScale="90000"/>
          </a:bodyPr>
          <a:lstStyle/>
          <a:p>
            <a:r>
              <a:rPr lang="en-US" dirty="0"/>
              <a:t>Prophylactic Treatment: Low Infection Risk</a:t>
            </a:r>
          </a:p>
        </p:txBody>
      </p:sp>
      <p:sp>
        <p:nvSpPr>
          <p:cNvPr id="3" name="Slide Number Placeholder 2">
            <a:extLst>
              <a:ext uri="{FF2B5EF4-FFF2-40B4-BE49-F238E27FC236}">
                <a16:creationId xmlns:a16="http://schemas.microsoft.com/office/drawing/2014/main" id="{14B92D54-58EF-4DAD-9B2A-2FB589085063}"/>
              </a:ext>
            </a:extLst>
          </p:cNvPr>
          <p:cNvSpPr>
            <a:spLocks noGrp="1"/>
          </p:cNvSpPr>
          <p:nvPr>
            <p:ph type="sldNum" sz="quarter" idx="12"/>
          </p:nvPr>
        </p:nvSpPr>
        <p:spPr/>
        <p:txBody>
          <a:bodyPr/>
          <a:lstStyle/>
          <a:p>
            <a:fld id="{F4F37E10-BB36-47A4-BC95-F479C5EA9F5E}" type="slidenum">
              <a:rPr lang="en-US" smtClean="0"/>
              <a:pPr/>
              <a:t>41</a:t>
            </a:fld>
            <a:endParaRPr lang="en-US"/>
          </a:p>
        </p:txBody>
      </p:sp>
      <p:grpSp>
        <p:nvGrpSpPr>
          <p:cNvPr id="9" name="Group 8">
            <a:extLst>
              <a:ext uri="{FF2B5EF4-FFF2-40B4-BE49-F238E27FC236}">
                <a16:creationId xmlns:a16="http://schemas.microsoft.com/office/drawing/2014/main" id="{85A5CA78-6DCC-49D3-AB82-C78B7A863609}"/>
              </a:ext>
            </a:extLst>
          </p:cNvPr>
          <p:cNvGrpSpPr/>
          <p:nvPr/>
        </p:nvGrpSpPr>
        <p:grpSpPr>
          <a:xfrm>
            <a:off x="1732179" y="1471473"/>
            <a:ext cx="5679642" cy="2718416"/>
            <a:chOff x="1423024" y="1471473"/>
            <a:chExt cx="5679642" cy="2718416"/>
          </a:xfrm>
        </p:grpSpPr>
        <p:sp>
          <p:nvSpPr>
            <p:cNvPr id="5" name="Rectangle 4">
              <a:extLst>
                <a:ext uri="{FF2B5EF4-FFF2-40B4-BE49-F238E27FC236}">
                  <a16:creationId xmlns:a16="http://schemas.microsoft.com/office/drawing/2014/main" id="{19606CCF-8919-4B6C-AF84-DEDB6085C67A}"/>
                </a:ext>
              </a:extLst>
            </p:cNvPr>
            <p:cNvSpPr/>
            <p:nvPr/>
          </p:nvSpPr>
          <p:spPr>
            <a:xfrm rot="464170">
              <a:off x="1739353" y="1471473"/>
              <a:ext cx="1436914" cy="142385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Infection Prevention</a:t>
              </a:r>
            </a:p>
          </p:txBody>
        </p:sp>
        <p:sp>
          <p:nvSpPr>
            <p:cNvPr id="6" name="Rectangle 5">
              <a:extLst>
                <a:ext uri="{FF2B5EF4-FFF2-40B4-BE49-F238E27FC236}">
                  <a16:creationId xmlns:a16="http://schemas.microsoft.com/office/drawing/2014/main" id="{942FA741-6A0E-4864-B5B1-A752CF5759D6}"/>
                </a:ext>
              </a:extLst>
            </p:cNvPr>
            <p:cNvSpPr/>
            <p:nvPr/>
          </p:nvSpPr>
          <p:spPr>
            <a:xfrm rot="463895">
              <a:off x="5589605" y="1986298"/>
              <a:ext cx="1436914" cy="142385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Safety</a:t>
              </a:r>
            </a:p>
          </p:txBody>
        </p:sp>
        <p:sp>
          <p:nvSpPr>
            <p:cNvPr id="7" name="Isosceles Triangle 6">
              <a:extLst>
                <a:ext uri="{FF2B5EF4-FFF2-40B4-BE49-F238E27FC236}">
                  <a16:creationId xmlns:a16="http://schemas.microsoft.com/office/drawing/2014/main" id="{31E3A14D-CE27-4009-A902-FEE36C92B094}"/>
                </a:ext>
              </a:extLst>
            </p:cNvPr>
            <p:cNvSpPr/>
            <p:nvPr/>
          </p:nvSpPr>
          <p:spPr>
            <a:xfrm>
              <a:off x="3827417" y="3434630"/>
              <a:ext cx="870857" cy="755259"/>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343250-85D7-4111-813E-A19E3FC38824}"/>
                </a:ext>
              </a:extLst>
            </p:cNvPr>
            <p:cNvSpPr/>
            <p:nvPr/>
          </p:nvSpPr>
          <p:spPr>
            <a:xfrm rot="459302">
              <a:off x="1423024" y="3171222"/>
              <a:ext cx="5679642" cy="2327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27ACD411-AEB6-4F94-877F-F1E7BEC1A089}"/>
              </a:ext>
            </a:extLst>
          </p:cNvPr>
          <p:cNvSpPr/>
          <p:nvPr/>
        </p:nvSpPr>
        <p:spPr>
          <a:xfrm>
            <a:off x="-1957388" y="1235570"/>
            <a:ext cx="1743075" cy="1757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Discussion of the central issue surrounding when to initiate treatment</a:t>
            </a:r>
          </a:p>
        </p:txBody>
      </p:sp>
    </p:spTree>
    <p:extLst>
      <p:ext uri="{BB962C8B-B14F-4D97-AF65-F5344CB8AC3E}">
        <p14:creationId xmlns:p14="http://schemas.microsoft.com/office/powerpoint/2010/main" val="1367717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574E9-76F8-4FD1-A23F-F718EB8CCA64}"/>
              </a:ext>
            </a:extLst>
          </p:cNvPr>
          <p:cNvSpPr>
            <a:spLocks noGrp="1"/>
          </p:cNvSpPr>
          <p:nvPr>
            <p:ph type="title"/>
          </p:nvPr>
        </p:nvSpPr>
        <p:spPr/>
        <p:txBody>
          <a:bodyPr>
            <a:normAutofit fontScale="90000"/>
          </a:bodyPr>
          <a:lstStyle/>
          <a:p>
            <a:r>
              <a:rPr lang="en-US" dirty="0"/>
              <a:t>Prophylactic Treatment: High Infection Risk</a:t>
            </a:r>
          </a:p>
        </p:txBody>
      </p:sp>
      <p:sp>
        <p:nvSpPr>
          <p:cNvPr id="3" name="Slide Number Placeholder 2">
            <a:extLst>
              <a:ext uri="{FF2B5EF4-FFF2-40B4-BE49-F238E27FC236}">
                <a16:creationId xmlns:a16="http://schemas.microsoft.com/office/drawing/2014/main" id="{14B92D54-58EF-4DAD-9B2A-2FB589085063}"/>
              </a:ext>
            </a:extLst>
          </p:cNvPr>
          <p:cNvSpPr>
            <a:spLocks noGrp="1"/>
          </p:cNvSpPr>
          <p:nvPr>
            <p:ph type="sldNum" sz="quarter" idx="12"/>
          </p:nvPr>
        </p:nvSpPr>
        <p:spPr/>
        <p:txBody>
          <a:bodyPr/>
          <a:lstStyle/>
          <a:p>
            <a:fld id="{F4F37E10-BB36-47A4-BC95-F479C5EA9F5E}" type="slidenum">
              <a:rPr lang="en-US" smtClean="0"/>
              <a:pPr/>
              <a:t>42</a:t>
            </a:fld>
            <a:endParaRPr lang="en-US"/>
          </a:p>
        </p:txBody>
      </p:sp>
      <p:grpSp>
        <p:nvGrpSpPr>
          <p:cNvPr id="2" name="Group 1">
            <a:extLst>
              <a:ext uri="{FF2B5EF4-FFF2-40B4-BE49-F238E27FC236}">
                <a16:creationId xmlns:a16="http://schemas.microsoft.com/office/drawing/2014/main" id="{8A35E724-6DE8-4E4D-AD9E-3B99A6327151}"/>
              </a:ext>
            </a:extLst>
          </p:cNvPr>
          <p:cNvGrpSpPr/>
          <p:nvPr/>
        </p:nvGrpSpPr>
        <p:grpSpPr>
          <a:xfrm>
            <a:off x="1732179" y="1468295"/>
            <a:ext cx="5679642" cy="2721594"/>
            <a:chOff x="1423024" y="1468295"/>
            <a:chExt cx="5679642" cy="2721594"/>
          </a:xfrm>
        </p:grpSpPr>
        <p:sp>
          <p:nvSpPr>
            <p:cNvPr id="5" name="Rectangle 4">
              <a:extLst>
                <a:ext uri="{FF2B5EF4-FFF2-40B4-BE49-F238E27FC236}">
                  <a16:creationId xmlns:a16="http://schemas.microsoft.com/office/drawing/2014/main" id="{19606CCF-8919-4B6C-AF84-DEDB6085C67A}"/>
                </a:ext>
              </a:extLst>
            </p:cNvPr>
            <p:cNvSpPr/>
            <p:nvPr/>
          </p:nvSpPr>
          <p:spPr>
            <a:xfrm rot="21128900">
              <a:off x="1515726" y="2014332"/>
              <a:ext cx="1436914" cy="142385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Infection Prevention</a:t>
              </a:r>
            </a:p>
          </p:txBody>
        </p:sp>
        <p:sp>
          <p:nvSpPr>
            <p:cNvPr id="6" name="Rectangle 5">
              <a:extLst>
                <a:ext uri="{FF2B5EF4-FFF2-40B4-BE49-F238E27FC236}">
                  <a16:creationId xmlns:a16="http://schemas.microsoft.com/office/drawing/2014/main" id="{942FA741-6A0E-4864-B5B1-A752CF5759D6}"/>
                </a:ext>
              </a:extLst>
            </p:cNvPr>
            <p:cNvSpPr/>
            <p:nvPr/>
          </p:nvSpPr>
          <p:spPr>
            <a:xfrm rot="21111155">
              <a:off x="5376953" y="1468295"/>
              <a:ext cx="1436914" cy="142385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Safety</a:t>
              </a:r>
            </a:p>
          </p:txBody>
        </p:sp>
        <p:sp>
          <p:nvSpPr>
            <p:cNvPr id="7" name="Isosceles Triangle 6">
              <a:extLst>
                <a:ext uri="{FF2B5EF4-FFF2-40B4-BE49-F238E27FC236}">
                  <a16:creationId xmlns:a16="http://schemas.microsoft.com/office/drawing/2014/main" id="{31E3A14D-CE27-4009-A902-FEE36C92B094}"/>
                </a:ext>
              </a:extLst>
            </p:cNvPr>
            <p:cNvSpPr/>
            <p:nvPr/>
          </p:nvSpPr>
          <p:spPr>
            <a:xfrm>
              <a:off x="3827417" y="3434630"/>
              <a:ext cx="870857" cy="755259"/>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343250-85D7-4111-813E-A19E3FC38824}"/>
                </a:ext>
              </a:extLst>
            </p:cNvPr>
            <p:cNvSpPr/>
            <p:nvPr/>
          </p:nvSpPr>
          <p:spPr>
            <a:xfrm rot="21120871">
              <a:off x="1423024" y="3171222"/>
              <a:ext cx="5679642" cy="2327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9D609B7-9EDB-402A-A1FD-7C9B99D8B94B}"/>
              </a:ext>
            </a:extLst>
          </p:cNvPr>
          <p:cNvSpPr/>
          <p:nvPr/>
        </p:nvSpPr>
        <p:spPr>
          <a:xfrm>
            <a:off x="-1957388" y="1235570"/>
            <a:ext cx="1743075" cy="1757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Discussion of the central issue surrounding when to initiate treatment</a:t>
            </a:r>
          </a:p>
        </p:txBody>
      </p:sp>
    </p:spTree>
    <p:extLst>
      <p:ext uri="{BB962C8B-B14F-4D97-AF65-F5344CB8AC3E}">
        <p14:creationId xmlns:p14="http://schemas.microsoft.com/office/powerpoint/2010/main" val="18388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Risk Factors for IFI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C8D1-4932-4EC8-B8F9-663E7555722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556" name="TextBox 4"/>
          <p:cNvSpPr txBox="1">
            <a:spLocks noChangeArrowheads="1"/>
          </p:cNvSpPr>
          <p:nvPr/>
        </p:nvSpPr>
        <p:spPr bwMode="auto">
          <a:xfrm>
            <a:off x="0" y="4488714"/>
            <a:ext cx="790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11DDF94E-C244-4F3D-A496-0B6FE15D517B}"/>
              </a:ext>
            </a:extLst>
          </p:cNvPr>
          <p:cNvSpPr txBox="1"/>
          <p:nvPr/>
        </p:nvSpPr>
        <p:spPr>
          <a:xfrm>
            <a:off x="0" y="4847451"/>
            <a:ext cx="7581900" cy="261610"/>
          </a:xfrm>
          <a:prstGeom prst="rect">
            <a:avLst/>
          </a:prstGeom>
          <a:noFill/>
        </p:spPr>
        <p:txBody>
          <a:bodyPr wrap="square" rtlCol="0">
            <a:spAutoFit/>
          </a:bodyPr>
          <a:lstStyle/>
          <a:p>
            <a:r>
              <a:rPr lang="en-US" sz="1100" dirty="0" err="1"/>
              <a:t>Kriengkauykiat</a:t>
            </a:r>
            <a:r>
              <a:rPr lang="en-US" sz="1100" dirty="0"/>
              <a:t> J, et al. </a:t>
            </a:r>
            <a:r>
              <a:rPr lang="en-US" sz="1100" i="1" dirty="0" err="1"/>
              <a:t>Clin</a:t>
            </a:r>
            <a:r>
              <a:rPr lang="en-US" sz="1100" i="1" dirty="0"/>
              <a:t> </a:t>
            </a:r>
            <a:r>
              <a:rPr lang="en-US" sz="1100" i="1" dirty="0" err="1"/>
              <a:t>Epidemiol</a:t>
            </a:r>
            <a:r>
              <a:rPr lang="en-US" sz="1100" i="1" dirty="0"/>
              <a:t>. </a:t>
            </a:r>
            <a:r>
              <a:rPr lang="en-US" sz="1100" dirty="0"/>
              <a:t>2011;3:175-191. </a:t>
            </a:r>
          </a:p>
        </p:txBody>
      </p:sp>
      <p:grpSp>
        <p:nvGrpSpPr>
          <p:cNvPr id="10" name="Group 9">
            <a:extLst>
              <a:ext uri="{FF2B5EF4-FFF2-40B4-BE49-F238E27FC236}">
                <a16:creationId xmlns:a16="http://schemas.microsoft.com/office/drawing/2014/main" id="{CD4B48A6-8BA9-42D4-B7F2-CC652B850402}"/>
              </a:ext>
            </a:extLst>
          </p:cNvPr>
          <p:cNvGrpSpPr/>
          <p:nvPr/>
        </p:nvGrpSpPr>
        <p:grpSpPr>
          <a:xfrm>
            <a:off x="1402734" y="1486287"/>
            <a:ext cx="6338532" cy="2550137"/>
            <a:chOff x="1059976" y="1394846"/>
            <a:chExt cx="6009565" cy="2825086"/>
          </a:xfrm>
        </p:grpSpPr>
        <p:sp>
          <p:nvSpPr>
            <p:cNvPr id="9" name="Rectangle: Rounded Corners 8">
              <a:extLst>
                <a:ext uri="{FF2B5EF4-FFF2-40B4-BE49-F238E27FC236}">
                  <a16:creationId xmlns:a16="http://schemas.microsoft.com/office/drawing/2014/main" id="{EEA67732-229D-410E-AE37-E597AE18317F}"/>
                </a:ext>
              </a:extLst>
            </p:cNvPr>
            <p:cNvSpPr/>
            <p:nvPr/>
          </p:nvSpPr>
          <p:spPr>
            <a:xfrm>
              <a:off x="5172502" y="1394846"/>
              <a:ext cx="1897039" cy="28250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Environmental factors</a:t>
              </a:r>
            </a:p>
            <a:p>
              <a:pPr algn="ctr"/>
              <a:endParaRPr lang="en-US" b="1" dirty="0"/>
            </a:p>
          </p:txBody>
        </p:sp>
        <p:sp>
          <p:nvSpPr>
            <p:cNvPr id="11" name="Rectangle: Rounded Corners 10">
              <a:extLst>
                <a:ext uri="{FF2B5EF4-FFF2-40B4-BE49-F238E27FC236}">
                  <a16:creationId xmlns:a16="http://schemas.microsoft.com/office/drawing/2014/main" id="{7A3944C4-CE73-4A0F-81B4-30235E84FE44}"/>
                </a:ext>
              </a:extLst>
            </p:cNvPr>
            <p:cNvSpPr/>
            <p:nvPr/>
          </p:nvSpPr>
          <p:spPr>
            <a:xfrm>
              <a:off x="1059976" y="1394846"/>
              <a:ext cx="1897039" cy="28250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Host predisposition</a:t>
              </a:r>
            </a:p>
            <a:p>
              <a:pPr algn="ctr"/>
              <a:endParaRPr lang="en-US" b="1" dirty="0"/>
            </a:p>
          </p:txBody>
        </p:sp>
        <p:sp>
          <p:nvSpPr>
            <p:cNvPr id="12" name="Rectangle: Rounded Corners 11">
              <a:extLst>
                <a:ext uri="{FF2B5EF4-FFF2-40B4-BE49-F238E27FC236}">
                  <a16:creationId xmlns:a16="http://schemas.microsoft.com/office/drawing/2014/main" id="{9D210B3C-992E-4032-86F5-484F3AA78FB3}"/>
                </a:ext>
              </a:extLst>
            </p:cNvPr>
            <p:cNvSpPr/>
            <p:nvPr/>
          </p:nvSpPr>
          <p:spPr>
            <a:xfrm>
              <a:off x="3116239" y="1394846"/>
              <a:ext cx="1897039" cy="28250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Neutropenia </a:t>
              </a:r>
            </a:p>
            <a:p>
              <a:pPr algn="ctr"/>
              <a:r>
                <a:rPr lang="en-US" b="1" dirty="0"/>
                <a:t>≥3 weeks</a:t>
              </a:r>
            </a:p>
            <a:p>
              <a:pPr algn="ctr"/>
              <a:endParaRPr lang="en-US" b="1" dirty="0"/>
            </a:p>
          </p:txBody>
        </p:sp>
      </p:grpSp>
    </p:spTree>
    <p:extLst>
      <p:ext uri="{BB962C8B-B14F-4D97-AF65-F5344CB8AC3E}">
        <p14:creationId xmlns:p14="http://schemas.microsoft.com/office/powerpoint/2010/main" val="2486480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EC958C5-7E50-4468-A2FC-CF86DAC1362B}"/>
              </a:ext>
            </a:extLst>
          </p:cNvPr>
          <p:cNvSpPr>
            <a:spLocks noGrp="1"/>
          </p:cNvSpPr>
          <p:nvPr>
            <p:ph idx="1"/>
          </p:nvPr>
        </p:nvSpPr>
        <p:spPr>
          <a:xfrm>
            <a:off x="435936" y="1396258"/>
            <a:ext cx="8289924" cy="2659468"/>
          </a:xfrm>
        </p:spPr>
        <p:txBody>
          <a:bodyPr numCol="2" spcCol="182880"/>
          <a:lstStyle/>
          <a:p>
            <a:pPr marL="177800" indent="-177800">
              <a:spcBef>
                <a:spcPts val="1200"/>
              </a:spcBef>
              <a:buFont typeface="Arial" panose="020B0604020202020204" pitchFamily="34" charset="0"/>
              <a:buChar char="•"/>
            </a:pPr>
            <a:r>
              <a:rPr lang="en-US" sz="2000" dirty="0"/>
              <a:t>Colonization</a:t>
            </a:r>
          </a:p>
          <a:p>
            <a:pPr marL="177800" indent="-177800">
              <a:spcBef>
                <a:spcPts val="1200"/>
              </a:spcBef>
              <a:buFont typeface="Arial" panose="020B0604020202020204" pitchFamily="34" charset="0"/>
              <a:buChar char="•"/>
            </a:pPr>
            <a:r>
              <a:rPr lang="en-US" sz="2000" dirty="0"/>
              <a:t>Central venous catheter</a:t>
            </a:r>
          </a:p>
          <a:p>
            <a:pPr marL="177800" indent="-177800">
              <a:spcBef>
                <a:spcPts val="1200"/>
              </a:spcBef>
              <a:buFont typeface="Arial" panose="020B0604020202020204" pitchFamily="34" charset="0"/>
              <a:buChar char="•"/>
            </a:pPr>
            <a:r>
              <a:rPr lang="en-US" sz="2000" dirty="0"/>
              <a:t>Hemodialysis</a:t>
            </a:r>
          </a:p>
          <a:p>
            <a:pPr marL="177800" indent="-177800">
              <a:spcBef>
                <a:spcPts val="1200"/>
              </a:spcBef>
              <a:buFont typeface="Arial" panose="020B0604020202020204" pitchFamily="34" charset="0"/>
              <a:buChar char="•"/>
            </a:pPr>
            <a:r>
              <a:rPr lang="en-US" sz="2000" dirty="0"/>
              <a:t>Clinically unstable presentation (acute renal failure, shock, disseminated intravascular coagulation)</a:t>
            </a:r>
          </a:p>
          <a:p>
            <a:pPr marL="177800" indent="-177800">
              <a:spcBef>
                <a:spcPts val="1200"/>
              </a:spcBef>
              <a:buFont typeface="Arial" panose="020B0604020202020204" pitchFamily="34" charset="0"/>
              <a:buChar char="•"/>
            </a:pPr>
            <a:r>
              <a:rPr lang="en-US" sz="2000" dirty="0"/>
              <a:t>Surgery (complicated or repeated abdominal)</a:t>
            </a:r>
          </a:p>
          <a:p>
            <a:pPr marL="177800" indent="-177800">
              <a:spcBef>
                <a:spcPts val="1200"/>
              </a:spcBef>
              <a:buFont typeface="Arial" panose="020B0604020202020204" pitchFamily="34" charset="0"/>
              <a:buChar char="•"/>
            </a:pPr>
            <a:r>
              <a:rPr lang="en-US" sz="2000" dirty="0"/>
              <a:t>Anti-anaerobic antibiotic agents</a:t>
            </a:r>
          </a:p>
          <a:p>
            <a:pPr marL="177800" indent="-177800">
              <a:spcBef>
                <a:spcPts val="1200"/>
              </a:spcBef>
              <a:buFont typeface="Arial" panose="020B0604020202020204" pitchFamily="34" charset="0"/>
              <a:buChar char="•"/>
            </a:pPr>
            <a:r>
              <a:rPr lang="en-US" sz="2000" dirty="0"/>
              <a:t>Total parenteral nutrition or intralipid agents</a:t>
            </a:r>
          </a:p>
          <a:p>
            <a:pPr marL="177800" indent="-177800">
              <a:spcBef>
                <a:spcPts val="1200"/>
              </a:spcBef>
              <a:buFont typeface="Arial" panose="020B0604020202020204" pitchFamily="34" charset="0"/>
              <a:buChar char="•"/>
            </a:pPr>
            <a:r>
              <a:rPr lang="en-US" sz="2000" dirty="0"/>
              <a:t>Prolonged ICU stay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C8D1-4932-4EC8-B8F9-663E7555722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441705" y="291704"/>
            <a:ext cx="8657100" cy="725355"/>
          </a:xfrm>
        </p:spPr>
        <p:txBody>
          <a:bodyPr>
            <a:normAutofit fontScale="90000"/>
          </a:bodyPr>
          <a:lstStyle/>
          <a:p>
            <a:r>
              <a:rPr lang="en-US" dirty="0"/>
              <a:t>Specific Risk Factors for Invasive Candidiasis</a:t>
            </a:r>
          </a:p>
        </p:txBody>
      </p:sp>
      <p:sp>
        <p:nvSpPr>
          <p:cNvPr id="5" name="TextBox 4">
            <a:extLst>
              <a:ext uri="{FF2B5EF4-FFF2-40B4-BE49-F238E27FC236}">
                <a16:creationId xmlns:a16="http://schemas.microsoft.com/office/drawing/2014/main" id="{11DDF94E-C244-4F3D-A496-0B6FE15D517B}"/>
              </a:ext>
            </a:extLst>
          </p:cNvPr>
          <p:cNvSpPr txBox="1"/>
          <p:nvPr/>
        </p:nvSpPr>
        <p:spPr>
          <a:xfrm>
            <a:off x="0" y="4849567"/>
            <a:ext cx="7581900" cy="261610"/>
          </a:xfrm>
          <a:prstGeom prst="rect">
            <a:avLst/>
          </a:prstGeom>
          <a:noFill/>
        </p:spPr>
        <p:txBody>
          <a:bodyPr wrap="square" rtlCol="0">
            <a:spAutoFit/>
          </a:bodyPr>
          <a:lstStyle/>
          <a:p>
            <a:r>
              <a:rPr lang="en-US" sz="1100" dirty="0" err="1"/>
              <a:t>Kriengkauykiat</a:t>
            </a:r>
            <a:r>
              <a:rPr lang="en-US" sz="1100" dirty="0"/>
              <a:t> J, et al. </a:t>
            </a:r>
            <a:r>
              <a:rPr lang="en-US" sz="1100" i="1" dirty="0" err="1"/>
              <a:t>Clin</a:t>
            </a:r>
            <a:r>
              <a:rPr lang="en-US" sz="1100" i="1" dirty="0"/>
              <a:t> </a:t>
            </a:r>
            <a:r>
              <a:rPr lang="en-US" sz="1100" i="1" dirty="0" err="1"/>
              <a:t>Epidemiol</a:t>
            </a:r>
            <a:r>
              <a:rPr lang="en-US" sz="1100" i="1" dirty="0"/>
              <a:t>. </a:t>
            </a:r>
            <a:r>
              <a:rPr lang="en-US" sz="1100" dirty="0"/>
              <a:t>2011;3:175-191. </a:t>
            </a:r>
          </a:p>
        </p:txBody>
      </p:sp>
    </p:spTree>
    <p:extLst>
      <p:ext uri="{BB962C8B-B14F-4D97-AF65-F5344CB8AC3E}">
        <p14:creationId xmlns:p14="http://schemas.microsoft.com/office/powerpoint/2010/main" val="2686114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EC958C5-7E50-4468-A2FC-CF86DAC1362B}"/>
              </a:ext>
            </a:extLst>
          </p:cNvPr>
          <p:cNvSpPr>
            <a:spLocks noGrp="1"/>
          </p:cNvSpPr>
          <p:nvPr>
            <p:ph idx="1"/>
          </p:nvPr>
        </p:nvSpPr>
        <p:spPr>
          <a:xfrm>
            <a:off x="263811" y="1186630"/>
            <a:ext cx="8616378" cy="3288563"/>
          </a:xfrm>
        </p:spPr>
        <p:txBody>
          <a:bodyPr numCol="2" spcCol="182880"/>
          <a:lstStyle/>
          <a:p>
            <a:pPr marL="177800" indent="-177800">
              <a:spcBef>
                <a:spcPts val="1200"/>
              </a:spcBef>
              <a:buFont typeface="Arial" panose="020B0604020202020204" pitchFamily="34" charset="0"/>
              <a:buChar char="•"/>
            </a:pPr>
            <a:r>
              <a:rPr lang="en-US" sz="2000" dirty="0"/>
              <a:t>Graft vs host disease (acute grades 2-4 or chronic)</a:t>
            </a:r>
          </a:p>
          <a:p>
            <a:pPr marL="177800" indent="-177800">
              <a:spcBef>
                <a:spcPts val="1200"/>
              </a:spcBef>
              <a:buFont typeface="Arial" panose="020B0604020202020204" pitchFamily="34" charset="0"/>
              <a:buChar char="•"/>
            </a:pPr>
            <a:r>
              <a:rPr lang="en-US" sz="2000" dirty="0"/>
              <a:t>Hematocrit type (mismatched-related donor at greatest risk)</a:t>
            </a:r>
          </a:p>
          <a:p>
            <a:pPr marL="177800" indent="-177800">
              <a:spcBef>
                <a:spcPts val="1200"/>
              </a:spcBef>
              <a:buFont typeface="Arial" panose="020B0604020202020204" pitchFamily="34" charset="0"/>
              <a:buChar char="•"/>
            </a:pPr>
            <a:r>
              <a:rPr lang="en-US" sz="2000" dirty="0"/>
              <a:t>Underlying hematologic disease (myelodysplastic syndrome or acute myeloid leukemia)</a:t>
            </a:r>
          </a:p>
          <a:p>
            <a:pPr marL="177800" indent="-177800">
              <a:spcBef>
                <a:spcPts val="1200"/>
              </a:spcBef>
              <a:buFont typeface="Arial" panose="020B0604020202020204" pitchFamily="34" charset="0"/>
              <a:buChar char="•"/>
            </a:pPr>
            <a:r>
              <a:rPr lang="en-US" sz="2000" dirty="0"/>
              <a:t>Corticosteroid (dose and duration)</a:t>
            </a:r>
          </a:p>
          <a:p>
            <a:pPr marL="177800" indent="-177800">
              <a:spcBef>
                <a:spcPts val="1200"/>
              </a:spcBef>
              <a:buFont typeface="Arial" panose="020B0604020202020204" pitchFamily="34" charset="0"/>
              <a:buChar char="•"/>
            </a:pPr>
            <a:endParaRPr lang="en-US" sz="2000" dirty="0"/>
          </a:p>
          <a:p>
            <a:pPr marL="177800" indent="-177800">
              <a:spcBef>
                <a:spcPts val="1200"/>
              </a:spcBef>
              <a:buFont typeface="Arial" panose="020B0604020202020204" pitchFamily="34" charset="0"/>
              <a:buChar char="•"/>
            </a:pPr>
            <a:r>
              <a:rPr lang="en-US" sz="2000" dirty="0"/>
              <a:t>T-cell-depleting therapy</a:t>
            </a:r>
          </a:p>
          <a:p>
            <a:pPr marL="177800" indent="-177800">
              <a:spcBef>
                <a:spcPts val="1200"/>
              </a:spcBef>
              <a:buFont typeface="Arial" panose="020B0604020202020204" pitchFamily="34" charset="0"/>
              <a:buChar char="•"/>
            </a:pPr>
            <a:r>
              <a:rPr lang="en-US" sz="2000" dirty="0"/>
              <a:t>Cytomegalovirus infection</a:t>
            </a:r>
          </a:p>
          <a:p>
            <a:pPr marL="177800" indent="-177800">
              <a:spcBef>
                <a:spcPts val="1200"/>
              </a:spcBef>
              <a:buFont typeface="Arial" panose="020B0604020202020204" pitchFamily="34" charset="0"/>
              <a:buChar char="•"/>
            </a:pPr>
            <a:r>
              <a:rPr lang="en-US" sz="2000" dirty="0"/>
              <a:t>Ganciclovir use</a:t>
            </a:r>
          </a:p>
          <a:p>
            <a:pPr marL="177800" indent="-177800">
              <a:spcBef>
                <a:spcPts val="1200"/>
              </a:spcBef>
              <a:buFont typeface="Arial" panose="020B0604020202020204" pitchFamily="34" charset="0"/>
              <a:buChar char="•"/>
            </a:pPr>
            <a:r>
              <a:rPr lang="en-US" sz="2000" dirty="0"/>
              <a:t>Polymorphisms (TLR4, TNF, or   IL-10)</a:t>
            </a:r>
          </a:p>
          <a:p>
            <a:pPr marL="177800" indent="-177800">
              <a:spcBef>
                <a:spcPts val="1200"/>
              </a:spcBef>
              <a:buFont typeface="Arial" panose="020B0604020202020204" pitchFamily="34" charset="0"/>
              <a:buChar char="•"/>
            </a:pPr>
            <a:r>
              <a:rPr lang="en-US" sz="2000" dirty="0"/>
              <a:t>Hematopoietic cell transplantation in nonlaminar air flow room</a:t>
            </a:r>
          </a:p>
          <a:p>
            <a:pPr>
              <a:spcBef>
                <a:spcPts val="1200"/>
              </a:spcBef>
            </a:pP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C8D1-4932-4EC8-B8F9-663E7555722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251461" y="291704"/>
            <a:ext cx="8641079" cy="725355"/>
          </a:xfrm>
        </p:spPr>
        <p:txBody>
          <a:bodyPr>
            <a:noAutofit/>
          </a:bodyPr>
          <a:lstStyle/>
          <a:p>
            <a:r>
              <a:rPr lang="en-US" sz="2900" dirty="0"/>
              <a:t>Specific Risk Factors for Invasive Aspergillosis</a:t>
            </a:r>
          </a:p>
        </p:txBody>
      </p:sp>
      <p:sp>
        <p:nvSpPr>
          <p:cNvPr id="5" name="TextBox 4">
            <a:extLst>
              <a:ext uri="{FF2B5EF4-FFF2-40B4-BE49-F238E27FC236}">
                <a16:creationId xmlns:a16="http://schemas.microsoft.com/office/drawing/2014/main" id="{11DDF94E-C244-4F3D-A496-0B6FE15D517B}"/>
              </a:ext>
            </a:extLst>
          </p:cNvPr>
          <p:cNvSpPr txBox="1"/>
          <p:nvPr/>
        </p:nvSpPr>
        <p:spPr>
          <a:xfrm>
            <a:off x="0" y="4325428"/>
            <a:ext cx="8264769" cy="815608"/>
          </a:xfrm>
          <a:prstGeom prst="rect">
            <a:avLst/>
          </a:prstGeom>
          <a:noFill/>
        </p:spPr>
        <p:txBody>
          <a:bodyPr wrap="square" rtlCol="0">
            <a:spAutoFit/>
          </a:bodyPr>
          <a:lstStyle/>
          <a:p>
            <a:r>
              <a:rPr lang="en-US" sz="1200" dirty="0"/>
              <a:t> </a:t>
            </a:r>
          </a:p>
          <a:p>
            <a:r>
              <a:rPr lang="en-US" sz="1200" dirty="0"/>
              <a:t>IL, interleukin; TLR4, toll-like receptor 4; TNF, tumor necrosis factor.</a:t>
            </a:r>
          </a:p>
          <a:p>
            <a:endParaRPr lang="en-US" sz="1200" dirty="0"/>
          </a:p>
          <a:p>
            <a:r>
              <a:rPr lang="en-US" sz="1100" dirty="0" err="1"/>
              <a:t>Kriengkauykiat</a:t>
            </a:r>
            <a:r>
              <a:rPr lang="en-US" sz="1100" dirty="0"/>
              <a:t> J, et al. </a:t>
            </a:r>
            <a:r>
              <a:rPr lang="en-US" sz="1100" i="1" dirty="0" err="1"/>
              <a:t>Clin</a:t>
            </a:r>
            <a:r>
              <a:rPr lang="en-US" sz="1100" i="1" dirty="0"/>
              <a:t> </a:t>
            </a:r>
            <a:r>
              <a:rPr lang="en-US" sz="1100" i="1" dirty="0" err="1"/>
              <a:t>Epidemiol</a:t>
            </a:r>
            <a:r>
              <a:rPr lang="en-US" sz="1100" i="1" dirty="0"/>
              <a:t>. </a:t>
            </a:r>
            <a:r>
              <a:rPr lang="en-US" sz="1100" dirty="0"/>
              <a:t>2011;3:175-191. </a:t>
            </a:r>
          </a:p>
        </p:txBody>
      </p:sp>
    </p:spTree>
    <p:extLst>
      <p:ext uri="{BB962C8B-B14F-4D97-AF65-F5344CB8AC3E}">
        <p14:creationId xmlns:p14="http://schemas.microsoft.com/office/powerpoint/2010/main" val="2033866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722313" y="2635324"/>
            <a:ext cx="7975120" cy="1021556"/>
          </a:xfrm>
        </p:spPr>
        <p:txBody>
          <a:bodyPr/>
          <a:lstStyle/>
          <a:p>
            <a:pPr lvl="0"/>
            <a:r>
              <a:rPr lang="en-US" altLang="en-US" sz="3400" cap="none" dirty="0"/>
              <a:t>Antifungal Resistance</a:t>
            </a:r>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E69A52A-0813-419D-B9FC-4154BD13C70B}" type="slidenum">
              <a:rPr lang="en-US" smtClean="0">
                <a:solidFill>
                  <a:prstClr val="white"/>
                </a:solidFill>
              </a:rPr>
              <a:pPr/>
              <a:t>46</a:t>
            </a:fld>
            <a:endParaRPr lang="en-US" dirty="0">
              <a:solidFill>
                <a:prstClr val="white"/>
              </a:solidFill>
            </a:endParaRPr>
          </a:p>
        </p:txBody>
      </p:sp>
      <p:pic>
        <p:nvPicPr>
          <p:cNvPr id="7" name="Picture 2" descr="Z:\IntegrityCE\Hospital Medicine Summit\i664_Hospital Medicine Summit CHI_2016\Logo\hospitalMedicineSummitLogo.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4138" y="4696786"/>
            <a:ext cx="2122798" cy="3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85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3AA9-60F5-47E0-903E-48F795051C52}"/>
              </a:ext>
            </a:extLst>
          </p:cNvPr>
          <p:cNvSpPr>
            <a:spLocks noGrp="1"/>
          </p:cNvSpPr>
          <p:nvPr>
            <p:ph type="title"/>
          </p:nvPr>
        </p:nvSpPr>
        <p:spPr/>
        <p:txBody>
          <a:bodyPr>
            <a:normAutofit fontScale="90000"/>
          </a:bodyPr>
          <a:lstStyle/>
          <a:p>
            <a:r>
              <a:rPr lang="en-US" i="1" dirty="0"/>
              <a:t>Candida</a:t>
            </a:r>
            <a:r>
              <a:rPr lang="en-US" dirty="0"/>
              <a:t> Resistance Patterns in the </a:t>
            </a:r>
            <a:br>
              <a:rPr lang="en-US" dirty="0"/>
            </a:br>
            <a:r>
              <a:rPr lang="en-US" dirty="0"/>
              <a:t>United States</a:t>
            </a:r>
          </a:p>
        </p:txBody>
      </p:sp>
      <p:sp>
        <p:nvSpPr>
          <p:cNvPr id="3" name="Slide Number Placeholder 2">
            <a:extLst>
              <a:ext uri="{FF2B5EF4-FFF2-40B4-BE49-F238E27FC236}">
                <a16:creationId xmlns:a16="http://schemas.microsoft.com/office/drawing/2014/main" id="{68279137-40E5-4EE9-B3CF-FE61AD4B8E8A}"/>
              </a:ext>
            </a:extLst>
          </p:cNvPr>
          <p:cNvSpPr>
            <a:spLocks noGrp="1"/>
          </p:cNvSpPr>
          <p:nvPr>
            <p:ph type="sldNum" sz="quarter" idx="12"/>
          </p:nvPr>
        </p:nvSpPr>
        <p:spPr/>
        <p:txBody>
          <a:bodyPr/>
          <a:lstStyle/>
          <a:p>
            <a:fld id="{F4F37E10-BB36-47A4-BC95-F479C5EA9F5E}" type="slidenum">
              <a:rPr lang="en-US" smtClean="0">
                <a:solidFill>
                  <a:prstClr val="white"/>
                </a:solidFill>
              </a:rPr>
              <a:pPr/>
              <a:t>47</a:t>
            </a:fld>
            <a:endParaRPr lang="en-US">
              <a:solidFill>
                <a:prstClr val="white"/>
              </a:solidFill>
            </a:endParaRPr>
          </a:p>
        </p:txBody>
      </p:sp>
      <p:sp>
        <p:nvSpPr>
          <p:cNvPr id="5" name="Rectangle 4">
            <a:extLst>
              <a:ext uri="{FF2B5EF4-FFF2-40B4-BE49-F238E27FC236}">
                <a16:creationId xmlns:a16="http://schemas.microsoft.com/office/drawing/2014/main" id="{FC0EA4BA-A7D3-4E7B-B55D-BF25BCFC96D5}"/>
              </a:ext>
            </a:extLst>
          </p:cNvPr>
          <p:cNvSpPr/>
          <p:nvPr/>
        </p:nvSpPr>
        <p:spPr>
          <a:xfrm>
            <a:off x="6662511" y="1645213"/>
            <a:ext cx="2286000" cy="2862322"/>
          </a:xfrm>
          <a:prstGeom prst="rect">
            <a:avLst/>
          </a:prstGeom>
        </p:spPr>
        <p:txBody>
          <a:bodyPr wrap="square">
            <a:spAutoFit/>
          </a:bodyPr>
          <a:lstStyle/>
          <a:p>
            <a:r>
              <a:rPr lang="en-US" sz="2000" b="1" dirty="0">
                <a:latin typeface="Arial" panose="020B0604020202020204" pitchFamily="34" charset="0"/>
              </a:rPr>
              <a:t>Percentage</a:t>
            </a:r>
            <a:r>
              <a:rPr lang="en-US" sz="2000" b="1" i="1" dirty="0">
                <a:latin typeface="Arial" panose="020B0604020202020204" pitchFamily="34" charset="0"/>
              </a:rPr>
              <a:t> </a:t>
            </a:r>
            <a:r>
              <a:rPr lang="en-US" sz="2000" b="1" dirty="0">
                <a:latin typeface="Arial" panose="020B0604020202020204" pitchFamily="34" charset="0"/>
              </a:rPr>
              <a:t>of</a:t>
            </a:r>
            <a:r>
              <a:rPr lang="en-US" sz="2000" b="1" i="1" dirty="0">
                <a:latin typeface="Arial" panose="020B0604020202020204" pitchFamily="34" charset="0"/>
              </a:rPr>
              <a:t> Candida</a:t>
            </a:r>
            <a:r>
              <a:rPr lang="en-US" sz="2000" b="1" dirty="0">
                <a:latin typeface="Arial" panose="020B0604020202020204" pitchFamily="34" charset="0"/>
              </a:rPr>
              <a:t> blood isolates tested showing fluconazole, echinocandin, or multi-drug resistance by surveillance year</a:t>
            </a:r>
            <a:endParaRPr lang="en-US" sz="2000" b="1" dirty="0"/>
          </a:p>
        </p:txBody>
      </p:sp>
      <p:graphicFrame>
        <p:nvGraphicFramePr>
          <p:cNvPr id="8" name="Content Placeholder 6"/>
          <p:cNvGraphicFramePr>
            <a:graphicFrameLocks/>
          </p:cNvGraphicFramePr>
          <p:nvPr>
            <p:extLst>
              <p:ext uri="{D42A27DB-BD31-4B8C-83A1-F6EECF244321}">
                <p14:modId xmlns:p14="http://schemas.microsoft.com/office/powerpoint/2010/main" val="1759100442"/>
              </p:ext>
            </p:extLst>
          </p:nvPr>
        </p:nvGraphicFramePr>
        <p:xfrm>
          <a:off x="84137" y="1168400"/>
          <a:ext cx="6485995" cy="36459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D3184FF-170D-4726-9119-77AC940D341A}"/>
              </a:ext>
            </a:extLst>
          </p:cNvPr>
          <p:cNvSpPr txBox="1"/>
          <p:nvPr/>
        </p:nvSpPr>
        <p:spPr>
          <a:xfrm>
            <a:off x="0" y="4717096"/>
            <a:ext cx="8501767" cy="430887"/>
          </a:xfrm>
          <a:prstGeom prst="rect">
            <a:avLst/>
          </a:prstGeom>
          <a:noFill/>
        </p:spPr>
        <p:txBody>
          <a:bodyPr wrap="square" rtlCol="0">
            <a:spAutoFit/>
          </a:bodyPr>
          <a:lstStyle/>
          <a:p>
            <a:r>
              <a:rPr lang="en-US" sz="1100" dirty="0"/>
              <a:t>Centers for Disease Control and Prevention. Fungal diseases. Invasive candidiasis statistics.</a:t>
            </a:r>
            <a:r>
              <a:rPr lang="en-US" sz="1100" i="1" dirty="0"/>
              <a:t> </a:t>
            </a:r>
            <a:r>
              <a:rPr lang="en-US" sz="1100" dirty="0"/>
              <a:t>https://www.cdc.gov/fungal/diseases/candidiasis/invasive/statistics.html. Accessed October 12, 2017.</a:t>
            </a:r>
          </a:p>
        </p:txBody>
      </p:sp>
    </p:spTree>
    <p:extLst>
      <p:ext uri="{BB962C8B-B14F-4D97-AF65-F5344CB8AC3E}">
        <p14:creationId xmlns:p14="http://schemas.microsoft.com/office/powerpoint/2010/main" val="669499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71E3-8290-4BD0-A796-C11346F08347}"/>
              </a:ext>
            </a:extLst>
          </p:cNvPr>
          <p:cNvSpPr>
            <a:spLocks noGrp="1"/>
          </p:cNvSpPr>
          <p:nvPr>
            <p:ph type="title"/>
          </p:nvPr>
        </p:nvSpPr>
        <p:spPr>
          <a:xfrm>
            <a:off x="314688" y="291704"/>
            <a:ext cx="8514624" cy="725355"/>
          </a:xfrm>
        </p:spPr>
        <p:txBody>
          <a:bodyPr>
            <a:normAutofit fontScale="90000"/>
          </a:bodyPr>
          <a:lstStyle/>
          <a:p>
            <a:r>
              <a:rPr lang="en-US" dirty="0"/>
              <a:t>Azole-resistant </a:t>
            </a:r>
            <a:r>
              <a:rPr lang="en-US" i="1" dirty="0"/>
              <a:t>Aspergillus fumigatus </a:t>
            </a:r>
            <a:r>
              <a:rPr lang="en-US" dirty="0"/>
              <a:t>in the United States 2011-2013 </a:t>
            </a:r>
          </a:p>
        </p:txBody>
      </p:sp>
      <p:sp>
        <p:nvSpPr>
          <p:cNvPr id="3" name="Slide Number Placeholder 2">
            <a:extLst>
              <a:ext uri="{FF2B5EF4-FFF2-40B4-BE49-F238E27FC236}">
                <a16:creationId xmlns:a16="http://schemas.microsoft.com/office/drawing/2014/main" id="{D79667D7-F3B2-4759-8E14-76DC81A8CAD1}"/>
              </a:ext>
            </a:extLst>
          </p:cNvPr>
          <p:cNvSpPr>
            <a:spLocks noGrp="1"/>
          </p:cNvSpPr>
          <p:nvPr>
            <p:ph type="sldNum" sz="quarter" idx="12"/>
          </p:nvPr>
        </p:nvSpPr>
        <p:spPr/>
        <p:txBody>
          <a:bodyPr/>
          <a:lstStyle/>
          <a:p>
            <a:fld id="{F4F37E10-BB36-47A4-BC95-F479C5EA9F5E}" type="slidenum">
              <a:rPr lang="en-US" smtClean="0">
                <a:solidFill>
                  <a:prstClr val="white"/>
                </a:solidFill>
              </a:rPr>
              <a:pPr/>
              <a:t>48</a:t>
            </a:fld>
            <a:endParaRPr lang="en-US">
              <a:solidFill>
                <a:prstClr val="white"/>
              </a:solidFill>
            </a:endParaRPr>
          </a:p>
        </p:txBody>
      </p:sp>
      <p:sp>
        <p:nvSpPr>
          <p:cNvPr id="6" name="Rectangle 5">
            <a:extLst>
              <a:ext uri="{FF2B5EF4-FFF2-40B4-BE49-F238E27FC236}">
                <a16:creationId xmlns:a16="http://schemas.microsoft.com/office/drawing/2014/main" id="{A50B49EF-5FF7-4BD3-852A-F5CF2CEBF1E4}"/>
              </a:ext>
            </a:extLst>
          </p:cNvPr>
          <p:cNvSpPr/>
          <p:nvPr/>
        </p:nvSpPr>
        <p:spPr>
          <a:xfrm>
            <a:off x="6290735" y="1386391"/>
            <a:ext cx="2794002" cy="2262158"/>
          </a:xfrm>
          <a:prstGeom prst="rect">
            <a:avLst/>
          </a:prstGeom>
        </p:spPr>
        <p:txBody>
          <a:bodyPr wrap="square">
            <a:spAutoFit/>
          </a:bodyPr>
          <a:lstStyle/>
          <a:p>
            <a:pPr marL="228600" indent="-228600">
              <a:spcAft>
                <a:spcPts val="1800"/>
              </a:spcAft>
              <a:buClr>
                <a:schemeClr val="accent1"/>
              </a:buClr>
              <a:buFont typeface="Arial" panose="020B0604020202020204" pitchFamily="34" charset="0"/>
              <a:buChar char="•"/>
            </a:pPr>
            <a:r>
              <a:rPr lang="en-US" b="1" dirty="0">
                <a:latin typeface="Arial" panose="020B0604020202020204" pitchFamily="34" charset="0"/>
              </a:rPr>
              <a:t>Most </a:t>
            </a:r>
            <a:r>
              <a:rPr lang="en-US" b="1" i="1" dirty="0">
                <a:latin typeface="Arial" panose="020B0604020202020204" pitchFamily="34" charset="0"/>
              </a:rPr>
              <a:t>A</a:t>
            </a:r>
            <a:r>
              <a:rPr lang="en-US" b="1" dirty="0">
                <a:latin typeface="Arial" panose="020B0604020202020204" pitchFamily="34" charset="0"/>
              </a:rPr>
              <a:t> isolates were itraconazole-susceptible </a:t>
            </a:r>
          </a:p>
          <a:p>
            <a:pPr marL="228600" indent="-228600">
              <a:spcAft>
                <a:spcPts val="1800"/>
              </a:spcAft>
              <a:buClr>
                <a:schemeClr val="accent1"/>
              </a:buClr>
              <a:buFont typeface="Arial" panose="020B0604020202020204" pitchFamily="34" charset="0"/>
              <a:buChar char="•"/>
            </a:pPr>
            <a:r>
              <a:rPr lang="en-US" b="1" dirty="0">
                <a:latin typeface="Arial" panose="020B0604020202020204" pitchFamily="34" charset="0"/>
              </a:rPr>
              <a:t>~</a:t>
            </a:r>
            <a:r>
              <a:rPr lang="en-US" b="1" dirty="0"/>
              <a:t>5% required an MIC &gt; established epidemiologic cutoff value = 1 </a:t>
            </a:r>
            <a:r>
              <a:rPr lang="en-US" b="1" dirty="0" err="1"/>
              <a:t>μg</a:t>
            </a:r>
            <a:r>
              <a:rPr lang="en-US" b="1" dirty="0"/>
              <a:t>/mL</a:t>
            </a:r>
          </a:p>
        </p:txBody>
      </p:sp>
      <p:sp>
        <p:nvSpPr>
          <p:cNvPr id="9" name="Rectangle 8">
            <a:extLst>
              <a:ext uri="{FF2B5EF4-FFF2-40B4-BE49-F238E27FC236}">
                <a16:creationId xmlns:a16="http://schemas.microsoft.com/office/drawing/2014/main" id="{7977FAA1-3B8F-4053-B997-B9D629B5D606}"/>
              </a:ext>
            </a:extLst>
          </p:cNvPr>
          <p:cNvSpPr/>
          <p:nvPr/>
        </p:nvSpPr>
        <p:spPr>
          <a:xfrm>
            <a:off x="0" y="4726467"/>
            <a:ext cx="7919073" cy="430887"/>
          </a:xfrm>
          <a:prstGeom prst="rect">
            <a:avLst/>
          </a:prstGeom>
        </p:spPr>
        <p:txBody>
          <a:bodyPr wrap="square">
            <a:spAutoFit/>
          </a:bodyPr>
          <a:lstStyle/>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Pham CD, et al. </a:t>
            </a:r>
            <a:r>
              <a:rPr lang="en-US" sz="1100" i="1" dirty="0" err="1">
                <a:latin typeface="Arial" panose="020B0604020202020204" pitchFamily="34" charset="0"/>
                <a:cs typeface="Arial" panose="020B0604020202020204" pitchFamily="34" charset="0"/>
              </a:rPr>
              <a:t>Emerg</a:t>
            </a:r>
            <a:r>
              <a:rPr lang="en-US" sz="1100" i="1" dirty="0">
                <a:latin typeface="Arial" panose="020B0604020202020204" pitchFamily="34" charset="0"/>
                <a:cs typeface="Arial" panose="020B0604020202020204" pitchFamily="34" charset="0"/>
              </a:rPr>
              <a:t> Infect Dis. </a:t>
            </a:r>
            <a:r>
              <a:rPr lang="en-US" sz="1100" dirty="0">
                <a:latin typeface="Arial" panose="020B0604020202020204" pitchFamily="34" charset="0"/>
                <a:cs typeface="Arial" panose="020B0604020202020204" pitchFamily="34" charset="0"/>
              </a:rPr>
              <a:t>2014;20(9):1498–1503. </a:t>
            </a:r>
          </a:p>
        </p:txBody>
      </p:sp>
      <p:graphicFrame>
        <p:nvGraphicFramePr>
          <p:cNvPr id="10" name="Content Placeholder 6"/>
          <p:cNvGraphicFramePr>
            <a:graphicFrameLocks/>
          </p:cNvGraphicFramePr>
          <p:nvPr>
            <p:extLst>
              <p:ext uri="{D42A27DB-BD31-4B8C-83A1-F6EECF244321}">
                <p14:modId xmlns:p14="http://schemas.microsoft.com/office/powerpoint/2010/main" val="3469446537"/>
              </p:ext>
            </p:extLst>
          </p:nvPr>
        </p:nvGraphicFramePr>
        <p:xfrm>
          <a:off x="84137" y="1168400"/>
          <a:ext cx="6485995" cy="3441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01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57E0F-25AF-4475-ACE7-42D67489D084}"/>
              </a:ext>
            </a:extLst>
          </p:cNvPr>
          <p:cNvSpPr>
            <a:spLocks noGrp="1"/>
          </p:cNvSpPr>
          <p:nvPr>
            <p:ph idx="1"/>
          </p:nvPr>
        </p:nvSpPr>
        <p:spPr/>
        <p:txBody>
          <a:bodyPr/>
          <a:lstStyle/>
          <a:p>
            <a:r>
              <a:rPr lang="en-US" dirty="0"/>
              <a:t>Biofilms</a:t>
            </a:r>
          </a:p>
          <a:p>
            <a:r>
              <a:rPr lang="en-US" dirty="0"/>
              <a:t>Drug target modification</a:t>
            </a:r>
          </a:p>
          <a:p>
            <a:r>
              <a:rPr lang="en-US" dirty="0"/>
              <a:t>Decreased intracellular drug levels</a:t>
            </a:r>
          </a:p>
          <a:p>
            <a:pPr lvl="1"/>
            <a:r>
              <a:rPr lang="en-US" dirty="0"/>
              <a:t>Regulation of drug transporters</a:t>
            </a:r>
          </a:p>
          <a:p>
            <a:pPr lvl="1"/>
            <a:r>
              <a:rPr lang="en-US" dirty="0"/>
              <a:t>Chromosomal anomalies</a:t>
            </a:r>
          </a:p>
          <a:p>
            <a:endParaRPr lang="en-US" dirty="0"/>
          </a:p>
        </p:txBody>
      </p:sp>
      <p:sp>
        <p:nvSpPr>
          <p:cNvPr id="3" name="Slide Number Placeholder 2">
            <a:extLst>
              <a:ext uri="{FF2B5EF4-FFF2-40B4-BE49-F238E27FC236}">
                <a16:creationId xmlns:a16="http://schemas.microsoft.com/office/drawing/2014/main" id="{8749533C-D3BF-4C89-BAF0-B2C549B7B440}"/>
              </a:ext>
            </a:extLst>
          </p:cNvPr>
          <p:cNvSpPr>
            <a:spLocks noGrp="1"/>
          </p:cNvSpPr>
          <p:nvPr>
            <p:ph type="sldNum" sz="quarter" idx="12"/>
          </p:nvPr>
        </p:nvSpPr>
        <p:spPr/>
        <p:txBody>
          <a:bodyPr/>
          <a:lstStyle/>
          <a:p>
            <a:fld id="{F4F37E10-BB36-47A4-BC95-F479C5EA9F5E}" type="slidenum">
              <a:rPr lang="en-US" smtClean="0"/>
              <a:pPr/>
              <a:t>49</a:t>
            </a:fld>
            <a:endParaRPr lang="en-US"/>
          </a:p>
        </p:txBody>
      </p:sp>
      <p:sp>
        <p:nvSpPr>
          <p:cNvPr id="4" name="Title 3">
            <a:extLst>
              <a:ext uri="{FF2B5EF4-FFF2-40B4-BE49-F238E27FC236}">
                <a16:creationId xmlns:a16="http://schemas.microsoft.com/office/drawing/2014/main" id="{DC7BA758-9D8F-4B60-857C-732EEA0DFCEF}"/>
              </a:ext>
            </a:extLst>
          </p:cNvPr>
          <p:cNvSpPr>
            <a:spLocks noGrp="1"/>
          </p:cNvSpPr>
          <p:nvPr>
            <p:ph type="title"/>
          </p:nvPr>
        </p:nvSpPr>
        <p:spPr/>
        <p:txBody>
          <a:bodyPr/>
          <a:lstStyle/>
          <a:p>
            <a:r>
              <a:rPr lang="en-US"/>
              <a:t>Mechanisms of Resistance</a:t>
            </a:r>
            <a:endParaRPr lang="en-US" dirty="0"/>
          </a:p>
        </p:txBody>
      </p:sp>
    </p:spTree>
    <p:extLst>
      <p:ext uri="{BB962C8B-B14F-4D97-AF65-F5344CB8AC3E}">
        <p14:creationId xmlns:p14="http://schemas.microsoft.com/office/powerpoint/2010/main" val="82006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Pretest Audience Response Question</a:t>
            </a:r>
          </a:p>
        </p:txBody>
      </p:sp>
      <p:sp>
        <p:nvSpPr>
          <p:cNvPr id="4" name="Slide Number Placeholder 3"/>
          <p:cNvSpPr>
            <a:spLocks noGrp="1"/>
          </p:cNvSpPr>
          <p:nvPr>
            <p:ph type="sldNum" sz="quarter" idx="12"/>
          </p:nvPr>
        </p:nvSpPr>
        <p:spPr/>
        <p:txBody>
          <a:bodyPr/>
          <a:lstStyle/>
          <a:p>
            <a:pPr defTabSz="914378"/>
            <a:fld id="{F4F37E10-BB36-47A4-BC95-F479C5EA9F5E}" type="slidenum">
              <a:rPr lang="en-US">
                <a:solidFill>
                  <a:prstClr val="white"/>
                </a:solidFill>
              </a:rPr>
              <a:pPr defTabSz="914378"/>
              <a:t>5</a:t>
            </a:fld>
            <a:endParaRPr lang="en-US" dirty="0">
              <a:solidFill>
                <a:prstClr val="white"/>
              </a:solidFill>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latin typeface="Calibri"/>
              </a:rPr>
              <a:t>?</a:t>
            </a:r>
          </a:p>
        </p:txBody>
      </p:sp>
      <p:sp>
        <p:nvSpPr>
          <p:cNvPr id="12" name="TextBox 11"/>
          <p:cNvSpPr txBox="1"/>
          <p:nvPr/>
        </p:nvSpPr>
        <p:spPr>
          <a:xfrm>
            <a:off x="744275" y="1164703"/>
            <a:ext cx="8126095" cy="3062377"/>
          </a:xfrm>
          <a:prstGeom prst="rect">
            <a:avLst/>
          </a:prstGeom>
          <a:noFill/>
        </p:spPr>
        <p:txBody>
          <a:bodyPr wrap="square" rtlCol="0">
            <a:spAutoFit/>
          </a:bodyPr>
          <a:lstStyle/>
          <a:p>
            <a:pPr defTabSz="914378">
              <a:spcBef>
                <a:spcPts val="600"/>
              </a:spcBef>
            </a:pPr>
            <a:r>
              <a:rPr lang="en-US" sz="2400" b="1" dirty="0">
                <a:solidFill>
                  <a:srgbClr val="262262"/>
                </a:solidFill>
                <a:latin typeface="Arial" panose="020B0604020202020204" pitchFamily="34" charset="0"/>
                <a:cs typeface="Arial" panose="020B0604020202020204" pitchFamily="34" charset="0"/>
              </a:rPr>
              <a:t>Which of the following therapies is preferred for the treatment and prevention of invasive aspergillosis?</a:t>
            </a:r>
          </a:p>
          <a:p>
            <a:pPr defTabSz="914378">
              <a:spcBef>
                <a:spcPts val="600"/>
              </a:spcBef>
            </a:pPr>
            <a:endParaRPr lang="en-US" sz="2400" b="1" dirty="0">
              <a:solidFill>
                <a:srgbClr val="262262"/>
              </a:solidFill>
              <a:latin typeface="Arial" panose="020B0604020202020204" pitchFamily="34" charset="0"/>
              <a:cs typeface="Arial" panose="020B0604020202020204" pitchFamily="34" charset="0"/>
            </a:endParaRPr>
          </a:p>
          <a:p>
            <a:pPr marL="457189" indent="-457189" defTabSz="914378">
              <a:spcBef>
                <a:spcPts val="600"/>
              </a:spcBef>
              <a:buFont typeface="+mj-lt"/>
              <a:buAutoNum type="alphaUcPeriod"/>
            </a:pPr>
            <a:r>
              <a:rPr lang="en-US" sz="2400" dirty="0">
                <a:solidFill>
                  <a:srgbClr val="262262"/>
                </a:solidFill>
                <a:latin typeface="Arial" panose="020B0604020202020204" pitchFamily="34" charset="0"/>
                <a:cs typeface="Arial" panose="020B0604020202020204" pitchFamily="34" charset="0"/>
              </a:rPr>
              <a:t>Polyenes</a:t>
            </a:r>
          </a:p>
          <a:p>
            <a:pPr marL="457189" indent="-457189" defTabSz="914378">
              <a:spcBef>
                <a:spcPts val="600"/>
              </a:spcBef>
              <a:buFont typeface="+mj-lt"/>
              <a:buAutoNum type="alphaUcPeriod"/>
            </a:pPr>
            <a:r>
              <a:rPr lang="en-US" sz="2400" b="1" dirty="0">
                <a:solidFill>
                  <a:srgbClr val="262262"/>
                </a:solidFill>
                <a:latin typeface="Arial" panose="020B0604020202020204" pitchFamily="34" charset="0"/>
                <a:cs typeface="Arial" panose="020B0604020202020204" pitchFamily="34" charset="0"/>
              </a:rPr>
              <a:t>Triazoles</a:t>
            </a:r>
          </a:p>
          <a:p>
            <a:pPr marL="457189" indent="-457189" defTabSz="914378">
              <a:spcBef>
                <a:spcPts val="600"/>
              </a:spcBef>
              <a:buFont typeface="+mj-lt"/>
              <a:buAutoNum type="alphaUcPeriod"/>
            </a:pPr>
            <a:r>
              <a:rPr lang="en-US" sz="2400" dirty="0">
                <a:solidFill>
                  <a:srgbClr val="262262"/>
                </a:solidFill>
                <a:latin typeface="Arial" panose="020B0604020202020204" pitchFamily="34" charset="0"/>
                <a:cs typeface="Arial" panose="020B0604020202020204" pitchFamily="34" charset="0"/>
              </a:rPr>
              <a:t>Echinocandins </a:t>
            </a:r>
          </a:p>
          <a:p>
            <a:pPr defTabSz="914378">
              <a:spcBef>
                <a:spcPts val="600"/>
              </a:spcBef>
            </a:pPr>
            <a:endParaRPr lang="en-US" sz="2400" dirty="0">
              <a:solidFill>
                <a:srgbClr val="262262"/>
              </a:solidFill>
              <a:latin typeface="Arial" panose="020B0604020202020204" pitchFamily="34" charset="0"/>
              <a:cs typeface="Arial" panose="020B0604020202020204" pitchFamily="34" charset="0"/>
            </a:endParaRP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defTabSz="914378"/>
              <a:r>
                <a:rPr lang="en-US" sz="2400" b="1">
                  <a:solidFill>
                    <a:prstClr val="white"/>
                  </a:solidFill>
                  <a:latin typeface="Tahoma"/>
                </a:rPr>
                <a:t>:01</a:t>
              </a:r>
              <a:endParaRPr lang="en-US" sz="2400" b="1" dirty="0">
                <a:solidFill>
                  <a:prstClr val="white"/>
                </a:solidFill>
                <a:latin typeface="Tahoma"/>
              </a:endParaRP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40776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C335CF-1B0D-4981-9C33-17348FB824FB}"/>
              </a:ext>
            </a:extLst>
          </p:cNvPr>
          <p:cNvSpPr>
            <a:spLocks noGrp="1"/>
          </p:cNvSpPr>
          <p:nvPr>
            <p:ph type="sldNum" sz="quarter" idx="12"/>
          </p:nvPr>
        </p:nvSpPr>
        <p:spPr/>
        <p:txBody>
          <a:bodyPr/>
          <a:lstStyle/>
          <a:p>
            <a:fld id="{F4F37E10-BB36-47A4-BC95-F479C5EA9F5E}" type="slidenum">
              <a:rPr lang="en-US" smtClean="0">
                <a:solidFill>
                  <a:prstClr val="white"/>
                </a:solidFill>
              </a:rPr>
              <a:pPr/>
              <a:t>50</a:t>
            </a:fld>
            <a:endParaRPr lang="en-US">
              <a:solidFill>
                <a:prstClr val="white"/>
              </a:solidFill>
            </a:endParaRPr>
          </a:p>
        </p:txBody>
      </p:sp>
      <p:sp>
        <p:nvSpPr>
          <p:cNvPr id="4" name="Title 3">
            <a:extLst>
              <a:ext uri="{FF2B5EF4-FFF2-40B4-BE49-F238E27FC236}">
                <a16:creationId xmlns:a16="http://schemas.microsoft.com/office/drawing/2014/main" id="{2323FBF6-E9FB-4D07-81C3-83C47FFEA148}"/>
              </a:ext>
            </a:extLst>
          </p:cNvPr>
          <p:cNvSpPr>
            <a:spLocks noGrp="1"/>
          </p:cNvSpPr>
          <p:nvPr>
            <p:ph type="title"/>
          </p:nvPr>
        </p:nvSpPr>
        <p:spPr/>
        <p:txBody>
          <a:bodyPr>
            <a:normAutofit fontScale="90000"/>
          </a:bodyPr>
          <a:lstStyle/>
          <a:p>
            <a:r>
              <a:rPr lang="en-US" dirty="0"/>
              <a:t>Antimicrobial Stewardship: Elements of a Successful Program</a:t>
            </a:r>
          </a:p>
        </p:txBody>
      </p:sp>
      <p:sp>
        <p:nvSpPr>
          <p:cNvPr id="9" name="TextBox 8">
            <a:extLst>
              <a:ext uri="{FF2B5EF4-FFF2-40B4-BE49-F238E27FC236}">
                <a16:creationId xmlns:a16="http://schemas.microsoft.com/office/drawing/2014/main" id="{07D32DBA-DCD2-4D88-927A-14EA102B9D21}"/>
              </a:ext>
            </a:extLst>
          </p:cNvPr>
          <p:cNvSpPr txBox="1"/>
          <p:nvPr/>
        </p:nvSpPr>
        <p:spPr>
          <a:xfrm>
            <a:off x="0" y="4846261"/>
            <a:ext cx="8086725" cy="261610"/>
          </a:xfrm>
          <a:prstGeom prst="rect">
            <a:avLst/>
          </a:prstGeom>
          <a:noFill/>
        </p:spPr>
        <p:txBody>
          <a:bodyPr wrap="square" rtlCol="0">
            <a:spAutoFit/>
          </a:bodyPr>
          <a:lstStyle/>
          <a:p>
            <a:r>
              <a:rPr lang="en-US" sz="1100" dirty="0" err="1"/>
              <a:t>Andruszko</a:t>
            </a:r>
            <a:r>
              <a:rPr lang="en-US" sz="1100" dirty="0"/>
              <a:t> B, et al. </a:t>
            </a:r>
            <a:r>
              <a:rPr lang="en-US" sz="1100" i="1" dirty="0" err="1"/>
              <a:t>Curr</a:t>
            </a:r>
            <a:r>
              <a:rPr lang="en-US" sz="1100" i="1" dirty="0"/>
              <a:t> </a:t>
            </a:r>
            <a:r>
              <a:rPr lang="en-US" sz="1100" i="1" dirty="0" err="1"/>
              <a:t>Clin</a:t>
            </a:r>
            <a:r>
              <a:rPr lang="en-US" sz="1100" i="1" dirty="0"/>
              <a:t> </a:t>
            </a:r>
            <a:r>
              <a:rPr lang="en-US" sz="1100" i="1" dirty="0" err="1"/>
              <a:t>Microbiol</a:t>
            </a:r>
            <a:r>
              <a:rPr lang="en-US" sz="1100" i="1" dirty="0"/>
              <a:t> Rep. </a:t>
            </a:r>
            <a:r>
              <a:rPr lang="en-US" sz="1100" dirty="0"/>
              <a:t>2016;3(3):111-119.</a:t>
            </a:r>
          </a:p>
        </p:txBody>
      </p:sp>
      <p:sp>
        <p:nvSpPr>
          <p:cNvPr id="6" name="Arrow: Right 5">
            <a:extLst>
              <a:ext uri="{FF2B5EF4-FFF2-40B4-BE49-F238E27FC236}">
                <a16:creationId xmlns:a16="http://schemas.microsoft.com/office/drawing/2014/main" id="{9553B0B7-BE28-4FFA-A53D-35156AC8D6F7}"/>
              </a:ext>
            </a:extLst>
          </p:cNvPr>
          <p:cNvSpPr/>
          <p:nvPr/>
        </p:nvSpPr>
        <p:spPr>
          <a:xfrm>
            <a:off x="91440" y="1735902"/>
            <a:ext cx="8961120" cy="2363638"/>
          </a:xfrm>
          <a:prstGeom prst="rightArrow">
            <a:avLst>
              <a:gd name="adj1" fmla="val 50000"/>
              <a:gd name="adj2" fmla="val 19343"/>
            </a:avLst>
          </a:prstGeom>
          <a:ln w="127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FB386F5A-B779-466C-B067-A34ACC478B88}"/>
              </a:ext>
            </a:extLst>
          </p:cNvPr>
          <p:cNvGrpSpPr/>
          <p:nvPr/>
        </p:nvGrpSpPr>
        <p:grpSpPr>
          <a:xfrm>
            <a:off x="227049" y="2112567"/>
            <a:ext cx="8293607" cy="1610309"/>
            <a:chOff x="227049" y="2112567"/>
            <a:chExt cx="8293607" cy="1610309"/>
          </a:xfrm>
        </p:grpSpPr>
        <p:sp>
          <p:nvSpPr>
            <p:cNvPr id="7" name="Rectangle: Rounded Corners 6">
              <a:extLst>
                <a:ext uri="{FF2B5EF4-FFF2-40B4-BE49-F238E27FC236}">
                  <a16:creationId xmlns:a16="http://schemas.microsoft.com/office/drawing/2014/main" id="{6FA96A94-924C-416A-8982-354E688812C3}"/>
                </a:ext>
              </a:extLst>
            </p:cNvPr>
            <p:cNvSpPr/>
            <p:nvPr/>
          </p:nvSpPr>
          <p:spPr>
            <a:xfrm>
              <a:off x="227049" y="2112567"/>
              <a:ext cx="1218830"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Create a collaborative group </a:t>
              </a:r>
            </a:p>
          </p:txBody>
        </p:sp>
        <p:sp>
          <p:nvSpPr>
            <p:cNvPr id="16" name="Rectangle: Rounded Corners 15">
              <a:extLst>
                <a:ext uri="{FF2B5EF4-FFF2-40B4-BE49-F238E27FC236}">
                  <a16:creationId xmlns:a16="http://schemas.microsoft.com/office/drawing/2014/main" id="{97BEE96F-6963-4018-9816-873EE110A7E4}"/>
                </a:ext>
              </a:extLst>
            </p:cNvPr>
            <p:cNvSpPr/>
            <p:nvPr/>
          </p:nvSpPr>
          <p:spPr>
            <a:xfrm>
              <a:off x="7286216" y="2112567"/>
              <a:ext cx="1234440"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Provide bedside interventions </a:t>
              </a:r>
            </a:p>
          </p:txBody>
        </p:sp>
        <p:sp>
          <p:nvSpPr>
            <p:cNvPr id="17" name="Rectangle: Rounded Corners 16">
              <a:extLst>
                <a:ext uri="{FF2B5EF4-FFF2-40B4-BE49-F238E27FC236}">
                  <a16:creationId xmlns:a16="http://schemas.microsoft.com/office/drawing/2014/main" id="{B1177880-B4DB-40E4-915D-5D86DCB6A745}"/>
                </a:ext>
              </a:extLst>
            </p:cNvPr>
            <p:cNvSpPr/>
            <p:nvPr/>
          </p:nvSpPr>
          <p:spPr>
            <a:xfrm>
              <a:off x="6090112" y="2112567"/>
              <a:ext cx="1137967"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Implement rapid diagnostics </a:t>
              </a:r>
            </a:p>
          </p:txBody>
        </p:sp>
        <p:sp>
          <p:nvSpPr>
            <p:cNvPr id="18" name="Rectangle: Rounded Corners 17">
              <a:extLst>
                <a:ext uri="{FF2B5EF4-FFF2-40B4-BE49-F238E27FC236}">
                  <a16:creationId xmlns:a16="http://schemas.microsoft.com/office/drawing/2014/main" id="{E99D4B6C-B463-472D-9739-B1D87C6A2C8C}"/>
                </a:ext>
              </a:extLst>
            </p:cNvPr>
            <p:cNvSpPr/>
            <p:nvPr/>
          </p:nvSpPr>
          <p:spPr>
            <a:xfrm>
              <a:off x="4877151" y="2112567"/>
              <a:ext cx="1154824"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Perform Daily audits </a:t>
              </a:r>
            </a:p>
          </p:txBody>
        </p:sp>
        <p:sp>
          <p:nvSpPr>
            <p:cNvPr id="19" name="Rectangle: Rounded Corners 18">
              <a:extLst>
                <a:ext uri="{FF2B5EF4-FFF2-40B4-BE49-F238E27FC236}">
                  <a16:creationId xmlns:a16="http://schemas.microsoft.com/office/drawing/2014/main" id="{ED6E114D-DC2C-45B5-B699-60869C5F80BF}"/>
                </a:ext>
              </a:extLst>
            </p:cNvPr>
            <p:cNvSpPr/>
            <p:nvPr/>
          </p:nvSpPr>
          <p:spPr>
            <a:xfrm>
              <a:off x="3769174" y="2112567"/>
              <a:ext cx="1049840"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Implement  local guidelines </a:t>
              </a:r>
            </a:p>
          </p:txBody>
        </p:sp>
        <p:sp>
          <p:nvSpPr>
            <p:cNvPr id="20" name="Rectangle: Rounded Corners 19">
              <a:extLst>
                <a:ext uri="{FF2B5EF4-FFF2-40B4-BE49-F238E27FC236}">
                  <a16:creationId xmlns:a16="http://schemas.microsoft.com/office/drawing/2014/main" id="{998EF7B4-547D-4BAA-B9A6-2D49223FBDE7}"/>
                </a:ext>
              </a:extLst>
            </p:cNvPr>
            <p:cNvSpPr/>
            <p:nvPr/>
          </p:nvSpPr>
          <p:spPr>
            <a:xfrm>
              <a:off x="2568037" y="2112567"/>
              <a:ext cx="1143000"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Provide educational programs </a:t>
              </a:r>
            </a:p>
          </p:txBody>
        </p:sp>
        <p:sp>
          <p:nvSpPr>
            <p:cNvPr id="21" name="Rectangle: Rounded Corners 20">
              <a:extLst>
                <a:ext uri="{FF2B5EF4-FFF2-40B4-BE49-F238E27FC236}">
                  <a16:creationId xmlns:a16="http://schemas.microsoft.com/office/drawing/2014/main" id="{F3796270-2D6E-4437-90B9-69E6CAAD0E75}"/>
                </a:ext>
              </a:extLst>
            </p:cNvPr>
            <p:cNvSpPr/>
            <p:nvPr/>
          </p:nvSpPr>
          <p:spPr>
            <a:xfrm>
              <a:off x="1504016" y="2112567"/>
              <a:ext cx="1005884" cy="1610309"/>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t>Identify </a:t>
              </a:r>
              <a:r>
                <a:rPr lang="en-US" sz="1400" b="1"/>
                <a:t>need via audit</a:t>
              </a:r>
              <a:endParaRPr lang="en-US" sz="1400" b="1" dirty="0"/>
            </a:p>
          </p:txBody>
        </p:sp>
      </p:grpSp>
    </p:spTree>
    <p:extLst>
      <p:ext uri="{BB962C8B-B14F-4D97-AF65-F5344CB8AC3E}">
        <p14:creationId xmlns:p14="http://schemas.microsoft.com/office/powerpoint/2010/main" val="2695854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530341-60ED-4BAE-8AF1-8A2F6381DF07}"/>
              </a:ext>
            </a:extLst>
          </p:cNvPr>
          <p:cNvSpPr/>
          <p:nvPr/>
        </p:nvSpPr>
        <p:spPr>
          <a:xfrm>
            <a:off x="0" y="4697224"/>
            <a:ext cx="8175625" cy="446276"/>
          </a:xfrm>
          <a:prstGeom prst="rect">
            <a:avLst/>
          </a:prstGeom>
        </p:spPr>
        <p:txBody>
          <a:bodyPr wrap="square">
            <a:spAutoFit/>
          </a:bodyPr>
          <a:lstStyle/>
          <a:p>
            <a:pPr>
              <a:spcBef>
                <a:spcPct val="0"/>
              </a:spcBef>
            </a:pPr>
            <a:r>
              <a:rPr lang="en-US" altLang="en-US" sz="1200" dirty="0"/>
              <a:t>ID, infectious disease.</a:t>
            </a:r>
          </a:p>
          <a:p>
            <a:pPr>
              <a:spcBef>
                <a:spcPct val="0"/>
              </a:spcBef>
            </a:pPr>
            <a:r>
              <a:rPr lang="en-US" altLang="en-US" sz="1100" dirty="0"/>
              <a:t>Adapted from: Agrawal S, et al. </a:t>
            </a:r>
            <a:r>
              <a:rPr lang="en-US" altLang="en-US" sz="1100" i="1" dirty="0"/>
              <a:t>J </a:t>
            </a:r>
            <a:r>
              <a:rPr lang="en-US" altLang="en-US" sz="1100" i="1" dirty="0" err="1"/>
              <a:t>Antimicrob</a:t>
            </a:r>
            <a:r>
              <a:rPr lang="en-US" altLang="en-US" sz="1100" i="1" dirty="0"/>
              <a:t> </a:t>
            </a:r>
            <a:r>
              <a:rPr lang="en-US" altLang="en-US" sz="1100" i="1" dirty="0" err="1"/>
              <a:t>Chemother</a:t>
            </a:r>
            <a:r>
              <a:rPr lang="en-US" altLang="en-US" sz="1100" dirty="0"/>
              <a:t>. 2016;71(</a:t>
            </a:r>
            <a:r>
              <a:rPr lang="en-US" altLang="en-US" sz="1100" dirty="0" err="1"/>
              <a:t>suppl</a:t>
            </a:r>
            <a:r>
              <a:rPr lang="en-US" altLang="en-US" sz="1100" dirty="0"/>
              <a:t> 2):ii37-ii42. </a:t>
            </a:r>
          </a:p>
        </p:txBody>
      </p:sp>
      <p:sp>
        <p:nvSpPr>
          <p:cNvPr id="4" name="Title 3">
            <a:extLst>
              <a:ext uri="{FF2B5EF4-FFF2-40B4-BE49-F238E27FC236}">
                <a16:creationId xmlns:a16="http://schemas.microsoft.com/office/drawing/2014/main" id="{F00173E2-C3C4-40C3-9693-7EF681E55158}"/>
              </a:ext>
            </a:extLst>
          </p:cNvPr>
          <p:cNvSpPr>
            <a:spLocks noGrp="1"/>
          </p:cNvSpPr>
          <p:nvPr>
            <p:ph type="title"/>
          </p:nvPr>
        </p:nvSpPr>
        <p:spPr/>
        <p:txBody>
          <a:bodyPr>
            <a:normAutofit/>
          </a:bodyPr>
          <a:lstStyle/>
          <a:p>
            <a:r>
              <a:rPr lang="en-US" dirty="0"/>
              <a:t>The Multidisciplinary Team</a:t>
            </a:r>
          </a:p>
        </p:txBody>
      </p:sp>
      <p:sp>
        <p:nvSpPr>
          <p:cNvPr id="3" name="Slide Number Placeholder 2"/>
          <p:cNvSpPr>
            <a:spLocks noGrp="1"/>
          </p:cNvSpPr>
          <p:nvPr>
            <p:ph type="sldNum" sz="quarter" idx="12"/>
          </p:nvPr>
        </p:nvSpPr>
        <p:spPr/>
        <p:txBody>
          <a:bodyPr/>
          <a:lstStyle/>
          <a:p>
            <a:fld id="{F4F37E10-BB36-47A4-BC95-F479C5EA9F5E}" type="slidenum">
              <a:rPr lang="en-US" smtClean="0">
                <a:solidFill>
                  <a:prstClr val="white"/>
                </a:solidFill>
              </a:rPr>
              <a:pPr/>
              <a:t>51</a:t>
            </a:fld>
            <a:endParaRPr lang="en-US">
              <a:solidFill>
                <a:prstClr val="white"/>
              </a:solidFill>
            </a:endParaRPr>
          </a:p>
        </p:txBody>
      </p:sp>
      <p:grpSp>
        <p:nvGrpSpPr>
          <p:cNvPr id="24" name="Group 23">
            <a:extLst>
              <a:ext uri="{FF2B5EF4-FFF2-40B4-BE49-F238E27FC236}">
                <a16:creationId xmlns:a16="http://schemas.microsoft.com/office/drawing/2014/main" id="{E5A91AB6-B6AD-40E2-B652-A413A5C27046}"/>
              </a:ext>
            </a:extLst>
          </p:cNvPr>
          <p:cNvGrpSpPr/>
          <p:nvPr/>
        </p:nvGrpSpPr>
        <p:grpSpPr>
          <a:xfrm>
            <a:off x="192996" y="1259778"/>
            <a:ext cx="3441282" cy="2860188"/>
            <a:chOff x="230011" y="1302130"/>
            <a:chExt cx="3441282" cy="2860188"/>
          </a:xfrm>
        </p:grpSpPr>
        <p:sp>
          <p:nvSpPr>
            <p:cNvPr id="25" name="Circle: Hollow 24">
              <a:extLst>
                <a:ext uri="{FF2B5EF4-FFF2-40B4-BE49-F238E27FC236}">
                  <a16:creationId xmlns:a16="http://schemas.microsoft.com/office/drawing/2014/main" id="{45176B24-3517-4882-86EF-3EBA724F85E7}"/>
                </a:ext>
              </a:extLst>
            </p:cNvPr>
            <p:cNvSpPr/>
            <p:nvPr/>
          </p:nvSpPr>
          <p:spPr>
            <a:xfrm>
              <a:off x="611340" y="1551384"/>
              <a:ext cx="2643188" cy="2610934"/>
            </a:xfrm>
            <a:prstGeom prst="donut">
              <a:avLst>
                <a:gd name="adj" fmla="val 13444"/>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86D520C7-BA89-4264-B563-C7093AF3BF73}"/>
                </a:ext>
              </a:extLst>
            </p:cNvPr>
            <p:cNvGrpSpPr/>
            <p:nvPr/>
          </p:nvGrpSpPr>
          <p:grpSpPr>
            <a:xfrm>
              <a:off x="230011" y="1302130"/>
              <a:ext cx="3441282" cy="2609235"/>
              <a:chOff x="230011" y="1302130"/>
              <a:chExt cx="3441282" cy="2609235"/>
            </a:xfrm>
          </p:grpSpPr>
          <p:sp>
            <p:nvSpPr>
              <p:cNvPr id="27" name="Oval 26">
                <a:extLst>
                  <a:ext uri="{FF2B5EF4-FFF2-40B4-BE49-F238E27FC236}">
                    <a16:creationId xmlns:a16="http://schemas.microsoft.com/office/drawing/2014/main" id="{1DF5494F-F802-40C0-B7F4-DD93F3F3C480}"/>
                  </a:ext>
                </a:extLst>
              </p:cNvPr>
              <p:cNvSpPr/>
              <p:nvPr/>
            </p:nvSpPr>
            <p:spPr>
              <a:xfrm>
                <a:off x="1349078" y="1302130"/>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ID Specialist</a:t>
                </a:r>
              </a:p>
            </p:txBody>
          </p:sp>
          <p:sp>
            <p:nvSpPr>
              <p:cNvPr id="28" name="Oval 27">
                <a:extLst>
                  <a:ext uri="{FF2B5EF4-FFF2-40B4-BE49-F238E27FC236}">
                    <a16:creationId xmlns:a16="http://schemas.microsoft.com/office/drawing/2014/main" id="{8E5A8BBE-23BE-4589-A4F6-EE9BDE17677C}"/>
                  </a:ext>
                </a:extLst>
              </p:cNvPr>
              <p:cNvSpPr/>
              <p:nvPr/>
            </p:nvSpPr>
            <p:spPr>
              <a:xfrm>
                <a:off x="230011" y="1927984"/>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Pediatric ID Specialist</a:t>
                </a:r>
              </a:p>
            </p:txBody>
          </p:sp>
          <p:sp>
            <p:nvSpPr>
              <p:cNvPr id="29" name="Oval 28">
                <a:extLst>
                  <a:ext uri="{FF2B5EF4-FFF2-40B4-BE49-F238E27FC236}">
                    <a16:creationId xmlns:a16="http://schemas.microsoft.com/office/drawing/2014/main" id="{9F9F215C-CDC5-4637-AEB6-9E15234D8810}"/>
                  </a:ext>
                </a:extLst>
              </p:cNvPr>
              <p:cNvSpPr/>
              <p:nvPr/>
            </p:nvSpPr>
            <p:spPr>
              <a:xfrm>
                <a:off x="2503580" y="1927984"/>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Medical Microbiologist</a:t>
                </a:r>
              </a:p>
            </p:txBody>
          </p:sp>
          <p:sp>
            <p:nvSpPr>
              <p:cNvPr id="30" name="Oval 29">
                <a:extLst>
                  <a:ext uri="{FF2B5EF4-FFF2-40B4-BE49-F238E27FC236}">
                    <a16:creationId xmlns:a16="http://schemas.microsoft.com/office/drawing/2014/main" id="{30BFAAB6-8AA6-4D9C-A3A0-972E5F1927FD}"/>
                  </a:ext>
                </a:extLst>
              </p:cNvPr>
              <p:cNvSpPr/>
              <p:nvPr/>
            </p:nvSpPr>
            <p:spPr>
              <a:xfrm>
                <a:off x="2423179" y="2984382"/>
                <a:ext cx="1167713" cy="926983"/>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Hospital Pharmacist</a:t>
                </a:r>
              </a:p>
            </p:txBody>
          </p:sp>
          <p:sp>
            <p:nvSpPr>
              <p:cNvPr id="31" name="Oval 30">
                <a:extLst>
                  <a:ext uri="{FF2B5EF4-FFF2-40B4-BE49-F238E27FC236}">
                    <a16:creationId xmlns:a16="http://schemas.microsoft.com/office/drawing/2014/main" id="{A3D15C98-FCDC-4B56-8138-A4528138A26B}"/>
                  </a:ext>
                </a:extLst>
              </p:cNvPr>
              <p:cNvSpPr/>
              <p:nvPr/>
            </p:nvSpPr>
            <p:spPr>
              <a:xfrm>
                <a:off x="274976" y="2984382"/>
                <a:ext cx="1167713" cy="926983"/>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Hematologist</a:t>
                </a:r>
              </a:p>
            </p:txBody>
          </p:sp>
        </p:grpSp>
      </p:grpSp>
      <p:sp>
        <p:nvSpPr>
          <p:cNvPr id="22" name="Oval 21">
            <a:extLst>
              <a:ext uri="{FF2B5EF4-FFF2-40B4-BE49-F238E27FC236}">
                <a16:creationId xmlns:a16="http://schemas.microsoft.com/office/drawing/2014/main" id="{927776C8-D0AB-433F-B810-38564E013146}"/>
              </a:ext>
            </a:extLst>
          </p:cNvPr>
          <p:cNvSpPr/>
          <p:nvPr/>
        </p:nvSpPr>
        <p:spPr>
          <a:xfrm>
            <a:off x="1360709" y="3583135"/>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Administrative Support Staff</a:t>
            </a:r>
          </a:p>
        </p:txBody>
      </p:sp>
    </p:spTree>
    <p:extLst>
      <p:ext uri="{BB962C8B-B14F-4D97-AF65-F5344CB8AC3E}">
        <p14:creationId xmlns:p14="http://schemas.microsoft.com/office/powerpoint/2010/main" val="1613196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3">
            <a:extLst>
              <a:ext uri="{FF2B5EF4-FFF2-40B4-BE49-F238E27FC236}">
                <a16:creationId xmlns:a16="http://schemas.microsoft.com/office/drawing/2014/main" id="{0AB941D6-FA0C-4297-A31D-F771493FFD98}"/>
              </a:ext>
            </a:extLst>
          </p:cNvPr>
          <p:cNvSpPr txBox="1">
            <a:spLocks noChangeArrowheads="1"/>
          </p:cNvSpPr>
          <p:nvPr/>
        </p:nvSpPr>
        <p:spPr bwMode="auto">
          <a:xfrm>
            <a:off x="1143000" y="173831"/>
            <a:ext cx="6858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050"/>
          </a:p>
        </p:txBody>
      </p:sp>
      <p:sp>
        <p:nvSpPr>
          <p:cNvPr id="4" name="Title 3">
            <a:extLst>
              <a:ext uri="{FF2B5EF4-FFF2-40B4-BE49-F238E27FC236}">
                <a16:creationId xmlns:a16="http://schemas.microsoft.com/office/drawing/2014/main" id="{F00173E2-C3C4-40C3-9693-7EF681E55158}"/>
              </a:ext>
            </a:extLst>
          </p:cNvPr>
          <p:cNvSpPr>
            <a:spLocks noGrp="1"/>
          </p:cNvSpPr>
          <p:nvPr>
            <p:ph type="title"/>
          </p:nvPr>
        </p:nvSpPr>
        <p:spPr/>
        <p:txBody>
          <a:bodyPr>
            <a:normAutofit/>
          </a:bodyPr>
          <a:lstStyle/>
          <a:p>
            <a:r>
              <a:rPr lang="en-US" dirty="0"/>
              <a:t>The Multidisciplinary Team (cont’d)</a:t>
            </a:r>
          </a:p>
        </p:txBody>
      </p:sp>
      <p:sp>
        <p:nvSpPr>
          <p:cNvPr id="3" name="Slide Number Placeholder 2"/>
          <p:cNvSpPr>
            <a:spLocks noGrp="1"/>
          </p:cNvSpPr>
          <p:nvPr>
            <p:ph type="sldNum" sz="quarter" idx="12"/>
          </p:nvPr>
        </p:nvSpPr>
        <p:spPr/>
        <p:txBody>
          <a:bodyPr/>
          <a:lstStyle/>
          <a:p>
            <a:fld id="{F4F37E10-BB36-47A4-BC95-F479C5EA9F5E}" type="slidenum">
              <a:rPr lang="en-US" smtClean="0">
                <a:solidFill>
                  <a:prstClr val="white"/>
                </a:solidFill>
              </a:rPr>
              <a:pPr/>
              <a:t>52</a:t>
            </a:fld>
            <a:endParaRPr lang="en-US">
              <a:solidFill>
                <a:prstClr val="white"/>
              </a:solidFill>
            </a:endParaRPr>
          </a:p>
        </p:txBody>
      </p:sp>
      <p:sp>
        <p:nvSpPr>
          <p:cNvPr id="20" name="Rectangle 19">
            <a:extLst>
              <a:ext uri="{FF2B5EF4-FFF2-40B4-BE49-F238E27FC236}">
                <a16:creationId xmlns:a16="http://schemas.microsoft.com/office/drawing/2014/main" id="{77530341-60ED-4BAE-8AF1-8A2F6381DF07}"/>
              </a:ext>
            </a:extLst>
          </p:cNvPr>
          <p:cNvSpPr/>
          <p:nvPr/>
        </p:nvSpPr>
        <p:spPr>
          <a:xfrm>
            <a:off x="0" y="4849567"/>
            <a:ext cx="8175625" cy="261610"/>
          </a:xfrm>
          <a:prstGeom prst="rect">
            <a:avLst/>
          </a:prstGeom>
        </p:spPr>
        <p:txBody>
          <a:bodyPr wrap="square">
            <a:spAutoFit/>
          </a:bodyPr>
          <a:lstStyle/>
          <a:p>
            <a:pPr>
              <a:spcBef>
                <a:spcPct val="0"/>
              </a:spcBef>
            </a:pPr>
            <a:r>
              <a:rPr lang="en-US" altLang="en-US" sz="1100" dirty="0"/>
              <a:t>Adapted from: Agrawal S, et al. </a:t>
            </a:r>
            <a:r>
              <a:rPr lang="en-US" altLang="en-US" sz="1100" i="1" dirty="0"/>
              <a:t>J </a:t>
            </a:r>
            <a:r>
              <a:rPr lang="en-US" altLang="en-US" sz="1100" i="1" dirty="0" err="1"/>
              <a:t>Antimicrob</a:t>
            </a:r>
            <a:r>
              <a:rPr lang="en-US" altLang="en-US" sz="1100" i="1" dirty="0"/>
              <a:t> </a:t>
            </a:r>
            <a:r>
              <a:rPr lang="en-US" altLang="en-US" sz="1100" i="1" dirty="0" err="1"/>
              <a:t>Chemother</a:t>
            </a:r>
            <a:r>
              <a:rPr lang="en-US" altLang="en-US" sz="1100" dirty="0"/>
              <a:t>. 2016;71(</a:t>
            </a:r>
            <a:r>
              <a:rPr lang="en-US" altLang="en-US" sz="1100" dirty="0" err="1"/>
              <a:t>suppl</a:t>
            </a:r>
            <a:r>
              <a:rPr lang="en-US" altLang="en-US" sz="1100" dirty="0"/>
              <a:t> 2):ii37-ii42. </a:t>
            </a:r>
          </a:p>
        </p:txBody>
      </p:sp>
      <p:grpSp>
        <p:nvGrpSpPr>
          <p:cNvPr id="2" name="Group 1">
            <a:extLst>
              <a:ext uri="{FF2B5EF4-FFF2-40B4-BE49-F238E27FC236}">
                <a16:creationId xmlns:a16="http://schemas.microsoft.com/office/drawing/2014/main" id="{F21A102D-47A8-4CFE-AA87-7A42A53C783D}"/>
              </a:ext>
            </a:extLst>
          </p:cNvPr>
          <p:cNvGrpSpPr/>
          <p:nvPr/>
        </p:nvGrpSpPr>
        <p:grpSpPr>
          <a:xfrm>
            <a:off x="192996" y="1259778"/>
            <a:ext cx="6174805" cy="3250339"/>
            <a:chOff x="192996" y="1259778"/>
            <a:chExt cx="6174805" cy="3250339"/>
          </a:xfrm>
        </p:grpSpPr>
        <p:grpSp>
          <p:nvGrpSpPr>
            <p:cNvPr id="7" name="Group 6">
              <a:extLst>
                <a:ext uri="{FF2B5EF4-FFF2-40B4-BE49-F238E27FC236}">
                  <a16:creationId xmlns:a16="http://schemas.microsoft.com/office/drawing/2014/main" id="{1088D0E0-292B-42D1-86C0-50D102CE30BF}"/>
                </a:ext>
              </a:extLst>
            </p:cNvPr>
            <p:cNvGrpSpPr/>
            <p:nvPr/>
          </p:nvGrpSpPr>
          <p:grpSpPr>
            <a:xfrm>
              <a:off x="192996" y="1259778"/>
              <a:ext cx="6174805" cy="2869440"/>
              <a:chOff x="192996" y="1259778"/>
              <a:chExt cx="6174805" cy="2869440"/>
            </a:xfrm>
          </p:grpSpPr>
          <p:grpSp>
            <p:nvGrpSpPr>
              <p:cNvPr id="9" name="Group 8">
                <a:extLst>
                  <a:ext uri="{FF2B5EF4-FFF2-40B4-BE49-F238E27FC236}">
                    <a16:creationId xmlns:a16="http://schemas.microsoft.com/office/drawing/2014/main" id="{A9DFCFE5-4C08-46AC-B64F-FD0533F9DFAE}"/>
                  </a:ext>
                </a:extLst>
              </p:cNvPr>
              <p:cNvGrpSpPr/>
              <p:nvPr/>
            </p:nvGrpSpPr>
            <p:grpSpPr>
              <a:xfrm>
                <a:off x="3798871" y="1499781"/>
                <a:ext cx="2568930" cy="2629437"/>
                <a:chOff x="3635857" y="1644077"/>
                <a:chExt cx="2568930" cy="2629437"/>
              </a:xfrm>
            </p:grpSpPr>
            <p:sp>
              <p:nvSpPr>
                <p:cNvPr id="5" name="Rectangle 4">
                  <a:extLst>
                    <a:ext uri="{FF2B5EF4-FFF2-40B4-BE49-F238E27FC236}">
                      <a16:creationId xmlns:a16="http://schemas.microsoft.com/office/drawing/2014/main" id="{1510349B-C83D-4C9F-9C82-72A6A7E1D260}"/>
                    </a:ext>
                  </a:extLst>
                </p:cNvPr>
                <p:cNvSpPr/>
                <p:nvPr/>
              </p:nvSpPr>
              <p:spPr>
                <a:xfrm>
                  <a:off x="3635857" y="2642298"/>
                  <a:ext cx="2568930" cy="1631216"/>
                </a:xfrm>
                <a:prstGeom prst="rect">
                  <a:avLst/>
                </a:prstGeom>
              </p:spPr>
              <p:txBody>
                <a:bodyPr wrap="square">
                  <a:spAutoFit/>
                </a:bodyPr>
                <a:lstStyle/>
                <a:p>
                  <a:pPr marL="168275" lvl="1" indent="-168275">
                    <a:spcBef>
                      <a:spcPts val="600"/>
                    </a:spcBef>
                    <a:buFont typeface="Arial" panose="020B0604020202020204" pitchFamily="34" charset="0"/>
                    <a:buChar char="•"/>
                  </a:pPr>
                  <a:r>
                    <a:rPr lang="en-US" sz="1600" b="1" dirty="0">
                      <a:latin typeface="Arial" panose="020B0604020202020204" pitchFamily="34" charset="0"/>
                    </a:rPr>
                    <a:t>Patient risk factors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Conventional tests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Biomarkers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Molecular diagnostics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Imaging </a:t>
                  </a:r>
                </a:p>
              </p:txBody>
            </p:sp>
            <p:sp>
              <p:nvSpPr>
                <p:cNvPr id="6" name="Arrow: Right 5">
                  <a:extLst>
                    <a:ext uri="{FF2B5EF4-FFF2-40B4-BE49-F238E27FC236}">
                      <a16:creationId xmlns:a16="http://schemas.microsoft.com/office/drawing/2014/main" id="{4AEB7293-BE36-4A79-AE79-7A08AB082C7B}"/>
                    </a:ext>
                  </a:extLst>
                </p:cNvPr>
                <p:cNvSpPr/>
                <p:nvPr/>
              </p:nvSpPr>
              <p:spPr>
                <a:xfrm>
                  <a:off x="4565430" y="1644077"/>
                  <a:ext cx="660430" cy="844062"/>
                </a:xfrm>
                <a:prstGeom prst="rightArrow">
                  <a:avLst/>
                </a:prstGeom>
                <a:solidFill>
                  <a:schemeClr val="accent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8B3A899-9E07-4D5C-975B-4C873DFAE35B}"/>
                  </a:ext>
                </a:extLst>
              </p:cNvPr>
              <p:cNvGrpSpPr/>
              <p:nvPr/>
            </p:nvGrpSpPr>
            <p:grpSpPr>
              <a:xfrm>
                <a:off x="192996" y="1259778"/>
                <a:ext cx="3441282" cy="2860188"/>
                <a:chOff x="230011" y="1302130"/>
                <a:chExt cx="3441282" cy="2860188"/>
              </a:xfrm>
            </p:grpSpPr>
            <p:sp>
              <p:nvSpPr>
                <p:cNvPr id="13" name="Circle: Hollow 12">
                  <a:extLst>
                    <a:ext uri="{FF2B5EF4-FFF2-40B4-BE49-F238E27FC236}">
                      <a16:creationId xmlns:a16="http://schemas.microsoft.com/office/drawing/2014/main" id="{C81E7878-FE91-4640-9159-87CB043AC3E7}"/>
                    </a:ext>
                  </a:extLst>
                </p:cNvPr>
                <p:cNvSpPr/>
                <p:nvPr/>
              </p:nvSpPr>
              <p:spPr>
                <a:xfrm>
                  <a:off x="611340" y="1551384"/>
                  <a:ext cx="2643188" cy="2610934"/>
                </a:xfrm>
                <a:prstGeom prst="donut">
                  <a:avLst>
                    <a:gd name="adj" fmla="val 13444"/>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0B53D6D2-4D71-4A97-A25E-B1C572C4CD22}"/>
                    </a:ext>
                  </a:extLst>
                </p:cNvPr>
                <p:cNvGrpSpPr/>
                <p:nvPr/>
              </p:nvGrpSpPr>
              <p:grpSpPr>
                <a:xfrm>
                  <a:off x="230011" y="1302130"/>
                  <a:ext cx="3441282" cy="2609235"/>
                  <a:chOff x="230011" y="1302130"/>
                  <a:chExt cx="3441282" cy="2609235"/>
                </a:xfrm>
              </p:grpSpPr>
              <p:sp>
                <p:nvSpPr>
                  <p:cNvPr id="10" name="Oval 9">
                    <a:extLst>
                      <a:ext uri="{FF2B5EF4-FFF2-40B4-BE49-F238E27FC236}">
                        <a16:creationId xmlns:a16="http://schemas.microsoft.com/office/drawing/2014/main" id="{FA432158-80FD-4D34-A048-5A2DAAE79844}"/>
                      </a:ext>
                    </a:extLst>
                  </p:cNvPr>
                  <p:cNvSpPr/>
                  <p:nvPr/>
                </p:nvSpPr>
                <p:spPr>
                  <a:xfrm>
                    <a:off x="1349078" y="1302130"/>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ID Specialist</a:t>
                    </a:r>
                  </a:p>
                </p:txBody>
              </p:sp>
              <p:sp>
                <p:nvSpPr>
                  <p:cNvPr id="16" name="Oval 15">
                    <a:extLst>
                      <a:ext uri="{FF2B5EF4-FFF2-40B4-BE49-F238E27FC236}">
                        <a16:creationId xmlns:a16="http://schemas.microsoft.com/office/drawing/2014/main" id="{9CDF3782-8EEC-492C-9541-D2AEAE748E33}"/>
                      </a:ext>
                    </a:extLst>
                  </p:cNvPr>
                  <p:cNvSpPr/>
                  <p:nvPr/>
                </p:nvSpPr>
                <p:spPr>
                  <a:xfrm>
                    <a:off x="230011" y="1927984"/>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Pediatric ID Specialist</a:t>
                    </a:r>
                  </a:p>
                </p:txBody>
              </p:sp>
              <p:sp>
                <p:nvSpPr>
                  <p:cNvPr id="17" name="Oval 16">
                    <a:extLst>
                      <a:ext uri="{FF2B5EF4-FFF2-40B4-BE49-F238E27FC236}">
                        <a16:creationId xmlns:a16="http://schemas.microsoft.com/office/drawing/2014/main" id="{37972483-A00F-4732-A5B7-25E4771C72C0}"/>
                      </a:ext>
                    </a:extLst>
                  </p:cNvPr>
                  <p:cNvSpPr/>
                  <p:nvPr/>
                </p:nvSpPr>
                <p:spPr>
                  <a:xfrm>
                    <a:off x="2503580" y="1927984"/>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Medical Microbiologist</a:t>
                    </a:r>
                  </a:p>
                </p:txBody>
              </p:sp>
              <p:sp>
                <p:nvSpPr>
                  <p:cNvPr id="18" name="Oval 17">
                    <a:extLst>
                      <a:ext uri="{FF2B5EF4-FFF2-40B4-BE49-F238E27FC236}">
                        <a16:creationId xmlns:a16="http://schemas.microsoft.com/office/drawing/2014/main" id="{AD5594B6-A0BB-4304-9B9A-613FEEE4EC79}"/>
                      </a:ext>
                    </a:extLst>
                  </p:cNvPr>
                  <p:cNvSpPr/>
                  <p:nvPr/>
                </p:nvSpPr>
                <p:spPr>
                  <a:xfrm>
                    <a:off x="2423179" y="2984382"/>
                    <a:ext cx="1167713" cy="926983"/>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Hospital Pharmacist</a:t>
                    </a:r>
                  </a:p>
                </p:txBody>
              </p:sp>
              <p:sp>
                <p:nvSpPr>
                  <p:cNvPr id="19" name="Oval 18">
                    <a:extLst>
                      <a:ext uri="{FF2B5EF4-FFF2-40B4-BE49-F238E27FC236}">
                        <a16:creationId xmlns:a16="http://schemas.microsoft.com/office/drawing/2014/main" id="{0DA39792-1EF8-402C-9EEB-A46725C5C9E6}"/>
                      </a:ext>
                    </a:extLst>
                  </p:cNvPr>
                  <p:cNvSpPr/>
                  <p:nvPr/>
                </p:nvSpPr>
                <p:spPr>
                  <a:xfrm>
                    <a:off x="274976" y="2984382"/>
                    <a:ext cx="1167713" cy="926983"/>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Hematologist</a:t>
                    </a:r>
                  </a:p>
                </p:txBody>
              </p:sp>
            </p:grpSp>
          </p:grpSp>
        </p:grpSp>
        <p:sp>
          <p:nvSpPr>
            <p:cNvPr id="21" name="Oval 20">
              <a:extLst>
                <a:ext uri="{FF2B5EF4-FFF2-40B4-BE49-F238E27FC236}">
                  <a16:creationId xmlns:a16="http://schemas.microsoft.com/office/drawing/2014/main" id="{DE411032-F7BE-482B-BF65-885763B18639}"/>
                </a:ext>
              </a:extLst>
            </p:cNvPr>
            <p:cNvSpPr/>
            <p:nvPr/>
          </p:nvSpPr>
          <p:spPr>
            <a:xfrm>
              <a:off x="1360709" y="3583135"/>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Administrative Support Staff</a:t>
              </a:r>
            </a:p>
          </p:txBody>
        </p:sp>
      </p:grpSp>
    </p:spTree>
    <p:extLst>
      <p:ext uri="{BB962C8B-B14F-4D97-AF65-F5344CB8AC3E}">
        <p14:creationId xmlns:p14="http://schemas.microsoft.com/office/powerpoint/2010/main" val="251893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3">
            <a:extLst>
              <a:ext uri="{FF2B5EF4-FFF2-40B4-BE49-F238E27FC236}">
                <a16:creationId xmlns:a16="http://schemas.microsoft.com/office/drawing/2014/main" id="{0AB941D6-FA0C-4297-A31D-F771493FFD98}"/>
              </a:ext>
            </a:extLst>
          </p:cNvPr>
          <p:cNvSpPr txBox="1">
            <a:spLocks noChangeArrowheads="1"/>
          </p:cNvSpPr>
          <p:nvPr/>
        </p:nvSpPr>
        <p:spPr bwMode="auto">
          <a:xfrm>
            <a:off x="1143000" y="173831"/>
            <a:ext cx="6858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050"/>
          </a:p>
        </p:txBody>
      </p:sp>
      <p:sp>
        <p:nvSpPr>
          <p:cNvPr id="4" name="Title 3">
            <a:extLst>
              <a:ext uri="{FF2B5EF4-FFF2-40B4-BE49-F238E27FC236}">
                <a16:creationId xmlns:a16="http://schemas.microsoft.com/office/drawing/2014/main" id="{F00173E2-C3C4-40C3-9693-7EF681E55158}"/>
              </a:ext>
            </a:extLst>
          </p:cNvPr>
          <p:cNvSpPr>
            <a:spLocks noGrp="1"/>
          </p:cNvSpPr>
          <p:nvPr>
            <p:ph type="title"/>
          </p:nvPr>
        </p:nvSpPr>
        <p:spPr/>
        <p:txBody>
          <a:bodyPr>
            <a:normAutofit/>
          </a:bodyPr>
          <a:lstStyle/>
          <a:p>
            <a:r>
              <a:rPr lang="en-US" dirty="0"/>
              <a:t>The Multidisciplinary Team (cont’d)</a:t>
            </a:r>
          </a:p>
        </p:txBody>
      </p:sp>
      <p:sp>
        <p:nvSpPr>
          <p:cNvPr id="8" name="Rectangle 7">
            <a:extLst>
              <a:ext uri="{FF2B5EF4-FFF2-40B4-BE49-F238E27FC236}">
                <a16:creationId xmlns:a16="http://schemas.microsoft.com/office/drawing/2014/main" id="{78D1032B-931C-4DA1-8B5D-FC5B3CB845E9}"/>
              </a:ext>
            </a:extLst>
          </p:cNvPr>
          <p:cNvSpPr/>
          <p:nvPr/>
        </p:nvSpPr>
        <p:spPr>
          <a:xfrm>
            <a:off x="6567830" y="1328807"/>
            <a:ext cx="2383174" cy="2971384"/>
          </a:xfrm>
          <a:prstGeom prst="rect">
            <a:avLst/>
          </a:prstGeom>
          <a:ln w="571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Optimal Antifungal Therapy</a:t>
            </a:r>
          </a:p>
        </p:txBody>
      </p:sp>
      <p:sp>
        <p:nvSpPr>
          <p:cNvPr id="3" name="Slide Number Placeholder 2"/>
          <p:cNvSpPr>
            <a:spLocks noGrp="1"/>
          </p:cNvSpPr>
          <p:nvPr>
            <p:ph type="sldNum" sz="quarter" idx="12"/>
          </p:nvPr>
        </p:nvSpPr>
        <p:spPr/>
        <p:txBody>
          <a:bodyPr/>
          <a:lstStyle/>
          <a:p>
            <a:fld id="{F4F37E10-BB36-47A4-BC95-F479C5EA9F5E}" type="slidenum">
              <a:rPr lang="en-US" smtClean="0">
                <a:solidFill>
                  <a:prstClr val="white"/>
                </a:solidFill>
              </a:rPr>
              <a:pPr/>
              <a:t>53</a:t>
            </a:fld>
            <a:endParaRPr lang="en-US">
              <a:solidFill>
                <a:prstClr val="white"/>
              </a:solidFill>
            </a:endParaRPr>
          </a:p>
        </p:txBody>
      </p:sp>
      <p:sp>
        <p:nvSpPr>
          <p:cNvPr id="20" name="Rectangle 19">
            <a:extLst>
              <a:ext uri="{FF2B5EF4-FFF2-40B4-BE49-F238E27FC236}">
                <a16:creationId xmlns:a16="http://schemas.microsoft.com/office/drawing/2014/main" id="{77530341-60ED-4BAE-8AF1-8A2F6381DF07}"/>
              </a:ext>
            </a:extLst>
          </p:cNvPr>
          <p:cNvSpPr/>
          <p:nvPr/>
        </p:nvSpPr>
        <p:spPr>
          <a:xfrm>
            <a:off x="0" y="4849567"/>
            <a:ext cx="8175625" cy="261610"/>
          </a:xfrm>
          <a:prstGeom prst="rect">
            <a:avLst/>
          </a:prstGeom>
        </p:spPr>
        <p:txBody>
          <a:bodyPr wrap="square">
            <a:spAutoFit/>
          </a:bodyPr>
          <a:lstStyle/>
          <a:p>
            <a:pPr>
              <a:spcBef>
                <a:spcPct val="0"/>
              </a:spcBef>
            </a:pPr>
            <a:r>
              <a:rPr lang="en-US" altLang="en-US" sz="1100" dirty="0"/>
              <a:t>Adapted from: Agrawal S, et al. </a:t>
            </a:r>
            <a:r>
              <a:rPr lang="en-US" altLang="en-US" sz="1100" i="1" dirty="0"/>
              <a:t>J </a:t>
            </a:r>
            <a:r>
              <a:rPr lang="en-US" altLang="en-US" sz="1100" i="1" dirty="0" err="1"/>
              <a:t>Antimicrob</a:t>
            </a:r>
            <a:r>
              <a:rPr lang="en-US" altLang="en-US" sz="1100" i="1" dirty="0"/>
              <a:t> </a:t>
            </a:r>
            <a:r>
              <a:rPr lang="en-US" altLang="en-US" sz="1100" i="1" dirty="0" err="1"/>
              <a:t>Chemother</a:t>
            </a:r>
            <a:r>
              <a:rPr lang="en-US" altLang="en-US" sz="1100" dirty="0"/>
              <a:t>. 2016;71(</a:t>
            </a:r>
            <a:r>
              <a:rPr lang="en-US" altLang="en-US" sz="1100" dirty="0" err="1"/>
              <a:t>suppl</a:t>
            </a:r>
            <a:r>
              <a:rPr lang="en-US" altLang="en-US" sz="1100" dirty="0"/>
              <a:t> 2):ii37-ii42. </a:t>
            </a:r>
          </a:p>
        </p:txBody>
      </p:sp>
      <p:grpSp>
        <p:nvGrpSpPr>
          <p:cNvPr id="21" name="Group 20">
            <a:extLst>
              <a:ext uri="{FF2B5EF4-FFF2-40B4-BE49-F238E27FC236}">
                <a16:creationId xmlns:a16="http://schemas.microsoft.com/office/drawing/2014/main" id="{56F7BF6C-63CD-4D4A-BE2D-61A925CD1BC2}"/>
              </a:ext>
            </a:extLst>
          </p:cNvPr>
          <p:cNvGrpSpPr/>
          <p:nvPr/>
        </p:nvGrpSpPr>
        <p:grpSpPr>
          <a:xfrm>
            <a:off x="192996" y="1259778"/>
            <a:ext cx="6174805" cy="3250339"/>
            <a:chOff x="192996" y="1259778"/>
            <a:chExt cx="6174805" cy="3250339"/>
          </a:xfrm>
        </p:grpSpPr>
        <p:grpSp>
          <p:nvGrpSpPr>
            <p:cNvPr id="22" name="Group 21">
              <a:extLst>
                <a:ext uri="{FF2B5EF4-FFF2-40B4-BE49-F238E27FC236}">
                  <a16:creationId xmlns:a16="http://schemas.microsoft.com/office/drawing/2014/main" id="{2342E663-FB0D-4B4F-9BA1-AC3DA4B661C7}"/>
                </a:ext>
              </a:extLst>
            </p:cNvPr>
            <p:cNvGrpSpPr/>
            <p:nvPr/>
          </p:nvGrpSpPr>
          <p:grpSpPr>
            <a:xfrm>
              <a:off x="192996" y="1259778"/>
              <a:ext cx="6174805" cy="2869440"/>
              <a:chOff x="192996" y="1259778"/>
              <a:chExt cx="6174805" cy="2869440"/>
            </a:xfrm>
          </p:grpSpPr>
          <p:grpSp>
            <p:nvGrpSpPr>
              <p:cNvPr id="24" name="Group 23">
                <a:extLst>
                  <a:ext uri="{FF2B5EF4-FFF2-40B4-BE49-F238E27FC236}">
                    <a16:creationId xmlns:a16="http://schemas.microsoft.com/office/drawing/2014/main" id="{3CE80D54-CA1F-4225-A907-98497133D0CB}"/>
                  </a:ext>
                </a:extLst>
              </p:cNvPr>
              <p:cNvGrpSpPr/>
              <p:nvPr/>
            </p:nvGrpSpPr>
            <p:grpSpPr>
              <a:xfrm>
                <a:off x="3798871" y="1499781"/>
                <a:ext cx="2568930" cy="2629437"/>
                <a:chOff x="3635857" y="1644077"/>
                <a:chExt cx="2568930" cy="2629437"/>
              </a:xfrm>
            </p:grpSpPr>
            <p:sp>
              <p:nvSpPr>
                <p:cNvPr id="33" name="Rectangle 32">
                  <a:extLst>
                    <a:ext uri="{FF2B5EF4-FFF2-40B4-BE49-F238E27FC236}">
                      <a16:creationId xmlns:a16="http://schemas.microsoft.com/office/drawing/2014/main" id="{C4A20743-D592-41AC-9ABA-F8CA5060ED99}"/>
                    </a:ext>
                  </a:extLst>
                </p:cNvPr>
                <p:cNvSpPr/>
                <p:nvPr/>
              </p:nvSpPr>
              <p:spPr>
                <a:xfrm>
                  <a:off x="3635857" y="2642298"/>
                  <a:ext cx="2568930" cy="1631216"/>
                </a:xfrm>
                <a:prstGeom prst="rect">
                  <a:avLst/>
                </a:prstGeom>
              </p:spPr>
              <p:txBody>
                <a:bodyPr wrap="square">
                  <a:spAutoFit/>
                </a:bodyPr>
                <a:lstStyle/>
                <a:p>
                  <a:pPr marL="168275" lvl="1" indent="-168275">
                    <a:spcBef>
                      <a:spcPts val="600"/>
                    </a:spcBef>
                    <a:buFont typeface="Arial" panose="020B0604020202020204" pitchFamily="34" charset="0"/>
                    <a:buChar char="•"/>
                  </a:pPr>
                  <a:r>
                    <a:rPr lang="en-US" sz="1600" b="1" dirty="0">
                      <a:latin typeface="Arial" panose="020B0604020202020204" pitchFamily="34" charset="0"/>
                    </a:rPr>
                    <a:t>Patient risk factors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Conventional tests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Biomarkers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Molecular diagnostics</a:t>
                  </a:r>
                </a:p>
                <a:p>
                  <a:pPr marL="168275" lvl="1" indent="-168275">
                    <a:spcBef>
                      <a:spcPts val="600"/>
                    </a:spcBef>
                    <a:buFont typeface="Arial" panose="020B0604020202020204" pitchFamily="34" charset="0"/>
                    <a:buChar char="•"/>
                  </a:pPr>
                  <a:r>
                    <a:rPr lang="en-US" sz="1600" b="1" dirty="0">
                      <a:latin typeface="Arial" panose="020B0604020202020204" pitchFamily="34" charset="0"/>
                    </a:rPr>
                    <a:t>Imaging </a:t>
                  </a:r>
                </a:p>
              </p:txBody>
            </p:sp>
            <p:sp>
              <p:nvSpPr>
                <p:cNvPr id="34" name="Arrow: Right 33">
                  <a:extLst>
                    <a:ext uri="{FF2B5EF4-FFF2-40B4-BE49-F238E27FC236}">
                      <a16:creationId xmlns:a16="http://schemas.microsoft.com/office/drawing/2014/main" id="{36B5CD31-757A-4F29-910B-5614BA03450C}"/>
                    </a:ext>
                  </a:extLst>
                </p:cNvPr>
                <p:cNvSpPr/>
                <p:nvPr/>
              </p:nvSpPr>
              <p:spPr>
                <a:xfrm>
                  <a:off x="4565430" y="1644077"/>
                  <a:ext cx="660430" cy="844062"/>
                </a:xfrm>
                <a:prstGeom prst="rightArrow">
                  <a:avLst/>
                </a:prstGeom>
                <a:solidFill>
                  <a:schemeClr val="accent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FF62D02-8364-42BA-8A4A-B3364D9A00C4}"/>
                  </a:ext>
                </a:extLst>
              </p:cNvPr>
              <p:cNvGrpSpPr/>
              <p:nvPr/>
            </p:nvGrpSpPr>
            <p:grpSpPr>
              <a:xfrm>
                <a:off x="192996" y="1259778"/>
                <a:ext cx="3441282" cy="2860188"/>
                <a:chOff x="230011" y="1302130"/>
                <a:chExt cx="3441282" cy="2860188"/>
              </a:xfrm>
            </p:grpSpPr>
            <p:sp>
              <p:nvSpPr>
                <p:cNvPr id="26" name="Circle: Hollow 25">
                  <a:extLst>
                    <a:ext uri="{FF2B5EF4-FFF2-40B4-BE49-F238E27FC236}">
                      <a16:creationId xmlns:a16="http://schemas.microsoft.com/office/drawing/2014/main" id="{75E6A054-AB3F-4B1A-9A35-3EE9E94C1EB3}"/>
                    </a:ext>
                  </a:extLst>
                </p:cNvPr>
                <p:cNvSpPr/>
                <p:nvPr/>
              </p:nvSpPr>
              <p:spPr>
                <a:xfrm>
                  <a:off x="611340" y="1551384"/>
                  <a:ext cx="2643188" cy="2610934"/>
                </a:xfrm>
                <a:prstGeom prst="donut">
                  <a:avLst>
                    <a:gd name="adj" fmla="val 13444"/>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EC5A78D9-083B-4715-9990-50D15C6FA4A0}"/>
                    </a:ext>
                  </a:extLst>
                </p:cNvPr>
                <p:cNvGrpSpPr/>
                <p:nvPr/>
              </p:nvGrpSpPr>
              <p:grpSpPr>
                <a:xfrm>
                  <a:off x="230011" y="1302130"/>
                  <a:ext cx="3441282" cy="2609235"/>
                  <a:chOff x="230011" y="1302130"/>
                  <a:chExt cx="3441282" cy="2609235"/>
                </a:xfrm>
              </p:grpSpPr>
              <p:sp>
                <p:nvSpPr>
                  <p:cNvPr id="28" name="Oval 27">
                    <a:extLst>
                      <a:ext uri="{FF2B5EF4-FFF2-40B4-BE49-F238E27FC236}">
                        <a16:creationId xmlns:a16="http://schemas.microsoft.com/office/drawing/2014/main" id="{89D7D5D1-3E13-4DF6-97F0-6BF273604156}"/>
                      </a:ext>
                    </a:extLst>
                  </p:cNvPr>
                  <p:cNvSpPr/>
                  <p:nvPr/>
                </p:nvSpPr>
                <p:spPr>
                  <a:xfrm>
                    <a:off x="1349078" y="1302130"/>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ID Specialist</a:t>
                    </a:r>
                  </a:p>
                </p:txBody>
              </p:sp>
              <p:sp>
                <p:nvSpPr>
                  <p:cNvPr id="29" name="Oval 28">
                    <a:extLst>
                      <a:ext uri="{FF2B5EF4-FFF2-40B4-BE49-F238E27FC236}">
                        <a16:creationId xmlns:a16="http://schemas.microsoft.com/office/drawing/2014/main" id="{35580894-C73E-4AC4-A3B3-A7590027A582}"/>
                      </a:ext>
                    </a:extLst>
                  </p:cNvPr>
                  <p:cNvSpPr/>
                  <p:nvPr/>
                </p:nvSpPr>
                <p:spPr>
                  <a:xfrm>
                    <a:off x="230011" y="1927984"/>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Pediatric ID Specialist</a:t>
                    </a:r>
                  </a:p>
                </p:txBody>
              </p:sp>
              <p:sp>
                <p:nvSpPr>
                  <p:cNvPr id="30" name="Oval 29">
                    <a:extLst>
                      <a:ext uri="{FF2B5EF4-FFF2-40B4-BE49-F238E27FC236}">
                        <a16:creationId xmlns:a16="http://schemas.microsoft.com/office/drawing/2014/main" id="{6F7ECF4E-6F43-41B7-8AF0-B33506604D99}"/>
                      </a:ext>
                    </a:extLst>
                  </p:cNvPr>
                  <p:cNvSpPr/>
                  <p:nvPr/>
                </p:nvSpPr>
                <p:spPr>
                  <a:xfrm>
                    <a:off x="2503580" y="1927984"/>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Medical Microbiologist</a:t>
                    </a:r>
                  </a:p>
                </p:txBody>
              </p:sp>
              <p:sp>
                <p:nvSpPr>
                  <p:cNvPr id="31" name="Oval 30">
                    <a:extLst>
                      <a:ext uri="{FF2B5EF4-FFF2-40B4-BE49-F238E27FC236}">
                        <a16:creationId xmlns:a16="http://schemas.microsoft.com/office/drawing/2014/main" id="{A8CD1AC7-CA07-4A86-864B-BC3735F6E2F7}"/>
                      </a:ext>
                    </a:extLst>
                  </p:cNvPr>
                  <p:cNvSpPr/>
                  <p:nvPr/>
                </p:nvSpPr>
                <p:spPr>
                  <a:xfrm>
                    <a:off x="2423179" y="2984382"/>
                    <a:ext cx="1167713" cy="926983"/>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Hospital Pharmacist</a:t>
                    </a:r>
                  </a:p>
                </p:txBody>
              </p:sp>
              <p:sp>
                <p:nvSpPr>
                  <p:cNvPr id="32" name="Oval 31">
                    <a:extLst>
                      <a:ext uri="{FF2B5EF4-FFF2-40B4-BE49-F238E27FC236}">
                        <a16:creationId xmlns:a16="http://schemas.microsoft.com/office/drawing/2014/main" id="{B8E0A75B-A863-4925-89C0-6A1DEEA14818}"/>
                      </a:ext>
                    </a:extLst>
                  </p:cNvPr>
                  <p:cNvSpPr/>
                  <p:nvPr/>
                </p:nvSpPr>
                <p:spPr>
                  <a:xfrm>
                    <a:off x="274976" y="2984382"/>
                    <a:ext cx="1167713" cy="926983"/>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Hematologist</a:t>
                    </a:r>
                  </a:p>
                </p:txBody>
              </p:sp>
            </p:grpSp>
          </p:grpSp>
        </p:grpSp>
        <p:sp>
          <p:nvSpPr>
            <p:cNvPr id="23" name="Oval 22">
              <a:extLst>
                <a:ext uri="{FF2B5EF4-FFF2-40B4-BE49-F238E27FC236}">
                  <a16:creationId xmlns:a16="http://schemas.microsoft.com/office/drawing/2014/main" id="{5B9BB551-879C-4A73-AAFE-CC81AAAB1367}"/>
                </a:ext>
              </a:extLst>
            </p:cNvPr>
            <p:cNvSpPr/>
            <p:nvPr/>
          </p:nvSpPr>
          <p:spPr>
            <a:xfrm>
              <a:off x="1360709" y="3583135"/>
              <a:ext cx="1167713" cy="926982"/>
            </a:xfrm>
            <a:prstGeom prst="ellipse">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900" b="1" dirty="0"/>
                <a:t>Administrative Support Staff</a:t>
              </a:r>
            </a:p>
          </p:txBody>
        </p:sp>
      </p:grpSp>
    </p:spTree>
    <p:extLst>
      <p:ext uri="{BB962C8B-B14F-4D97-AF65-F5344CB8AC3E}">
        <p14:creationId xmlns:p14="http://schemas.microsoft.com/office/powerpoint/2010/main" val="2172404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Evaluations</a:t>
            </a:r>
          </a:p>
        </p:txBody>
      </p:sp>
      <p:sp>
        <p:nvSpPr>
          <p:cNvPr id="10" name="Text Placeholder 9"/>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F4F37E10-BB36-47A4-BC95-F479C5EA9F5E}" type="slidenum">
              <a:rPr lang="en-US" smtClean="0"/>
              <a:pPr/>
              <a:t>54</a:t>
            </a:fld>
            <a:endParaRPr lang="en-US"/>
          </a:p>
        </p:txBody>
      </p:sp>
    </p:spTree>
    <p:custDataLst>
      <p:tags r:id="rId1"/>
    </p:custDataLst>
    <p:extLst>
      <p:ext uri="{BB962C8B-B14F-4D97-AF65-F5344CB8AC3E}">
        <p14:creationId xmlns:p14="http://schemas.microsoft.com/office/powerpoint/2010/main" val="2506524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3875" y="1213816"/>
            <a:ext cx="8096250" cy="3394472"/>
          </a:xfrm>
        </p:spPr>
        <p:txBody>
          <a:bodyPr/>
          <a:lstStyle/>
          <a:p>
            <a:pPr marL="0" indent="0">
              <a:buNone/>
            </a:pPr>
            <a:r>
              <a:rPr lang="en-US" dirty="0"/>
              <a:t>John is an 18-year-old who underwent a splenectomy following a car accident. He has a central line in place and has been receiving broad-spectrum antibiotics since surgery. He develops a fever of 102° F and has negative blood cultures as part of the workup. </a:t>
            </a:r>
          </a:p>
        </p:txBody>
      </p:sp>
      <p:sp>
        <p:nvSpPr>
          <p:cNvPr id="4" name="Slide Number Placeholder 3"/>
          <p:cNvSpPr>
            <a:spLocks noGrp="1"/>
          </p:cNvSpPr>
          <p:nvPr>
            <p:ph type="sldNum" sz="quarter" idx="12"/>
          </p:nvPr>
        </p:nvSpPr>
        <p:spPr/>
        <p:txBody>
          <a:bodyPr/>
          <a:lstStyle/>
          <a:p>
            <a:fld id="{F4F37E10-BB36-47A4-BC95-F479C5EA9F5E}" type="slidenum">
              <a:rPr lang="en-US" smtClean="0"/>
              <a:pPr/>
              <a:t>55</a:t>
            </a:fld>
            <a:endParaRPr lang="en-US" dirty="0"/>
          </a:p>
        </p:txBody>
      </p:sp>
      <p:sp>
        <p:nvSpPr>
          <p:cNvPr id="16" name="Title 15"/>
          <p:cNvSpPr>
            <a:spLocks noGrp="1"/>
          </p:cNvSpPr>
          <p:nvPr>
            <p:ph type="title"/>
          </p:nvPr>
        </p:nvSpPr>
        <p:spPr/>
        <p:txBody>
          <a:bodyPr/>
          <a:lstStyle/>
          <a:p>
            <a:r>
              <a:rPr lang="en-US" dirty="0"/>
              <a:t>Case Evaluation #1: Patient Description</a:t>
            </a:r>
          </a:p>
        </p:txBody>
      </p:sp>
      <p:sp>
        <p:nvSpPr>
          <p:cNvPr id="6" name="Title 2"/>
          <p:cNvSpPr txBox="1">
            <a:spLocks/>
          </p:cNvSpPr>
          <p:nvPr/>
        </p:nvSpPr>
        <p:spPr>
          <a:xfrm>
            <a:off x="356428" y="269481"/>
            <a:ext cx="8086725"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endParaRPr lang="en-US" sz="3200" dirty="0">
              <a:solidFill>
                <a:schemeClr val="tx1"/>
              </a:solidFill>
            </a:endParaRPr>
          </a:p>
        </p:txBody>
      </p:sp>
      <p:sp>
        <p:nvSpPr>
          <p:cNvPr id="7" name="TPCountdownTrigger"/>
          <p:cNvSpPr/>
          <p:nvPr/>
        </p:nvSpPr>
        <p:spPr>
          <a:xfrm>
            <a:off x="0" y="2"/>
            <a:ext cx="12700" cy="9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TPCountdown" hidden="1"/>
          <p:cNvGrpSpPr/>
          <p:nvPr>
            <p:custDataLst>
              <p:tags r:id="rId2"/>
            </p:custDataLst>
          </p:nvPr>
        </p:nvGrpSpPr>
        <p:grpSpPr>
          <a:xfrm>
            <a:off x="259292" y="4105275"/>
            <a:ext cx="635000" cy="476250"/>
            <a:chOff x="8318500" y="6032500"/>
            <a:chExt cx="635000" cy="635000"/>
          </a:xfrm>
        </p:grpSpPr>
        <p:sp>
          <p:nvSpPr>
            <p:cNvPr id="8"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a:latin typeface="Tahoma"/>
                </a:rPr>
                <a:t>1</a:t>
              </a:r>
              <a:endParaRPr lang="en-US" b="1" dirty="0">
                <a:latin typeface="Tahoma"/>
              </a:endParaRPr>
            </a:p>
          </p:txBody>
        </p:sp>
      </p:grpSp>
    </p:spTree>
    <p:custDataLst>
      <p:tags r:id="rId1"/>
    </p:custDataLst>
    <p:extLst>
      <p:ext uri="{BB962C8B-B14F-4D97-AF65-F5344CB8AC3E}">
        <p14:creationId xmlns:p14="http://schemas.microsoft.com/office/powerpoint/2010/main" val="1873939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a:bodyPr>
          <a:lstStyle/>
          <a:p>
            <a:r>
              <a:rPr lang="en-US" sz="3200" dirty="0">
                <a:latin typeface="Arial" panose="020B0604020202020204" pitchFamily="34" charset="0"/>
                <a:cs typeface="Arial" panose="020B0604020202020204" pitchFamily="34" charset="0"/>
              </a:rPr>
              <a:t>Case Evaluation #1: Question 1</a:t>
            </a: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latin typeface="Arial" panose="020B0604020202020204" pitchFamily="34" charset="0"/>
                <a:cs typeface="Arial" panose="020B0604020202020204" pitchFamily="34" charset="0"/>
              </a:rPr>
              <a:pPr/>
              <a:t>56</a:t>
            </a:fld>
            <a:endParaRPr lang="en-US" dirty="0">
              <a:solidFill>
                <a:prstClr val="white"/>
              </a:solidFill>
              <a:latin typeface="Arial" panose="020B0604020202020204" pitchFamily="34" charset="0"/>
              <a:cs typeface="Arial" panose="020B0604020202020204" pitchFamily="34" charset="0"/>
            </a:endParaRPr>
          </a:p>
        </p:txBody>
      </p:sp>
      <p:sp>
        <p:nvSpPr>
          <p:cNvPr id="3" name="TPAnswers"/>
          <p:cNvSpPr>
            <a:spLocks noGrp="1"/>
          </p:cNvSpPr>
          <p:nvPr>
            <p:ph type="body" idx="4294967295"/>
            <p:custDataLst>
              <p:tags r:id="rId3"/>
            </p:custDataLst>
          </p:nvPr>
        </p:nvSpPr>
        <p:spPr>
          <a:xfrm>
            <a:off x="244954" y="2231357"/>
            <a:ext cx="5065277" cy="1370985"/>
          </a:xfrm>
        </p:spPr>
        <p:txBody>
          <a:bodyPr>
            <a:noAutofit/>
          </a:bodyPr>
          <a:lstStyle/>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Galactomannan</a:t>
            </a:r>
          </a:p>
          <a:p>
            <a:pPr marL="514350" indent="-514350">
              <a:spcBef>
                <a:spcPts val="0"/>
              </a:spcBef>
              <a:spcAft>
                <a:spcPts val="600"/>
              </a:spcAft>
              <a:buFont typeface="+mj-lt"/>
              <a:buAutoNum type="alphaUcPeriod"/>
            </a:pPr>
            <a:r>
              <a:rPr lang="en-US" b="1" dirty="0">
                <a:latin typeface="Arial" panose="020B0604020202020204" pitchFamily="34" charset="0"/>
                <a:cs typeface="Arial" panose="020B0604020202020204" pitchFamily="34" charset="0"/>
              </a:rPr>
              <a:t>T2Candida</a:t>
            </a:r>
          </a:p>
          <a:p>
            <a:pPr marL="514350" indent="-514350">
              <a:spcBef>
                <a:spcPts val="0"/>
              </a:spcBef>
              <a:spcAft>
                <a:spcPts val="600"/>
              </a:spcAft>
              <a:buFont typeface="+mj-lt"/>
              <a:buAutoNum type="alphaUcPeriod"/>
              <a:tabLst>
                <a:tab pos="862013" algn="l"/>
              </a:tabLst>
            </a:pPr>
            <a:r>
              <a:rPr lang="en-US" dirty="0">
                <a:latin typeface="Arial" panose="020B0604020202020204" pitchFamily="34" charset="0"/>
                <a:cs typeface="Arial" panose="020B0604020202020204" pitchFamily="34" charset="0"/>
              </a:rPr>
              <a:t>Lateral flow device</a:t>
            </a:r>
          </a:p>
        </p:txBody>
      </p:sp>
      <p:sp>
        <p:nvSpPr>
          <p:cNvPr id="11" name="Rounded Rectangle 10"/>
          <p:cNvSpPr/>
          <p:nvPr/>
        </p:nvSpPr>
        <p:spPr>
          <a:xfrm>
            <a:off x="73649" y="73639"/>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rPr>
              <a:t>?</a:t>
            </a:r>
          </a:p>
        </p:txBody>
      </p:sp>
      <p:sp>
        <p:nvSpPr>
          <p:cNvPr id="12" name="TextBox 11"/>
          <p:cNvSpPr txBox="1"/>
          <p:nvPr/>
        </p:nvSpPr>
        <p:spPr>
          <a:xfrm>
            <a:off x="230666" y="1198019"/>
            <a:ext cx="8577917" cy="830997"/>
          </a:xfrm>
          <a:prstGeom prst="rect">
            <a:avLst/>
          </a:prstGeom>
          <a:noFill/>
        </p:spPr>
        <p:txBody>
          <a:bodyPr wrap="square" rtlCol="0">
            <a:spAutoFit/>
          </a:bodyPr>
          <a:lstStyle/>
          <a:p>
            <a:r>
              <a:rPr lang="en-US" sz="2400" b="1" dirty="0">
                <a:solidFill>
                  <a:srgbClr val="262262"/>
                </a:solidFill>
                <a:latin typeface="Arial" panose="020B0604020202020204" pitchFamily="34" charset="0"/>
                <a:cs typeface="Arial" panose="020B0604020202020204" pitchFamily="34" charset="0"/>
              </a:rPr>
              <a:t>What type of additional testing would you request for John?</a:t>
            </a:r>
          </a:p>
        </p:txBody>
      </p:sp>
      <p:graphicFrame>
        <p:nvGraphicFramePr>
          <p:cNvPr id="6" name="Object 5"/>
          <p:cNvGraphicFramePr>
            <a:graphicFrameLocks noChangeAspect="1"/>
          </p:cNvGraphicFramePr>
          <p:nvPr>
            <p:custDataLst>
              <p:tags r:id="rId4"/>
            </p:custDataLst>
            <p:extLst>
              <p:ext uri="{D42A27DB-BD31-4B8C-83A1-F6EECF244321}">
                <p14:modId xmlns:p14="http://schemas.microsoft.com/office/powerpoint/2010/main" val="270103333"/>
              </p:ext>
            </p:extLst>
          </p:nvPr>
        </p:nvGraphicFramePr>
        <p:xfrm>
          <a:off x="5881688" y="1917700"/>
          <a:ext cx="3573462" cy="3016250"/>
        </p:xfrm>
        <a:graphic>
          <a:graphicData uri="http://schemas.openxmlformats.org/presentationml/2006/ole">
            <mc:AlternateContent xmlns:mc="http://schemas.openxmlformats.org/markup-compatibility/2006">
              <mc:Choice xmlns:v="urn:schemas-microsoft-com:vml" Requires="v">
                <p:oleObj spid="_x0000_s11577" name="Chart" r:id="rId8" imgW="4571989" imgH="3857621" progId="MSGraph.Chart.8">
                  <p:embed followColorScheme="full"/>
                </p:oleObj>
              </mc:Choice>
              <mc:Fallback>
                <p:oleObj name="Chart" r:id="rId8" imgW="4571989" imgH="3857621" progId="MSGraph.Chart.8">
                  <p:embed followColorScheme="full"/>
                  <p:pic>
                    <p:nvPicPr>
                      <p:cNvPr id="0" name="TPCh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1688" y="1917700"/>
                        <a:ext cx="35734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TPCountdown"/>
          <p:cNvGrpSpPr/>
          <p:nvPr>
            <p:custDataLst>
              <p:tags r:id="rId5"/>
            </p:custDataLst>
          </p:nvPr>
        </p:nvGrpSpPr>
        <p:grpSpPr>
          <a:xfrm>
            <a:off x="109288" y="4427882"/>
            <a:ext cx="1434590" cy="635000"/>
            <a:chOff x="7683500" y="5842000"/>
            <a:chExt cx="1270000" cy="635000"/>
          </a:xfrm>
        </p:grpSpPr>
        <p:sp>
          <p:nvSpPr>
            <p:cNvPr id="10"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untdownText"/>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dirty="0">
                  <a:solidFill>
                    <a:schemeClr val="bg2"/>
                  </a:solidFill>
                  <a:latin typeface="Tahoma" panose="020B0604030504040204" pitchFamily="34" charset="0"/>
                </a:rPr>
                <a:t>:8</a:t>
              </a:r>
            </a:p>
          </p:txBody>
        </p:sp>
        <p:cxnSp>
          <p:nvCxnSpPr>
            <p:cNvPr id="23"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20916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a:bodyPr>
          <a:lstStyle/>
          <a:p>
            <a:r>
              <a:rPr lang="en-US" sz="3200" dirty="0">
                <a:latin typeface="Arial" panose="020B0604020202020204" pitchFamily="34" charset="0"/>
                <a:cs typeface="Arial" panose="020B0604020202020204" pitchFamily="34" charset="0"/>
              </a:rPr>
              <a:t>Case Evaluation #1: Question 2</a:t>
            </a: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latin typeface="Arial" panose="020B0604020202020204" pitchFamily="34" charset="0"/>
                <a:cs typeface="Arial" panose="020B0604020202020204" pitchFamily="34" charset="0"/>
              </a:rPr>
              <a:pPr/>
              <a:t>57</a:t>
            </a:fld>
            <a:endParaRPr lang="en-US" dirty="0">
              <a:solidFill>
                <a:prstClr val="white"/>
              </a:solidFill>
              <a:latin typeface="Arial" panose="020B0604020202020204" pitchFamily="34" charset="0"/>
              <a:cs typeface="Arial" panose="020B0604020202020204" pitchFamily="34" charset="0"/>
            </a:endParaRPr>
          </a:p>
        </p:txBody>
      </p:sp>
      <p:sp>
        <p:nvSpPr>
          <p:cNvPr id="3" name="TPAnswers"/>
          <p:cNvSpPr>
            <a:spLocks noGrp="1"/>
          </p:cNvSpPr>
          <p:nvPr>
            <p:ph type="body" idx="4294967295"/>
            <p:custDataLst>
              <p:tags r:id="rId3"/>
            </p:custDataLst>
          </p:nvPr>
        </p:nvSpPr>
        <p:spPr>
          <a:xfrm>
            <a:off x="244954" y="2231357"/>
            <a:ext cx="5065277" cy="1370985"/>
          </a:xfrm>
        </p:spPr>
        <p:txBody>
          <a:bodyPr>
            <a:noAutofit/>
          </a:bodyPr>
          <a:lstStyle/>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Very strongly</a:t>
            </a:r>
          </a:p>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Strongly</a:t>
            </a:r>
          </a:p>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Not at all</a:t>
            </a:r>
          </a:p>
        </p:txBody>
      </p:sp>
      <p:sp>
        <p:nvSpPr>
          <p:cNvPr id="11" name="Rounded Rectangle 10"/>
          <p:cNvSpPr/>
          <p:nvPr/>
        </p:nvSpPr>
        <p:spPr>
          <a:xfrm>
            <a:off x="73649" y="73639"/>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rPr>
              <a:t>?</a:t>
            </a:r>
          </a:p>
        </p:txBody>
      </p:sp>
      <p:sp>
        <p:nvSpPr>
          <p:cNvPr id="12" name="TextBox 11"/>
          <p:cNvSpPr txBox="1"/>
          <p:nvPr/>
        </p:nvSpPr>
        <p:spPr>
          <a:xfrm>
            <a:off x="230666" y="1198019"/>
            <a:ext cx="8577917" cy="830997"/>
          </a:xfrm>
          <a:prstGeom prst="rect">
            <a:avLst/>
          </a:prstGeom>
          <a:noFill/>
        </p:spPr>
        <p:txBody>
          <a:bodyPr wrap="square" rtlCol="0">
            <a:spAutoFit/>
          </a:bodyPr>
          <a:lstStyle/>
          <a:p>
            <a:r>
              <a:rPr lang="en-US" sz="2400" b="1" dirty="0">
                <a:solidFill>
                  <a:srgbClr val="262262"/>
                </a:solidFill>
                <a:latin typeface="Arial" panose="020B0604020202020204" pitchFamily="34" charset="0"/>
                <a:cs typeface="Arial" panose="020B0604020202020204" pitchFamily="34" charset="0"/>
              </a:rPr>
              <a:t>How strongly do you agree with the assertion that John should be initiated on antifungal therapy?</a:t>
            </a:r>
          </a:p>
        </p:txBody>
      </p:sp>
      <p:graphicFrame>
        <p:nvGraphicFramePr>
          <p:cNvPr id="6" name="Object 5"/>
          <p:cNvGraphicFramePr>
            <a:graphicFrameLocks noChangeAspect="1"/>
          </p:cNvGraphicFramePr>
          <p:nvPr>
            <p:custDataLst>
              <p:tags r:id="rId4"/>
            </p:custDataLst>
            <p:extLst/>
          </p:nvPr>
        </p:nvGraphicFramePr>
        <p:xfrm>
          <a:off x="5881688" y="1917700"/>
          <a:ext cx="3573462" cy="3016250"/>
        </p:xfrm>
        <a:graphic>
          <a:graphicData uri="http://schemas.openxmlformats.org/presentationml/2006/ole">
            <mc:AlternateContent xmlns:mc="http://schemas.openxmlformats.org/markup-compatibility/2006">
              <mc:Choice xmlns:v="urn:schemas-microsoft-com:vml" Requires="v">
                <p:oleObj spid="_x0000_s15644" name="Chart" r:id="rId7" imgW="4571989" imgH="3857621" progId="MSGraph.Chart.8">
                  <p:embed followColorScheme="full"/>
                </p:oleObj>
              </mc:Choice>
              <mc:Fallback>
                <p:oleObj name="Chart" r:id="rId7" imgW="4571989" imgH="3857621" progId="MSGraph.Chart.8">
                  <p:embed followColorScheme="full"/>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1917700"/>
                        <a:ext cx="35734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TPCountdown"/>
          <p:cNvGrpSpPr/>
          <p:nvPr>
            <p:custDataLst>
              <p:tags r:id="rId5"/>
            </p:custDataLst>
          </p:nvPr>
        </p:nvGrpSpPr>
        <p:grpSpPr>
          <a:xfrm>
            <a:off x="109288" y="4427882"/>
            <a:ext cx="1434590" cy="635000"/>
            <a:chOff x="7683500" y="5842000"/>
            <a:chExt cx="1270000" cy="635000"/>
          </a:xfrm>
        </p:grpSpPr>
        <p:sp>
          <p:nvSpPr>
            <p:cNvPr id="10"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untdownText"/>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dirty="0">
                  <a:solidFill>
                    <a:schemeClr val="bg2"/>
                  </a:solidFill>
                  <a:latin typeface="Tahoma" panose="020B0604030504040204" pitchFamily="34" charset="0"/>
                </a:rPr>
                <a:t>:8</a:t>
              </a:r>
            </a:p>
          </p:txBody>
        </p:sp>
        <p:cxnSp>
          <p:nvCxnSpPr>
            <p:cNvPr id="23"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24722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a:bodyPr>
          <a:lstStyle/>
          <a:p>
            <a:r>
              <a:rPr lang="en-US" sz="3200" dirty="0">
                <a:latin typeface="Arial" panose="020B0604020202020204" pitchFamily="34" charset="0"/>
                <a:cs typeface="Arial" panose="020B0604020202020204" pitchFamily="34" charset="0"/>
              </a:rPr>
              <a:t>Case Evaluation #1: Question 3</a:t>
            </a: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latin typeface="Arial" panose="020B0604020202020204" pitchFamily="34" charset="0"/>
                <a:cs typeface="Arial" panose="020B0604020202020204" pitchFamily="34" charset="0"/>
              </a:rPr>
              <a:pPr/>
              <a:t>58</a:t>
            </a:fld>
            <a:endParaRPr lang="en-US" dirty="0">
              <a:solidFill>
                <a:prstClr val="white"/>
              </a:solidFill>
              <a:latin typeface="Arial" panose="020B0604020202020204" pitchFamily="34" charset="0"/>
              <a:cs typeface="Arial" panose="020B0604020202020204" pitchFamily="34" charset="0"/>
            </a:endParaRPr>
          </a:p>
        </p:txBody>
      </p:sp>
      <p:sp>
        <p:nvSpPr>
          <p:cNvPr id="3" name="TPAnswers"/>
          <p:cNvSpPr>
            <a:spLocks noGrp="1"/>
          </p:cNvSpPr>
          <p:nvPr>
            <p:ph type="body" idx="4294967295"/>
            <p:custDataLst>
              <p:tags r:id="rId3"/>
            </p:custDataLst>
          </p:nvPr>
        </p:nvSpPr>
        <p:spPr>
          <a:xfrm>
            <a:off x="244954" y="2231357"/>
            <a:ext cx="5065277" cy="1370985"/>
          </a:xfrm>
        </p:spPr>
        <p:txBody>
          <a:bodyPr>
            <a:noAutofit/>
          </a:bodyPr>
          <a:lstStyle/>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Isavuconazole</a:t>
            </a:r>
          </a:p>
          <a:p>
            <a:pPr marL="514350" indent="-514350">
              <a:spcBef>
                <a:spcPts val="0"/>
              </a:spcBef>
              <a:spcAft>
                <a:spcPts val="600"/>
              </a:spcAft>
              <a:buFont typeface="+mj-lt"/>
              <a:buAutoNum type="alphaUcPeriod"/>
            </a:pPr>
            <a:r>
              <a:rPr lang="en-US" b="1" dirty="0">
                <a:latin typeface="Arial" panose="020B0604020202020204" pitchFamily="34" charset="0"/>
                <a:cs typeface="Arial" panose="020B0604020202020204" pitchFamily="34" charset="0"/>
              </a:rPr>
              <a:t>Micafungin</a:t>
            </a:r>
          </a:p>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L-</a:t>
            </a:r>
            <a:r>
              <a:rPr lang="en-US" dirty="0" err="1">
                <a:latin typeface="Arial" panose="020B0604020202020204" pitchFamily="34" charset="0"/>
                <a:cs typeface="Arial" panose="020B0604020202020204" pitchFamily="34" charset="0"/>
              </a:rPr>
              <a:t>AmB</a:t>
            </a:r>
            <a:endParaRPr lang="en-US" dirty="0">
              <a:latin typeface="Arial" panose="020B0604020202020204" pitchFamily="34" charset="0"/>
              <a:cs typeface="Arial" panose="020B0604020202020204" pitchFamily="34" charset="0"/>
            </a:endParaRPr>
          </a:p>
        </p:txBody>
      </p:sp>
      <p:sp>
        <p:nvSpPr>
          <p:cNvPr id="11" name="Rounded Rectangle 10"/>
          <p:cNvSpPr/>
          <p:nvPr/>
        </p:nvSpPr>
        <p:spPr>
          <a:xfrm>
            <a:off x="73649" y="73639"/>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rPr>
              <a:t>?</a:t>
            </a:r>
          </a:p>
        </p:txBody>
      </p:sp>
      <p:sp>
        <p:nvSpPr>
          <p:cNvPr id="12" name="TextBox 11"/>
          <p:cNvSpPr txBox="1"/>
          <p:nvPr/>
        </p:nvSpPr>
        <p:spPr>
          <a:xfrm>
            <a:off x="230666" y="1198019"/>
            <a:ext cx="8577917" cy="1200329"/>
          </a:xfrm>
          <a:prstGeom prst="rect">
            <a:avLst/>
          </a:prstGeom>
          <a:noFill/>
        </p:spPr>
        <p:txBody>
          <a:bodyPr wrap="square" rtlCol="0">
            <a:spAutoFit/>
          </a:bodyPr>
          <a:lstStyle/>
          <a:p>
            <a:r>
              <a:rPr lang="en-US" sz="2400" b="1" dirty="0">
                <a:solidFill>
                  <a:srgbClr val="262262"/>
                </a:solidFill>
                <a:latin typeface="Arial" panose="020B0604020202020204" pitchFamily="34" charset="0"/>
                <a:cs typeface="Arial" panose="020B0604020202020204" pitchFamily="34" charset="0"/>
              </a:rPr>
              <a:t>Which of the following would you prescribe as initial therapy for John?</a:t>
            </a:r>
          </a:p>
          <a:p>
            <a:endParaRPr lang="en-US" sz="2400" b="1" dirty="0">
              <a:solidFill>
                <a:srgbClr val="262262"/>
              </a:solidFill>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custDataLst>
              <p:tags r:id="rId4"/>
            </p:custDataLst>
            <p:extLst/>
          </p:nvPr>
        </p:nvGraphicFramePr>
        <p:xfrm>
          <a:off x="5881688" y="1917700"/>
          <a:ext cx="3573462" cy="3016250"/>
        </p:xfrm>
        <a:graphic>
          <a:graphicData uri="http://schemas.openxmlformats.org/presentationml/2006/ole">
            <mc:AlternateContent xmlns:mc="http://schemas.openxmlformats.org/markup-compatibility/2006">
              <mc:Choice xmlns:v="urn:schemas-microsoft-com:vml" Requires="v">
                <p:oleObj spid="_x0000_s20482" name="Chart" r:id="rId7" imgW="4571989" imgH="3857621" progId="MSGraph.Chart.8">
                  <p:embed followColorScheme="full"/>
                </p:oleObj>
              </mc:Choice>
              <mc:Fallback>
                <p:oleObj name="Chart" r:id="rId7" imgW="4571989" imgH="3857621" progId="MSGraph.Chart.8">
                  <p:embed followColorScheme="full"/>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1917700"/>
                        <a:ext cx="35734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TPCountdown"/>
          <p:cNvGrpSpPr/>
          <p:nvPr>
            <p:custDataLst>
              <p:tags r:id="rId5"/>
            </p:custDataLst>
          </p:nvPr>
        </p:nvGrpSpPr>
        <p:grpSpPr>
          <a:xfrm>
            <a:off x="109288" y="4427882"/>
            <a:ext cx="1434590" cy="635000"/>
            <a:chOff x="7683500" y="5842000"/>
            <a:chExt cx="1270000" cy="635000"/>
          </a:xfrm>
        </p:grpSpPr>
        <p:sp>
          <p:nvSpPr>
            <p:cNvPr id="10"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untdownText"/>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dirty="0">
                  <a:solidFill>
                    <a:schemeClr val="bg2"/>
                  </a:solidFill>
                  <a:latin typeface="Tahoma" panose="020B0604030504040204" pitchFamily="34" charset="0"/>
                </a:rPr>
                <a:t>:8</a:t>
              </a:r>
            </a:p>
          </p:txBody>
        </p:sp>
        <p:cxnSp>
          <p:nvCxnSpPr>
            <p:cNvPr id="23"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3433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975" y="1126732"/>
            <a:ext cx="8436429" cy="3394472"/>
          </a:xfrm>
        </p:spPr>
        <p:txBody>
          <a:bodyPr/>
          <a:lstStyle/>
          <a:p>
            <a:pPr marL="0" indent="0">
              <a:buNone/>
            </a:pPr>
            <a:r>
              <a:rPr lang="en-US" altLang="en-US" dirty="0"/>
              <a:t>Julia is a 54-year-old woman with a history of obesity and prediabetes, who underwent a liver transplant 2 months ago. She presents with fever, cough, and hypoxia. Her chest CT was positive for nodular infiltrate pattern without a clear halo or crescent sign. Her serum galactomannan assay was just above the reference range and β-D Glucan assay was positive.</a:t>
            </a:r>
          </a:p>
        </p:txBody>
      </p:sp>
      <p:sp>
        <p:nvSpPr>
          <p:cNvPr id="4" name="Slide Number Placeholder 3"/>
          <p:cNvSpPr>
            <a:spLocks noGrp="1"/>
          </p:cNvSpPr>
          <p:nvPr>
            <p:ph type="sldNum" sz="quarter" idx="12"/>
          </p:nvPr>
        </p:nvSpPr>
        <p:spPr/>
        <p:txBody>
          <a:bodyPr/>
          <a:lstStyle/>
          <a:p>
            <a:fld id="{F4F37E10-BB36-47A4-BC95-F479C5EA9F5E}" type="slidenum">
              <a:rPr lang="en-US" smtClean="0"/>
              <a:pPr/>
              <a:t>59</a:t>
            </a:fld>
            <a:endParaRPr lang="en-US" dirty="0"/>
          </a:p>
        </p:txBody>
      </p:sp>
      <p:sp>
        <p:nvSpPr>
          <p:cNvPr id="16" name="Title 15"/>
          <p:cNvSpPr>
            <a:spLocks noGrp="1"/>
          </p:cNvSpPr>
          <p:nvPr>
            <p:ph type="title"/>
          </p:nvPr>
        </p:nvSpPr>
        <p:spPr/>
        <p:txBody>
          <a:bodyPr/>
          <a:lstStyle/>
          <a:p>
            <a:r>
              <a:rPr lang="en-US" dirty="0"/>
              <a:t>Case Evaluation #2: Patient Description</a:t>
            </a:r>
          </a:p>
        </p:txBody>
      </p:sp>
      <p:sp>
        <p:nvSpPr>
          <p:cNvPr id="6" name="Title 2"/>
          <p:cNvSpPr txBox="1">
            <a:spLocks/>
          </p:cNvSpPr>
          <p:nvPr/>
        </p:nvSpPr>
        <p:spPr>
          <a:xfrm>
            <a:off x="356428" y="269481"/>
            <a:ext cx="8086725"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endParaRPr lang="en-US" sz="3200" dirty="0">
              <a:solidFill>
                <a:schemeClr val="tx1"/>
              </a:solidFill>
            </a:endParaRPr>
          </a:p>
        </p:txBody>
      </p:sp>
      <p:sp>
        <p:nvSpPr>
          <p:cNvPr id="7" name="TPCountdownTrigger"/>
          <p:cNvSpPr/>
          <p:nvPr/>
        </p:nvSpPr>
        <p:spPr>
          <a:xfrm>
            <a:off x="0" y="2"/>
            <a:ext cx="12700" cy="9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TPCountdown" hidden="1"/>
          <p:cNvGrpSpPr/>
          <p:nvPr>
            <p:custDataLst>
              <p:tags r:id="rId2"/>
            </p:custDataLst>
          </p:nvPr>
        </p:nvGrpSpPr>
        <p:grpSpPr>
          <a:xfrm>
            <a:off x="259292" y="4105275"/>
            <a:ext cx="635000" cy="476250"/>
            <a:chOff x="8318500" y="6032500"/>
            <a:chExt cx="635000" cy="635000"/>
          </a:xfrm>
        </p:grpSpPr>
        <p:sp>
          <p:nvSpPr>
            <p:cNvPr id="8"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a:solidFill>
                    <a:prstClr val="white"/>
                  </a:solidFill>
                  <a:latin typeface="Tahoma"/>
                </a:rPr>
                <a:t>1</a:t>
              </a:r>
              <a:endParaRPr lang="en-US" b="1" dirty="0">
                <a:solidFill>
                  <a:prstClr val="white"/>
                </a:solidFill>
                <a:latin typeface="Tahoma"/>
              </a:endParaRPr>
            </a:p>
          </p:txBody>
        </p:sp>
      </p:grpSp>
    </p:spTree>
    <p:custDataLst>
      <p:tags r:id="rId1"/>
    </p:custDataLst>
    <p:extLst>
      <p:ext uri="{BB962C8B-B14F-4D97-AF65-F5344CB8AC3E}">
        <p14:creationId xmlns:p14="http://schemas.microsoft.com/office/powerpoint/2010/main" val="113083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EE105A-B3B2-4BAA-8567-19D0B99BC1E1}" type="slidenum">
              <a:rPr lang="en-US" altLang="en-US" smtClean="0"/>
              <a:pPr/>
              <a:t>6</a:t>
            </a:fld>
            <a:endParaRPr lang="en-US" altLang="en-US" dirty="0"/>
          </a:p>
        </p:txBody>
      </p:sp>
      <p:sp>
        <p:nvSpPr>
          <p:cNvPr id="7" name="Title 6"/>
          <p:cNvSpPr>
            <a:spLocks noGrp="1"/>
          </p:cNvSpPr>
          <p:nvPr>
            <p:ph type="title"/>
          </p:nvPr>
        </p:nvSpPr>
        <p:spPr/>
        <p:txBody>
          <a:bodyPr/>
          <a:lstStyle/>
          <a:p>
            <a:r>
              <a:rPr lang="en-US" dirty="0"/>
              <a:t>Faculty</a:t>
            </a:r>
          </a:p>
        </p:txBody>
      </p:sp>
      <p:sp>
        <p:nvSpPr>
          <p:cNvPr id="5" name="Content Placeholder 4"/>
          <p:cNvSpPr>
            <a:spLocks noGrp="1"/>
          </p:cNvSpPr>
          <p:nvPr>
            <p:ph idx="1"/>
          </p:nvPr>
        </p:nvSpPr>
        <p:spPr/>
        <p:txBody>
          <a:bodyPr/>
          <a:lstStyle/>
          <a:p>
            <a:pPr marL="0" lvl="0" indent="0" algn="ctr">
              <a:buClr>
                <a:srgbClr val="13A89E"/>
              </a:buClr>
              <a:buNone/>
            </a:pPr>
            <a:endParaRPr lang="en-US" sz="1000" dirty="0">
              <a:solidFill>
                <a:prstClr val="white"/>
              </a:solidFill>
            </a:endParaRPr>
          </a:p>
          <a:p>
            <a:pPr marL="0" indent="0" algn="ctr">
              <a:buNone/>
            </a:pPr>
            <a:r>
              <a:rPr lang="en-US" dirty="0"/>
              <a:t>Peter G. Pappas, MD, FACP</a:t>
            </a:r>
          </a:p>
          <a:p>
            <a:pPr marL="0" indent="0" algn="ctr">
              <a:buNone/>
            </a:pPr>
            <a:r>
              <a:rPr lang="en-US" dirty="0"/>
              <a:t>William E. </a:t>
            </a:r>
            <a:r>
              <a:rPr lang="en-US" dirty="0" err="1"/>
              <a:t>Dismukes</a:t>
            </a:r>
            <a:r>
              <a:rPr lang="en-US" dirty="0"/>
              <a:t> Professor of Medicine</a:t>
            </a:r>
          </a:p>
          <a:p>
            <a:pPr marL="0" indent="0" algn="ctr">
              <a:buNone/>
            </a:pPr>
            <a:r>
              <a:rPr lang="en-US" dirty="0"/>
              <a:t>PI, Mycoses Study Group</a:t>
            </a:r>
          </a:p>
          <a:p>
            <a:pPr marL="0" indent="0" algn="ctr">
              <a:buNone/>
            </a:pPr>
            <a:r>
              <a:rPr lang="en-US" dirty="0"/>
              <a:t>University of Alabama at Birmingham</a:t>
            </a:r>
          </a:p>
          <a:p>
            <a:pPr marL="0" indent="0" algn="ctr">
              <a:buNone/>
            </a:pPr>
            <a:r>
              <a:rPr lang="en-US" dirty="0"/>
              <a:t>Birmingham, Alabama</a:t>
            </a:r>
          </a:p>
          <a:p>
            <a:pPr marL="0" indent="0" algn="ctr">
              <a:buNone/>
            </a:pPr>
            <a:endParaRPr lang="en-US" dirty="0"/>
          </a:p>
        </p:txBody>
      </p:sp>
      <p:sp>
        <p:nvSpPr>
          <p:cNvPr id="6" name="Rectangle 5"/>
          <p:cNvSpPr txBox="1">
            <a:spLocks noChangeArrowheads="1"/>
          </p:cNvSpPr>
          <p:nvPr/>
        </p:nvSpPr>
        <p:spPr>
          <a:xfrm>
            <a:off x="457201" y="1200151"/>
            <a:ext cx="8289924" cy="3394472"/>
          </a:xfrm>
          <a:prstGeom prst="rect">
            <a:avLst/>
          </a:prstGeom>
        </p:spPr>
        <p:txBody>
          <a:bodyPr/>
          <a:lstStyle>
            <a:lvl1pPr marL="342900" indent="-342900" algn="l" defTabSz="914400" rtl="0" eaLnBrk="1" latinLnBrk="0" hangingPunct="1">
              <a:spcBef>
                <a:spcPts val="600"/>
              </a:spcBef>
              <a:spcAft>
                <a:spcPts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dirty="0"/>
          </a:p>
        </p:txBody>
      </p:sp>
    </p:spTree>
    <p:custDataLst>
      <p:tags r:id="rId1"/>
    </p:custDataLst>
    <p:extLst>
      <p:ext uri="{BB962C8B-B14F-4D97-AF65-F5344CB8AC3E}">
        <p14:creationId xmlns:p14="http://schemas.microsoft.com/office/powerpoint/2010/main" val="1303282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a:bodyPr>
          <a:lstStyle/>
          <a:p>
            <a:r>
              <a:rPr lang="en-US" sz="3200" dirty="0">
                <a:latin typeface="Arial" panose="020B0604020202020204" pitchFamily="34" charset="0"/>
                <a:cs typeface="Arial" panose="020B0604020202020204" pitchFamily="34" charset="0"/>
              </a:rPr>
              <a:t>Case Evaluation #2: Question 1</a:t>
            </a: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latin typeface="Arial" panose="020B0604020202020204" pitchFamily="34" charset="0"/>
                <a:cs typeface="Arial" panose="020B0604020202020204" pitchFamily="34" charset="0"/>
              </a:rPr>
              <a:pPr/>
              <a:t>60</a:t>
            </a:fld>
            <a:endParaRPr lang="en-US" dirty="0">
              <a:solidFill>
                <a:prstClr val="white"/>
              </a:solidFill>
              <a:latin typeface="Arial" panose="020B0604020202020204" pitchFamily="34" charset="0"/>
              <a:cs typeface="Arial" panose="020B0604020202020204" pitchFamily="34" charset="0"/>
            </a:endParaRPr>
          </a:p>
        </p:txBody>
      </p:sp>
      <p:sp>
        <p:nvSpPr>
          <p:cNvPr id="3" name="TPAnswers"/>
          <p:cNvSpPr>
            <a:spLocks noGrp="1"/>
          </p:cNvSpPr>
          <p:nvPr>
            <p:ph type="body" idx="4294967295"/>
            <p:custDataLst>
              <p:tags r:id="rId3"/>
            </p:custDataLst>
          </p:nvPr>
        </p:nvSpPr>
        <p:spPr>
          <a:xfrm>
            <a:off x="325056" y="2295701"/>
            <a:ext cx="5065277" cy="1370985"/>
          </a:xfrm>
        </p:spPr>
        <p:txBody>
          <a:bodyPr>
            <a:noAutofit/>
          </a:bodyPr>
          <a:lstStyle/>
          <a:p>
            <a:pPr marL="514350" indent="-514350">
              <a:spcBef>
                <a:spcPts val="0"/>
              </a:spcBef>
              <a:spcAft>
                <a:spcPts val="600"/>
              </a:spcAft>
              <a:buFont typeface="+mj-lt"/>
              <a:buAutoNum type="alphaUcPeriod"/>
            </a:pPr>
            <a:r>
              <a:rPr lang="en-US" b="1" dirty="0">
                <a:latin typeface="Arial" panose="020B0604020202020204" pitchFamily="34" charset="0"/>
                <a:cs typeface="Arial" panose="020B0604020202020204" pitchFamily="34" charset="0"/>
              </a:rPr>
              <a:t>Isavuconazole</a:t>
            </a:r>
          </a:p>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Micafungin</a:t>
            </a:r>
          </a:p>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L-</a:t>
            </a:r>
            <a:r>
              <a:rPr lang="en-US" dirty="0" err="1">
                <a:latin typeface="Arial" panose="020B0604020202020204" pitchFamily="34" charset="0"/>
                <a:cs typeface="Arial" panose="020B0604020202020204" pitchFamily="34" charset="0"/>
              </a:rPr>
              <a:t>AmB</a:t>
            </a:r>
            <a:endParaRPr lang="en-US" dirty="0">
              <a:latin typeface="Arial" panose="020B0604020202020204" pitchFamily="34" charset="0"/>
              <a:cs typeface="Arial" panose="020B0604020202020204" pitchFamily="34" charset="0"/>
            </a:endParaRPr>
          </a:p>
        </p:txBody>
      </p:sp>
      <p:sp>
        <p:nvSpPr>
          <p:cNvPr id="11" name="Rounded Rectangle 10"/>
          <p:cNvSpPr/>
          <p:nvPr/>
        </p:nvSpPr>
        <p:spPr>
          <a:xfrm>
            <a:off x="73649" y="73639"/>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rPr>
              <a:t>?</a:t>
            </a:r>
          </a:p>
        </p:txBody>
      </p:sp>
      <p:sp>
        <p:nvSpPr>
          <p:cNvPr id="12" name="TextBox 11"/>
          <p:cNvSpPr txBox="1"/>
          <p:nvPr/>
        </p:nvSpPr>
        <p:spPr>
          <a:xfrm>
            <a:off x="325056" y="1198019"/>
            <a:ext cx="8340647" cy="830997"/>
          </a:xfrm>
          <a:prstGeom prst="rect">
            <a:avLst/>
          </a:prstGeom>
          <a:noFill/>
        </p:spPr>
        <p:txBody>
          <a:bodyPr wrap="square" rtlCol="0">
            <a:spAutoFit/>
          </a:bodyPr>
          <a:lstStyle/>
          <a:p>
            <a:r>
              <a:rPr lang="en-US" sz="2400" b="1" dirty="0">
                <a:solidFill>
                  <a:srgbClr val="262262"/>
                </a:solidFill>
                <a:latin typeface="Arial" panose="020B0604020202020204" pitchFamily="34" charset="0"/>
                <a:cs typeface="Arial" panose="020B0604020202020204" pitchFamily="34" charset="0"/>
              </a:rPr>
              <a:t>Which of the following would you prescribe as initial therapy for Julia?</a:t>
            </a:r>
          </a:p>
        </p:txBody>
      </p:sp>
      <p:graphicFrame>
        <p:nvGraphicFramePr>
          <p:cNvPr id="6" name="Object 5"/>
          <p:cNvGraphicFramePr>
            <a:graphicFrameLocks noChangeAspect="1"/>
          </p:cNvGraphicFramePr>
          <p:nvPr>
            <p:custDataLst>
              <p:tags r:id="rId4"/>
            </p:custDataLst>
            <p:extLst/>
          </p:nvPr>
        </p:nvGraphicFramePr>
        <p:xfrm>
          <a:off x="5881688" y="1917700"/>
          <a:ext cx="3573462" cy="3016250"/>
        </p:xfrm>
        <a:graphic>
          <a:graphicData uri="http://schemas.openxmlformats.org/presentationml/2006/ole">
            <mc:AlternateContent xmlns:mc="http://schemas.openxmlformats.org/markup-compatibility/2006">
              <mc:Choice xmlns:v="urn:schemas-microsoft-com:vml" Requires="v">
                <p:oleObj spid="_x0000_s18721" name="Chart" r:id="rId8" imgW="4571989" imgH="3857621" progId="MSGraph.Chart.8">
                  <p:embed followColorScheme="full"/>
                </p:oleObj>
              </mc:Choice>
              <mc:Fallback>
                <p:oleObj name="Chart" r:id="rId8" imgW="4571989" imgH="3857621" progId="MSGraph.Chart.8">
                  <p:embed followColorScheme="full"/>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1688" y="1917700"/>
                        <a:ext cx="35734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TPCountdown"/>
          <p:cNvGrpSpPr/>
          <p:nvPr>
            <p:custDataLst>
              <p:tags r:id="rId5"/>
            </p:custDataLst>
          </p:nvPr>
        </p:nvGrpSpPr>
        <p:grpSpPr>
          <a:xfrm>
            <a:off x="109288" y="4427882"/>
            <a:ext cx="1434590" cy="635000"/>
            <a:chOff x="7683500" y="5842000"/>
            <a:chExt cx="1270000" cy="635000"/>
          </a:xfrm>
        </p:grpSpPr>
        <p:sp>
          <p:nvSpPr>
            <p:cNvPr id="10"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untdownText"/>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dirty="0">
                  <a:solidFill>
                    <a:schemeClr val="bg2"/>
                  </a:solidFill>
                  <a:latin typeface="Tahoma" panose="020B0604030504040204" pitchFamily="34" charset="0"/>
                </a:rPr>
                <a:t>:8</a:t>
              </a:r>
            </a:p>
          </p:txBody>
        </p:sp>
        <p:cxnSp>
          <p:nvCxnSpPr>
            <p:cNvPr id="23"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4405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a:bodyPr>
          <a:lstStyle/>
          <a:p>
            <a:r>
              <a:rPr lang="en-US" sz="3200" dirty="0">
                <a:latin typeface="Arial" panose="020B0604020202020204" pitchFamily="34" charset="0"/>
                <a:cs typeface="Arial" panose="020B0604020202020204" pitchFamily="34" charset="0"/>
              </a:rPr>
              <a:t>Case Evaluation #2: Question 2</a:t>
            </a:r>
          </a:p>
        </p:txBody>
      </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latin typeface="Arial" panose="020B0604020202020204" pitchFamily="34" charset="0"/>
                <a:cs typeface="Arial" panose="020B0604020202020204" pitchFamily="34" charset="0"/>
              </a:rPr>
              <a:pPr/>
              <a:t>61</a:t>
            </a:fld>
            <a:endParaRPr lang="en-US" dirty="0">
              <a:solidFill>
                <a:prstClr val="white"/>
              </a:solidFill>
              <a:latin typeface="Arial" panose="020B0604020202020204" pitchFamily="34" charset="0"/>
              <a:cs typeface="Arial" panose="020B0604020202020204" pitchFamily="34" charset="0"/>
            </a:endParaRPr>
          </a:p>
        </p:txBody>
      </p:sp>
      <p:sp>
        <p:nvSpPr>
          <p:cNvPr id="3" name="TPAnswers"/>
          <p:cNvSpPr>
            <a:spLocks noGrp="1"/>
          </p:cNvSpPr>
          <p:nvPr>
            <p:ph type="body" idx="4294967295"/>
            <p:custDataLst>
              <p:tags r:id="rId3"/>
            </p:custDataLst>
          </p:nvPr>
        </p:nvSpPr>
        <p:spPr>
          <a:xfrm>
            <a:off x="224055" y="2829235"/>
            <a:ext cx="5065277" cy="1370985"/>
          </a:xfrm>
        </p:spPr>
        <p:txBody>
          <a:bodyPr>
            <a:noAutofit/>
          </a:bodyPr>
          <a:lstStyle/>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4 to 6 weeks</a:t>
            </a:r>
          </a:p>
          <a:p>
            <a:pPr marL="514350" indent="-514350">
              <a:spcBef>
                <a:spcPts val="0"/>
              </a:spcBef>
              <a:spcAft>
                <a:spcPts val="600"/>
              </a:spcAft>
              <a:buFont typeface="+mj-lt"/>
              <a:buAutoNum type="alphaUcPeriod"/>
            </a:pPr>
            <a:r>
              <a:rPr lang="en-US" b="1" dirty="0">
                <a:latin typeface="Arial" panose="020B0604020202020204" pitchFamily="34" charset="0"/>
                <a:cs typeface="Arial" panose="020B0604020202020204" pitchFamily="34" charset="0"/>
              </a:rPr>
              <a:t>6 to 12 weeks</a:t>
            </a:r>
          </a:p>
          <a:p>
            <a:pPr marL="514350" indent="-514350">
              <a:spcBef>
                <a:spcPts val="0"/>
              </a:spcBef>
              <a:spcAft>
                <a:spcPts val="600"/>
              </a:spcAft>
              <a:buFont typeface="+mj-lt"/>
              <a:buAutoNum type="alphaUcPeriod"/>
            </a:pPr>
            <a:r>
              <a:rPr lang="en-US" dirty="0">
                <a:latin typeface="Arial" panose="020B0604020202020204" pitchFamily="34" charset="0"/>
                <a:cs typeface="Arial" panose="020B0604020202020204" pitchFamily="34" charset="0"/>
              </a:rPr>
              <a:t>12 to 18 weeks</a:t>
            </a:r>
          </a:p>
          <a:p>
            <a:pPr marL="514350" indent="-514350">
              <a:spcBef>
                <a:spcPts val="0"/>
              </a:spcBef>
              <a:spcAft>
                <a:spcPts val="600"/>
              </a:spcAft>
              <a:buFont typeface="+mj-lt"/>
              <a:buAutoNum type="alphaUcPeriod"/>
            </a:pPr>
            <a:endParaRPr lang="en-US" dirty="0">
              <a:latin typeface="Arial" panose="020B0604020202020204" pitchFamily="34" charset="0"/>
              <a:cs typeface="Arial" panose="020B0604020202020204" pitchFamily="34" charset="0"/>
            </a:endParaRPr>
          </a:p>
          <a:p>
            <a:pPr marL="514350" indent="-514350">
              <a:spcBef>
                <a:spcPts val="0"/>
              </a:spcBef>
              <a:spcAft>
                <a:spcPts val="600"/>
              </a:spcAft>
              <a:buFont typeface="+mj-lt"/>
              <a:buAutoNum type="alphaUcPeriod"/>
            </a:pPr>
            <a:endParaRPr lang="en-US" dirty="0">
              <a:latin typeface="Arial" panose="020B0604020202020204" pitchFamily="34" charset="0"/>
              <a:cs typeface="Arial" panose="020B0604020202020204" pitchFamily="34" charset="0"/>
            </a:endParaRPr>
          </a:p>
        </p:txBody>
      </p:sp>
      <p:sp>
        <p:nvSpPr>
          <p:cNvPr id="11" name="Rounded Rectangle 10"/>
          <p:cNvSpPr/>
          <p:nvPr/>
        </p:nvSpPr>
        <p:spPr>
          <a:xfrm>
            <a:off x="73649" y="73639"/>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rPr>
              <a:t>?</a:t>
            </a:r>
          </a:p>
        </p:txBody>
      </p:sp>
      <p:sp>
        <p:nvSpPr>
          <p:cNvPr id="12" name="TextBox 11"/>
          <p:cNvSpPr txBox="1"/>
          <p:nvPr/>
        </p:nvSpPr>
        <p:spPr>
          <a:xfrm>
            <a:off x="230666" y="1096420"/>
            <a:ext cx="8741134" cy="400110"/>
          </a:xfrm>
          <a:prstGeom prst="rect">
            <a:avLst/>
          </a:prstGeom>
          <a:noFill/>
        </p:spPr>
        <p:txBody>
          <a:bodyPr wrap="square" rtlCol="0">
            <a:spAutoFit/>
          </a:bodyPr>
          <a:lstStyle/>
          <a:p>
            <a:r>
              <a:rPr lang="en-US" sz="2000" b="1" dirty="0">
                <a:solidFill>
                  <a:srgbClr val="262262"/>
                </a:solidFill>
                <a:latin typeface="Arial" panose="020B0604020202020204" pitchFamily="34" charset="0"/>
                <a:cs typeface="Arial" panose="020B0604020202020204" pitchFamily="34" charset="0"/>
              </a:rPr>
              <a:t>How long would you continue therapy?</a:t>
            </a:r>
          </a:p>
        </p:txBody>
      </p:sp>
      <p:graphicFrame>
        <p:nvGraphicFramePr>
          <p:cNvPr id="6" name="Object 5"/>
          <p:cNvGraphicFramePr>
            <a:graphicFrameLocks noChangeAspect="1"/>
          </p:cNvGraphicFramePr>
          <p:nvPr>
            <p:custDataLst>
              <p:tags r:id="rId4"/>
            </p:custDataLst>
            <p:extLst/>
          </p:nvPr>
        </p:nvGraphicFramePr>
        <p:xfrm>
          <a:off x="5881688" y="1917700"/>
          <a:ext cx="3573462" cy="3016250"/>
        </p:xfrm>
        <a:graphic>
          <a:graphicData uri="http://schemas.openxmlformats.org/presentationml/2006/ole">
            <mc:AlternateContent xmlns:mc="http://schemas.openxmlformats.org/markup-compatibility/2006">
              <mc:Choice xmlns:v="urn:schemas-microsoft-com:vml" Requires="v">
                <p:oleObj spid="_x0000_s19743" name="Chart" r:id="rId8" imgW="4571989" imgH="3857621" progId="MSGraph.Chart.8">
                  <p:embed followColorScheme="full"/>
                </p:oleObj>
              </mc:Choice>
              <mc:Fallback>
                <p:oleObj name="Chart" r:id="rId8" imgW="4571989" imgH="3857621" progId="MSGraph.Chart.8">
                  <p:embed followColorScheme="full"/>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1688" y="1917700"/>
                        <a:ext cx="35734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TPCountdown"/>
          <p:cNvGrpSpPr/>
          <p:nvPr>
            <p:custDataLst>
              <p:tags r:id="rId5"/>
            </p:custDataLst>
          </p:nvPr>
        </p:nvGrpSpPr>
        <p:grpSpPr>
          <a:xfrm>
            <a:off x="109288" y="4427882"/>
            <a:ext cx="1434590" cy="635000"/>
            <a:chOff x="7683500" y="5842000"/>
            <a:chExt cx="1270000" cy="635000"/>
          </a:xfrm>
        </p:grpSpPr>
        <p:sp>
          <p:nvSpPr>
            <p:cNvPr id="10"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untdownText"/>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dirty="0">
                  <a:solidFill>
                    <a:schemeClr val="bg2"/>
                  </a:solidFill>
                  <a:latin typeface="Tahoma" panose="020B0604030504040204" pitchFamily="34" charset="0"/>
                </a:rPr>
                <a:t>:8</a:t>
              </a:r>
            </a:p>
          </p:txBody>
        </p:sp>
        <p:cxnSp>
          <p:nvCxnSpPr>
            <p:cNvPr id="23"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29820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5"/>
          <p:cNvSpPr>
            <a:spLocks noGrp="1" noChangeArrowheads="1"/>
          </p:cNvSpPr>
          <p:nvPr>
            <p:ph idx="1"/>
          </p:nvPr>
        </p:nvSpPr>
        <p:spPr>
          <a:xfrm>
            <a:off x="327804" y="1200151"/>
            <a:ext cx="8368240" cy="3394472"/>
          </a:xfrm>
        </p:spPr>
        <p:txBody>
          <a:bodyPr/>
          <a:lstStyle/>
          <a:p>
            <a:pPr>
              <a:spcBef>
                <a:spcPts val="0"/>
              </a:spcBef>
              <a:spcAft>
                <a:spcPts val="1200"/>
              </a:spcAft>
            </a:pPr>
            <a:r>
              <a:rPr lang="en-US" sz="2100" dirty="0"/>
              <a:t>IFIs are a significant cause of morbidity and mortality in immunocompromised patients  </a:t>
            </a:r>
          </a:p>
          <a:p>
            <a:pPr marL="292100" indent="-292100">
              <a:spcBef>
                <a:spcPts val="0"/>
              </a:spcBef>
              <a:spcAft>
                <a:spcPts val="1200"/>
              </a:spcAft>
            </a:pPr>
            <a:r>
              <a:rPr lang="en-US" altLang="en-US" sz="2100" dirty="0"/>
              <a:t>Diagnosis is challenging because symptoms are often nonspecific and current diagnostic tests have limited specificity and sensitivity</a:t>
            </a:r>
          </a:p>
          <a:p>
            <a:pPr marL="292100" indent="-292100">
              <a:spcBef>
                <a:spcPts val="0"/>
              </a:spcBef>
              <a:spcAft>
                <a:spcPts val="1200"/>
              </a:spcAft>
            </a:pPr>
            <a:r>
              <a:rPr lang="en-US" sz="2100" dirty="0"/>
              <a:t>Approved systemic antifungal therapies, which include polyenes, azoles, and echinocandins, can provide effective treatment of IFIs </a:t>
            </a:r>
            <a:endParaRPr lang="en-US" altLang="en-US" sz="2100" dirty="0"/>
          </a:p>
          <a:p>
            <a:pPr marL="292100" indent="-292100">
              <a:spcBef>
                <a:spcPts val="0"/>
              </a:spcBef>
              <a:spcAft>
                <a:spcPts val="1200"/>
              </a:spcAft>
            </a:pPr>
            <a:r>
              <a:rPr lang="en-US" altLang="en-US" sz="2100" dirty="0"/>
              <a:t>By maintaining a high index of suspicion for IFIs in at-risk patients, clinicians can ensure early diagnosis and treatment to prevent poor patient outcomes</a:t>
            </a:r>
          </a:p>
        </p:txBody>
      </p:sp>
      <p:sp>
        <p:nvSpPr>
          <p:cNvPr id="137218" name="Rectangle 4"/>
          <p:cNvSpPr>
            <a:spLocks noGrp="1" noChangeArrowheads="1"/>
          </p:cNvSpPr>
          <p:nvPr>
            <p:ph type="title"/>
          </p:nvPr>
        </p:nvSpPr>
        <p:spPr/>
        <p:txBody>
          <a:bodyPr/>
          <a:lstStyle/>
          <a:p>
            <a:r>
              <a:rPr lang="en-US" altLang="en-US"/>
              <a:t>Summary</a:t>
            </a:r>
          </a:p>
        </p:txBody>
      </p:sp>
      <p:sp>
        <p:nvSpPr>
          <p:cNvPr id="2" name="Slide Number Placeholder 1"/>
          <p:cNvSpPr>
            <a:spLocks noGrp="1"/>
          </p:cNvSpPr>
          <p:nvPr>
            <p:ph type="sldNum" sz="quarter" idx="12"/>
          </p:nvPr>
        </p:nvSpPr>
        <p:spPr/>
        <p:txBody>
          <a:bodyPr/>
          <a:lstStyle/>
          <a:p>
            <a:fld id="{F4F37E10-BB36-47A4-BC95-F479C5EA9F5E}" type="slidenum">
              <a:rPr lang="en-US" smtClean="0">
                <a:solidFill>
                  <a:prstClr val="white"/>
                </a:solidFill>
              </a:rPr>
              <a:pPr/>
              <a:t>62</a:t>
            </a:fld>
            <a:endParaRPr lang="en-US">
              <a:solidFill>
                <a:prstClr val="white"/>
              </a:solidFill>
            </a:endParaRPr>
          </a:p>
        </p:txBody>
      </p:sp>
    </p:spTree>
    <p:extLst>
      <p:ext uri="{BB962C8B-B14F-4D97-AF65-F5344CB8AC3E}">
        <p14:creationId xmlns:p14="http://schemas.microsoft.com/office/powerpoint/2010/main" val="417865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036" y="1200150"/>
            <a:ext cx="8627929" cy="3521752"/>
          </a:xfrm>
        </p:spPr>
        <p:txBody>
          <a:bodyPr/>
          <a:lstStyle/>
          <a:p>
            <a:pPr>
              <a:spcBef>
                <a:spcPts val="1200"/>
              </a:spcBef>
            </a:pPr>
            <a:r>
              <a:rPr lang="en-US" sz="1900" dirty="0"/>
              <a:t>Aggressively evaluate immunocompromised patients for IFI risk and administer appropriate diagnostic testing to pursue early identification of an infection</a:t>
            </a:r>
          </a:p>
          <a:p>
            <a:pPr>
              <a:spcBef>
                <a:spcPts val="1200"/>
              </a:spcBef>
            </a:pPr>
            <a:r>
              <a:rPr lang="en-US" sz="1900" dirty="0"/>
              <a:t>For at-risk patients with a suspected or proven infection, promptly administer antifungal therapy using diagnostic test results and individual</a:t>
            </a:r>
            <a:r>
              <a:rPr lang="en-US" sz="1900" dirty="0">
                <a:solidFill>
                  <a:srgbClr val="FF0000"/>
                </a:solidFill>
              </a:rPr>
              <a:t> </a:t>
            </a:r>
            <a:r>
              <a:rPr lang="en-US" sz="1900" dirty="0"/>
              <a:t>characteristics to guide treatment choice</a:t>
            </a:r>
          </a:p>
          <a:p>
            <a:pPr>
              <a:spcBef>
                <a:spcPts val="1200"/>
              </a:spcBef>
            </a:pPr>
            <a:r>
              <a:rPr lang="en-US" sz="1900" dirty="0"/>
              <a:t>Consider appropriate prophylaxis for selected patients who are at particularly high risk for IFI, such as those with prolonged neutropenia or in ICUs with high rates of invasive candidiasis</a:t>
            </a:r>
          </a:p>
          <a:p>
            <a:pPr>
              <a:spcBef>
                <a:spcPts val="1200"/>
              </a:spcBef>
            </a:pPr>
            <a:r>
              <a:rPr lang="en-US" sz="1900" dirty="0"/>
              <a:t>Apply principles of antimicrobial stewardship to optimize clinical outcomes and minimize unintended consequences of antifungal misuse or overuse</a:t>
            </a:r>
          </a:p>
        </p:txBody>
      </p:sp>
      <p:sp>
        <p:nvSpPr>
          <p:cNvPr id="4" name="Slide Number Placeholder 3"/>
          <p:cNvSpPr>
            <a:spLocks noGrp="1"/>
          </p:cNvSpPr>
          <p:nvPr>
            <p:ph type="sldNum" sz="quarter" idx="12"/>
          </p:nvPr>
        </p:nvSpPr>
        <p:spPr/>
        <p:txBody>
          <a:bodyPr/>
          <a:lstStyle/>
          <a:p>
            <a:pPr defTabSz="914378"/>
            <a:fld id="{3613D34C-1C5B-4DE2-B9B5-30787A7B61A1}" type="slidenum">
              <a:rPr lang="en-US">
                <a:solidFill>
                  <a:prstClr val="white"/>
                </a:solidFill>
              </a:rPr>
              <a:pPr defTabSz="914378"/>
              <a:t>63</a:t>
            </a:fld>
            <a:endParaRPr lang="en-US" dirty="0">
              <a:solidFill>
                <a:prstClr val="white"/>
              </a:solidFill>
            </a:endParaRPr>
          </a:p>
        </p:txBody>
      </p:sp>
      <p:sp>
        <p:nvSpPr>
          <p:cNvPr id="6" name="Title 2"/>
          <p:cNvSpPr>
            <a:spLocks noGrp="1"/>
          </p:cNvSpPr>
          <p:nvPr>
            <p:ph type="title"/>
          </p:nvPr>
        </p:nvSpPr>
        <p:spPr>
          <a:xfrm>
            <a:off x="1533526" y="291704"/>
            <a:ext cx="6943725" cy="725355"/>
          </a:xfrm>
        </p:spPr>
        <p:txBody>
          <a:bodyPr/>
          <a:lstStyle/>
          <a:p>
            <a:r>
              <a:rPr lang="en-US" dirty="0"/>
              <a:t>Clinical Pearls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821" t="6687" r="81345" b="24738"/>
          <a:stretch/>
        </p:blipFill>
        <p:spPr>
          <a:xfrm>
            <a:off x="245534" y="96844"/>
            <a:ext cx="1176888" cy="848631"/>
          </a:xfrm>
          <a:prstGeom prst="rect">
            <a:avLst/>
          </a:prstGeom>
          <a:ln w="19050">
            <a:solidFill>
              <a:schemeClr val="tx1"/>
            </a:solidFill>
          </a:ln>
        </p:spPr>
      </p:pic>
    </p:spTree>
    <p:custDataLst>
      <p:tags r:id="rId1"/>
    </p:custDataLst>
    <p:extLst>
      <p:ext uri="{BB962C8B-B14F-4D97-AF65-F5344CB8AC3E}">
        <p14:creationId xmlns:p14="http://schemas.microsoft.com/office/powerpoint/2010/main" val="3915914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Posttest Audience Response Question</a:t>
            </a:r>
          </a:p>
        </p:txBody>
      </p:sp>
      <p:sp>
        <p:nvSpPr>
          <p:cNvPr id="4" name="Slide Number Placeholder 3"/>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4F37E10-BB36-47A4-BC95-F479C5EA9F5E}" type="slidenum">
              <a:rPr kumimoji="0" lang="en-US" sz="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uLnTx/>
                <a:uFillTx/>
                <a:latin typeface="Calibri"/>
                <a:ea typeface="+mn-ea"/>
                <a:cs typeface="+mn-cs"/>
              </a:rPr>
              <a:t>?</a:t>
            </a:r>
          </a:p>
        </p:txBody>
      </p:sp>
      <p:sp>
        <p:nvSpPr>
          <p:cNvPr id="12" name="TextBox 11"/>
          <p:cNvSpPr txBox="1"/>
          <p:nvPr/>
        </p:nvSpPr>
        <p:spPr>
          <a:xfrm>
            <a:off x="744275" y="1164704"/>
            <a:ext cx="7435131" cy="2616101"/>
          </a:xfrm>
          <a:prstGeom prst="rect">
            <a:avLst/>
          </a:prstGeom>
          <a:noFill/>
        </p:spPr>
        <p:txBody>
          <a:bodyPr wrap="square" rtlCol="0">
            <a:spAutoFit/>
          </a:bodyPr>
          <a:lstStyle/>
          <a:p>
            <a:pPr marL="0" marR="0" lvl="0" indent="0" algn="l" defTabSz="914378"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Which of the following transplant procedures is associated with the highest risk of IFI?</a:t>
            </a: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 </a:t>
            </a:r>
          </a:p>
          <a:p>
            <a:pPr marL="0" marR="0" lvl="0" indent="0" algn="l" defTabSz="914378"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a:p>
            <a:pPr marL="514337" marR="0" lvl="0" indent="-514337"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Liver</a:t>
            </a:r>
          </a:p>
          <a:p>
            <a:pPr marL="514337" marR="0" lvl="0" indent="-514337"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Lung</a:t>
            </a:r>
          </a:p>
          <a:p>
            <a:pPr marL="514337" marR="0" lvl="0" indent="-514337"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Small bowel</a:t>
            </a: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ahoma"/>
                  <a:ea typeface="+mn-ea"/>
                  <a:cs typeface="+mn-cs"/>
                </a:rPr>
                <a:t>:01</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786060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Posttest Audience Response Question</a:t>
            </a:r>
          </a:p>
        </p:txBody>
      </p:sp>
      <p:sp>
        <p:nvSpPr>
          <p:cNvPr id="4" name="Slide Number Placeholder 3"/>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4F37E10-BB36-47A4-BC95-F479C5EA9F5E}" type="slidenum">
              <a:rPr kumimoji="0" lang="en-US" sz="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uLnTx/>
                <a:uFillTx/>
                <a:latin typeface="Calibri"/>
                <a:ea typeface="+mn-ea"/>
                <a:cs typeface="+mn-cs"/>
              </a:rPr>
              <a:t>?</a:t>
            </a:r>
          </a:p>
        </p:txBody>
      </p:sp>
      <p:sp>
        <p:nvSpPr>
          <p:cNvPr id="12" name="TextBox 11"/>
          <p:cNvSpPr txBox="1"/>
          <p:nvPr/>
        </p:nvSpPr>
        <p:spPr>
          <a:xfrm>
            <a:off x="744275" y="1164704"/>
            <a:ext cx="7848322" cy="2985433"/>
          </a:xfrm>
          <a:prstGeom prst="rect">
            <a:avLst/>
          </a:prstGeom>
          <a:noFill/>
        </p:spPr>
        <p:txBody>
          <a:bodyPr wrap="square" rtlCol="0">
            <a:spAutoFit/>
          </a:bodyPr>
          <a:lstStyle/>
          <a:p>
            <a:pPr marL="0" marR="0" lvl="0" indent="0" algn="l" defTabSz="914378"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Which of the following pathogens is the most common cause of IFI among allogeneic HSCT patients?</a:t>
            </a:r>
          </a:p>
          <a:p>
            <a:pPr marL="0" marR="0" lvl="0" indent="0" algn="l" defTabSz="914378" rtl="0" eaLnBrk="1" fontAlgn="auto" latinLnBrk="0" hangingPunct="1">
              <a:lnSpc>
                <a:spcPct val="100000"/>
              </a:lnSpc>
              <a:spcBef>
                <a:spcPts val="600"/>
              </a:spcBef>
              <a:spcAft>
                <a:spcPts val="0"/>
              </a:spcAft>
              <a:buClrTx/>
              <a:buSzTx/>
              <a:buFontTx/>
              <a:buNone/>
              <a:tabLst/>
              <a:defRPr/>
            </a:pPr>
            <a:endPar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a:p>
            <a:pPr marL="457189" marR="0" lvl="0" indent="-457189" algn="l" defTabSz="914378" rtl="0" eaLnBrk="1" fontAlgn="auto" latinLnBrk="0" hangingPunct="1">
              <a:lnSpc>
                <a:spcPct val="100000"/>
              </a:lnSpc>
              <a:spcBef>
                <a:spcPts val="600"/>
              </a:spcBef>
              <a:spcAft>
                <a:spcPts val="0"/>
              </a:spcAft>
              <a:buClrTx/>
              <a:buSzTx/>
              <a:buFontTx/>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Candida</a:t>
            </a:r>
          </a:p>
          <a:p>
            <a:pPr marL="457189" marR="0" lvl="0" indent="-457189" algn="l" defTabSz="914378" rtl="0" eaLnBrk="1" fontAlgn="auto" latinLnBrk="0" hangingPunct="1">
              <a:lnSpc>
                <a:spcPct val="100000"/>
              </a:lnSpc>
              <a:spcBef>
                <a:spcPts val="600"/>
              </a:spcBef>
              <a:spcAft>
                <a:spcPts val="0"/>
              </a:spcAft>
              <a:buClrTx/>
              <a:buSzTx/>
              <a:buFontTx/>
              <a:buAutoNum type="alphaUcPeriod"/>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Aspergillus</a:t>
            </a:r>
          </a:p>
          <a:p>
            <a:pPr marL="457189" marR="0" lvl="0" indent="-457189" algn="l" defTabSz="914378" rtl="0" eaLnBrk="1" fontAlgn="auto" latinLnBrk="0" hangingPunct="1">
              <a:lnSpc>
                <a:spcPct val="100000"/>
              </a:lnSpc>
              <a:spcBef>
                <a:spcPts val="600"/>
              </a:spcBef>
              <a:spcAft>
                <a:spcPts val="0"/>
              </a:spcAft>
              <a:buClrTx/>
              <a:buSzTx/>
              <a:buFontTx/>
              <a:buAutoNum type="alphaUcPeriod"/>
              <a:tabLst/>
              <a:defRPr/>
            </a:pPr>
            <a:r>
              <a:rPr kumimoji="0" lang="en-US" sz="2400" b="0" i="0" u="none" strike="noStrike" kern="1200" cap="none" spc="0" normalizeH="0" baseline="0" noProof="0" dirty="0" err="1">
                <a:ln>
                  <a:noFill/>
                </a:ln>
                <a:solidFill>
                  <a:srgbClr val="262262"/>
                </a:solidFill>
                <a:effectLst/>
                <a:uLnTx/>
                <a:uFillTx/>
                <a:latin typeface="Arial" panose="020B0604020202020204" pitchFamily="34" charset="0"/>
                <a:ea typeface="+mn-ea"/>
                <a:cs typeface="Arial" panose="020B0604020202020204" pitchFamily="34" charset="0"/>
              </a:rPr>
              <a:t>Mucorales</a:t>
            </a:r>
            <a:endPar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ahoma"/>
                  <a:ea typeface="+mn-ea"/>
                  <a:cs typeface="+mn-cs"/>
                </a:rPr>
                <a:t>:01</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4595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Posttest Audience Response Question</a:t>
            </a:r>
          </a:p>
        </p:txBody>
      </p:sp>
      <p:sp>
        <p:nvSpPr>
          <p:cNvPr id="4" name="Slide Number Placeholder 3"/>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4F37E10-BB36-47A4-BC95-F479C5EA9F5E}" type="slidenum">
              <a:rPr kumimoji="0" lang="en-US" sz="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uLnTx/>
                <a:uFillTx/>
                <a:latin typeface="Calibri"/>
                <a:ea typeface="+mn-ea"/>
                <a:cs typeface="+mn-cs"/>
              </a:rPr>
              <a:t>?</a:t>
            </a:r>
          </a:p>
        </p:txBody>
      </p:sp>
      <p:sp>
        <p:nvSpPr>
          <p:cNvPr id="12" name="TextBox 11"/>
          <p:cNvSpPr txBox="1"/>
          <p:nvPr/>
        </p:nvSpPr>
        <p:spPr>
          <a:xfrm>
            <a:off x="744275" y="1167357"/>
            <a:ext cx="7868442" cy="2985433"/>
          </a:xfrm>
          <a:prstGeom prst="rect">
            <a:avLst/>
          </a:prstGeom>
          <a:noFill/>
        </p:spPr>
        <p:txBody>
          <a:bodyPr wrap="square" rtlCol="0">
            <a:spAutoFit/>
          </a:bodyPr>
          <a:lstStyle/>
          <a:p>
            <a:pPr marL="0" marR="0" lvl="0" indent="0" algn="l" defTabSz="914378"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According to the most recent surveillance data, what percentage of Candida blood isolates exhibit echinocandin resistance?</a:t>
            </a:r>
          </a:p>
          <a:p>
            <a:pPr marL="0" marR="0" lvl="0" indent="0" algn="l" defTabSz="914378" rtl="0" eaLnBrk="1" fontAlgn="auto" latinLnBrk="0" hangingPunct="1">
              <a:lnSpc>
                <a:spcPct val="100000"/>
              </a:lnSpc>
              <a:spcBef>
                <a:spcPts val="600"/>
              </a:spcBef>
              <a:spcAft>
                <a:spcPts val="0"/>
              </a:spcAft>
              <a:buClrTx/>
              <a:buSzTx/>
              <a:buFontTx/>
              <a:buNone/>
              <a:tabLst/>
              <a:defRPr/>
            </a:pPr>
            <a:endPar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a:p>
            <a:pPr marL="457189" marR="0" lvl="0" indent="-457189"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1%</a:t>
            </a:r>
          </a:p>
          <a:p>
            <a:pPr marL="457189" marR="0" lvl="0" indent="-457189"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3%</a:t>
            </a:r>
          </a:p>
          <a:p>
            <a:pPr marL="457189" marR="0" lvl="0" indent="-457189"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5% </a:t>
            </a: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ahoma"/>
                  <a:ea typeface="+mn-ea"/>
                  <a:cs typeface="+mn-cs"/>
                </a:rPr>
                <a:t>:01</a:t>
              </a: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34978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9988" y="205979"/>
            <a:ext cx="8229600" cy="725355"/>
          </a:xfrm>
        </p:spPr>
        <p:txBody>
          <a:bodyPr>
            <a:normAutofit fontScale="90000"/>
          </a:bodyPr>
          <a:lstStyle/>
          <a:p>
            <a:r>
              <a:rPr lang="en-US" dirty="0">
                <a:latin typeface="Arial" panose="020B0604020202020204" pitchFamily="34" charset="0"/>
                <a:cs typeface="Arial" panose="020B0604020202020204" pitchFamily="34" charset="0"/>
              </a:rPr>
              <a:t>Posttest Audience Response Question</a:t>
            </a:r>
          </a:p>
        </p:txBody>
      </p:sp>
      <p:sp>
        <p:nvSpPr>
          <p:cNvPr id="4" name="Slide Number Placeholder 3"/>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4F37E10-BB36-47A4-BC95-F479C5EA9F5E}" type="slidenum">
              <a:rPr kumimoji="0" lang="en-US" sz="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67</a:t>
            </a:fld>
            <a:endParaRPr kumimoji="0" lang="en-US"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Rounded Rectangle 10"/>
          <p:cNvSpPr/>
          <p:nvPr/>
        </p:nvSpPr>
        <p:spPr>
          <a:xfrm>
            <a:off x="73637" y="73638"/>
            <a:ext cx="670639" cy="8103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8000">
                  <a:solidFill>
                    <a:srgbClr val="262262"/>
                  </a:solidFill>
                  <a:prstDash val="solid"/>
                  <a:miter lim="800000"/>
                </a:ln>
                <a:solidFill>
                  <a:srgbClr val="262262"/>
                </a:solidFill>
                <a:effectLst>
                  <a:glow rad="101600">
                    <a:srgbClr val="13A89E">
                      <a:satMod val="175000"/>
                      <a:alpha val="40000"/>
                    </a:srgbClr>
                  </a:glow>
                  <a:outerShdw blurRad="25500" dist="23000" dir="7020000" algn="tl">
                    <a:srgbClr val="000000">
                      <a:alpha val="50000"/>
                    </a:srgbClr>
                  </a:outerShdw>
                </a:effectLst>
                <a:uLnTx/>
                <a:uFillTx/>
                <a:latin typeface="Calibri"/>
                <a:ea typeface="+mn-ea"/>
                <a:cs typeface="+mn-cs"/>
              </a:rPr>
              <a:t>?</a:t>
            </a:r>
          </a:p>
        </p:txBody>
      </p:sp>
      <p:sp>
        <p:nvSpPr>
          <p:cNvPr id="12" name="TextBox 11"/>
          <p:cNvSpPr txBox="1"/>
          <p:nvPr/>
        </p:nvSpPr>
        <p:spPr>
          <a:xfrm>
            <a:off x="744275" y="1164703"/>
            <a:ext cx="8126095" cy="30623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Which of the following therapies is preferred for the treatment and prevention of invasive aspergillosis?</a:t>
            </a:r>
          </a:p>
          <a:p>
            <a:pPr marL="0" marR="0" lvl="0" indent="0" algn="l" defTabSz="914378" rtl="0" eaLnBrk="1" fontAlgn="auto" latinLnBrk="0" hangingPunct="1">
              <a:lnSpc>
                <a:spcPct val="100000"/>
              </a:lnSpc>
              <a:spcBef>
                <a:spcPts val="600"/>
              </a:spcBef>
              <a:spcAft>
                <a:spcPts val="0"/>
              </a:spcAft>
              <a:buClrTx/>
              <a:buSzTx/>
              <a:buFontTx/>
              <a:buNone/>
              <a:tabLst/>
              <a:defRPr/>
            </a:pPr>
            <a:endPar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a:p>
            <a:pPr marL="457189" marR="0" lvl="0" indent="-457189"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Polyenes</a:t>
            </a:r>
          </a:p>
          <a:p>
            <a:pPr marL="457189" marR="0" lvl="0" indent="-457189"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1"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Azoles</a:t>
            </a:r>
          </a:p>
          <a:p>
            <a:pPr marL="457189" marR="0" lvl="0" indent="-457189" algn="l" defTabSz="914378" rtl="0" eaLnBrk="1" fontAlgn="auto" latinLnBrk="0" hangingPunct="1">
              <a:lnSpc>
                <a:spcPct val="100000"/>
              </a:lnSpc>
              <a:spcBef>
                <a:spcPts val="600"/>
              </a:spcBef>
              <a:spcAft>
                <a:spcPts val="0"/>
              </a:spcAft>
              <a:buClrTx/>
              <a:buSzTx/>
              <a:buFont typeface="+mj-lt"/>
              <a:buAutoNum type="alphaUcPeriod"/>
              <a:tabLst/>
              <a:defRPr/>
            </a:pPr>
            <a:r>
              <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rPr>
              <a:t>Echinocandins </a:t>
            </a:r>
          </a:p>
          <a:p>
            <a:pPr marL="0" marR="0" lvl="0" indent="0" algn="l" defTabSz="914378"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srgbClr val="262262"/>
              </a:solidFill>
              <a:effectLst/>
              <a:uLnTx/>
              <a:uFillTx/>
              <a:latin typeface="Arial" panose="020B0604020202020204" pitchFamily="34" charset="0"/>
              <a:ea typeface="+mn-ea"/>
              <a:cs typeface="Arial" panose="020B0604020202020204" pitchFamily="34" charset="0"/>
            </a:endParaRPr>
          </a:p>
        </p:txBody>
      </p:sp>
      <p:grpSp>
        <p:nvGrpSpPr>
          <p:cNvPr id="17" name="TPCountdown" hidden="1"/>
          <p:cNvGrpSpPr/>
          <p:nvPr>
            <p:custDataLst>
              <p:tags r:id="rId2"/>
            </p:custDataLst>
          </p:nvPr>
        </p:nvGrpSpPr>
        <p:grpSpPr>
          <a:xfrm>
            <a:off x="173073" y="4479555"/>
            <a:ext cx="1270000" cy="635000"/>
            <a:chOff x="7683500" y="5842000"/>
            <a:chExt cx="1270000" cy="635000"/>
          </a:xfrm>
        </p:grpSpPr>
        <p:sp>
          <p:nvSpPr>
            <p:cNvPr id="14"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ahoma"/>
                  <a:ea typeface="+mn-ea"/>
                  <a:cs typeface="+mn-cs"/>
                </a:rPr>
                <a:t>:01</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p:txBody>
        </p:sp>
        <p:cxnSp>
          <p:nvCxnSpPr>
            <p:cNvPr id="16"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77432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Questions and Answers</a:t>
            </a:r>
            <a:endParaRPr lang="en-US" dirty="0"/>
          </a:p>
        </p:txBody>
      </p:sp>
      <p:sp>
        <p:nvSpPr>
          <p:cNvPr id="14" name="Text Placeholder 13"/>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F4F37E10-BB36-47A4-BC95-F479C5EA9F5E}" type="slidenum">
              <a:rPr lang="en-US" smtClean="0"/>
              <a:pPr/>
              <a:t>68</a:t>
            </a:fld>
            <a:endParaRPr lang="en-US" dirty="0"/>
          </a:p>
        </p:txBody>
      </p:sp>
    </p:spTree>
    <p:custDataLst>
      <p:tags r:id="rId1"/>
    </p:custDataLst>
    <p:extLst>
      <p:ext uri="{BB962C8B-B14F-4D97-AF65-F5344CB8AC3E}">
        <p14:creationId xmlns:p14="http://schemas.microsoft.com/office/powerpoint/2010/main" val="1847703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E49F-54E3-444A-95F9-9365AE9F10C6}"/>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1F5D4C2-25F5-4F6C-80F6-F466DD0690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226E65-AF46-4C77-9925-8B4A9CE7CBE1}"/>
              </a:ext>
            </a:extLst>
          </p:cNvPr>
          <p:cNvSpPr>
            <a:spLocks noGrp="1"/>
          </p:cNvSpPr>
          <p:nvPr>
            <p:ph type="sldNum" sz="quarter" idx="12"/>
          </p:nvPr>
        </p:nvSpPr>
        <p:spPr/>
        <p:txBody>
          <a:bodyPr/>
          <a:lstStyle/>
          <a:p>
            <a:fld id="{F4F37E10-BB36-47A4-BC95-F479C5EA9F5E}" type="slidenum">
              <a:rPr lang="en-US" smtClean="0"/>
              <a:pPr/>
              <a:t>69</a:t>
            </a:fld>
            <a:endParaRPr lang="en-US"/>
          </a:p>
        </p:txBody>
      </p:sp>
    </p:spTree>
    <p:extLst>
      <p:ext uri="{BB962C8B-B14F-4D97-AF65-F5344CB8AC3E}">
        <p14:creationId xmlns:p14="http://schemas.microsoft.com/office/powerpoint/2010/main" val="78283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p:txBody>
          <a:bodyPr/>
          <a:lstStyle/>
          <a:p>
            <a:r>
              <a:rPr lang="en-US" altLang="en-US" dirty="0"/>
              <a:t>Research: </a:t>
            </a:r>
            <a:r>
              <a:rPr lang="en-US" altLang="en-US" dirty="0" err="1"/>
              <a:t>Amplyx</a:t>
            </a:r>
            <a:r>
              <a:rPr lang="en-US" altLang="en-US" dirty="0"/>
              <a:t> Pharmaceuticals, Astellas Pharma US, Cidara Therapeutics, Gilead Sciences, Inc., IMMY, Merck, </a:t>
            </a:r>
            <a:r>
              <a:rPr lang="en-US" altLang="en-US" dirty="0" err="1"/>
              <a:t>Scynexis</a:t>
            </a:r>
            <a:r>
              <a:rPr lang="en-US" altLang="en-US" dirty="0"/>
              <a:t>, T2 Biosystems, </a:t>
            </a:r>
            <a:r>
              <a:rPr lang="en-US" altLang="en-US" dirty="0" err="1"/>
              <a:t>Vical</a:t>
            </a:r>
            <a:endParaRPr lang="en-US" altLang="en-US" dirty="0"/>
          </a:p>
        </p:txBody>
      </p:sp>
      <p:sp>
        <p:nvSpPr>
          <p:cNvPr id="2" name="Slide Number Placeholder 1"/>
          <p:cNvSpPr>
            <a:spLocks noGrp="1"/>
          </p:cNvSpPr>
          <p:nvPr>
            <p:ph type="sldNum" sz="quarter" idx="12"/>
          </p:nvPr>
        </p:nvSpPr>
        <p:spPr/>
        <p:txBody>
          <a:bodyPr/>
          <a:lstStyle/>
          <a:p>
            <a:fld id="{88C63639-929B-41C1-A6B1-D5E640DE6BC0}" type="slidenum">
              <a:rPr lang="en-US" smtClean="0"/>
              <a:pPr/>
              <a:t>7</a:t>
            </a:fld>
            <a:endParaRPr lang="en-US" dirty="0"/>
          </a:p>
        </p:txBody>
      </p:sp>
      <p:sp>
        <p:nvSpPr>
          <p:cNvPr id="19457" name="Rectangle 2"/>
          <p:cNvSpPr>
            <a:spLocks noGrp="1" noChangeArrowheads="1"/>
          </p:cNvSpPr>
          <p:nvPr>
            <p:ph type="title"/>
          </p:nvPr>
        </p:nvSpPr>
        <p:spPr/>
        <p:txBody>
          <a:bodyPr/>
          <a:lstStyle/>
          <a:p>
            <a:r>
              <a:rPr lang="en-US" altLang="en-US" dirty="0"/>
              <a:t>Faculty Disclosures</a:t>
            </a:r>
          </a:p>
        </p:txBody>
      </p:sp>
    </p:spTree>
    <p:extLst>
      <p:ext uri="{BB962C8B-B14F-4D97-AF65-F5344CB8AC3E}">
        <p14:creationId xmlns:p14="http://schemas.microsoft.com/office/powerpoint/2010/main" val="3421318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25963923"/>
              </p:ext>
            </p:extLst>
          </p:nvPr>
        </p:nvGraphicFramePr>
        <p:xfrm>
          <a:off x="180108" y="1366399"/>
          <a:ext cx="8693933" cy="2688336"/>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660322">
                  <a:extLst>
                    <a:ext uri="{9D8B030D-6E8A-4147-A177-3AD203B41FA5}">
                      <a16:colId xmlns:a16="http://schemas.microsoft.com/office/drawing/2014/main" val="20003"/>
                    </a:ext>
                  </a:extLst>
                </a:gridCol>
                <a:gridCol w="786621">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660322">
                  <a:extLst>
                    <a:ext uri="{9D8B030D-6E8A-4147-A177-3AD203B41FA5}">
                      <a16:colId xmlns:a16="http://schemas.microsoft.com/office/drawing/2014/main" val="20007"/>
                    </a:ext>
                  </a:extLst>
                </a:gridCol>
                <a:gridCol w="786621">
                  <a:extLst>
                    <a:ext uri="{9D8B030D-6E8A-4147-A177-3AD203B41FA5}">
                      <a16:colId xmlns:a16="http://schemas.microsoft.com/office/drawing/2014/main" val="20008"/>
                    </a:ext>
                  </a:extLst>
                </a:gridCol>
                <a:gridCol w="941746">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941621">
                  <a:extLst>
                    <a:ext uri="{9D8B030D-6E8A-4147-A177-3AD203B41FA5}">
                      <a16:colId xmlns:a16="http://schemas.microsoft.com/office/drawing/2014/main" val="20011"/>
                    </a:ext>
                  </a:extLst>
                </a:gridCol>
              </a:tblGrid>
              <a:tr h="164152">
                <a:tc>
                  <a:txBody>
                    <a:bodyPr/>
                    <a:lstStyle/>
                    <a:p>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algn="ctr"/>
                      <a:r>
                        <a:rPr lang="en-US" sz="900" dirty="0"/>
                        <a:t>Patients With an </a:t>
                      </a:r>
                      <a:r>
                        <a:rPr lang="en-US" sz="900" dirty="0" err="1"/>
                        <a:t>IFI</a:t>
                      </a: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gridSpan="4">
                  <a:txBody>
                    <a:bodyPr/>
                    <a:lstStyle/>
                    <a:p>
                      <a:pPr algn="ctr"/>
                      <a:r>
                        <a:rPr lang="en-US" sz="900" dirty="0"/>
                        <a:t>Patients Without</a:t>
                      </a:r>
                      <a:r>
                        <a:rPr lang="en-US" sz="900" baseline="0" dirty="0"/>
                        <a:t> an </a:t>
                      </a:r>
                      <a:r>
                        <a:rPr lang="en-US" sz="900" baseline="0" dirty="0" err="1"/>
                        <a:t>IFI</a:t>
                      </a: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gridSpan="3">
                  <a:txBody>
                    <a:bodyPr/>
                    <a:lstStyle/>
                    <a:p>
                      <a:pPr algn="ctr"/>
                      <a:r>
                        <a:rPr lang="en-US" sz="900" dirty="0"/>
                        <a:t>Difference*</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10000"/>
                  </a:ext>
                </a:extLst>
              </a:tr>
              <a:tr h="164152">
                <a:tc>
                  <a:txBody>
                    <a:bodyPr/>
                    <a:lstStyle/>
                    <a:p>
                      <a:r>
                        <a:rPr lang="en-US" sz="900" b="1" dirty="0">
                          <a:solidFill>
                            <a:schemeClr val="tx1"/>
                          </a:solidFill>
                        </a:rPr>
                        <a:t>Measure</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No.</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Mean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SE</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Median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No.</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Mean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SE</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Median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Mean</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SE</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900" b="1" dirty="0">
                          <a:solidFill>
                            <a:schemeClr val="tx1"/>
                          </a:solidFill>
                        </a:rPr>
                        <a:t>95% CI</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64152">
                <a:tc>
                  <a:txBody>
                    <a:bodyPr/>
                    <a:lstStyle/>
                    <a:p>
                      <a:r>
                        <a:rPr lang="en-US" sz="900" b="1" dirty="0"/>
                        <a:t>Mortality</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2"/>
                  </a:ext>
                </a:extLst>
              </a:tr>
              <a:tr h="164152">
                <a:tc>
                  <a:txBody>
                    <a:bodyPr/>
                    <a:lstStyle/>
                    <a:p>
                      <a:pPr marL="55563" indent="0"/>
                      <a:r>
                        <a:rPr lang="en-US" sz="900" dirty="0"/>
                        <a:t>All</a:t>
                      </a:r>
                      <a:r>
                        <a:rPr lang="en-US" sz="900" baseline="0" dirty="0"/>
                        <a:t> patients</a:t>
                      </a: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22.0%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2.4%</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N/A</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4.3%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N/A</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17.6%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3.0%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11.8%-23.5%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3"/>
                  </a:ext>
                </a:extLst>
              </a:tr>
              <a:tr h="164152">
                <a:tc>
                  <a:txBody>
                    <a:bodyPr/>
                    <a:lstStyle/>
                    <a:p>
                      <a:pPr marL="55563" indent="0"/>
                      <a:r>
                        <a:rPr lang="en-US" sz="900" dirty="0"/>
                        <a:t>SOT</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78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20.3%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3.6%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N/A</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78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5.1%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2.5%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N/A</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15.1%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4.8%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5.7%-24.5%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4"/>
                  </a:ext>
                </a:extLst>
              </a:tr>
              <a:tr h="164152">
                <a:tc>
                  <a:txBody>
                    <a:bodyPr/>
                    <a:lstStyle/>
                    <a:p>
                      <a:pPr marL="55563" indent="0"/>
                      <a:r>
                        <a:rPr lang="en-US" sz="900" dirty="0" err="1"/>
                        <a:t>HSCT</a:t>
                      </a:r>
                      <a:r>
                        <a:rPr lang="en-US" sz="900" dirty="0"/>
                        <a:t>/</a:t>
                      </a:r>
                      <a:r>
                        <a:rPr lang="en-US" sz="900" dirty="0" err="1"/>
                        <a:t>BMT</a:t>
                      </a: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23.2%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4.0%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N/A</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3.8%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N/A</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19.4%</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4.1%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11.4%-27.5%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05"/>
                  </a:ext>
                </a:extLst>
              </a:tr>
              <a:tr h="164152">
                <a:tc>
                  <a:txBody>
                    <a:bodyPr/>
                    <a:lstStyle/>
                    <a:p>
                      <a:r>
                        <a:rPr lang="en-US" sz="900" b="1" dirty="0"/>
                        <a:t>Lengths</a:t>
                      </a:r>
                      <a:r>
                        <a:rPr lang="en-US" sz="900" b="1" baseline="0" dirty="0"/>
                        <a:t> of stay</a:t>
                      </a:r>
                      <a:endParaRPr lang="en-US" sz="900" b="1"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6"/>
                  </a:ext>
                </a:extLst>
              </a:tr>
              <a:tr h="164152">
                <a:tc>
                  <a:txBody>
                    <a:bodyPr/>
                    <a:lstStyle/>
                    <a:p>
                      <a:pPr marL="55563" indent="0"/>
                      <a:r>
                        <a:rPr lang="en-US" sz="900" dirty="0"/>
                        <a:t>All patients</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186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45.6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35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26.3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19.2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3.5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12.4-26.1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7"/>
                  </a:ext>
                </a:extLst>
              </a:tr>
              <a:tr h="164152">
                <a:tc>
                  <a:txBody>
                    <a:bodyPr/>
                    <a:lstStyle/>
                    <a:p>
                      <a:pPr marL="55563" indent="0"/>
                      <a:r>
                        <a:rPr lang="en-US" sz="900" dirty="0"/>
                        <a:t>SOT</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  77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46.3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4.2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35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  78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22.8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3.2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23.5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4.6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14.5-32.5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8"/>
                  </a:ext>
                </a:extLst>
              </a:tr>
              <a:tr h="164152">
                <a:tc>
                  <a:txBody>
                    <a:bodyPr/>
                    <a:lstStyle/>
                    <a:p>
                      <a:pPr marL="55563" indent="0"/>
                      <a:r>
                        <a:rPr lang="en-US" sz="900" dirty="0" err="1"/>
                        <a:t>HSCT</a:t>
                      </a:r>
                      <a:r>
                        <a:rPr lang="en-US" sz="900" dirty="0"/>
                        <a:t>/</a:t>
                      </a:r>
                      <a:r>
                        <a:rPr lang="en-US" sz="900" dirty="0" err="1"/>
                        <a:t>BMT</a:t>
                      </a: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45.1</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3.0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37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109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28.8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24</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16.2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5.0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tc>
                  <a:txBody>
                    <a:bodyPr/>
                    <a:lstStyle/>
                    <a:p>
                      <a:pPr algn="ctr"/>
                      <a:r>
                        <a:rPr lang="en-US" sz="900" dirty="0"/>
                        <a:t>6.4-26.0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1F0"/>
                    </a:solidFill>
                  </a:tcPr>
                </a:tc>
                <a:extLst>
                  <a:ext uri="{0D108BD9-81ED-4DB2-BD59-A6C34878D82A}">
                    <a16:rowId xmlns:a16="http://schemas.microsoft.com/office/drawing/2014/main" val="10009"/>
                  </a:ext>
                </a:extLst>
              </a:tr>
              <a:tr h="164152">
                <a:tc>
                  <a:txBody>
                    <a:bodyPr/>
                    <a:lstStyle/>
                    <a:p>
                      <a:r>
                        <a:rPr lang="en-US" sz="900" b="1" dirty="0"/>
                        <a:t>Costs</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0"/>
                  </a:ext>
                </a:extLst>
              </a:tr>
              <a:tr h="164152">
                <a:tc>
                  <a:txBody>
                    <a:bodyPr/>
                    <a:lstStyle/>
                    <a:p>
                      <a:pPr marL="55563" indent="0"/>
                      <a:r>
                        <a:rPr lang="en-US" sz="900" dirty="0"/>
                        <a:t>All patients</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162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$165,026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$8096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$142,137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183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$109,587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$9046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$88,087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$55,439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$10,620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$34,624-$76,254</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1"/>
                  </a:ext>
                </a:extLst>
              </a:tr>
              <a:tr h="164152">
                <a:tc>
                  <a:txBody>
                    <a:bodyPr/>
                    <a:lstStyle/>
                    <a:p>
                      <a:pPr marL="55563" indent="0"/>
                      <a:r>
                        <a:rPr lang="en-US" sz="900" dirty="0"/>
                        <a:t>SOT</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63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$185,253</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$13,377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$158,942</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  75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$122,556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$13,227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$97,587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$62,697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$16,490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tc>
                  <a:txBody>
                    <a:bodyPr/>
                    <a:lstStyle/>
                    <a:p>
                      <a:pPr algn="ctr"/>
                      <a:r>
                        <a:rPr lang="en-US" sz="900" dirty="0"/>
                        <a:t>$30,377-$95,107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1DF"/>
                    </a:solidFill>
                  </a:tcPr>
                </a:tc>
                <a:extLst>
                  <a:ext uri="{0D108BD9-81ED-4DB2-BD59-A6C34878D82A}">
                    <a16:rowId xmlns:a16="http://schemas.microsoft.com/office/drawing/2014/main" val="10012"/>
                  </a:ext>
                </a:extLst>
              </a:tr>
              <a:tr h="164152">
                <a:tc>
                  <a:txBody>
                    <a:bodyPr/>
                    <a:lstStyle/>
                    <a:p>
                      <a:pPr marL="55563" indent="0"/>
                      <a:r>
                        <a:rPr lang="en-US" sz="900" dirty="0" err="1"/>
                        <a:t>HSCT</a:t>
                      </a:r>
                      <a:r>
                        <a:rPr lang="en-US" sz="900" dirty="0"/>
                        <a:t>/</a:t>
                      </a:r>
                      <a:r>
                        <a:rPr lang="en-US" sz="900" dirty="0" err="1"/>
                        <a:t>BMT</a:t>
                      </a:r>
                      <a:endParaRPr lang="en-US" sz="900" dirty="0"/>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  99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$152,360</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   $8586</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$137,015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108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$100,705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$11,558</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$85,494</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$51,655</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$12,399</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tc>
                  <a:txBody>
                    <a:bodyPr/>
                    <a:lstStyle/>
                    <a:p>
                      <a:pPr algn="ctr"/>
                      <a:r>
                        <a:rPr lang="en-US" sz="900" dirty="0"/>
                        <a:t>$27,353-$75,957</a:t>
                      </a: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1DF"/>
                    </a:solidFill>
                  </a:tcPr>
                </a:tc>
                <a:extLst>
                  <a:ext uri="{0D108BD9-81ED-4DB2-BD59-A6C34878D82A}">
                    <a16:rowId xmlns:a16="http://schemas.microsoft.com/office/drawing/2014/main" val="10013"/>
                  </a:ext>
                </a:extLst>
              </a:tr>
            </a:tbl>
          </a:graphicData>
        </a:graphic>
      </p:graphicFrame>
      <p:sp>
        <p:nvSpPr>
          <p:cNvPr id="3" name="Slide Number Placeholder 2">
            <a:extLst>
              <a:ext uri="{FF2B5EF4-FFF2-40B4-BE49-F238E27FC236}">
                <a16:creationId xmlns:a16="http://schemas.microsoft.com/office/drawing/2014/main" id="{E60571C2-4CC7-4E3C-AAFA-1C337222F412}"/>
              </a:ext>
            </a:extLst>
          </p:cNvPr>
          <p:cNvSpPr>
            <a:spLocks noGrp="1"/>
          </p:cNvSpPr>
          <p:nvPr>
            <p:ph type="sldNum" sz="quarter" idx="12"/>
          </p:nvPr>
        </p:nvSpPr>
        <p:spPr/>
        <p:txBody>
          <a:bodyPr/>
          <a:lstStyle/>
          <a:p>
            <a:fld id="{F4F37E10-BB36-47A4-BC95-F479C5EA9F5E}" type="slidenum">
              <a:rPr lang="en-US" smtClean="0">
                <a:solidFill>
                  <a:prstClr val="white"/>
                </a:solidFill>
              </a:rPr>
              <a:pPr/>
              <a:t>70</a:t>
            </a:fld>
            <a:endParaRPr lang="en-US">
              <a:solidFill>
                <a:prstClr val="white"/>
              </a:solidFill>
            </a:endParaRPr>
          </a:p>
        </p:txBody>
      </p:sp>
      <p:sp>
        <p:nvSpPr>
          <p:cNvPr id="4" name="Title 3">
            <a:extLst>
              <a:ext uri="{FF2B5EF4-FFF2-40B4-BE49-F238E27FC236}">
                <a16:creationId xmlns:a16="http://schemas.microsoft.com/office/drawing/2014/main" id="{4C2C1E0F-A580-4700-9B19-FC891BD92098}"/>
              </a:ext>
            </a:extLst>
          </p:cNvPr>
          <p:cNvSpPr>
            <a:spLocks noGrp="1"/>
          </p:cNvSpPr>
          <p:nvPr>
            <p:ph type="title"/>
          </p:nvPr>
        </p:nvSpPr>
        <p:spPr/>
        <p:txBody>
          <a:bodyPr>
            <a:normAutofit/>
          </a:bodyPr>
          <a:lstStyle/>
          <a:p>
            <a:r>
              <a:rPr lang="en-US" dirty="0"/>
              <a:t>Impact of IFIs in the Hospital Setting </a:t>
            </a:r>
          </a:p>
        </p:txBody>
      </p:sp>
      <p:sp>
        <p:nvSpPr>
          <p:cNvPr id="7" name="TextBox 6">
            <a:extLst>
              <a:ext uri="{FF2B5EF4-FFF2-40B4-BE49-F238E27FC236}">
                <a16:creationId xmlns:a16="http://schemas.microsoft.com/office/drawing/2014/main" id="{4D288D76-8648-4ECE-9FA3-DBA18627007E}"/>
              </a:ext>
            </a:extLst>
          </p:cNvPr>
          <p:cNvSpPr txBox="1"/>
          <p:nvPr/>
        </p:nvSpPr>
        <p:spPr>
          <a:xfrm>
            <a:off x="0" y="4037707"/>
            <a:ext cx="8589818" cy="1061829"/>
          </a:xfrm>
          <a:prstGeom prst="rect">
            <a:avLst/>
          </a:prstGeom>
          <a:noFill/>
        </p:spPr>
        <p:txBody>
          <a:bodyPr wrap="square" rtlCol="0" anchor="b">
            <a:spAutoFit/>
          </a:bodyPr>
          <a:lstStyle/>
          <a:p>
            <a:r>
              <a:rPr lang="en-US" sz="1050" dirty="0"/>
              <a:t>Note. Source: Healthcare Cost and Utilization Project 2004-2005. Missing data were present for lengths of stay (1 patient in </a:t>
            </a:r>
            <a:r>
              <a:rPr lang="en-US" sz="1050" dirty="0" err="1"/>
              <a:t>IFI</a:t>
            </a:r>
            <a:r>
              <a:rPr lang="en-US" sz="1050" dirty="0"/>
              <a:t> cohort) and costs (25 patients in </a:t>
            </a:r>
            <a:r>
              <a:rPr lang="en-US" sz="1050" dirty="0" err="1"/>
              <a:t>IFI</a:t>
            </a:r>
            <a:r>
              <a:rPr lang="en-US" sz="1050" dirty="0"/>
              <a:t> cohort and 4 patients in non-</a:t>
            </a:r>
            <a:r>
              <a:rPr lang="en-US" sz="1050" dirty="0" err="1"/>
              <a:t>IFI</a:t>
            </a:r>
            <a:r>
              <a:rPr lang="en-US" sz="1050" dirty="0"/>
              <a:t> cohort).</a:t>
            </a:r>
          </a:p>
          <a:p>
            <a:r>
              <a:rPr lang="en-US" sz="1050" dirty="0"/>
              <a:t>CI, confidence interval; HSC/</a:t>
            </a:r>
            <a:r>
              <a:rPr lang="en-US" sz="1050" dirty="0" err="1"/>
              <a:t>BMT</a:t>
            </a:r>
            <a:r>
              <a:rPr lang="en-US" sz="1050" dirty="0"/>
              <a:t>, hematopoietic stem cell or bone marrow transplant; </a:t>
            </a:r>
            <a:r>
              <a:rPr lang="en-US" sz="1050" dirty="0" err="1"/>
              <a:t>IFI</a:t>
            </a:r>
            <a:r>
              <a:rPr lang="en-US" sz="1050" dirty="0"/>
              <a:t>, invasive fungal infection; SE, standard error, SOT, solid organ transplant.</a:t>
            </a:r>
          </a:p>
          <a:p>
            <a:r>
              <a:rPr lang="en-US" sz="1050" dirty="0"/>
              <a:t>*All </a:t>
            </a:r>
            <a:r>
              <a:rPr lang="en-US" sz="1050" i="1" dirty="0"/>
              <a:t>P</a:t>
            </a:r>
            <a:r>
              <a:rPr lang="en-US" sz="1050" dirty="0"/>
              <a:t> &lt; .05.</a:t>
            </a:r>
          </a:p>
          <a:p>
            <a:r>
              <a:rPr lang="en-US" sz="1050" dirty="0" err="1"/>
              <a:t>Menzin</a:t>
            </a:r>
            <a:r>
              <a:rPr lang="en-US" sz="1050" dirty="0"/>
              <a:t> et al. </a:t>
            </a:r>
            <a:r>
              <a:rPr lang="en-US" sz="1050" i="1" dirty="0"/>
              <a:t>Am J Infect Control</a:t>
            </a:r>
            <a:r>
              <a:rPr lang="en-US" sz="1050" dirty="0"/>
              <a:t>. 2011;39(4):e15-20.</a:t>
            </a:r>
          </a:p>
        </p:txBody>
      </p:sp>
      <p:sp>
        <p:nvSpPr>
          <p:cNvPr id="8" name="TextBox 7">
            <a:extLst>
              <a:ext uri="{FF2B5EF4-FFF2-40B4-BE49-F238E27FC236}">
                <a16:creationId xmlns:a16="http://schemas.microsoft.com/office/drawing/2014/main" id="{30322FBB-DF84-4782-B665-A4B4CF65D10E}"/>
              </a:ext>
            </a:extLst>
          </p:cNvPr>
          <p:cNvSpPr txBox="1"/>
          <p:nvPr/>
        </p:nvSpPr>
        <p:spPr>
          <a:xfrm>
            <a:off x="187036" y="1071091"/>
            <a:ext cx="8568027" cy="253916"/>
          </a:xfrm>
          <a:prstGeom prst="rect">
            <a:avLst/>
          </a:prstGeom>
          <a:noFill/>
        </p:spPr>
        <p:txBody>
          <a:bodyPr wrap="square" rtlCol="0">
            <a:spAutoFit/>
          </a:bodyPr>
          <a:lstStyle/>
          <a:p>
            <a:endParaRPr lang="en-US" sz="1050" b="1" dirty="0"/>
          </a:p>
        </p:txBody>
      </p:sp>
    </p:spTree>
    <p:extLst>
      <p:ext uri="{BB962C8B-B14F-4D97-AF65-F5344CB8AC3E}">
        <p14:creationId xmlns:p14="http://schemas.microsoft.com/office/powerpoint/2010/main" val="3569947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Placeholder 2">
            <a:extLst>
              <a:ext uri="{FF2B5EF4-FFF2-40B4-BE49-F238E27FC236}">
                <a16:creationId xmlns:a16="http://schemas.microsoft.com/office/drawing/2014/main" id="{7D2242BE-8B1E-4360-A890-932DB24892C1}"/>
              </a:ext>
            </a:extLst>
          </p:cNvPr>
          <p:cNvSpPr txBox="1">
            <a:spLocks/>
          </p:cNvSpPr>
          <p:nvPr/>
        </p:nvSpPr>
        <p:spPr bwMode="auto">
          <a:xfrm>
            <a:off x="1143000" y="4196953"/>
            <a:ext cx="6858000"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50" tIns="0" rIns="17145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050" dirty="0"/>
          </a:p>
        </p:txBody>
      </p:sp>
      <p:sp>
        <p:nvSpPr>
          <p:cNvPr id="16387" name="Rectangle 2">
            <a:extLst>
              <a:ext uri="{FF2B5EF4-FFF2-40B4-BE49-F238E27FC236}">
                <a16:creationId xmlns:a16="http://schemas.microsoft.com/office/drawing/2014/main" id="{AFE7105E-A10C-4E42-9374-F7FE4F43AAA7}"/>
              </a:ext>
            </a:extLst>
          </p:cNvPr>
          <p:cNvSpPr>
            <a:spLocks noChangeArrowheads="1"/>
          </p:cNvSpPr>
          <p:nvPr/>
        </p:nvSpPr>
        <p:spPr bwMode="auto">
          <a:xfrm>
            <a:off x="1115291" y="0"/>
            <a:ext cx="6858000" cy="5143500"/>
          </a:xfrm>
          <a:prstGeom prst="rect">
            <a:avLst/>
          </a:prstGeom>
          <a:noFill/>
          <a:ln w="25400" algn="ctr">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1350">
              <a:solidFill>
                <a:srgbClr val="FFFFFF"/>
              </a:solidFill>
            </a:endParaRPr>
          </a:p>
        </p:txBody>
      </p:sp>
      <p:sp>
        <p:nvSpPr>
          <p:cNvPr id="16389" name="TextBox 3">
            <a:extLst>
              <a:ext uri="{FF2B5EF4-FFF2-40B4-BE49-F238E27FC236}">
                <a16:creationId xmlns:a16="http://schemas.microsoft.com/office/drawing/2014/main" id="{D4704D93-990F-4EBA-9C78-092D00838051}"/>
              </a:ext>
            </a:extLst>
          </p:cNvPr>
          <p:cNvSpPr txBox="1">
            <a:spLocks noChangeArrowheads="1"/>
          </p:cNvSpPr>
          <p:nvPr/>
        </p:nvSpPr>
        <p:spPr bwMode="auto">
          <a:xfrm>
            <a:off x="1143000" y="173831"/>
            <a:ext cx="6858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050"/>
          </a:p>
        </p:txBody>
      </p:sp>
      <p:sp>
        <p:nvSpPr>
          <p:cNvPr id="2" name="Title 1">
            <a:extLst>
              <a:ext uri="{FF2B5EF4-FFF2-40B4-BE49-F238E27FC236}">
                <a16:creationId xmlns:a16="http://schemas.microsoft.com/office/drawing/2014/main" id="{084A1D7D-DE0C-41C2-9BAC-B61F8262D305}"/>
              </a:ext>
            </a:extLst>
          </p:cNvPr>
          <p:cNvSpPr>
            <a:spLocks noGrp="1"/>
          </p:cNvSpPr>
          <p:nvPr>
            <p:ph type="title"/>
          </p:nvPr>
        </p:nvSpPr>
        <p:spPr/>
        <p:txBody>
          <a:bodyPr>
            <a:normAutofit fontScale="90000"/>
          </a:bodyPr>
          <a:lstStyle/>
          <a:p>
            <a:r>
              <a:rPr lang="en-US" dirty="0"/>
              <a:t>Serum </a:t>
            </a:r>
            <a:r>
              <a:rPr lang="el-GR" dirty="0"/>
              <a:t>β</a:t>
            </a:r>
            <a:r>
              <a:rPr lang="en-US" dirty="0"/>
              <a:t>-D-glucan Levels in Patients with Candidemia </a:t>
            </a:r>
          </a:p>
        </p:txBody>
      </p:sp>
      <p:sp>
        <p:nvSpPr>
          <p:cNvPr id="3" name="Rectangle 2">
            <a:extLst>
              <a:ext uri="{FF2B5EF4-FFF2-40B4-BE49-F238E27FC236}">
                <a16:creationId xmlns:a16="http://schemas.microsoft.com/office/drawing/2014/main" id="{541569D6-2CF5-444C-BBB0-7D7F7C9CD7CF}"/>
              </a:ext>
            </a:extLst>
          </p:cNvPr>
          <p:cNvSpPr/>
          <p:nvPr/>
        </p:nvSpPr>
        <p:spPr>
          <a:xfrm>
            <a:off x="0" y="4847451"/>
            <a:ext cx="3478837" cy="261610"/>
          </a:xfrm>
          <a:prstGeom prst="rect">
            <a:avLst/>
          </a:prstGeom>
        </p:spPr>
        <p:txBody>
          <a:bodyPr wrap="none">
            <a:spAutoFit/>
          </a:bodyPr>
          <a:lstStyle/>
          <a:p>
            <a:pPr>
              <a:spcBef>
                <a:spcPct val="0"/>
              </a:spcBef>
            </a:pPr>
            <a:r>
              <a:rPr lang="en-US" altLang="en-US" sz="1100" dirty="0" err="1"/>
              <a:t>Odabasi</a:t>
            </a:r>
            <a:r>
              <a:rPr lang="en-US" altLang="en-US" sz="1100" dirty="0"/>
              <a:t> Z et al. </a:t>
            </a:r>
            <a:r>
              <a:rPr lang="en-US" altLang="en-US" sz="1100" i="1" dirty="0" err="1"/>
              <a:t>Clin</a:t>
            </a:r>
            <a:r>
              <a:rPr lang="en-US" altLang="en-US" sz="1100" i="1" dirty="0"/>
              <a:t> Infect Dis.</a:t>
            </a:r>
            <a:r>
              <a:rPr lang="en-US" altLang="en-US" sz="1100" dirty="0"/>
              <a:t> 2004;39(2):199-205. </a:t>
            </a:r>
          </a:p>
        </p:txBody>
      </p:sp>
      <p:grpSp>
        <p:nvGrpSpPr>
          <p:cNvPr id="9" name="Group 8"/>
          <p:cNvGrpSpPr/>
          <p:nvPr/>
        </p:nvGrpSpPr>
        <p:grpSpPr>
          <a:xfrm>
            <a:off x="1325649" y="1187452"/>
            <a:ext cx="6288489" cy="3490338"/>
            <a:chOff x="1325649" y="1187452"/>
            <a:chExt cx="6288489" cy="3490338"/>
          </a:xfrm>
        </p:grpSpPr>
        <p:sp>
          <p:nvSpPr>
            <p:cNvPr id="8" name="Text Box 2"/>
            <p:cNvSpPr txBox="1">
              <a:spLocks noChangeArrowheads="1"/>
            </p:cNvSpPr>
            <p:nvPr/>
          </p:nvSpPr>
          <p:spPr bwMode="auto">
            <a:xfrm>
              <a:off x="1611641" y="1250671"/>
              <a:ext cx="358431" cy="302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2800"/>
                </a:spcAft>
                <a:buFontTx/>
                <a:buNone/>
              </a:pPr>
              <a:r>
                <a:rPr lang="en-US" altLang="en-US" sz="1400" b="1" dirty="0">
                  <a:latin typeface="+mn-lt"/>
                </a:rPr>
                <a:t>10</a:t>
              </a:r>
              <a:r>
                <a:rPr lang="en-US" altLang="en-US" sz="1400" b="1" baseline="30000" dirty="0">
                  <a:latin typeface="+mn-lt"/>
                </a:rPr>
                <a:t>5</a:t>
              </a:r>
              <a:endParaRPr lang="en-US" altLang="en-US" sz="1400" b="1" dirty="0">
                <a:latin typeface="+mn-lt"/>
              </a:endParaRPr>
            </a:p>
            <a:p>
              <a:pPr algn="r" eaLnBrk="1" hangingPunct="1">
                <a:spcBef>
                  <a:spcPct val="0"/>
                </a:spcBef>
                <a:spcAft>
                  <a:spcPts val="2800"/>
                </a:spcAft>
                <a:buFontTx/>
                <a:buNone/>
              </a:pPr>
              <a:r>
                <a:rPr lang="en-US" altLang="en-US" sz="1400" b="1" dirty="0">
                  <a:latin typeface="+mn-lt"/>
                </a:rPr>
                <a:t>10</a:t>
              </a:r>
              <a:r>
                <a:rPr lang="en-US" altLang="en-US" sz="1400" b="1" baseline="30000" dirty="0">
                  <a:latin typeface="+mn-lt"/>
                </a:rPr>
                <a:t>4</a:t>
              </a:r>
              <a:endParaRPr lang="en-US" altLang="en-US" sz="1400" b="1" dirty="0">
                <a:latin typeface="+mn-lt"/>
              </a:endParaRPr>
            </a:p>
            <a:p>
              <a:pPr algn="r" eaLnBrk="1" hangingPunct="1">
                <a:spcBef>
                  <a:spcPct val="0"/>
                </a:spcBef>
                <a:spcAft>
                  <a:spcPts val="2400"/>
                </a:spcAft>
                <a:buFontTx/>
                <a:buNone/>
              </a:pPr>
              <a:r>
                <a:rPr lang="en-US" altLang="en-US" sz="1400" b="1" dirty="0">
                  <a:latin typeface="+mn-lt"/>
                </a:rPr>
                <a:t>10</a:t>
              </a:r>
              <a:r>
                <a:rPr lang="en-US" altLang="en-US" sz="1400" b="1" baseline="30000" dirty="0">
                  <a:latin typeface="+mn-lt"/>
                </a:rPr>
                <a:t>3</a:t>
              </a:r>
              <a:endParaRPr lang="en-US" altLang="en-US" sz="1400" b="1" dirty="0">
                <a:latin typeface="+mn-lt"/>
              </a:endParaRPr>
            </a:p>
            <a:p>
              <a:pPr algn="r" eaLnBrk="1" hangingPunct="1">
                <a:spcBef>
                  <a:spcPct val="0"/>
                </a:spcBef>
                <a:spcAft>
                  <a:spcPts val="2400"/>
                </a:spcAft>
                <a:buFontTx/>
                <a:buNone/>
              </a:pPr>
              <a:r>
                <a:rPr lang="en-US" altLang="en-US" sz="1400" b="1" dirty="0">
                  <a:latin typeface="+mn-lt"/>
                </a:rPr>
                <a:t>10</a:t>
              </a:r>
              <a:r>
                <a:rPr lang="en-US" altLang="en-US" sz="1400" b="1" baseline="30000" dirty="0">
                  <a:latin typeface="+mn-lt"/>
                </a:rPr>
                <a:t>2</a:t>
              </a:r>
            </a:p>
            <a:p>
              <a:pPr algn="r" eaLnBrk="1" hangingPunct="1">
                <a:spcBef>
                  <a:spcPct val="0"/>
                </a:spcBef>
                <a:spcAft>
                  <a:spcPts val="2400"/>
                </a:spcAft>
                <a:buFontTx/>
                <a:buNone/>
              </a:pPr>
              <a:r>
                <a:rPr lang="en-US" altLang="en-US" sz="1400" b="1" dirty="0">
                  <a:latin typeface="+mn-lt"/>
                </a:rPr>
                <a:t>10</a:t>
              </a:r>
            </a:p>
            <a:p>
              <a:pPr algn="r" eaLnBrk="1" hangingPunct="1">
                <a:spcBef>
                  <a:spcPct val="0"/>
                </a:spcBef>
                <a:spcAft>
                  <a:spcPts val="2800"/>
                </a:spcAft>
                <a:buFontTx/>
                <a:buNone/>
              </a:pPr>
              <a:r>
                <a:rPr lang="en-US" altLang="en-US" sz="1400" b="1" dirty="0">
                  <a:latin typeface="+mn-lt"/>
                </a:rPr>
                <a:t>1</a:t>
              </a:r>
            </a:p>
          </p:txBody>
        </p:sp>
        <p:sp>
          <p:nvSpPr>
            <p:cNvPr id="15" name="Text Box 22"/>
            <p:cNvSpPr txBox="1">
              <a:spLocks noChangeArrowheads="1"/>
            </p:cNvSpPr>
            <p:nvPr/>
          </p:nvSpPr>
          <p:spPr bwMode="auto">
            <a:xfrm rot="16200000">
              <a:off x="-127352" y="2640453"/>
              <a:ext cx="3192234"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latin typeface="+mn-lt"/>
                </a:rPr>
                <a:t>Serum 1,</a:t>
              </a:r>
              <a:r>
                <a:rPr lang="en-US" altLang="en-US" sz="1400" b="1" dirty="0">
                  <a:latin typeface="+mn-lt"/>
                  <a:sym typeface="Wingdings"/>
                </a:rPr>
                <a:t>3-</a:t>
              </a:r>
              <a:r>
                <a:rPr lang="en-US" altLang="en-US" sz="1400" b="1" dirty="0">
                  <a:latin typeface="+mn-lt"/>
                  <a:sym typeface="Symbol"/>
                </a:rPr>
                <a:t>-D-glucan (</a:t>
              </a:r>
              <a:r>
                <a:rPr lang="en-US" altLang="en-US" sz="1400" b="1" dirty="0" err="1">
                  <a:latin typeface="+mn-lt"/>
                  <a:sym typeface="Symbol"/>
                </a:rPr>
                <a:t>pg</a:t>
              </a:r>
              <a:r>
                <a:rPr lang="en-US" altLang="en-US" sz="1400" b="1" dirty="0">
                  <a:latin typeface="+mn-lt"/>
                  <a:sym typeface="Symbol"/>
                </a:rPr>
                <a:t>/mL)</a:t>
              </a:r>
              <a:endParaRPr lang="en-US" altLang="en-US" sz="1400" b="1" dirty="0">
                <a:latin typeface="+mn-lt"/>
              </a:endParaRPr>
            </a:p>
          </p:txBody>
        </p:sp>
        <p:sp>
          <p:nvSpPr>
            <p:cNvPr id="5" name="Rectangle 4"/>
            <p:cNvSpPr/>
            <p:nvPr/>
          </p:nvSpPr>
          <p:spPr>
            <a:xfrm>
              <a:off x="5009516" y="4154251"/>
              <a:ext cx="1616147" cy="523220"/>
            </a:xfrm>
            <a:prstGeom prst="rect">
              <a:avLst/>
            </a:prstGeom>
          </p:spPr>
          <p:txBody>
            <a:bodyPr wrap="none">
              <a:spAutoFit/>
            </a:bodyPr>
            <a:lstStyle/>
            <a:p>
              <a:pPr algn="ctr"/>
              <a:r>
                <a:rPr lang="en-US" altLang="en-US" sz="1400" b="1" dirty="0"/>
                <a:t>Healthy</a:t>
              </a:r>
            </a:p>
            <a:p>
              <a:pPr algn="ctr"/>
              <a:r>
                <a:rPr lang="en-US" sz="1400" b="1" dirty="0"/>
                <a:t>Control Subjects</a:t>
              </a:r>
              <a:endParaRPr lang="en-US" sz="1400" dirty="0"/>
            </a:p>
          </p:txBody>
        </p:sp>
        <p:sp>
          <p:nvSpPr>
            <p:cNvPr id="113" name="Rectangle 112"/>
            <p:cNvSpPr/>
            <p:nvPr/>
          </p:nvSpPr>
          <p:spPr>
            <a:xfrm>
              <a:off x="2961794" y="4154570"/>
              <a:ext cx="1865700" cy="523220"/>
            </a:xfrm>
            <a:prstGeom prst="rect">
              <a:avLst/>
            </a:prstGeom>
          </p:spPr>
          <p:txBody>
            <a:bodyPr wrap="square">
              <a:spAutoFit/>
            </a:bodyPr>
            <a:lstStyle/>
            <a:p>
              <a:pPr algn="ctr"/>
              <a:r>
                <a:rPr lang="en-US" altLang="en-US" sz="1400" b="1" dirty="0"/>
                <a:t>Subjects </a:t>
              </a:r>
            </a:p>
            <a:p>
              <a:pPr algn="ctr"/>
              <a:r>
                <a:rPr lang="en-US" altLang="en-US" sz="1400" b="1" dirty="0"/>
                <a:t>with Candidemia</a:t>
              </a:r>
              <a:endParaRPr lang="en-US" sz="1400" dirty="0"/>
            </a:p>
          </p:txBody>
        </p:sp>
        <p:grpSp>
          <p:nvGrpSpPr>
            <p:cNvPr id="16385" name="Group 16384"/>
            <p:cNvGrpSpPr/>
            <p:nvPr/>
          </p:nvGrpSpPr>
          <p:grpSpPr>
            <a:xfrm>
              <a:off x="2016369" y="1393216"/>
              <a:ext cx="5597769" cy="2737338"/>
              <a:chOff x="2016369" y="1450366"/>
              <a:chExt cx="5597769" cy="2737338"/>
            </a:xfrm>
          </p:grpSpPr>
          <p:sp>
            <p:nvSpPr>
              <p:cNvPr id="11" name="Line 18"/>
              <p:cNvSpPr>
                <a:spLocks noChangeShapeType="1"/>
              </p:cNvSpPr>
              <p:nvPr/>
            </p:nvSpPr>
            <p:spPr bwMode="auto">
              <a:xfrm>
                <a:off x="2021827" y="4004742"/>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2" name="Line 19"/>
              <p:cNvSpPr>
                <a:spLocks noChangeShapeType="1"/>
              </p:cNvSpPr>
              <p:nvPr/>
            </p:nvSpPr>
            <p:spPr bwMode="auto">
              <a:xfrm>
                <a:off x="2021434" y="3623767"/>
                <a:ext cx="55869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7" name="Line 24"/>
              <p:cNvSpPr>
                <a:spLocks noChangeShapeType="1"/>
              </p:cNvSpPr>
              <p:nvPr/>
            </p:nvSpPr>
            <p:spPr bwMode="auto">
              <a:xfrm>
                <a:off x="2020240" y="391542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8" name="Line 25"/>
              <p:cNvSpPr>
                <a:spLocks noChangeShapeType="1"/>
              </p:cNvSpPr>
              <p:nvPr/>
            </p:nvSpPr>
            <p:spPr bwMode="auto">
              <a:xfrm>
                <a:off x="2020240" y="384388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9" name="Line 26"/>
              <p:cNvSpPr>
                <a:spLocks noChangeShapeType="1"/>
              </p:cNvSpPr>
              <p:nvPr/>
            </p:nvSpPr>
            <p:spPr bwMode="auto">
              <a:xfrm>
                <a:off x="2020240" y="379197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20" name="Line 27"/>
              <p:cNvSpPr>
                <a:spLocks noChangeShapeType="1"/>
              </p:cNvSpPr>
              <p:nvPr/>
            </p:nvSpPr>
            <p:spPr bwMode="auto">
              <a:xfrm>
                <a:off x="2020240" y="3751537"/>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21" name="Line 28"/>
              <p:cNvSpPr>
                <a:spLocks noChangeShapeType="1"/>
              </p:cNvSpPr>
              <p:nvPr/>
            </p:nvSpPr>
            <p:spPr bwMode="auto">
              <a:xfrm>
                <a:off x="2020240" y="371169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22" name="Line 29"/>
              <p:cNvSpPr>
                <a:spLocks noChangeShapeType="1"/>
              </p:cNvSpPr>
              <p:nvPr/>
            </p:nvSpPr>
            <p:spPr bwMode="auto">
              <a:xfrm>
                <a:off x="2020240" y="3683625"/>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23" name="Line 30"/>
              <p:cNvSpPr>
                <a:spLocks noChangeShapeType="1"/>
              </p:cNvSpPr>
              <p:nvPr/>
            </p:nvSpPr>
            <p:spPr bwMode="auto">
              <a:xfrm>
                <a:off x="2020240" y="3655557"/>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Line 18"/>
              <p:cNvSpPr>
                <a:spLocks noChangeShapeType="1"/>
              </p:cNvSpPr>
              <p:nvPr/>
            </p:nvSpPr>
            <p:spPr bwMode="auto">
              <a:xfrm>
                <a:off x="2024730" y="3467714"/>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7" name="Line 19"/>
              <p:cNvSpPr>
                <a:spLocks noChangeShapeType="1"/>
              </p:cNvSpPr>
              <p:nvPr/>
            </p:nvSpPr>
            <p:spPr bwMode="auto">
              <a:xfrm>
                <a:off x="2021104" y="3086739"/>
                <a:ext cx="55869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8" name="Line 24"/>
              <p:cNvSpPr>
                <a:spLocks noChangeShapeType="1"/>
              </p:cNvSpPr>
              <p:nvPr/>
            </p:nvSpPr>
            <p:spPr bwMode="auto">
              <a:xfrm>
                <a:off x="2023143" y="3378400"/>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9" name="Line 25"/>
              <p:cNvSpPr>
                <a:spLocks noChangeShapeType="1"/>
              </p:cNvSpPr>
              <p:nvPr/>
            </p:nvSpPr>
            <p:spPr bwMode="auto">
              <a:xfrm>
                <a:off x="2023143" y="3306860"/>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0" name="Line 26"/>
              <p:cNvSpPr>
                <a:spLocks noChangeShapeType="1"/>
              </p:cNvSpPr>
              <p:nvPr/>
            </p:nvSpPr>
            <p:spPr bwMode="auto">
              <a:xfrm>
                <a:off x="2023143" y="3254945"/>
                <a:ext cx="55869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1" name="Line 27"/>
              <p:cNvSpPr>
                <a:spLocks noChangeShapeType="1"/>
              </p:cNvSpPr>
              <p:nvPr/>
            </p:nvSpPr>
            <p:spPr bwMode="auto">
              <a:xfrm>
                <a:off x="2023143" y="321450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2" name="Line 28"/>
              <p:cNvSpPr>
                <a:spLocks noChangeShapeType="1"/>
              </p:cNvSpPr>
              <p:nvPr/>
            </p:nvSpPr>
            <p:spPr bwMode="auto">
              <a:xfrm>
                <a:off x="2023143" y="3174665"/>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3" name="Line 29"/>
              <p:cNvSpPr>
                <a:spLocks noChangeShapeType="1"/>
              </p:cNvSpPr>
              <p:nvPr/>
            </p:nvSpPr>
            <p:spPr bwMode="auto">
              <a:xfrm>
                <a:off x="2023143" y="3146597"/>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4" name="Line 30"/>
              <p:cNvSpPr>
                <a:spLocks noChangeShapeType="1"/>
              </p:cNvSpPr>
              <p:nvPr/>
            </p:nvSpPr>
            <p:spPr bwMode="auto">
              <a:xfrm>
                <a:off x="2023143" y="311852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5" name="Line 18"/>
              <p:cNvSpPr>
                <a:spLocks noChangeShapeType="1"/>
              </p:cNvSpPr>
              <p:nvPr/>
            </p:nvSpPr>
            <p:spPr bwMode="auto">
              <a:xfrm>
                <a:off x="2021829" y="292342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6" name="Line 19"/>
              <p:cNvSpPr>
                <a:spLocks noChangeShapeType="1"/>
              </p:cNvSpPr>
              <p:nvPr/>
            </p:nvSpPr>
            <p:spPr bwMode="auto">
              <a:xfrm>
                <a:off x="2021436" y="2542453"/>
                <a:ext cx="55869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7" name="Line 24"/>
              <p:cNvSpPr>
                <a:spLocks noChangeShapeType="1"/>
              </p:cNvSpPr>
              <p:nvPr/>
            </p:nvSpPr>
            <p:spPr bwMode="auto">
              <a:xfrm>
                <a:off x="2020242" y="2834114"/>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8" name="Line 25"/>
              <p:cNvSpPr>
                <a:spLocks noChangeShapeType="1"/>
              </p:cNvSpPr>
              <p:nvPr/>
            </p:nvSpPr>
            <p:spPr bwMode="auto">
              <a:xfrm>
                <a:off x="2020242" y="2762574"/>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89" name="Line 26"/>
              <p:cNvSpPr>
                <a:spLocks noChangeShapeType="1"/>
              </p:cNvSpPr>
              <p:nvPr/>
            </p:nvSpPr>
            <p:spPr bwMode="auto">
              <a:xfrm>
                <a:off x="2020242" y="271065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0" name="Line 27"/>
              <p:cNvSpPr>
                <a:spLocks noChangeShapeType="1"/>
              </p:cNvSpPr>
              <p:nvPr/>
            </p:nvSpPr>
            <p:spPr bwMode="auto">
              <a:xfrm>
                <a:off x="2020242" y="267022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1" name="Line 28"/>
              <p:cNvSpPr>
                <a:spLocks noChangeShapeType="1"/>
              </p:cNvSpPr>
              <p:nvPr/>
            </p:nvSpPr>
            <p:spPr bwMode="auto">
              <a:xfrm>
                <a:off x="2020242" y="263037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2" name="Line 29"/>
              <p:cNvSpPr>
                <a:spLocks noChangeShapeType="1"/>
              </p:cNvSpPr>
              <p:nvPr/>
            </p:nvSpPr>
            <p:spPr bwMode="auto">
              <a:xfrm>
                <a:off x="2020242" y="2602311"/>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3" name="Line 30"/>
              <p:cNvSpPr>
                <a:spLocks noChangeShapeType="1"/>
              </p:cNvSpPr>
              <p:nvPr/>
            </p:nvSpPr>
            <p:spPr bwMode="auto">
              <a:xfrm>
                <a:off x="2020242" y="257424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4" name="Line 18"/>
              <p:cNvSpPr>
                <a:spLocks noChangeShapeType="1"/>
              </p:cNvSpPr>
              <p:nvPr/>
            </p:nvSpPr>
            <p:spPr bwMode="auto">
              <a:xfrm>
                <a:off x="2028361" y="2375513"/>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5" name="Line 19"/>
              <p:cNvSpPr>
                <a:spLocks noChangeShapeType="1"/>
              </p:cNvSpPr>
              <p:nvPr/>
            </p:nvSpPr>
            <p:spPr bwMode="auto">
              <a:xfrm>
                <a:off x="2024735" y="1994538"/>
                <a:ext cx="55869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6" name="Line 24"/>
              <p:cNvSpPr>
                <a:spLocks noChangeShapeType="1"/>
              </p:cNvSpPr>
              <p:nvPr/>
            </p:nvSpPr>
            <p:spPr bwMode="auto">
              <a:xfrm>
                <a:off x="2026774" y="228619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7" name="Line 25"/>
              <p:cNvSpPr>
                <a:spLocks noChangeShapeType="1"/>
              </p:cNvSpPr>
              <p:nvPr/>
            </p:nvSpPr>
            <p:spPr bwMode="auto">
              <a:xfrm>
                <a:off x="2026774" y="221465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8" name="Line 26"/>
              <p:cNvSpPr>
                <a:spLocks noChangeShapeType="1"/>
              </p:cNvSpPr>
              <p:nvPr/>
            </p:nvSpPr>
            <p:spPr bwMode="auto">
              <a:xfrm>
                <a:off x="2026774" y="2162744"/>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99" name="Line 27"/>
              <p:cNvSpPr>
                <a:spLocks noChangeShapeType="1"/>
              </p:cNvSpPr>
              <p:nvPr/>
            </p:nvSpPr>
            <p:spPr bwMode="auto">
              <a:xfrm>
                <a:off x="2026774" y="212230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0" name="Line 28"/>
              <p:cNvSpPr>
                <a:spLocks noChangeShapeType="1"/>
              </p:cNvSpPr>
              <p:nvPr/>
            </p:nvSpPr>
            <p:spPr bwMode="auto">
              <a:xfrm>
                <a:off x="2026774" y="2082464"/>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1" name="Line 29"/>
              <p:cNvSpPr>
                <a:spLocks noChangeShapeType="1"/>
              </p:cNvSpPr>
              <p:nvPr/>
            </p:nvSpPr>
            <p:spPr bwMode="auto">
              <a:xfrm>
                <a:off x="2026774" y="2054396"/>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2" name="Line 30"/>
              <p:cNvSpPr>
                <a:spLocks noChangeShapeType="1"/>
              </p:cNvSpPr>
              <p:nvPr/>
            </p:nvSpPr>
            <p:spPr bwMode="auto">
              <a:xfrm>
                <a:off x="2026774" y="2026328"/>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3" name="Line 18"/>
              <p:cNvSpPr>
                <a:spLocks noChangeShapeType="1"/>
              </p:cNvSpPr>
              <p:nvPr/>
            </p:nvSpPr>
            <p:spPr bwMode="auto">
              <a:xfrm>
                <a:off x="2021831" y="1834856"/>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5" name="Line 24"/>
              <p:cNvSpPr>
                <a:spLocks noChangeShapeType="1"/>
              </p:cNvSpPr>
              <p:nvPr/>
            </p:nvSpPr>
            <p:spPr bwMode="auto">
              <a:xfrm>
                <a:off x="2020244" y="1745542"/>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6" name="Line 25"/>
              <p:cNvSpPr>
                <a:spLocks noChangeShapeType="1"/>
              </p:cNvSpPr>
              <p:nvPr/>
            </p:nvSpPr>
            <p:spPr bwMode="auto">
              <a:xfrm>
                <a:off x="2020244" y="1674002"/>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7" name="Line 26"/>
              <p:cNvSpPr>
                <a:spLocks noChangeShapeType="1"/>
              </p:cNvSpPr>
              <p:nvPr/>
            </p:nvSpPr>
            <p:spPr bwMode="auto">
              <a:xfrm>
                <a:off x="2020244" y="1622087"/>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8" name="Line 27"/>
              <p:cNvSpPr>
                <a:spLocks noChangeShapeType="1"/>
              </p:cNvSpPr>
              <p:nvPr/>
            </p:nvSpPr>
            <p:spPr bwMode="auto">
              <a:xfrm>
                <a:off x="2020244" y="1581651"/>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9" name="Line 28"/>
              <p:cNvSpPr>
                <a:spLocks noChangeShapeType="1"/>
              </p:cNvSpPr>
              <p:nvPr/>
            </p:nvSpPr>
            <p:spPr bwMode="auto">
              <a:xfrm>
                <a:off x="2020244" y="1541807"/>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10" name="Line 29"/>
              <p:cNvSpPr>
                <a:spLocks noChangeShapeType="1"/>
              </p:cNvSpPr>
              <p:nvPr/>
            </p:nvSpPr>
            <p:spPr bwMode="auto">
              <a:xfrm>
                <a:off x="2020244" y="1513739"/>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11" name="Line 30"/>
              <p:cNvSpPr>
                <a:spLocks noChangeShapeType="1"/>
              </p:cNvSpPr>
              <p:nvPr/>
            </p:nvSpPr>
            <p:spPr bwMode="auto">
              <a:xfrm>
                <a:off x="2020244" y="1485671"/>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6384" name="Rectangle 16383"/>
              <p:cNvSpPr/>
              <p:nvPr/>
            </p:nvSpPr>
            <p:spPr>
              <a:xfrm>
                <a:off x="2016369" y="1450366"/>
                <a:ext cx="5597769" cy="2737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4" name="Rectangle 113"/>
            <p:cNvSpPr/>
            <p:nvPr/>
          </p:nvSpPr>
          <p:spPr>
            <a:xfrm>
              <a:off x="2208759" y="3388087"/>
              <a:ext cx="1946382" cy="409587"/>
            </a:xfrm>
            <a:prstGeom prst="rect">
              <a:avLst/>
            </a:prstGeom>
            <a:solidFill>
              <a:schemeClr val="tx1">
                <a:lumMod val="50000"/>
              </a:schemeClr>
            </a:solidFill>
            <a:ln>
              <a:solidFill>
                <a:schemeClr val="tx1"/>
              </a:solidFill>
            </a:ln>
          </p:spPr>
          <p:txBody>
            <a:bodyPr wrap="square" anchor="ctr">
              <a:noAutofit/>
            </a:bodyPr>
            <a:lstStyle/>
            <a:p>
              <a:pPr algn="ctr"/>
              <a:r>
                <a:rPr lang="en-US" altLang="en-US" sz="1200" b="1" dirty="0">
                  <a:solidFill>
                    <a:schemeClr val="bg2"/>
                  </a:solidFill>
                </a:rPr>
                <a:t>60-pg/mL cutoff line</a:t>
              </a:r>
              <a:endParaRPr lang="en-US" sz="1200" dirty="0">
                <a:solidFill>
                  <a:schemeClr val="bg2"/>
                </a:solidFill>
              </a:endParaRPr>
            </a:p>
          </p:txBody>
        </p:sp>
        <p:grpSp>
          <p:nvGrpSpPr>
            <p:cNvPr id="7" name="Group 6"/>
            <p:cNvGrpSpPr/>
            <p:nvPr/>
          </p:nvGrpSpPr>
          <p:grpSpPr>
            <a:xfrm>
              <a:off x="3831336" y="1683258"/>
              <a:ext cx="1999488" cy="2173224"/>
              <a:chOff x="3831336" y="1740408"/>
              <a:chExt cx="1999488" cy="2173224"/>
            </a:xfrm>
            <a:solidFill>
              <a:schemeClr val="accent3"/>
            </a:solidFill>
          </p:grpSpPr>
          <p:sp>
            <p:nvSpPr>
              <p:cNvPr id="6" name="Oval 5"/>
              <p:cNvSpPr/>
              <p:nvPr/>
            </p:nvSpPr>
            <p:spPr>
              <a:xfrm>
                <a:off x="3837848" y="1740408"/>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Oval 115"/>
              <p:cNvSpPr/>
              <p:nvPr/>
            </p:nvSpPr>
            <p:spPr>
              <a:xfrm>
                <a:off x="3837432" y="177698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Oval 116"/>
              <p:cNvSpPr/>
              <p:nvPr/>
            </p:nvSpPr>
            <p:spPr>
              <a:xfrm>
                <a:off x="3837432" y="179832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Oval 117"/>
              <p:cNvSpPr/>
              <p:nvPr/>
            </p:nvSpPr>
            <p:spPr>
              <a:xfrm>
                <a:off x="3834384" y="191414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Oval 118"/>
              <p:cNvSpPr/>
              <p:nvPr/>
            </p:nvSpPr>
            <p:spPr>
              <a:xfrm>
                <a:off x="3834384" y="2045208"/>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Oval 119"/>
              <p:cNvSpPr/>
              <p:nvPr/>
            </p:nvSpPr>
            <p:spPr>
              <a:xfrm>
                <a:off x="3834384" y="2176272"/>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p:cNvSpPr/>
              <p:nvPr/>
            </p:nvSpPr>
            <p:spPr>
              <a:xfrm>
                <a:off x="3834384" y="222504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Oval 121"/>
              <p:cNvSpPr/>
              <p:nvPr/>
            </p:nvSpPr>
            <p:spPr>
              <a:xfrm>
                <a:off x="3831336" y="226466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p:cNvSpPr/>
              <p:nvPr/>
            </p:nvSpPr>
            <p:spPr>
              <a:xfrm>
                <a:off x="3831336" y="231648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Oval 123"/>
              <p:cNvSpPr/>
              <p:nvPr/>
            </p:nvSpPr>
            <p:spPr>
              <a:xfrm>
                <a:off x="3834384" y="236220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Oval 124"/>
              <p:cNvSpPr/>
              <p:nvPr/>
            </p:nvSpPr>
            <p:spPr>
              <a:xfrm>
                <a:off x="3831336" y="241706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Oval 125"/>
              <p:cNvSpPr/>
              <p:nvPr/>
            </p:nvSpPr>
            <p:spPr>
              <a:xfrm>
                <a:off x="3831336" y="2517648"/>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3831336" y="256946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Oval 127"/>
              <p:cNvSpPr/>
              <p:nvPr/>
            </p:nvSpPr>
            <p:spPr>
              <a:xfrm>
                <a:off x="3833552" y="263042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p:cNvSpPr/>
              <p:nvPr/>
            </p:nvSpPr>
            <p:spPr>
              <a:xfrm>
                <a:off x="3834384" y="2703576"/>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Oval 129"/>
              <p:cNvSpPr/>
              <p:nvPr/>
            </p:nvSpPr>
            <p:spPr>
              <a:xfrm>
                <a:off x="3834384" y="282854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Oval 130"/>
              <p:cNvSpPr/>
              <p:nvPr/>
            </p:nvSpPr>
            <p:spPr>
              <a:xfrm>
                <a:off x="3837432" y="291998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Oval 131"/>
              <p:cNvSpPr/>
              <p:nvPr/>
            </p:nvSpPr>
            <p:spPr>
              <a:xfrm>
                <a:off x="3837016" y="3005328"/>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2"/>
              <p:cNvSpPr/>
              <p:nvPr/>
            </p:nvSpPr>
            <p:spPr>
              <a:xfrm>
                <a:off x="3837432" y="306324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Oval 133"/>
              <p:cNvSpPr/>
              <p:nvPr/>
            </p:nvSpPr>
            <p:spPr>
              <a:xfrm>
                <a:off x="3837432" y="320040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Oval 134"/>
              <p:cNvSpPr/>
              <p:nvPr/>
            </p:nvSpPr>
            <p:spPr>
              <a:xfrm>
                <a:off x="5702808" y="3060192"/>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Oval 135"/>
              <p:cNvSpPr/>
              <p:nvPr/>
            </p:nvSpPr>
            <p:spPr>
              <a:xfrm>
                <a:off x="5702392" y="311810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Oval 136"/>
              <p:cNvSpPr/>
              <p:nvPr/>
            </p:nvSpPr>
            <p:spPr>
              <a:xfrm>
                <a:off x="5699760" y="3340608"/>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Oval 137"/>
              <p:cNvSpPr/>
              <p:nvPr/>
            </p:nvSpPr>
            <p:spPr>
              <a:xfrm>
                <a:off x="5696712" y="3404181"/>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Oval 138"/>
              <p:cNvSpPr/>
              <p:nvPr/>
            </p:nvSpPr>
            <p:spPr>
              <a:xfrm>
                <a:off x="5699760" y="3467754"/>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Oval 139"/>
              <p:cNvSpPr/>
              <p:nvPr/>
            </p:nvSpPr>
            <p:spPr>
              <a:xfrm>
                <a:off x="5697312" y="3531327"/>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p:cNvSpPr/>
              <p:nvPr/>
            </p:nvSpPr>
            <p:spPr>
              <a:xfrm>
                <a:off x="5697312" y="3594900"/>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Oval 141"/>
              <p:cNvSpPr/>
              <p:nvPr/>
            </p:nvSpPr>
            <p:spPr>
              <a:xfrm>
                <a:off x="5699760" y="3658473"/>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Oval 142"/>
              <p:cNvSpPr/>
              <p:nvPr/>
            </p:nvSpPr>
            <p:spPr>
              <a:xfrm>
                <a:off x="5699760" y="3722046"/>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Oval 143"/>
              <p:cNvSpPr/>
              <p:nvPr/>
            </p:nvSpPr>
            <p:spPr>
              <a:xfrm>
                <a:off x="5700776" y="3785616"/>
                <a:ext cx="128016" cy="128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 name="Slide Number Placeholder 3"/>
          <p:cNvSpPr>
            <a:spLocks noGrp="1"/>
          </p:cNvSpPr>
          <p:nvPr>
            <p:ph type="sldNum" sz="quarter" idx="12"/>
          </p:nvPr>
        </p:nvSpPr>
        <p:spPr/>
        <p:txBody>
          <a:bodyPr/>
          <a:lstStyle/>
          <a:p>
            <a:fld id="{F4F37E10-BB36-47A4-BC95-F479C5EA9F5E}" type="slidenum">
              <a:rPr lang="en-US" smtClean="0">
                <a:solidFill>
                  <a:prstClr val="white"/>
                </a:solidFill>
              </a:rPr>
              <a:pPr/>
              <a:t>71</a:t>
            </a:fld>
            <a:endParaRPr lang="en-US">
              <a:solidFill>
                <a:prstClr val="white"/>
              </a:solidFill>
            </a:endParaRPr>
          </a:p>
        </p:txBody>
      </p:sp>
    </p:spTree>
    <p:extLst>
      <p:ext uri="{BB962C8B-B14F-4D97-AF65-F5344CB8AC3E}">
        <p14:creationId xmlns:p14="http://schemas.microsoft.com/office/powerpoint/2010/main" val="10514126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19FFAE-33F4-4988-A22E-F8452E443C24}"/>
              </a:ext>
            </a:extLst>
          </p:cNvPr>
          <p:cNvSpPr>
            <a:spLocks noGrp="1"/>
          </p:cNvSpPr>
          <p:nvPr>
            <p:ph idx="1"/>
          </p:nvPr>
        </p:nvSpPr>
        <p:spPr>
          <a:xfrm>
            <a:off x="44368" y="1316885"/>
            <a:ext cx="4527632" cy="3225348"/>
          </a:xfrm>
        </p:spPr>
        <p:txBody>
          <a:bodyPr/>
          <a:lstStyle/>
          <a:p>
            <a:pPr>
              <a:spcBef>
                <a:spcPts val="1200"/>
              </a:spcBef>
            </a:pPr>
            <a:r>
              <a:rPr lang="en-US" sz="2000" dirty="0"/>
              <a:t>Similar to culture in detection of fungal infections</a:t>
            </a:r>
          </a:p>
          <a:p>
            <a:pPr>
              <a:spcBef>
                <a:spcPts val="1200"/>
              </a:spcBef>
            </a:pPr>
            <a:r>
              <a:rPr lang="en-US" sz="2000" dirty="0"/>
              <a:t>Advantages:</a:t>
            </a:r>
          </a:p>
          <a:p>
            <a:pPr lvl="1">
              <a:spcBef>
                <a:spcPts val="1200"/>
              </a:spcBef>
            </a:pPr>
            <a:r>
              <a:rPr lang="en-US" sz="1600" dirty="0"/>
              <a:t>Rapid time-to-result (~2 days)</a:t>
            </a:r>
          </a:p>
          <a:p>
            <a:pPr lvl="1">
              <a:spcBef>
                <a:spcPts val="1200"/>
              </a:spcBef>
            </a:pPr>
            <a:r>
              <a:rPr lang="en-US" sz="1600" dirty="0"/>
              <a:t>Detection of rare pathogens</a:t>
            </a:r>
          </a:p>
          <a:p>
            <a:pPr lvl="1">
              <a:spcBef>
                <a:spcPts val="1200"/>
              </a:spcBef>
            </a:pPr>
            <a:r>
              <a:rPr lang="en-US" sz="1600" dirty="0"/>
              <a:t>Prompt initiation of species-targeted antifungal treatment</a:t>
            </a:r>
          </a:p>
          <a:p>
            <a:pPr lvl="1">
              <a:spcBef>
                <a:spcPts val="1200"/>
              </a:spcBef>
            </a:pPr>
            <a:r>
              <a:rPr lang="en-US" sz="1600" dirty="0"/>
              <a:t>Potential for automation</a:t>
            </a:r>
          </a:p>
        </p:txBody>
      </p:sp>
      <p:sp>
        <p:nvSpPr>
          <p:cNvPr id="4" name="Slide Number Placeholder 3"/>
          <p:cNvSpPr>
            <a:spLocks noGrp="1"/>
          </p:cNvSpPr>
          <p:nvPr>
            <p:ph type="sldNum" sz="quarter" idx="12"/>
          </p:nvPr>
        </p:nvSpPr>
        <p:spPr/>
        <p:txBody>
          <a:bodyPr/>
          <a:lstStyle/>
          <a:p>
            <a:pPr>
              <a:defRPr/>
            </a:pPr>
            <a:fld id="{614275DA-2309-44C1-BBAD-2CF78F633D6E}" type="slidenum">
              <a:rPr lang="en-US">
                <a:solidFill>
                  <a:prstClr val="white"/>
                </a:solidFill>
              </a:rPr>
              <a:pPr>
                <a:defRPr/>
              </a:pPr>
              <a:t>72</a:t>
            </a:fld>
            <a:endParaRPr lang="en-US">
              <a:solidFill>
                <a:prstClr val="white"/>
              </a:solidFill>
            </a:endParaRPr>
          </a:p>
        </p:txBody>
      </p:sp>
      <p:sp>
        <p:nvSpPr>
          <p:cNvPr id="3" name="Title 2"/>
          <p:cNvSpPr>
            <a:spLocks noGrp="1"/>
          </p:cNvSpPr>
          <p:nvPr>
            <p:ph type="title"/>
          </p:nvPr>
        </p:nvSpPr>
        <p:spPr/>
        <p:txBody>
          <a:bodyPr>
            <a:normAutofit/>
          </a:bodyPr>
          <a:lstStyle/>
          <a:p>
            <a:pPr fontAlgn="auto">
              <a:spcAft>
                <a:spcPts val="0"/>
              </a:spcAft>
              <a:defRPr/>
            </a:pPr>
            <a:r>
              <a:rPr lang="en-US" dirty="0"/>
              <a:t>Broad-range Polymerase Chain Reaction  </a:t>
            </a:r>
          </a:p>
        </p:txBody>
      </p:sp>
      <p:pic>
        <p:nvPicPr>
          <p:cNvPr id="2" name="Picture 1">
            <a:extLst>
              <a:ext uri="{FF2B5EF4-FFF2-40B4-BE49-F238E27FC236}">
                <a16:creationId xmlns:a16="http://schemas.microsoft.com/office/drawing/2014/main" id="{E806F916-9F4A-489D-9A6F-916F57DF7DA9}"/>
              </a:ext>
            </a:extLst>
          </p:cNvPr>
          <p:cNvPicPr>
            <a:picLocks noChangeAspect="1"/>
          </p:cNvPicPr>
          <p:nvPr/>
        </p:nvPicPr>
        <p:blipFill>
          <a:blip r:embed="rId3"/>
          <a:stretch>
            <a:fillRect/>
          </a:stretch>
        </p:blipFill>
        <p:spPr>
          <a:xfrm>
            <a:off x="5129604" y="1924287"/>
            <a:ext cx="2621013" cy="2010545"/>
          </a:xfrm>
          <a:prstGeom prst="rect">
            <a:avLst/>
          </a:prstGeom>
        </p:spPr>
      </p:pic>
      <p:sp>
        <p:nvSpPr>
          <p:cNvPr id="7" name="TextBox 6">
            <a:extLst>
              <a:ext uri="{FF2B5EF4-FFF2-40B4-BE49-F238E27FC236}">
                <a16:creationId xmlns:a16="http://schemas.microsoft.com/office/drawing/2014/main" id="{908BD2B1-4F7F-4876-B282-9D2376F3E6EE}"/>
              </a:ext>
            </a:extLst>
          </p:cNvPr>
          <p:cNvSpPr txBox="1"/>
          <p:nvPr/>
        </p:nvSpPr>
        <p:spPr>
          <a:xfrm>
            <a:off x="0" y="4697224"/>
            <a:ext cx="8477376" cy="446276"/>
          </a:xfrm>
          <a:prstGeom prst="rect">
            <a:avLst/>
          </a:prstGeom>
          <a:noFill/>
        </p:spPr>
        <p:txBody>
          <a:bodyPr wrap="square" rtlCol="0">
            <a:spAutoFit/>
          </a:bodyPr>
          <a:lstStyle/>
          <a:p>
            <a:endParaRPr lang="pt-BR" sz="1200" dirty="0"/>
          </a:p>
          <a:p>
            <a:r>
              <a:rPr lang="pt-BR" sz="1100" dirty="0" err="1"/>
              <a:t>Lass-Flörl</a:t>
            </a:r>
            <a:r>
              <a:rPr lang="pt-BR" sz="1100" dirty="0"/>
              <a:t> C et al. </a:t>
            </a:r>
            <a:r>
              <a:rPr lang="pt-BR" sz="1100" i="1" dirty="0"/>
              <a:t>J Clin Microbiol. </a:t>
            </a:r>
            <a:r>
              <a:rPr lang="pt-BR" sz="1100" dirty="0"/>
              <a:t>2013;51(3):863-868. </a:t>
            </a:r>
            <a:endParaRPr lang="en-US" sz="1100" dirty="0"/>
          </a:p>
        </p:txBody>
      </p:sp>
      <p:graphicFrame>
        <p:nvGraphicFramePr>
          <p:cNvPr id="9" name="Table 8">
            <a:extLst>
              <a:ext uri="{FF2B5EF4-FFF2-40B4-BE49-F238E27FC236}">
                <a16:creationId xmlns:a16="http://schemas.microsoft.com/office/drawing/2014/main" id="{A74FCF06-E9D6-4DFC-82A9-BC569616E3E3}"/>
              </a:ext>
            </a:extLst>
          </p:cNvPr>
          <p:cNvGraphicFramePr>
            <a:graphicFrameLocks noGrp="1"/>
          </p:cNvGraphicFramePr>
          <p:nvPr>
            <p:extLst>
              <p:ext uri="{D42A27DB-BD31-4B8C-83A1-F6EECF244321}">
                <p14:modId xmlns:p14="http://schemas.microsoft.com/office/powerpoint/2010/main" val="535837730"/>
              </p:ext>
            </p:extLst>
          </p:nvPr>
        </p:nvGraphicFramePr>
        <p:xfrm>
          <a:off x="4261104" y="1270795"/>
          <a:ext cx="4710698" cy="3078480"/>
        </p:xfrm>
        <a:graphic>
          <a:graphicData uri="http://schemas.openxmlformats.org/drawingml/2006/table">
            <a:tbl>
              <a:tblPr firstRow="1" bandRow="1">
                <a:tableStyleId>{5C22544A-7EE6-4342-B048-85BDC9FD1C3A}</a:tableStyleId>
              </a:tblPr>
              <a:tblGrid>
                <a:gridCol w="1609344">
                  <a:extLst>
                    <a:ext uri="{9D8B030D-6E8A-4147-A177-3AD203B41FA5}">
                      <a16:colId xmlns:a16="http://schemas.microsoft.com/office/drawing/2014/main" val="1963377292"/>
                    </a:ext>
                  </a:extLst>
                </a:gridCol>
                <a:gridCol w="1640662">
                  <a:extLst>
                    <a:ext uri="{9D8B030D-6E8A-4147-A177-3AD203B41FA5}">
                      <a16:colId xmlns:a16="http://schemas.microsoft.com/office/drawing/2014/main" val="1714668063"/>
                    </a:ext>
                  </a:extLst>
                </a:gridCol>
                <a:gridCol w="1460692">
                  <a:extLst>
                    <a:ext uri="{9D8B030D-6E8A-4147-A177-3AD203B41FA5}">
                      <a16:colId xmlns:a16="http://schemas.microsoft.com/office/drawing/2014/main" val="3444338786"/>
                    </a:ext>
                  </a:extLst>
                </a:gridCol>
              </a:tblGrid>
              <a:tr h="476027">
                <a:tc>
                  <a:txBody>
                    <a:bodyPr/>
                    <a:lstStyle/>
                    <a:p>
                      <a:pPr algn="ctr"/>
                      <a:endParaRPr lang="en-US" sz="16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600" b="1" dirty="0">
                          <a:solidFill>
                            <a:schemeClr val="tx1"/>
                          </a:solidFill>
                        </a:rPr>
                        <a:t>Specimens with Results by Microscopy, n (%)</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01008183"/>
                  </a:ext>
                </a:extLst>
              </a:tr>
              <a:tr h="676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Polymerase Chain Reaction</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rPr>
                        <a:t>-</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15652544"/>
                  </a:ext>
                </a:extLst>
              </a:tr>
              <a:tr h="334646">
                <a:tc>
                  <a:txBody>
                    <a:bodyPr/>
                    <a:lstStyle/>
                    <a:p>
                      <a:pPr algn="ctr"/>
                      <a:r>
                        <a:rPr lang="en-US" sz="1600" b="1"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89(23.9)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10(2.6)</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01556312"/>
                  </a:ext>
                </a:extLst>
              </a:tr>
              <a:tr h="334646">
                <a:tc>
                  <a:txBody>
                    <a:bodyPr/>
                    <a:lstStyle/>
                    <a:p>
                      <a:pPr algn="ctr"/>
                      <a:r>
                        <a:rPr lang="en-US" sz="1600" b="1"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4(1.0)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268(72.2)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32235032"/>
                  </a:ext>
                </a:extLst>
              </a:tr>
              <a:tr h="334646">
                <a:tc>
                  <a:txBody>
                    <a:bodyPr/>
                    <a:lstStyle/>
                    <a:p>
                      <a:pPr algn="ctr"/>
                      <a:r>
                        <a:rPr lang="en-US" sz="1600" b="1" dirty="0">
                          <a:solidFill>
                            <a:schemeClr val="bg1"/>
                          </a:solidFill>
                        </a:rPr>
                        <a:t>Culture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rPr>
                        <a:t>+</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rPr>
                        <a:t>-</a:t>
                      </a:r>
                      <a:endParaRPr lang="en-US" sz="160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23687645"/>
                  </a:ext>
                </a:extLst>
              </a:tr>
              <a:tr h="334646">
                <a:tc>
                  <a:txBody>
                    <a:bodyPr/>
                    <a:lstStyle/>
                    <a:p>
                      <a:pPr algn="ctr"/>
                      <a:r>
                        <a:rPr lang="en-US" sz="1600" b="1"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83(22.3)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12(2.6)</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32890369"/>
                  </a:ext>
                </a:extLst>
              </a:tr>
              <a:tr h="334646">
                <a:tc>
                  <a:txBody>
                    <a:bodyPr/>
                    <a:lstStyle/>
                    <a:p>
                      <a:pPr algn="ctr"/>
                      <a:r>
                        <a:rPr lang="en-US" sz="1600" b="1"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16(4.3)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260(70)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51234947"/>
                  </a:ext>
                </a:extLst>
              </a:tr>
            </a:tbl>
          </a:graphicData>
        </a:graphic>
      </p:graphicFrame>
    </p:spTree>
    <p:extLst>
      <p:ext uri="{BB962C8B-B14F-4D97-AF65-F5344CB8AC3E}">
        <p14:creationId xmlns:p14="http://schemas.microsoft.com/office/powerpoint/2010/main" val="2998760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12C7-003C-41FF-9AB0-B98A906423A6}"/>
              </a:ext>
            </a:extLst>
          </p:cNvPr>
          <p:cNvSpPr>
            <a:spLocks noGrp="1"/>
          </p:cNvSpPr>
          <p:nvPr>
            <p:ph type="title"/>
          </p:nvPr>
        </p:nvSpPr>
        <p:spPr/>
        <p:txBody>
          <a:bodyPr/>
          <a:lstStyle/>
          <a:p>
            <a:r>
              <a:rPr lang="en-US" dirty="0"/>
              <a:t>Efficacy of Echinocandins vs Triazoles</a:t>
            </a:r>
          </a:p>
        </p:txBody>
      </p:sp>
      <p:sp>
        <p:nvSpPr>
          <p:cNvPr id="3" name="Slide Number Placeholder 2">
            <a:extLst>
              <a:ext uri="{FF2B5EF4-FFF2-40B4-BE49-F238E27FC236}">
                <a16:creationId xmlns:a16="http://schemas.microsoft.com/office/drawing/2014/main" id="{D3C57798-2794-44BA-B5D0-8DAE55C32ECE}"/>
              </a:ext>
            </a:extLst>
          </p:cNvPr>
          <p:cNvSpPr>
            <a:spLocks noGrp="1"/>
          </p:cNvSpPr>
          <p:nvPr>
            <p:ph type="sldNum" sz="quarter" idx="12"/>
          </p:nvPr>
        </p:nvSpPr>
        <p:spPr/>
        <p:txBody>
          <a:bodyPr/>
          <a:lstStyle/>
          <a:p>
            <a:fld id="{F4F37E10-BB36-47A4-BC95-F479C5EA9F5E}" type="slidenum">
              <a:rPr lang="en-US" smtClean="0">
                <a:solidFill>
                  <a:prstClr val="white"/>
                </a:solidFill>
              </a:rPr>
              <a:pPr/>
              <a:t>73</a:t>
            </a:fld>
            <a:endParaRPr lang="en-US">
              <a:solidFill>
                <a:prstClr val="white"/>
              </a:solidFill>
            </a:endParaRPr>
          </a:p>
        </p:txBody>
      </p:sp>
      <p:sp>
        <p:nvSpPr>
          <p:cNvPr id="5" name="TextBox 4">
            <a:extLst>
              <a:ext uri="{FF2B5EF4-FFF2-40B4-BE49-F238E27FC236}">
                <a16:creationId xmlns:a16="http://schemas.microsoft.com/office/drawing/2014/main" id="{22378F6F-61FB-4866-ACBE-8FA7293CEB7C}"/>
              </a:ext>
            </a:extLst>
          </p:cNvPr>
          <p:cNvSpPr txBox="1"/>
          <p:nvPr/>
        </p:nvSpPr>
        <p:spPr>
          <a:xfrm>
            <a:off x="594156" y="4378263"/>
            <a:ext cx="7955689" cy="523220"/>
          </a:xfrm>
          <a:prstGeom prst="rect">
            <a:avLst/>
          </a:prstGeom>
          <a:solidFill>
            <a:schemeClr val="tx1"/>
          </a:solidFill>
          <a:ln w="28575">
            <a:solidFill>
              <a:schemeClr val="accent3"/>
            </a:solidFill>
          </a:ln>
        </p:spPr>
        <p:txBody>
          <a:bodyPr wrap="square" rtlCol="0">
            <a:spAutoFit/>
          </a:bodyPr>
          <a:lstStyle/>
          <a:p>
            <a:pPr algn="ctr"/>
            <a:r>
              <a:rPr lang="en-US" sz="1400" b="1" dirty="0">
                <a:solidFill>
                  <a:schemeClr val="bg1"/>
                </a:solidFill>
              </a:rPr>
              <a:t>Echinocandins were found to be as effective and safe as triazoles for the prophylaxis and treatment of patients with fungal infections.</a:t>
            </a:r>
          </a:p>
        </p:txBody>
      </p:sp>
      <p:sp>
        <p:nvSpPr>
          <p:cNvPr id="6" name="TextBox 5">
            <a:extLst>
              <a:ext uri="{FF2B5EF4-FFF2-40B4-BE49-F238E27FC236}">
                <a16:creationId xmlns:a16="http://schemas.microsoft.com/office/drawing/2014/main" id="{12CBAA0D-22A1-49BB-A8FE-F475B90BFA5F}"/>
              </a:ext>
            </a:extLst>
          </p:cNvPr>
          <p:cNvSpPr txBox="1"/>
          <p:nvPr/>
        </p:nvSpPr>
        <p:spPr>
          <a:xfrm>
            <a:off x="0" y="4881890"/>
            <a:ext cx="4826000" cy="261610"/>
          </a:xfrm>
          <a:prstGeom prst="rect">
            <a:avLst/>
          </a:prstGeom>
          <a:noFill/>
        </p:spPr>
        <p:txBody>
          <a:bodyPr wrap="square" rtlCol="0">
            <a:spAutoFit/>
          </a:bodyPr>
          <a:lstStyle/>
          <a:p>
            <a:r>
              <a:rPr lang="en-US" sz="1100" dirty="0"/>
              <a:t>Wang JF et al. </a:t>
            </a:r>
            <a:r>
              <a:rPr lang="fr-FR" sz="1100" i="1" dirty="0"/>
              <a:t>Eur J Clin </a:t>
            </a:r>
            <a:r>
              <a:rPr lang="fr-FR" sz="1100" i="1" dirty="0" err="1"/>
              <a:t>Microbiol</a:t>
            </a:r>
            <a:r>
              <a:rPr lang="fr-FR" sz="1100" i="1" dirty="0"/>
              <a:t> Infect Dis.</a:t>
            </a:r>
            <a:r>
              <a:rPr lang="fr-FR" sz="1050" dirty="0"/>
              <a:t>2015</a:t>
            </a:r>
            <a:r>
              <a:rPr lang="fr-FR" sz="1100" dirty="0"/>
              <a:t>;34(4):651-659. </a:t>
            </a:r>
            <a:endParaRPr lang="en-US" sz="1100" dirty="0"/>
          </a:p>
        </p:txBody>
      </p:sp>
      <p:graphicFrame>
        <p:nvGraphicFramePr>
          <p:cNvPr id="7" name="Table 6"/>
          <p:cNvGraphicFramePr>
            <a:graphicFrameLocks noGrp="1"/>
          </p:cNvGraphicFramePr>
          <p:nvPr>
            <p:extLst>
              <p:ext uri="{D42A27DB-BD31-4B8C-83A1-F6EECF244321}">
                <p14:modId xmlns:p14="http://schemas.microsoft.com/office/powerpoint/2010/main" val="300946628"/>
              </p:ext>
            </p:extLst>
          </p:nvPr>
        </p:nvGraphicFramePr>
        <p:xfrm>
          <a:off x="58738" y="1104900"/>
          <a:ext cx="8976360" cy="2973744"/>
        </p:xfrm>
        <a:graphic>
          <a:graphicData uri="http://schemas.openxmlformats.org/drawingml/2006/table">
            <a:tbl>
              <a:tblPr firstRow="1" bandRow="1">
                <a:tableStyleId>{5C22544A-7EE6-4342-B048-85BDC9FD1C3A}</a:tableStyleId>
              </a:tblPr>
              <a:tblGrid>
                <a:gridCol w="1568802">
                  <a:extLst>
                    <a:ext uri="{9D8B030D-6E8A-4147-A177-3AD203B41FA5}">
                      <a16:colId xmlns:a16="http://schemas.microsoft.com/office/drawing/2014/main" val="20000"/>
                    </a:ext>
                  </a:extLst>
                </a:gridCol>
                <a:gridCol w="602608">
                  <a:extLst>
                    <a:ext uri="{9D8B030D-6E8A-4147-A177-3AD203B41FA5}">
                      <a16:colId xmlns:a16="http://schemas.microsoft.com/office/drawing/2014/main" val="20001"/>
                    </a:ext>
                  </a:extLst>
                </a:gridCol>
                <a:gridCol w="602608">
                  <a:extLst>
                    <a:ext uri="{9D8B030D-6E8A-4147-A177-3AD203B41FA5}">
                      <a16:colId xmlns:a16="http://schemas.microsoft.com/office/drawing/2014/main" val="20002"/>
                    </a:ext>
                  </a:extLst>
                </a:gridCol>
                <a:gridCol w="602608">
                  <a:extLst>
                    <a:ext uri="{9D8B030D-6E8A-4147-A177-3AD203B41FA5}">
                      <a16:colId xmlns:a16="http://schemas.microsoft.com/office/drawing/2014/main" val="20003"/>
                    </a:ext>
                  </a:extLst>
                </a:gridCol>
                <a:gridCol w="755636">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gridCol w="1048258">
                  <a:extLst>
                    <a:ext uri="{9D8B030D-6E8A-4147-A177-3AD203B41FA5}">
                      <a16:colId xmlns:a16="http://schemas.microsoft.com/office/drawing/2014/main" val="20006"/>
                    </a:ext>
                  </a:extLst>
                </a:gridCol>
                <a:gridCol w="3256090">
                  <a:extLst>
                    <a:ext uri="{9D8B030D-6E8A-4147-A177-3AD203B41FA5}">
                      <a16:colId xmlns:a16="http://schemas.microsoft.com/office/drawing/2014/main" val="3067995076"/>
                    </a:ext>
                  </a:extLst>
                </a:gridCol>
              </a:tblGrid>
              <a:tr h="124896">
                <a:tc>
                  <a:txBody>
                    <a:bodyPr/>
                    <a:lstStyle/>
                    <a:p>
                      <a:endParaRPr lang="en-US" sz="6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600" b="1" dirty="0">
                          <a:solidFill>
                            <a:schemeClr val="tx1"/>
                          </a:solidFill>
                        </a:rPr>
                        <a:t>Echinocandins</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800" b="1" dirty="0">
                        <a:solidFill>
                          <a:schemeClr val="tx1"/>
                        </a:solidFill>
                      </a:endParaRPr>
                    </a:p>
                  </a:txBody>
                  <a:tcPr marL="27432" marR="27432"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600" b="1" dirty="0">
                          <a:solidFill>
                            <a:schemeClr val="tx1"/>
                          </a:solidFill>
                        </a:rPr>
                        <a:t>Triazoles</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800" b="1" dirty="0">
                        <a:solidFill>
                          <a:schemeClr val="tx1"/>
                        </a:solidFill>
                      </a:endParaRPr>
                    </a:p>
                  </a:txBody>
                  <a:tcPr marL="27432" marR="27432"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600" b="1" dirty="0">
                          <a:solidFill>
                            <a:schemeClr val="tx1"/>
                          </a:solidFill>
                        </a:rPr>
                        <a:t>Risk Ratio</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600" b="1">
                          <a:solidFill>
                            <a:schemeClr val="tx1"/>
                          </a:solidFill>
                        </a:rPr>
                        <a:t>Risk Ratio</a:t>
                      </a:r>
                      <a:endParaRPr lang="en-US" sz="6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130">
                <a:tc>
                  <a:txBody>
                    <a:bodyPr/>
                    <a:lstStyle/>
                    <a:p>
                      <a:r>
                        <a:rPr lang="en-US" sz="600" b="1" dirty="0">
                          <a:solidFill>
                            <a:schemeClr val="tx1"/>
                          </a:solidFill>
                        </a:rPr>
                        <a:t>Study or Subgroup</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dirty="0">
                          <a:solidFill>
                            <a:schemeClr val="tx1"/>
                          </a:solidFill>
                        </a:rPr>
                        <a:t>Events</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dirty="0">
                          <a:solidFill>
                            <a:schemeClr val="tx1"/>
                          </a:solidFill>
                        </a:rPr>
                        <a:t>Total</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dirty="0">
                          <a:solidFill>
                            <a:schemeClr val="tx1"/>
                          </a:solidFill>
                        </a:rPr>
                        <a:t>Events</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dirty="0">
                          <a:solidFill>
                            <a:schemeClr val="tx1"/>
                          </a:solidFill>
                        </a:rPr>
                        <a:t>Total</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dirty="0">
                          <a:solidFill>
                            <a:schemeClr val="tx1"/>
                          </a:solidFill>
                        </a:rPr>
                        <a:t>Weight</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dirty="0">
                          <a:solidFill>
                            <a:schemeClr val="tx1"/>
                          </a:solidFill>
                        </a:rPr>
                        <a:t>M-H,</a:t>
                      </a:r>
                      <a:r>
                        <a:rPr lang="en-US" sz="600" b="1" baseline="0" dirty="0">
                          <a:solidFill>
                            <a:schemeClr val="tx1"/>
                          </a:solidFill>
                        </a:rPr>
                        <a:t> Random, 95% CI</a:t>
                      </a:r>
                      <a:endParaRPr lang="en-US" sz="6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600" b="1">
                          <a:solidFill>
                            <a:schemeClr val="tx1"/>
                          </a:solidFill>
                        </a:rPr>
                        <a:t>M-H,</a:t>
                      </a:r>
                      <a:r>
                        <a:rPr lang="en-US" sz="600" b="1" baseline="0">
                          <a:solidFill>
                            <a:schemeClr val="tx1"/>
                          </a:solidFill>
                        </a:rPr>
                        <a:t> Random, 95% CI</a:t>
                      </a:r>
                      <a:endParaRPr lang="en-US" sz="6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14130">
                <a:tc>
                  <a:txBody>
                    <a:bodyPr/>
                    <a:lstStyle/>
                    <a:p>
                      <a:r>
                        <a:rPr lang="en-US" sz="600" b="1" dirty="0">
                          <a:solidFill>
                            <a:schemeClr val="bg2"/>
                          </a:solidFill>
                        </a:rPr>
                        <a:t>1.2.1 prophylaxis</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114130">
                <a:tc>
                  <a:txBody>
                    <a:bodyPr/>
                    <a:lstStyle/>
                    <a:p>
                      <a:r>
                        <a:rPr lang="en-US" sz="600" dirty="0" err="1">
                          <a:solidFill>
                            <a:schemeClr val="bg2"/>
                          </a:solidFill>
                        </a:rPr>
                        <a:t>Burik</a:t>
                      </a:r>
                      <a:r>
                        <a:rPr lang="en-US" sz="600" dirty="0">
                          <a:solidFill>
                            <a:schemeClr val="bg2"/>
                          </a:solidFill>
                        </a:rPr>
                        <a:t> 2004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340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425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336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457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17.1%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1.09 (1.01, 1.17)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114130">
                <a:tc>
                  <a:txBody>
                    <a:bodyPr/>
                    <a:lstStyle/>
                    <a:p>
                      <a:r>
                        <a:rPr lang="en-US" sz="600" dirty="0" err="1">
                          <a:solidFill>
                            <a:schemeClr val="bg2"/>
                          </a:solidFill>
                        </a:rPr>
                        <a:t>Hiramatsu</a:t>
                      </a:r>
                      <a:r>
                        <a:rPr lang="en-US" sz="600" dirty="0">
                          <a:solidFill>
                            <a:schemeClr val="bg2"/>
                          </a:solidFill>
                        </a:rPr>
                        <a:t> 2008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47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50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44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50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11.0%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1.07 (0.94, 1.21)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114130">
                <a:tc>
                  <a:txBody>
                    <a:bodyPr/>
                    <a:lstStyle/>
                    <a:p>
                      <a:r>
                        <a:rPr lang="en-US" sz="600" dirty="0">
                          <a:solidFill>
                            <a:schemeClr val="bg2"/>
                          </a:solidFill>
                        </a:rPr>
                        <a:t>Huang 2012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30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50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25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47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2.3%</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1.13 (0.79, 1.60)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114130">
                <a:tc>
                  <a:txBody>
                    <a:bodyPr/>
                    <a:lstStyle/>
                    <a:p>
                      <a:r>
                        <a:rPr lang="en-US" sz="600" dirty="0" err="1">
                          <a:solidFill>
                            <a:schemeClr val="bg2"/>
                          </a:solidFill>
                        </a:rPr>
                        <a:t>Mattiuzzi</a:t>
                      </a:r>
                      <a:r>
                        <a:rPr lang="en-US" sz="600" baseline="0" dirty="0">
                          <a:solidFill>
                            <a:schemeClr val="bg2"/>
                          </a:solidFill>
                        </a:rPr>
                        <a:t> 2006</a:t>
                      </a: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55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106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44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86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3.5%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1.01 (0.77, 1.34)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114130">
                <a:tc>
                  <a:txBody>
                    <a:bodyPr/>
                    <a:lstStyle/>
                    <a:p>
                      <a:r>
                        <a:rPr lang="en-US" sz="600" b="1" dirty="0">
                          <a:solidFill>
                            <a:schemeClr val="bg2"/>
                          </a:solidFill>
                        </a:rPr>
                        <a:t>Subtotal (95% CI)</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631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640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33.8%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1.08 (1.02, 1.15)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114130">
                <a:tc>
                  <a:txBody>
                    <a:bodyPr/>
                    <a:lstStyle/>
                    <a:p>
                      <a:r>
                        <a:rPr lang="en-US" sz="600" b="0" dirty="0">
                          <a:solidFill>
                            <a:schemeClr val="bg2"/>
                          </a:solidFill>
                        </a:rPr>
                        <a:t>Total</a:t>
                      </a:r>
                      <a:r>
                        <a:rPr lang="en-US" sz="600" b="0" baseline="0" dirty="0">
                          <a:solidFill>
                            <a:schemeClr val="bg2"/>
                          </a:solidFill>
                        </a:rPr>
                        <a:t> events</a:t>
                      </a: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472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449</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114130">
                <a:tc gridSpan="8">
                  <a:txBody>
                    <a:bodyPr/>
                    <a:lstStyle/>
                    <a:p>
                      <a:r>
                        <a:rPr lang="en-US" sz="600" b="0" dirty="0">
                          <a:solidFill>
                            <a:schemeClr val="bg2"/>
                          </a:solidFill>
                        </a:rPr>
                        <a:t>Heterogeneity: Tau</a:t>
                      </a:r>
                      <a:r>
                        <a:rPr lang="en-US" sz="600" b="0" baseline="30000" dirty="0">
                          <a:solidFill>
                            <a:schemeClr val="bg2"/>
                          </a:solidFill>
                        </a:rPr>
                        <a:t>2</a:t>
                      </a:r>
                      <a:r>
                        <a:rPr lang="en-US" sz="600" b="0" baseline="0" dirty="0">
                          <a:solidFill>
                            <a:schemeClr val="bg2"/>
                          </a:solidFill>
                        </a:rPr>
                        <a:t> = 0.00, Chi</a:t>
                      </a:r>
                      <a:r>
                        <a:rPr lang="en-US" sz="600" b="0" baseline="30000" dirty="0">
                          <a:solidFill>
                            <a:schemeClr val="bg2"/>
                          </a:solidFill>
                        </a:rPr>
                        <a:t>2</a:t>
                      </a:r>
                      <a:r>
                        <a:rPr lang="en-US" sz="600" b="0" baseline="0" dirty="0">
                          <a:solidFill>
                            <a:schemeClr val="bg2"/>
                          </a:solidFill>
                        </a:rPr>
                        <a:t> = 0.33, </a:t>
                      </a:r>
                      <a:r>
                        <a:rPr lang="en-US" sz="600" b="0" baseline="0" dirty="0" err="1">
                          <a:solidFill>
                            <a:schemeClr val="bg2"/>
                          </a:solidFill>
                        </a:rPr>
                        <a:t>df</a:t>
                      </a:r>
                      <a:r>
                        <a:rPr lang="en-US" sz="600" b="0" baseline="0" dirty="0">
                          <a:solidFill>
                            <a:schemeClr val="bg2"/>
                          </a:solidFill>
                        </a:rPr>
                        <a:t> = 3 (</a:t>
                      </a:r>
                      <a:r>
                        <a:rPr lang="en-US" sz="600" b="0" i="1" baseline="0" dirty="0">
                          <a:solidFill>
                            <a:schemeClr val="bg2"/>
                          </a:solidFill>
                        </a:rPr>
                        <a:t>P</a:t>
                      </a:r>
                      <a:r>
                        <a:rPr lang="en-US" sz="600" b="0" i="0" baseline="0" dirty="0">
                          <a:solidFill>
                            <a:schemeClr val="bg2"/>
                          </a:solidFill>
                        </a:rPr>
                        <a:t> = 0.95), I</a:t>
                      </a:r>
                      <a:r>
                        <a:rPr lang="en-US" sz="600" b="0" i="0" baseline="30000" dirty="0">
                          <a:solidFill>
                            <a:schemeClr val="bg2"/>
                          </a:solidFill>
                        </a:rPr>
                        <a:t>2</a:t>
                      </a:r>
                      <a:r>
                        <a:rPr lang="en-US" sz="600" b="0" i="0" baseline="0" dirty="0">
                          <a:solidFill>
                            <a:schemeClr val="bg2"/>
                          </a:solidFill>
                        </a:rPr>
                        <a:t> = 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14130">
                <a:tc gridSpan="8">
                  <a:txBody>
                    <a:bodyPr/>
                    <a:lstStyle/>
                    <a:p>
                      <a:r>
                        <a:rPr lang="en-US" sz="600" b="0" dirty="0">
                          <a:solidFill>
                            <a:schemeClr val="bg2"/>
                          </a:solidFill>
                        </a:rPr>
                        <a:t>Test for overall effect: Z = 2.53 (</a:t>
                      </a:r>
                      <a:r>
                        <a:rPr lang="en-US" sz="600" b="0" i="1" dirty="0">
                          <a:solidFill>
                            <a:schemeClr val="bg2"/>
                          </a:solidFill>
                        </a:rPr>
                        <a:t>P</a:t>
                      </a:r>
                      <a:r>
                        <a:rPr lang="en-US" sz="600" b="0" i="0" dirty="0">
                          <a:solidFill>
                            <a:schemeClr val="bg2"/>
                          </a:solidFill>
                        </a:rPr>
                        <a:t> = 0.01)</a:t>
                      </a: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14130">
                <a:tc>
                  <a:txBody>
                    <a:bodyPr/>
                    <a:lstStyle/>
                    <a:p>
                      <a:r>
                        <a:rPr lang="en-US" sz="600" b="1" dirty="0">
                          <a:solidFill>
                            <a:schemeClr val="bg2"/>
                          </a:solidFill>
                        </a:rPr>
                        <a:t>1.2.2 treatment</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1"/>
                  </a:ext>
                </a:extLst>
              </a:tr>
              <a:tr h="114130">
                <a:tc>
                  <a:txBody>
                    <a:bodyPr/>
                    <a:lstStyle/>
                    <a:p>
                      <a:r>
                        <a:rPr lang="en-US" sz="600" b="0" dirty="0">
                          <a:solidFill>
                            <a:schemeClr val="bg2"/>
                          </a:solidFill>
                        </a:rPr>
                        <a:t>de Wet 2004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145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185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52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60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10.9%</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0.90 (0.80, 1.02)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2"/>
                  </a:ext>
                </a:extLst>
              </a:tr>
              <a:tr h="114130">
                <a:tc>
                  <a:txBody>
                    <a:bodyPr/>
                    <a:lstStyle/>
                    <a:p>
                      <a:r>
                        <a:rPr lang="en-US" sz="600" b="0" dirty="0">
                          <a:solidFill>
                            <a:schemeClr val="bg2"/>
                          </a:solidFill>
                        </a:rPr>
                        <a:t>de Wet 2005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228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260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227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258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18.3%</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1.00 (0.93, 1.06)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3"/>
                  </a:ext>
                </a:extLst>
              </a:tr>
              <a:tr h="114130">
                <a:tc>
                  <a:txBody>
                    <a:bodyPr/>
                    <a:lstStyle/>
                    <a:p>
                      <a:r>
                        <a:rPr lang="en-US" sz="600" b="0" dirty="0">
                          <a:solidFill>
                            <a:schemeClr val="bg2"/>
                          </a:solidFill>
                        </a:rPr>
                        <a:t>Kohno 2010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115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125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96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103</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17.0%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0.99 (0.92, 1.06)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4"/>
                  </a:ext>
                </a:extLst>
              </a:tr>
              <a:tr h="114130">
                <a:tc>
                  <a:txBody>
                    <a:bodyPr/>
                    <a:lstStyle/>
                    <a:p>
                      <a:r>
                        <a:rPr lang="en-US" sz="600" b="0" dirty="0" err="1">
                          <a:solidFill>
                            <a:schemeClr val="bg2"/>
                          </a:solidFill>
                        </a:rPr>
                        <a:t>Reboli</a:t>
                      </a:r>
                      <a:r>
                        <a:rPr lang="en-US" sz="600" b="0" dirty="0">
                          <a:solidFill>
                            <a:schemeClr val="bg2"/>
                          </a:solidFill>
                        </a:rPr>
                        <a:t> 2007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94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127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67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118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6.4%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1.30 (1.08, 1.57)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5"/>
                  </a:ext>
                </a:extLst>
              </a:tr>
              <a:tr h="114130">
                <a:tc>
                  <a:txBody>
                    <a:bodyPr/>
                    <a:lstStyle/>
                    <a:p>
                      <a:r>
                        <a:rPr lang="en-US" sz="600" b="0" dirty="0">
                          <a:solidFill>
                            <a:schemeClr val="bg2"/>
                          </a:solidFill>
                        </a:rPr>
                        <a:t>Shang 2012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23</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31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26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33</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3.6%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0.94 (0.72,</a:t>
                      </a:r>
                      <a:r>
                        <a:rPr lang="en-US" sz="600" b="0" baseline="0" dirty="0">
                          <a:solidFill>
                            <a:schemeClr val="bg2"/>
                          </a:solidFill>
                        </a:rPr>
                        <a:t> 1.24)</a:t>
                      </a: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6"/>
                  </a:ext>
                </a:extLst>
              </a:tr>
              <a:tr h="114130">
                <a:tc>
                  <a:txBody>
                    <a:bodyPr/>
                    <a:lstStyle/>
                    <a:p>
                      <a:r>
                        <a:rPr lang="en-US" sz="600" b="0" dirty="0">
                          <a:solidFill>
                            <a:schemeClr val="bg2"/>
                          </a:solidFill>
                        </a:rPr>
                        <a:t>Villanueva 2002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  66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81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80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  94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10.1%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0.96 (0.84, 1.09)</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7"/>
                  </a:ext>
                </a:extLst>
              </a:tr>
              <a:tr h="114130">
                <a:tc>
                  <a:txBody>
                    <a:bodyPr/>
                    <a:lstStyle/>
                    <a:p>
                      <a:r>
                        <a:rPr lang="en-US" sz="600" b="1" dirty="0">
                          <a:solidFill>
                            <a:schemeClr val="bg2"/>
                          </a:solidFill>
                        </a:rPr>
                        <a:t>Subtotal (95% CI)</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809</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666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66.2%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1.00 (0.93, 1.07)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8"/>
                  </a:ext>
                </a:extLst>
              </a:tr>
              <a:tr h="114130">
                <a:tc>
                  <a:txBody>
                    <a:bodyPr/>
                    <a:lstStyle/>
                    <a:p>
                      <a:r>
                        <a:rPr lang="en-US" sz="600" b="0" dirty="0">
                          <a:solidFill>
                            <a:schemeClr val="bg2"/>
                          </a:solidFill>
                        </a:rPr>
                        <a:t>Total events</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671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548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9"/>
                  </a:ext>
                </a:extLst>
              </a:tr>
              <a:tr h="114130">
                <a:tc gridSpan="8">
                  <a:txBody>
                    <a:bodyPr/>
                    <a:lstStyle/>
                    <a:p>
                      <a:r>
                        <a:rPr lang="en-US" sz="600" b="0" dirty="0">
                          <a:solidFill>
                            <a:schemeClr val="bg2"/>
                          </a:solidFill>
                        </a:rPr>
                        <a:t>Heterogeneity: Tau</a:t>
                      </a:r>
                      <a:r>
                        <a:rPr lang="en-US" sz="600" b="0" baseline="30000" dirty="0">
                          <a:solidFill>
                            <a:schemeClr val="bg2"/>
                          </a:solidFill>
                        </a:rPr>
                        <a:t>2</a:t>
                      </a:r>
                      <a:r>
                        <a:rPr lang="en-US" sz="600" b="0" baseline="0" dirty="0">
                          <a:solidFill>
                            <a:schemeClr val="bg2"/>
                          </a:solidFill>
                        </a:rPr>
                        <a:t> = 0.00, Chi</a:t>
                      </a:r>
                      <a:r>
                        <a:rPr lang="en-US" sz="600" b="0" baseline="30000" dirty="0">
                          <a:solidFill>
                            <a:schemeClr val="bg2"/>
                          </a:solidFill>
                        </a:rPr>
                        <a:t>2</a:t>
                      </a:r>
                      <a:r>
                        <a:rPr lang="en-US" sz="600" b="0" baseline="0" dirty="0">
                          <a:solidFill>
                            <a:schemeClr val="bg2"/>
                          </a:solidFill>
                        </a:rPr>
                        <a:t> = 11.64, </a:t>
                      </a:r>
                      <a:r>
                        <a:rPr lang="en-US" sz="600" b="0" baseline="0" dirty="0" err="1">
                          <a:solidFill>
                            <a:schemeClr val="bg2"/>
                          </a:solidFill>
                        </a:rPr>
                        <a:t>df</a:t>
                      </a:r>
                      <a:r>
                        <a:rPr lang="en-US" sz="600" b="0" baseline="0" dirty="0">
                          <a:solidFill>
                            <a:schemeClr val="bg2"/>
                          </a:solidFill>
                        </a:rPr>
                        <a:t> = 5 (</a:t>
                      </a:r>
                      <a:r>
                        <a:rPr lang="en-US" sz="600" b="0" i="1" baseline="0" dirty="0">
                          <a:solidFill>
                            <a:schemeClr val="bg2"/>
                          </a:solidFill>
                        </a:rPr>
                        <a:t>P</a:t>
                      </a:r>
                      <a:r>
                        <a:rPr lang="en-US" sz="600" b="0" i="0" baseline="0" dirty="0">
                          <a:solidFill>
                            <a:schemeClr val="bg2"/>
                          </a:solidFill>
                        </a:rPr>
                        <a:t> = 0.04), I</a:t>
                      </a:r>
                      <a:r>
                        <a:rPr lang="en-US" sz="600" b="0" i="0" baseline="30000" dirty="0">
                          <a:solidFill>
                            <a:schemeClr val="bg2"/>
                          </a:solidFill>
                        </a:rPr>
                        <a:t>2</a:t>
                      </a:r>
                      <a:r>
                        <a:rPr lang="en-US" sz="600" b="0" i="0" baseline="0" dirty="0">
                          <a:solidFill>
                            <a:schemeClr val="bg2"/>
                          </a:solidFill>
                        </a:rPr>
                        <a:t> = 57%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114130">
                <a:tc gridSpan="8">
                  <a:txBody>
                    <a:bodyPr/>
                    <a:lstStyle/>
                    <a:p>
                      <a:r>
                        <a:rPr lang="en-US" sz="600" b="0" dirty="0">
                          <a:solidFill>
                            <a:schemeClr val="bg2"/>
                          </a:solidFill>
                        </a:rPr>
                        <a:t>Test for overall effect: Z = 0.11 (</a:t>
                      </a:r>
                      <a:r>
                        <a:rPr lang="en-US" sz="600" b="0" i="1" dirty="0">
                          <a:solidFill>
                            <a:schemeClr val="bg2"/>
                          </a:solidFill>
                        </a:rPr>
                        <a:t>P</a:t>
                      </a:r>
                      <a:r>
                        <a:rPr lang="en-US" sz="600" b="0" i="0" dirty="0">
                          <a:solidFill>
                            <a:schemeClr val="bg2"/>
                          </a:solidFill>
                        </a:rPr>
                        <a:t> = 0.91)</a:t>
                      </a: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
                  </a:ext>
                </a:extLst>
              </a:tr>
              <a:tr h="114130">
                <a:tc>
                  <a:txBody>
                    <a:bodyPr/>
                    <a:lstStyle/>
                    <a:p>
                      <a:r>
                        <a:rPr lang="en-US" sz="600" b="1" dirty="0">
                          <a:solidFill>
                            <a:schemeClr val="bg2"/>
                          </a:solidFill>
                        </a:rPr>
                        <a:t>Total (95% CI)</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1140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1306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100.0%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1" dirty="0">
                          <a:solidFill>
                            <a:schemeClr val="bg2"/>
                          </a:solidFill>
                        </a:rPr>
                        <a:t>1.02 (0.97, 1.08)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22"/>
                  </a:ext>
                </a:extLst>
              </a:tr>
              <a:tr h="72392">
                <a:tc>
                  <a:txBody>
                    <a:bodyPr/>
                    <a:lstStyle/>
                    <a:p>
                      <a:r>
                        <a:rPr lang="en-US" sz="600" b="0" dirty="0">
                          <a:solidFill>
                            <a:schemeClr val="bg2"/>
                          </a:solidFill>
                        </a:rPr>
                        <a:t>Total</a:t>
                      </a:r>
                      <a:r>
                        <a:rPr lang="en-US" sz="600" b="0" baseline="0" dirty="0">
                          <a:solidFill>
                            <a:schemeClr val="bg2"/>
                          </a:solidFill>
                        </a:rPr>
                        <a:t> events</a:t>
                      </a: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dirty="0">
                          <a:solidFill>
                            <a:schemeClr val="bg2"/>
                          </a:solidFill>
                        </a:rPr>
                        <a:t>1143</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600" b="0" dirty="0">
                          <a:solidFill>
                            <a:schemeClr val="bg2"/>
                          </a:solidFill>
                        </a:rPr>
                        <a:t>997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6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6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23"/>
                  </a:ext>
                </a:extLst>
              </a:tr>
              <a:tr h="114130">
                <a:tc gridSpan="8">
                  <a:txBody>
                    <a:bodyPr/>
                    <a:lstStyle/>
                    <a:p>
                      <a:r>
                        <a:rPr lang="en-US" sz="600" b="0" dirty="0">
                          <a:solidFill>
                            <a:schemeClr val="bg2"/>
                          </a:solidFill>
                        </a:rPr>
                        <a:t>Heterogeneity: Tau</a:t>
                      </a:r>
                      <a:r>
                        <a:rPr lang="en-US" sz="600" b="0" baseline="30000" dirty="0">
                          <a:solidFill>
                            <a:schemeClr val="bg2"/>
                          </a:solidFill>
                        </a:rPr>
                        <a:t>2</a:t>
                      </a:r>
                      <a:r>
                        <a:rPr lang="en-US" sz="600" b="0" baseline="0" dirty="0">
                          <a:solidFill>
                            <a:schemeClr val="bg2"/>
                          </a:solidFill>
                        </a:rPr>
                        <a:t> = 0.00, Chi</a:t>
                      </a:r>
                      <a:r>
                        <a:rPr lang="en-US" sz="600" b="0" baseline="30000" dirty="0">
                          <a:solidFill>
                            <a:schemeClr val="bg2"/>
                          </a:solidFill>
                        </a:rPr>
                        <a:t>2</a:t>
                      </a:r>
                      <a:r>
                        <a:rPr lang="en-US" sz="600" b="0" baseline="0" dirty="0">
                          <a:solidFill>
                            <a:schemeClr val="bg2"/>
                          </a:solidFill>
                        </a:rPr>
                        <a:t> = 18.06, </a:t>
                      </a:r>
                      <a:r>
                        <a:rPr lang="en-US" sz="600" b="0" baseline="0" dirty="0" err="1">
                          <a:solidFill>
                            <a:schemeClr val="bg2"/>
                          </a:solidFill>
                        </a:rPr>
                        <a:t>df</a:t>
                      </a:r>
                      <a:r>
                        <a:rPr lang="en-US" sz="600" b="0" baseline="0" dirty="0">
                          <a:solidFill>
                            <a:schemeClr val="bg2"/>
                          </a:solidFill>
                        </a:rPr>
                        <a:t> = 9 (</a:t>
                      </a:r>
                      <a:r>
                        <a:rPr lang="en-US" sz="600" b="0" i="1" baseline="0" dirty="0">
                          <a:solidFill>
                            <a:schemeClr val="bg2"/>
                          </a:solidFill>
                        </a:rPr>
                        <a:t>P</a:t>
                      </a:r>
                      <a:r>
                        <a:rPr lang="en-US" sz="600" b="0" i="0" baseline="0" dirty="0">
                          <a:solidFill>
                            <a:schemeClr val="bg2"/>
                          </a:solidFill>
                        </a:rPr>
                        <a:t> = 0.03), I</a:t>
                      </a:r>
                      <a:r>
                        <a:rPr lang="en-US" sz="600" b="0" i="0" baseline="30000" dirty="0">
                          <a:solidFill>
                            <a:schemeClr val="bg2"/>
                          </a:solidFill>
                        </a:rPr>
                        <a:t>2</a:t>
                      </a:r>
                      <a:r>
                        <a:rPr lang="en-US" sz="600" b="0" i="0" baseline="0" dirty="0">
                          <a:solidFill>
                            <a:schemeClr val="bg2"/>
                          </a:solidFill>
                        </a:rPr>
                        <a:t> = 50%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pPr algn="ctr"/>
                      <a:endParaRPr lang="en-US" sz="800" b="1" dirty="0">
                        <a:solidFill>
                          <a:schemeClr val="bg2"/>
                        </a:solidFill>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14130">
                <a:tc gridSpan="8">
                  <a:txBody>
                    <a:bodyPr/>
                    <a:lstStyle/>
                    <a:p>
                      <a:r>
                        <a:rPr lang="en-US" sz="600" b="0" dirty="0">
                          <a:solidFill>
                            <a:schemeClr val="bg2"/>
                          </a:solidFill>
                        </a:rPr>
                        <a:t>Test for overall effect: Z = 0.76 (</a:t>
                      </a:r>
                      <a:r>
                        <a:rPr lang="en-US" sz="600" b="0" i="1" dirty="0">
                          <a:solidFill>
                            <a:schemeClr val="bg2"/>
                          </a:solidFill>
                        </a:rPr>
                        <a:t>P</a:t>
                      </a:r>
                      <a:r>
                        <a:rPr lang="en-US" sz="600" b="0" i="0" dirty="0">
                          <a:solidFill>
                            <a:schemeClr val="bg2"/>
                          </a:solidFill>
                        </a:rPr>
                        <a:t> = 0.45)</a:t>
                      </a:r>
                      <a:endParaRPr lang="en-US" sz="6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800" dirty="0">
                        <a:solidFill>
                          <a:schemeClr val="bg2"/>
                        </a:solidFill>
                      </a:endParaRPr>
                    </a:p>
                  </a:txBody>
                  <a:tcPr marL="27432" marR="27432" marT="27432" marB="27432"/>
                </a:tc>
                <a:tc hMerge="1">
                  <a:txBody>
                    <a:bodyPr/>
                    <a:lstStyle/>
                    <a:p>
                      <a:pPr algn="ctr"/>
                      <a:endParaRPr lang="en-US" sz="800" b="1" dirty="0">
                        <a:solidFill>
                          <a:schemeClr val="bg2"/>
                        </a:solidFill>
                      </a:endParaRPr>
                    </a:p>
                  </a:txBody>
                  <a:tcPr marL="27432" marR="27432" marT="27432" marB="27432"/>
                </a:tc>
                <a:tc hMerge="1">
                  <a:txBody>
                    <a:bodyPr/>
                    <a:lstStyle/>
                    <a:p>
                      <a:pPr algn="ctr"/>
                      <a:endParaRPr lang="en-US" sz="800" dirty="0">
                        <a:solidFill>
                          <a:schemeClr val="bg2"/>
                        </a:solidFill>
                      </a:endParaRPr>
                    </a:p>
                  </a:txBody>
                  <a:tcPr marL="27432" marR="27432" marT="27432" marB="27432"/>
                </a:tc>
                <a:tc hMerge="1">
                  <a:txBody>
                    <a:bodyPr/>
                    <a:lstStyle/>
                    <a:p>
                      <a:pPr algn="ctr"/>
                      <a:endParaRPr lang="en-US" sz="800" b="1" dirty="0">
                        <a:solidFill>
                          <a:schemeClr val="bg2"/>
                        </a:solidFill>
                      </a:endParaRPr>
                    </a:p>
                  </a:txBody>
                  <a:tcPr marL="27432" marR="27432" marT="27432" marB="27432"/>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5"/>
                  </a:ext>
                </a:extLst>
              </a:tr>
            </a:tbl>
          </a:graphicData>
        </a:graphic>
      </p:graphicFrame>
      <p:sp>
        <p:nvSpPr>
          <p:cNvPr id="9" name="Line 40"/>
          <p:cNvSpPr>
            <a:spLocks noChangeShapeType="1"/>
          </p:cNvSpPr>
          <p:nvPr/>
        </p:nvSpPr>
        <p:spPr bwMode="auto">
          <a:xfrm>
            <a:off x="6004306" y="4017963"/>
            <a:ext cx="26670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wrap="square">
            <a:spAutoFit/>
          </a:bodyPr>
          <a:lstStyle/>
          <a:p>
            <a:endParaRPr lang="en-US"/>
          </a:p>
        </p:txBody>
      </p:sp>
      <p:sp>
        <p:nvSpPr>
          <p:cNvPr id="10" name="Line 41"/>
          <p:cNvSpPr>
            <a:spLocks noChangeShapeType="1"/>
          </p:cNvSpPr>
          <p:nvPr/>
        </p:nvSpPr>
        <p:spPr bwMode="auto">
          <a:xfrm>
            <a:off x="6350729"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1" name="Line 42"/>
          <p:cNvSpPr>
            <a:spLocks noChangeShapeType="1"/>
          </p:cNvSpPr>
          <p:nvPr/>
        </p:nvSpPr>
        <p:spPr bwMode="auto">
          <a:xfrm>
            <a:off x="6831252"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4" name="Line 45"/>
          <p:cNvSpPr>
            <a:spLocks noChangeShapeType="1"/>
          </p:cNvSpPr>
          <p:nvPr/>
        </p:nvSpPr>
        <p:spPr bwMode="auto">
          <a:xfrm>
            <a:off x="7926458"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5" name="Line 46"/>
          <p:cNvSpPr>
            <a:spLocks noChangeShapeType="1"/>
          </p:cNvSpPr>
          <p:nvPr/>
        </p:nvSpPr>
        <p:spPr bwMode="auto">
          <a:xfrm>
            <a:off x="8345229"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7" name="Text Box 48"/>
          <p:cNvSpPr txBox="1">
            <a:spLocks noChangeArrowheads="1"/>
          </p:cNvSpPr>
          <p:nvPr/>
        </p:nvSpPr>
        <p:spPr bwMode="auto">
          <a:xfrm>
            <a:off x="5996369" y="4033896"/>
            <a:ext cx="2909887"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rgbClr val="999900"/>
                  </a:outerShdw>
                </a:effectLst>
              </a14:hiddenEffects>
            </a:ext>
          </a:extLst>
        </p:spPr>
        <p:txBody>
          <a:bodyPr wrap="squar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ts val="0"/>
              </a:spcBef>
              <a:buClr>
                <a:schemeClr val="tx1"/>
              </a:buClr>
              <a:buFont typeface="Wingdings" pitchFamily="2" charset="2"/>
              <a:buNone/>
              <a:tabLst>
                <a:tab pos="284163" algn="ctr"/>
                <a:tab pos="741363" algn="ctr"/>
                <a:tab pos="1258888" algn="ctr"/>
                <a:tab pos="1828800" algn="ctr"/>
                <a:tab pos="2286000" algn="ctr"/>
              </a:tabLst>
            </a:pPr>
            <a:r>
              <a:rPr lang="en-US" altLang="en-US" sz="900" b="1" dirty="0"/>
              <a:t>	0.5	0.7	1	1.5	2</a:t>
            </a:r>
          </a:p>
          <a:p>
            <a:pPr eaLnBrk="1" hangingPunct="1">
              <a:spcBef>
                <a:spcPts val="0"/>
              </a:spcBef>
              <a:buClr>
                <a:schemeClr val="tx1"/>
              </a:buClr>
              <a:buFont typeface="Wingdings" pitchFamily="2" charset="2"/>
              <a:buNone/>
              <a:tabLst>
                <a:tab pos="2057400" algn="ctr"/>
              </a:tabLst>
            </a:pPr>
            <a:r>
              <a:rPr lang="en-US" altLang="en-US" sz="900" b="1" dirty="0"/>
              <a:t>    Favors triazoles	Favors echinocandins</a:t>
            </a:r>
          </a:p>
        </p:txBody>
      </p:sp>
      <p:sp>
        <p:nvSpPr>
          <p:cNvPr id="18" name="Line 43"/>
          <p:cNvSpPr>
            <a:spLocks noChangeShapeType="1"/>
          </p:cNvSpPr>
          <p:nvPr/>
        </p:nvSpPr>
        <p:spPr bwMode="auto">
          <a:xfrm>
            <a:off x="7355269" y="1352549"/>
            <a:ext cx="0" cy="2706624"/>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grpSp>
        <p:nvGrpSpPr>
          <p:cNvPr id="42" name="Group 41"/>
          <p:cNvGrpSpPr/>
          <p:nvPr/>
        </p:nvGrpSpPr>
        <p:grpSpPr>
          <a:xfrm>
            <a:off x="7356812" y="1491155"/>
            <a:ext cx="215943" cy="54864"/>
            <a:chOff x="7594556" y="1491155"/>
            <a:chExt cx="215943" cy="54864"/>
          </a:xfrm>
        </p:grpSpPr>
        <p:sp>
          <p:nvSpPr>
            <p:cNvPr id="19" name="Line 57"/>
            <p:cNvSpPr>
              <a:spLocks noChangeShapeType="1"/>
            </p:cNvSpPr>
            <p:nvPr/>
          </p:nvSpPr>
          <p:spPr bwMode="auto">
            <a:xfrm flipH="1">
              <a:off x="7594556" y="1520043"/>
              <a:ext cx="215943"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0" name="Rectangle 72"/>
            <p:cNvSpPr>
              <a:spLocks noChangeArrowheads="1"/>
            </p:cNvSpPr>
            <p:nvPr/>
          </p:nvSpPr>
          <p:spPr bwMode="black">
            <a:xfrm>
              <a:off x="7676276" y="1491155"/>
              <a:ext cx="54864" cy="54864"/>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3" name="Group 42"/>
          <p:cNvGrpSpPr/>
          <p:nvPr/>
        </p:nvGrpSpPr>
        <p:grpSpPr>
          <a:xfrm>
            <a:off x="7254234" y="1615922"/>
            <a:ext cx="359552" cy="45720"/>
            <a:chOff x="7491978" y="1605036"/>
            <a:chExt cx="359552" cy="45720"/>
          </a:xfrm>
        </p:grpSpPr>
        <p:sp>
          <p:nvSpPr>
            <p:cNvPr id="21" name="Line 57"/>
            <p:cNvSpPr>
              <a:spLocks noChangeShapeType="1"/>
            </p:cNvSpPr>
            <p:nvPr/>
          </p:nvSpPr>
          <p:spPr bwMode="auto">
            <a:xfrm flipH="1">
              <a:off x="7491978" y="1628481"/>
              <a:ext cx="359552"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2" name="Rectangle 72"/>
            <p:cNvSpPr>
              <a:spLocks noChangeArrowheads="1"/>
            </p:cNvSpPr>
            <p:nvPr/>
          </p:nvSpPr>
          <p:spPr bwMode="black">
            <a:xfrm>
              <a:off x="7658279" y="1605036"/>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4" name="Group 43"/>
          <p:cNvGrpSpPr/>
          <p:nvPr/>
        </p:nvGrpSpPr>
        <p:grpSpPr>
          <a:xfrm>
            <a:off x="7013910" y="1746971"/>
            <a:ext cx="1001391" cy="27432"/>
            <a:chOff x="7251654" y="1725199"/>
            <a:chExt cx="1001391" cy="27432"/>
          </a:xfrm>
        </p:grpSpPr>
        <p:sp>
          <p:nvSpPr>
            <p:cNvPr id="23" name="Line 57"/>
            <p:cNvSpPr>
              <a:spLocks noChangeShapeType="1"/>
            </p:cNvSpPr>
            <p:nvPr/>
          </p:nvSpPr>
          <p:spPr bwMode="auto">
            <a:xfrm flipH="1">
              <a:off x="7251654" y="1736920"/>
              <a:ext cx="1001391"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4" name="Rectangle 72"/>
            <p:cNvSpPr>
              <a:spLocks noChangeArrowheads="1"/>
            </p:cNvSpPr>
            <p:nvPr/>
          </p:nvSpPr>
          <p:spPr bwMode="black">
            <a:xfrm>
              <a:off x="7737435" y="1725199"/>
              <a:ext cx="27432" cy="27432"/>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5" name="Group 44"/>
          <p:cNvGrpSpPr/>
          <p:nvPr/>
        </p:nvGrpSpPr>
        <p:grpSpPr>
          <a:xfrm>
            <a:off x="6964088" y="1841172"/>
            <a:ext cx="805030" cy="27432"/>
            <a:chOff x="7201832" y="1824843"/>
            <a:chExt cx="805030" cy="27432"/>
          </a:xfrm>
        </p:grpSpPr>
        <p:sp>
          <p:nvSpPr>
            <p:cNvPr id="25" name="Line 57"/>
            <p:cNvSpPr>
              <a:spLocks noChangeShapeType="1"/>
            </p:cNvSpPr>
            <p:nvPr/>
          </p:nvSpPr>
          <p:spPr bwMode="auto">
            <a:xfrm flipH="1">
              <a:off x="7201832" y="1842427"/>
              <a:ext cx="80503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6" name="Rectangle 72"/>
            <p:cNvSpPr>
              <a:spLocks noChangeArrowheads="1"/>
            </p:cNvSpPr>
            <p:nvPr/>
          </p:nvSpPr>
          <p:spPr bwMode="black">
            <a:xfrm>
              <a:off x="7582084" y="1824843"/>
              <a:ext cx="27432" cy="27432"/>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sp>
        <p:nvSpPr>
          <p:cNvPr id="27" name="Rectangle 72"/>
          <p:cNvSpPr>
            <a:spLocks noChangeArrowheads="1"/>
          </p:cNvSpPr>
          <p:nvPr/>
        </p:nvSpPr>
        <p:spPr bwMode="black">
          <a:xfrm>
            <a:off x="7373643" y="1919881"/>
            <a:ext cx="182881" cy="100675"/>
          </a:xfrm>
          <a:prstGeom prst="diamond">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nvGrpSpPr>
          <p:cNvPr id="51" name="Group 50"/>
          <p:cNvGrpSpPr/>
          <p:nvPr/>
        </p:nvGrpSpPr>
        <p:grpSpPr>
          <a:xfrm>
            <a:off x="7090112" y="3104751"/>
            <a:ext cx="382997" cy="45720"/>
            <a:chOff x="7327856" y="3131966"/>
            <a:chExt cx="382997" cy="45720"/>
          </a:xfrm>
        </p:grpSpPr>
        <p:sp>
          <p:nvSpPr>
            <p:cNvPr id="39" name="Line 57"/>
            <p:cNvSpPr>
              <a:spLocks noChangeShapeType="1"/>
            </p:cNvSpPr>
            <p:nvPr/>
          </p:nvSpPr>
          <p:spPr bwMode="auto">
            <a:xfrm flipH="1">
              <a:off x="7327856" y="3152481"/>
              <a:ext cx="382997"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8" name="Rectangle 72"/>
            <p:cNvSpPr>
              <a:spLocks noChangeArrowheads="1"/>
            </p:cNvSpPr>
            <p:nvPr/>
          </p:nvSpPr>
          <p:spPr bwMode="black">
            <a:xfrm>
              <a:off x="7497092" y="3131966"/>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6" name="Group 45"/>
          <p:cNvGrpSpPr/>
          <p:nvPr/>
        </p:nvGrpSpPr>
        <p:grpSpPr>
          <a:xfrm>
            <a:off x="7008050" y="2526971"/>
            <a:ext cx="380067" cy="45720"/>
            <a:chOff x="7245794" y="2586844"/>
            <a:chExt cx="380067" cy="45720"/>
          </a:xfrm>
        </p:grpSpPr>
        <p:sp>
          <p:nvSpPr>
            <p:cNvPr id="33" name="Line 57"/>
            <p:cNvSpPr>
              <a:spLocks noChangeShapeType="1"/>
            </p:cNvSpPr>
            <p:nvPr/>
          </p:nvSpPr>
          <p:spPr bwMode="auto">
            <a:xfrm flipH="1">
              <a:off x="7245794" y="2607358"/>
              <a:ext cx="380067"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8" name="Rectangle 72"/>
            <p:cNvSpPr>
              <a:spLocks noChangeArrowheads="1"/>
            </p:cNvSpPr>
            <p:nvPr/>
          </p:nvSpPr>
          <p:spPr bwMode="black">
            <a:xfrm>
              <a:off x="7412088" y="2586844"/>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7" name="Group 46"/>
          <p:cNvGrpSpPr/>
          <p:nvPr/>
        </p:nvGrpSpPr>
        <p:grpSpPr>
          <a:xfrm>
            <a:off x="7248374" y="2632478"/>
            <a:ext cx="180774" cy="45720"/>
            <a:chOff x="7486118" y="2692351"/>
            <a:chExt cx="180774" cy="45720"/>
          </a:xfrm>
        </p:grpSpPr>
        <p:sp>
          <p:nvSpPr>
            <p:cNvPr id="34" name="Line 57"/>
            <p:cNvSpPr>
              <a:spLocks noChangeShapeType="1"/>
            </p:cNvSpPr>
            <p:nvPr/>
          </p:nvSpPr>
          <p:spPr bwMode="auto">
            <a:xfrm flipH="1">
              <a:off x="7486118" y="2718727"/>
              <a:ext cx="180774"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9" name="Rectangle 72"/>
            <p:cNvSpPr>
              <a:spLocks noChangeArrowheads="1"/>
            </p:cNvSpPr>
            <p:nvPr/>
          </p:nvSpPr>
          <p:spPr bwMode="black">
            <a:xfrm>
              <a:off x="7549834" y="2692351"/>
              <a:ext cx="64008"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8" name="Group 47"/>
          <p:cNvGrpSpPr/>
          <p:nvPr/>
        </p:nvGrpSpPr>
        <p:grpSpPr>
          <a:xfrm>
            <a:off x="7221996" y="2757245"/>
            <a:ext cx="221805" cy="45720"/>
            <a:chOff x="7459740" y="2800789"/>
            <a:chExt cx="221805" cy="45720"/>
          </a:xfrm>
        </p:grpSpPr>
        <p:sp>
          <p:nvSpPr>
            <p:cNvPr id="35" name="Line 57"/>
            <p:cNvSpPr>
              <a:spLocks noChangeShapeType="1"/>
            </p:cNvSpPr>
            <p:nvPr/>
          </p:nvSpPr>
          <p:spPr bwMode="auto">
            <a:xfrm flipH="1">
              <a:off x="7459740" y="2824235"/>
              <a:ext cx="221805"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0" name="Rectangle 72"/>
            <p:cNvSpPr>
              <a:spLocks noChangeArrowheads="1"/>
            </p:cNvSpPr>
            <p:nvPr/>
          </p:nvSpPr>
          <p:spPr bwMode="black">
            <a:xfrm>
              <a:off x="7538110" y="2800789"/>
              <a:ext cx="64008"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9" name="Group 48"/>
          <p:cNvGrpSpPr/>
          <p:nvPr/>
        </p:nvGrpSpPr>
        <p:grpSpPr>
          <a:xfrm>
            <a:off x="7465249" y="2863172"/>
            <a:ext cx="547121" cy="45720"/>
            <a:chOff x="7702993" y="2912159"/>
            <a:chExt cx="547121" cy="45720"/>
          </a:xfrm>
        </p:grpSpPr>
        <p:sp>
          <p:nvSpPr>
            <p:cNvPr id="36" name="Line 57"/>
            <p:cNvSpPr>
              <a:spLocks noChangeShapeType="1"/>
            </p:cNvSpPr>
            <p:nvPr/>
          </p:nvSpPr>
          <p:spPr bwMode="auto">
            <a:xfrm flipH="1">
              <a:off x="7702993" y="2935604"/>
              <a:ext cx="547121"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1" name="Rectangle 72"/>
            <p:cNvSpPr>
              <a:spLocks noChangeArrowheads="1"/>
            </p:cNvSpPr>
            <p:nvPr/>
          </p:nvSpPr>
          <p:spPr bwMode="black">
            <a:xfrm>
              <a:off x="7945488" y="2912159"/>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50" name="Group 49"/>
          <p:cNvGrpSpPr/>
          <p:nvPr/>
        </p:nvGrpSpPr>
        <p:grpSpPr>
          <a:xfrm>
            <a:off x="6873233" y="3007618"/>
            <a:ext cx="775722" cy="27432"/>
            <a:chOff x="7110977" y="3029390"/>
            <a:chExt cx="775722" cy="27432"/>
          </a:xfrm>
        </p:grpSpPr>
        <p:sp>
          <p:nvSpPr>
            <p:cNvPr id="37" name="Line 57"/>
            <p:cNvSpPr>
              <a:spLocks noChangeShapeType="1"/>
            </p:cNvSpPr>
            <p:nvPr/>
          </p:nvSpPr>
          <p:spPr bwMode="auto">
            <a:xfrm flipH="1">
              <a:off x="7110977" y="3044042"/>
              <a:ext cx="775722"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2" name="Rectangle 72"/>
            <p:cNvSpPr>
              <a:spLocks noChangeArrowheads="1"/>
            </p:cNvSpPr>
            <p:nvPr/>
          </p:nvSpPr>
          <p:spPr bwMode="black">
            <a:xfrm>
              <a:off x="7485358" y="3029390"/>
              <a:ext cx="27432" cy="27432"/>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sp>
        <p:nvSpPr>
          <p:cNvPr id="40" name="Rectangle 72"/>
          <p:cNvSpPr>
            <a:spLocks noChangeArrowheads="1"/>
          </p:cNvSpPr>
          <p:nvPr/>
        </p:nvSpPr>
        <p:spPr bwMode="black">
          <a:xfrm>
            <a:off x="7232965" y="3180948"/>
            <a:ext cx="222559" cy="100675"/>
          </a:xfrm>
          <a:prstGeom prst="diamond">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sp>
        <p:nvSpPr>
          <p:cNvPr id="41" name="Rectangle 72"/>
          <p:cNvSpPr>
            <a:spLocks noChangeArrowheads="1"/>
          </p:cNvSpPr>
          <p:nvPr/>
        </p:nvSpPr>
        <p:spPr bwMode="black">
          <a:xfrm>
            <a:off x="7288652" y="3639475"/>
            <a:ext cx="163944" cy="100675"/>
          </a:xfrm>
          <a:prstGeom prst="diamond">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483861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12C7-003C-41FF-9AB0-B98A906423A6}"/>
              </a:ext>
            </a:extLst>
          </p:cNvPr>
          <p:cNvSpPr>
            <a:spLocks noGrp="1"/>
          </p:cNvSpPr>
          <p:nvPr>
            <p:ph type="title"/>
          </p:nvPr>
        </p:nvSpPr>
        <p:spPr/>
        <p:txBody>
          <a:bodyPr/>
          <a:lstStyle/>
          <a:p>
            <a:r>
              <a:rPr lang="en-US" dirty="0"/>
              <a:t>Efficacy of Echinocandins vs Triazoles</a:t>
            </a:r>
          </a:p>
        </p:txBody>
      </p:sp>
      <p:sp>
        <p:nvSpPr>
          <p:cNvPr id="3" name="Slide Number Placeholder 2">
            <a:extLst>
              <a:ext uri="{FF2B5EF4-FFF2-40B4-BE49-F238E27FC236}">
                <a16:creationId xmlns:a16="http://schemas.microsoft.com/office/drawing/2014/main" id="{D3C57798-2794-44BA-B5D0-8DAE55C32ECE}"/>
              </a:ext>
            </a:extLst>
          </p:cNvPr>
          <p:cNvSpPr>
            <a:spLocks noGrp="1"/>
          </p:cNvSpPr>
          <p:nvPr>
            <p:ph type="sldNum" sz="quarter" idx="12"/>
          </p:nvPr>
        </p:nvSpPr>
        <p:spPr/>
        <p:txBody>
          <a:bodyPr/>
          <a:lstStyle/>
          <a:p>
            <a:fld id="{F4F37E10-BB36-47A4-BC95-F479C5EA9F5E}" type="slidenum">
              <a:rPr lang="en-US" smtClean="0">
                <a:solidFill>
                  <a:prstClr val="white"/>
                </a:solidFill>
              </a:rPr>
              <a:pPr/>
              <a:t>74</a:t>
            </a:fld>
            <a:endParaRPr lang="en-US">
              <a:solidFill>
                <a:prstClr val="white"/>
              </a:solidFill>
            </a:endParaRPr>
          </a:p>
        </p:txBody>
      </p:sp>
      <p:sp>
        <p:nvSpPr>
          <p:cNvPr id="5" name="TextBox 4">
            <a:extLst>
              <a:ext uri="{FF2B5EF4-FFF2-40B4-BE49-F238E27FC236}">
                <a16:creationId xmlns:a16="http://schemas.microsoft.com/office/drawing/2014/main" id="{22378F6F-61FB-4866-ACBE-8FA7293CEB7C}"/>
              </a:ext>
            </a:extLst>
          </p:cNvPr>
          <p:cNvSpPr txBox="1"/>
          <p:nvPr/>
        </p:nvSpPr>
        <p:spPr>
          <a:xfrm>
            <a:off x="6906905" y="1739369"/>
            <a:ext cx="1949321" cy="2062103"/>
          </a:xfrm>
          <a:prstGeom prst="rect">
            <a:avLst/>
          </a:prstGeom>
          <a:solidFill>
            <a:schemeClr val="tx1"/>
          </a:solidFill>
          <a:ln w="28575">
            <a:solidFill>
              <a:schemeClr val="accent3"/>
            </a:solidFill>
          </a:ln>
        </p:spPr>
        <p:txBody>
          <a:bodyPr wrap="square" rtlCol="0">
            <a:spAutoFit/>
          </a:bodyPr>
          <a:lstStyle/>
          <a:p>
            <a:pPr algn="ctr"/>
            <a:r>
              <a:rPr lang="en-US" sz="1600" b="1" dirty="0">
                <a:solidFill>
                  <a:schemeClr val="bg1"/>
                </a:solidFill>
              </a:rPr>
              <a:t>Echinocandins were found to be as effective and safe as triazoles for prophylaxis </a:t>
            </a:r>
          </a:p>
          <a:p>
            <a:pPr algn="ctr"/>
            <a:r>
              <a:rPr lang="en-US" sz="1600" b="1" dirty="0">
                <a:solidFill>
                  <a:schemeClr val="bg1"/>
                </a:solidFill>
              </a:rPr>
              <a:t>and treatment of patients with fungal infections.</a:t>
            </a:r>
          </a:p>
        </p:txBody>
      </p:sp>
      <p:graphicFrame>
        <p:nvGraphicFramePr>
          <p:cNvPr id="7" name="Table 6"/>
          <p:cNvGraphicFramePr>
            <a:graphicFrameLocks noGrp="1"/>
          </p:cNvGraphicFramePr>
          <p:nvPr>
            <p:extLst/>
          </p:nvPr>
        </p:nvGraphicFramePr>
        <p:xfrm>
          <a:off x="345989" y="1147205"/>
          <a:ext cx="6417275" cy="3604539"/>
        </p:xfrm>
        <a:graphic>
          <a:graphicData uri="http://schemas.openxmlformats.org/drawingml/2006/table">
            <a:tbl>
              <a:tblPr firstRow="1" bandRow="1">
                <a:tableStyleId>{5C22544A-7EE6-4342-B048-85BDC9FD1C3A}</a:tableStyleId>
              </a:tblPr>
              <a:tblGrid>
                <a:gridCol w="2074933">
                  <a:extLst>
                    <a:ext uri="{9D8B030D-6E8A-4147-A177-3AD203B41FA5}">
                      <a16:colId xmlns:a16="http://schemas.microsoft.com/office/drawing/2014/main" val="20000"/>
                    </a:ext>
                  </a:extLst>
                </a:gridCol>
                <a:gridCol w="1788748">
                  <a:extLst>
                    <a:ext uri="{9D8B030D-6E8A-4147-A177-3AD203B41FA5}">
                      <a16:colId xmlns:a16="http://schemas.microsoft.com/office/drawing/2014/main" val="20006"/>
                    </a:ext>
                  </a:extLst>
                </a:gridCol>
                <a:gridCol w="2553594">
                  <a:extLst>
                    <a:ext uri="{9D8B030D-6E8A-4147-A177-3AD203B41FA5}">
                      <a16:colId xmlns:a16="http://schemas.microsoft.com/office/drawing/2014/main" val="3067995076"/>
                    </a:ext>
                  </a:extLst>
                </a:gridCol>
              </a:tblGrid>
              <a:tr h="144488">
                <a:tc>
                  <a:txBody>
                    <a:bodyPr/>
                    <a:lstStyle/>
                    <a:p>
                      <a:endParaRPr lang="en-US" sz="9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tx1"/>
                          </a:solidFill>
                        </a:rPr>
                        <a:t>Risk Ratio</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a:solidFill>
                            <a:schemeClr val="tx1"/>
                          </a:solidFill>
                        </a:rPr>
                        <a:t>Risk Ratio</a:t>
                      </a:r>
                      <a:endParaRPr lang="en-US" sz="9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488">
                <a:tc>
                  <a:txBody>
                    <a:bodyPr/>
                    <a:lstStyle/>
                    <a:p>
                      <a:r>
                        <a:rPr lang="en-US" sz="900" b="1" dirty="0">
                          <a:solidFill>
                            <a:schemeClr val="tx1"/>
                          </a:solidFill>
                        </a:rPr>
                        <a:t>Study or Subgroup</a:t>
                      </a: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dirty="0">
                          <a:solidFill>
                            <a:schemeClr val="tx1"/>
                          </a:solidFill>
                        </a:rPr>
                        <a:t>M-H,</a:t>
                      </a:r>
                      <a:r>
                        <a:rPr lang="en-US" sz="900" b="1" baseline="0" dirty="0">
                          <a:solidFill>
                            <a:schemeClr val="tx1"/>
                          </a:solidFill>
                        </a:rPr>
                        <a:t> Random, 95% CI</a:t>
                      </a:r>
                      <a:endParaRPr lang="en-US" sz="9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tx1"/>
                          </a:solidFill>
                        </a:rPr>
                        <a:t>M-H,</a:t>
                      </a:r>
                      <a:r>
                        <a:rPr lang="en-US" sz="900" b="1" baseline="0">
                          <a:solidFill>
                            <a:schemeClr val="tx1"/>
                          </a:solidFill>
                        </a:rPr>
                        <a:t> Random, 95% CI</a:t>
                      </a:r>
                      <a:endParaRPr lang="en-US" sz="900" b="1" dirty="0">
                        <a:solidFill>
                          <a:schemeClr val="tx1"/>
                        </a:solidFill>
                      </a:endParaRPr>
                    </a:p>
                  </a:txBody>
                  <a:tcPr marL="27432" marR="2743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44488">
                <a:tc>
                  <a:txBody>
                    <a:bodyPr/>
                    <a:lstStyle/>
                    <a:p>
                      <a:r>
                        <a:rPr lang="en-US" sz="900" b="1" dirty="0">
                          <a:solidFill>
                            <a:schemeClr val="bg2"/>
                          </a:solidFill>
                        </a:rPr>
                        <a:t>1.2.1 prophylaxis</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144488">
                <a:tc>
                  <a:txBody>
                    <a:bodyPr/>
                    <a:lstStyle/>
                    <a:p>
                      <a:pPr marL="115888" indent="0"/>
                      <a:r>
                        <a:rPr lang="en-US" sz="900" dirty="0" err="1">
                          <a:solidFill>
                            <a:schemeClr val="bg2"/>
                          </a:solidFill>
                        </a:rPr>
                        <a:t>Burik</a:t>
                      </a:r>
                      <a:r>
                        <a:rPr lang="en-US" sz="900" dirty="0">
                          <a:solidFill>
                            <a:schemeClr val="bg2"/>
                          </a:solidFill>
                        </a:rPr>
                        <a:t> 2004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dirty="0">
                          <a:solidFill>
                            <a:schemeClr val="bg2"/>
                          </a:solidFill>
                        </a:rPr>
                        <a:t>1.09 (1.01, 1.17)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144488">
                <a:tc>
                  <a:txBody>
                    <a:bodyPr/>
                    <a:lstStyle/>
                    <a:p>
                      <a:pPr marL="115888" indent="0"/>
                      <a:r>
                        <a:rPr lang="en-US" sz="900" dirty="0" err="1">
                          <a:solidFill>
                            <a:schemeClr val="bg2"/>
                          </a:solidFill>
                        </a:rPr>
                        <a:t>Hiramatsu</a:t>
                      </a:r>
                      <a:r>
                        <a:rPr lang="en-US" sz="900" dirty="0">
                          <a:solidFill>
                            <a:schemeClr val="bg2"/>
                          </a:solidFill>
                        </a:rPr>
                        <a:t> 2008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dirty="0">
                          <a:solidFill>
                            <a:schemeClr val="bg2"/>
                          </a:solidFill>
                        </a:rPr>
                        <a:t>1.07 (0.94, 1.21)</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144488">
                <a:tc>
                  <a:txBody>
                    <a:bodyPr/>
                    <a:lstStyle/>
                    <a:p>
                      <a:pPr marL="115888" indent="0"/>
                      <a:r>
                        <a:rPr lang="en-US" sz="900" dirty="0">
                          <a:solidFill>
                            <a:schemeClr val="bg2"/>
                          </a:solidFill>
                        </a:rPr>
                        <a:t>Huang 2012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dirty="0">
                          <a:solidFill>
                            <a:schemeClr val="bg2"/>
                          </a:solidFill>
                        </a:rPr>
                        <a:t>1.13 (0.79, 1.60)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144488">
                <a:tc>
                  <a:txBody>
                    <a:bodyPr/>
                    <a:lstStyle/>
                    <a:p>
                      <a:pPr marL="115888" indent="0"/>
                      <a:r>
                        <a:rPr lang="en-US" sz="900" dirty="0" err="1">
                          <a:solidFill>
                            <a:schemeClr val="bg2"/>
                          </a:solidFill>
                        </a:rPr>
                        <a:t>Mattiuzzi</a:t>
                      </a:r>
                      <a:r>
                        <a:rPr lang="en-US" sz="900" baseline="0" dirty="0">
                          <a:solidFill>
                            <a:schemeClr val="bg2"/>
                          </a:solidFill>
                        </a:rPr>
                        <a:t> 2006</a:t>
                      </a:r>
                      <a:endParaRPr lang="en-US" sz="9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dirty="0">
                          <a:solidFill>
                            <a:schemeClr val="bg2"/>
                          </a:solidFill>
                        </a:rPr>
                        <a:t>1.01 (0.77, 1.34)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144488">
                <a:tc>
                  <a:txBody>
                    <a:bodyPr/>
                    <a:lstStyle/>
                    <a:p>
                      <a:r>
                        <a:rPr lang="en-US" sz="900" b="1" dirty="0">
                          <a:solidFill>
                            <a:schemeClr val="bg2"/>
                          </a:solidFill>
                        </a:rPr>
                        <a:t>Subtotal (95% CI)</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1" dirty="0">
                          <a:solidFill>
                            <a:schemeClr val="bg2"/>
                          </a:solidFill>
                        </a:rPr>
                        <a:t>1.08 (1.02, 1.15)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1397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Heterogeneity: Tau</a:t>
                      </a:r>
                      <a:r>
                        <a:rPr lang="en-US" sz="900" b="0" baseline="30000" dirty="0">
                          <a:solidFill>
                            <a:schemeClr val="bg2"/>
                          </a:solidFill>
                        </a:rPr>
                        <a:t>2</a:t>
                      </a:r>
                      <a:r>
                        <a:rPr lang="en-US" sz="900" b="0" baseline="0" dirty="0">
                          <a:solidFill>
                            <a:schemeClr val="bg2"/>
                          </a:solidFill>
                        </a:rPr>
                        <a:t> = 0.00, Chi</a:t>
                      </a:r>
                      <a:r>
                        <a:rPr lang="en-US" sz="900" b="0" baseline="30000" dirty="0">
                          <a:solidFill>
                            <a:schemeClr val="bg2"/>
                          </a:solidFill>
                        </a:rPr>
                        <a:t>2</a:t>
                      </a:r>
                      <a:r>
                        <a:rPr lang="en-US" sz="900" b="0" baseline="0" dirty="0">
                          <a:solidFill>
                            <a:schemeClr val="bg2"/>
                          </a:solidFill>
                        </a:rPr>
                        <a:t> = 0.33, </a:t>
                      </a:r>
                      <a:r>
                        <a:rPr lang="en-US" sz="900" b="0" baseline="0" dirty="0" err="1">
                          <a:solidFill>
                            <a:schemeClr val="bg2"/>
                          </a:solidFill>
                        </a:rPr>
                        <a:t>df</a:t>
                      </a:r>
                      <a:r>
                        <a:rPr lang="en-US" sz="900" b="0" baseline="0" dirty="0">
                          <a:solidFill>
                            <a:schemeClr val="bg2"/>
                          </a:solidFill>
                        </a:rPr>
                        <a:t> = 3 (</a:t>
                      </a:r>
                      <a:r>
                        <a:rPr lang="en-US" sz="900" b="0" i="1" baseline="0" dirty="0">
                          <a:solidFill>
                            <a:schemeClr val="bg2"/>
                          </a:solidFill>
                        </a:rPr>
                        <a:t>P</a:t>
                      </a:r>
                      <a:r>
                        <a:rPr lang="en-US" sz="900" b="0" i="0" baseline="0" dirty="0">
                          <a:solidFill>
                            <a:schemeClr val="bg2"/>
                          </a:solidFill>
                        </a:rPr>
                        <a:t> = 0.95), I</a:t>
                      </a:r>
                      <a:r>
                        <a:rPr lang="en-US" sz="900" b="0" i="0" baseline="30000" dirty="0">
                          <a:solidFill>
                            <a:schemeClr val="bg2"/>
                          </a:solidFill>
                        </a:rPr>
                        <a:t>2</a:t>
                      </a:r>
                      <a:r>
                        <a:rPr lang="en-US" sz="900" b="0" i="0" baseline="0" dirty="0">
                          <a:solidFill>
                            <a:schemeClr val="bg2"/>
                          </a:solidFill>
                        </a:rPr>
                        <a:t> = 0%</a:t>
                      </a: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642515253"/>
                  </a:ext>
                </a:extLst>
              </a:tr>
              <a:tr h="1444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Test for overall effect: Z = 2.53 (</a:t>
                      </a:r>
                      <a:r>
                        <a:rPr lang="en-US" sz="900" b="0" i="1" dirty="0">
                          <a:solidFill>
                            <a:schemeClr val="bg2"/>
                          </a:solidFill>
                        </a:rPr>
                        <a:t>P</a:t>
                      </a:r>
                      <a:r>
                        <a:rPr lang="en-US" sz="900" b="0" i="0" dirty="0">
                          <a:solidFill>
                            <a:schemeClr val="bg2"/>
                          </a:solidFill>
                        </a:rPr>
                        <a:t> = 0.01)</a:t>
                      </a: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2882704063"/>
                  </a:ext>
                </a:extLst>
              </a:tr>
              <a:tr h="144488">
                <a:tc>
                  <a:txBody>
                    <a:bodyPr/>
                    <a:lstStyle/>
                    <a:p>
                      <a:r>
                        <a:rPr lang="en-US" sz="900" b="1" dirty="0">
                          <a:solidFill>
                            <a:schemeClr val="bg2"/>
                          </a:solidFill>
                        </a:rPr>
                        <a:t>1.2.2 treatment</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1"/>
                  </a:ext>
                </a:extLst>
              </a:tr>
              <a:tr h="144488">
                <a:tc>
                  <a:txBody>
                    <a:bodyPr/>
                    <a:lstStyle/>
                    <a:p>
                      <a:pPr marL="115888" indent="0"/>
                      <a:r>
                        <a:rPr lang="en-US" sz="900" b="0" dirty="0">
                          <a:solidFill>
                            <a:schemeClr val="bg2"/>
                          </a:solidFill>
                        </a:rPr>
                        <a:t>de Wet 2004</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0" dirty="0">
                          <a:solidFill>
                            <a:schemeClr val="bg2"/>
                          </a:solidFill>
                        </a:rPr>
                        <a:t>0.90 (0.80, 1.02)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2"/>
                  </a:ext>
                </a:extLst>
              </a:tr>
              <a:tr h="144488">
                <a:tc>
                  <a:txBody>
                    <a:bodyPr/>
                    <a:lstStyle/>
                    <a:p>
                      <a:pPr marL="115888" indent="0"/>
                      <a:r>
                        <a:rPr lang="en-US" sz="900" b="0" dirty="0">
                          <a:solidFill>
                            <a:schemeClr val="bg2"/>
                          </a:solidFill>
                        </a:rPr>
                        <a:t>de Wet 2005</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0" dirty="0">
                          <a:solidFill>
                            <a:schemeClr val="bg2"/>
                          </a:solidFill>
                        </a:rPr>
                        <a:t>1.00 (0.93, 1.06)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3"/>
                  </a:ext>
                </a:extLst>
              </a:tr>
              <a:tr h="144488">
                <a:tc>
                  <a:txBody>
                    <a:bodyPr/>
                    <a:lstStyle/>
                    <a:p>
                      <a:pPr marL="115888" indent="0"/>
                      <a:r>
                        <a:rPr lang="en-US" sz="900" b="0" dirty="0">
                          <a:solidFill>
                            <a:schemeClr val="bg2"/>
                          </a:solidFill>
                        </a:rPr>
                        <a:t>Kohno 2010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0" dirty="0">
                          <a:solidFill>
                            <a:schemeClr val="bg2"/>
                          </a:solidFill>
                        </a:rPr>
                        <a:t>0.99 (0.92, 1.06)</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4"/>
                  </a:ext>
                </a:extLst>
              </a:tr>
              <a:tr h="144488">
                <a:tc>
                  <a:txBody>
                    <a:bodyPr/>
                    <a:lstStyle/>
                    <a:p>
                      <a:pPr marL="115888" indent="0"/>
                      <a:r>
                        <a:rPr lang="en-US" sz="900" b="0" dirty="0" err="1">
                          <a:solidFill>
                            <a:schemeClr val="bg2"/>
                          </a:solidFill>
                        </a:rPr>
                        <a:t>Reboli</a:t>
                      </a:r>
                      <a:r>
                        <a:rPr lang="en-US" sz="900" b="0" dirty="0">
                          <a:solidFill>
                            <a:schemeClr val="bg2"/>
                          </a:solidFill>
                        </a:rPr>
                        <a:t> 2007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0" dirty="0">
                          <a:solidFill>
                            <a:schemeClr val="bg2"/>
                          </a:solidFill>
                        </a:rPr>
                        <a:t>1.30 (1.08, 1.57)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5"/>
                  </a:ext>
                </a:extLst>
              </a:tr>
              <a:tr h="144488">
                <a:tc>
                  <a:txBody>
                    <a:bodyPr/>
                    <a:lstStyle/>
                    <a:p>
                      <a:pPr marL="115888" indent="0"/>
                      <a:r>
                        <a:rPr lang="en-US" sz="900" b="0" dirty="0">
                          <a:solidFill>
                            <a:schemeClr val="bg2"/>
                          </a:solidFill>
                        </a:rPr>
                        <a:t>Shang 2012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0" dirty="0">
                          <a:solidFill>
                            <a:schemeClr val="bg2"/>
                          </a:solidFill>
                        </a:rPr>
                        <a:t>0.94 (0.72,</a:t>
                      </a:r>
                      <a:r>
                        <a:rPr lang="en-US" sz="900" b="0" baseline="0" dirty="0">
                          <a:solidFill>
                            <a:schemeClr val="bg2"/>
                          </a:solidFill>
                        </a:rPr>
                        <a:t> 1.24)</a:t>
                      </a: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6"/>
                  </a:ext>
                </a:extLst>
              </a:tr>
              <a:tr h="144488">
                <a:tc>
                  <a:txBody>
                    <a:bodyPr/>
                    <a:lstStyle/>
                    <a:p>
                      <a:pPr marL="115888" indent="0"/>
                      <a:r>
                        <a:rPr lang="en-US" sz="900" b="0" dirty="0">
                          <a:solidFill>
                            <a:schemeClr val="bg2"/>
                          </a:solidFill>
                        </a:rPr>
                        <a:t>Villanueva 2002</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0" dirty="0">
                          <a:solidFill>
                            <a:schemeClr val="bg2"/>
                          </a:solidFill>
                        </a:rPr>
                        <a:t>0.96 (0.84, 1.09)</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7"/>
                  </a:ext>
                </a:extLst>
              </a:tr>
              <a:tr h="144488">
                <a:tc>
                  <a:txBody>
                    <a:bodyPr/>
                    <a:lstStyle/>
                    <a:p>
                      <a:r>
                        <a:rPr lang="en-US" sz="900" b="1" dirty="0">
                          <a:solidFill>
                            <a:schemeClr val="bg2"/>
                          </a:solidFill>
                        </a:rPr>
                        <a:t>Subtotal (95% CI)</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1" dirty="0">
                          <a:solidFill>
                            <a:schemeClr val="bg2"/>
                          </a:solidFill>
                        </a:rPr>
                        <a:t>1.00 (0.93, 1.07)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18"/>
                  </a:ext>
                </a:extLst>
              </a:tr>
              <a:tr h="8451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Heterogeneity: Tau</a:t>
                      </a:r>
                      <a:r>
                        <a:rPr lang="en-US" sz="900" b="0" baseline="30000" dirty="0">
                          <a:solidFill>
                            <a:schemeClr val="bg2"/>
                          </a:solidFill>
                        </a:rPr>
                        <a:t>2</a:t>
                      </a:r>
                      <a:r>
                        <a:rPr lang="en-US" sz="900" b="0" baseline="0" dirty="0">
                          <a:solidFill>
                            <a:schemeClr val="bg2"/>
                          </a:solidFill>
                        </a:rPr>
                        <a:t> = 0.00, Chi</a:t>
                      </a:r>
                      <a:r>
                        <a:rPr lang="en-US" sz="900" b="0" baseline="30000" dirty="0">
                          <a:solidFill>
                            <a:schemeClr val="bg2"/>
                          </a:solidFill>
                        </a:rPr>
                        <a:t>2</a:t>
                      </a:r>
                      <a:r>
                        <a:rPr lang="en-US" sz="900" b="0" baseline="0" dirty="0">
                          <a:solidFill>
                            <a:schemeClr val="bg2"/>
                          </a:solidFill>
                        </a:rPr>
                        <a:t> = 11.64, </a:t>
                      </a:r>
                      <a:r>
                        <a:rPr lang="en-US" sz="900" b="0" baseline="0" dirty="0" err="1">
                          <a:solidFill>
                            <a:schemeClr val="bg2"/>
                          </a:solidFill>
                        </a:rPr>
                        <a:t>df</a:t>
                      </a:r>
                      <a:r>
                        <a:rPr lang="en-US" sz="900" b="0" baseline="0" dirty="0">
                          <a:solidFill>
                            <a:schemeClr val="bg2"/>
                          </a:solidFill>
                        </a:rPr>
                        <a:t> = 5 (</a:t>
                      </a:r>
                      <a:r>
                        <a:rPr lang="en-US" sz="900" b="0" i="1" baseline="0" dirty="0">
                          <a:solidFill>
                            <a:schemeClr val="bg2"/>
                          </a:solidFill>
                        </a:rPr>
                        <a:t>P</a:t>
                      </a:r>
                      <a:r>
                        <a:rPr lang="en-US" sz="900" b="0" i="0" baseline="0" dirty="0">
                          <a:solidFill>
                            <a:schemeClr val="bg2"/>
                          </a:solidFill>
                        </a:rPr>
                        <a:t> = 0.04), I</a:t>
                      </a:r>
                      <a:r>
                        <a:rPr lang="en-US" sz="900" b="0" i="0" baseline="30000" dirty="0">
                          <a:solidFill>
                            <a:schemeClr val="bg2"/>
                          </a:solidFill>
                        </a:rPr>
                        <a:t>2</a:t>
                      </a:r>
                      <a:r>
                        <a:rPr lang="en-US" sz="900" b="0" i="0" baseline="0" dirty="0">
                          <a:solidFill>
                            <a:schemeClr val="bg2"/>
                          </a:solidFill>
                        </a:rPr>
                        <a:t> = 57%</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2406174497"/>
                  </a:ext>
                </a:extLst>
              </a:tr>
              <a:tr h="1444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Test for overall effect: Z = 0.11 (</a:t>
                      </a:r>
                      <a:r>
                        <a:rPr lang="en-US" sz="900" b="0" i="1" dirty="0">
                          <a:solidFill>
                            <a:schemeClr val="bg2"/>
                          </a:solidFill>
                        </a:rPr>
                        <a:t>P</a:t>
                      </a:r>
                      <a:r>
                        <a:rPr lang="en-US" sz="900" b="0" i="0" dirty="0">
                          <a:solidFill>
                            <a:schemeClr val="bg2"/>
                          </a:solidFill>
                        </a:rPr>
                        <a:t> = 0.91)</a:t>
                      </a: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4044489056"/>
                  </a:ext>
                </a:extLst>
              </a:tr>
              <a:tr h="147368">
                <a:tc>
                  <a:txBody>
                    <a:bodyPr/>
                    <a:lstStyle/>
                    <a:p>
                      <a:r>
                        <a:rPr lang="en-US" sz="900" b="1" dirty="0">
                          <a:solidFill>
                            <a:schemeClr val="bg2"/>
                          </a:solidFill>
                        </a:rPr>
                        <a:t>Total (95% CI)</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900" b="1" dirty="0">
                          <a:solidFill>
                            <a:schemeClr val="bg2"/>
                          </a:solidFill>
                        </a:rPr>
                        <a:t>1.02 (0.97, 1.08)</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900" b="1"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22"/>
                  </a:ext>
                </a:extLst>
              </a:tr>
              <a:tr h="1846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Heterogeneity: Tau</a:t>
                      </a:r>
                      <a:r>
                        <a:rPr lang="en-US" sz="900" b="0" baseline="30000" dirty="0">
                          <a:solidFill>
                            <a:schemeClr val="bg2"/>
                          </a:solidFill>
                        </a:rPr>
                        <a:t>2</a:t>
                      </a:r>
                      <a:r>
                        <a:rPr lang="en-US" sz="900" b="0" baseline="0" dirty="0">
                          <a:solidFill>
                            <a:schemeClr val="bg2"/>
                          </a:solidFill>
                        </a:rPr>
                        <a:t> = 0.00, Chi</a:t>
                      </a:r>
                      <a:r>
                        <a:rPr lang="en-US" sz="900" b="0" baseline="30000" dirty="0">
                          <a:solidFill>
                            <a:schemeClr val="bg2"/>
                          </a:solidFill>
                        </a:rPr>
                        <a:t>2</a:t>
                      </a:r>
                      <a:r>
                        <a:rPr lang="en-US" sz="900" b="0" baseline="0" dirty="0">
                          <a:solidFill>
                            <a:schemeClr val="bg2"/>
                          </a:solidFill>
                        </a:rPr>
                        <a:t> = 18.06, </a:t>
                      </a:r>
                      <a:r>
                        <a:rPr lang="en-US" sz="900" b="0" baseline="0" dirty="0" err="1">
                          <a:solidFill>
                            <a:schemeClr val="bg2"/>
                          </a:solidFill>
                        </a:rPr>
                        <a:t>df</a:t>
                      </a:r>
                      <a:r>
                        <a:rPr lang="en-US" sz="900" b="0" baseline="0" dirty="0">
                          <a:solidFill>
                            <a:schemeClr val="bg2"/>
                          </a:solidFill>
                        </a:rPr>
                        <a:t> = 9 (</a:t>
                      </a:r>
                      <a:r>
                        <a:rPr lang="en-US" sz="900" b="0" i="1" baseline="0" dirty="0">
                          <a:solidFill>
                            <a:schemeClr val="bg2"/>
                          </a:solidFill>
                        </a:rPr>
                        <a:t>P</a:t>
                      </a:r>
                      <a:r>
                        <a:rPr lang="en-US" sz="900" b="0" i="0" baseline="0" dirty="0">
                          <a:solidFill>
                            <a:schemeClr val="bg2"/>
                          </a:solidFill>
                        </a:rPr>
                        <a:t> = 0.03), I</a:t>
                      </a:r>
                      <a:r>
                        <a:rPr lang="en-US" sz="900" b="0" i="0" baseline="30000" dirty="0">
                          <a:solidFill>
                            <a:schemeClr val="bg2"/>
                          </a:solidFill>
                        </a:rPr>
                        <a:t>2</a:t>
                      </a:r>
                      <a:r>
                        <a:rPr lang="en-US" sz="900" b="0" i="0" baseline="0" dirty="0">
                          <a:solidFill>
                            <a:schemeClr val="bg2"/>
                          </a:solidFill>
                        </a:rPr>
                        <a:t> = 50%</a:t>
                      </a: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99331217"/>
                  </a:ext>
                </a:extLst>
              </a:tr>
              <a:tr h="1444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2"/>
                          </a:solidFill>
                        </a:rPr>
                        <a:t>Test for overall effect: Z = 0.76 (</a:t>
                      </a:r>
                      <a:r>
                        <a:rPr lang="en-US" sz="900" b="0" i="1" dirty="0">
                          <a:solidFill>
                            <a:schemeClr val="bg2"/>
                          </a:solidFill>
                        </a:rPr>
                        <a:t>P</a:t>
                      </a:r>
                      <a:r>
                        <a:rPr lang="en-US" sz="900" b="0" i="0" dirty="0">
                          <a:solidFill>
                            <a:schemeClr val="bg2"/>
                          </a:solidFill>
                        </a:rPr>
                        <a:t> = 0.45)</a:t>
                      </a:r>
                      <a:endParaRPr lang="en-US" sz="900" b="0" dirty="0">
                        <a:solidFill>
                          <a:schemeClr val="bg2"/>
                        </a:solidFill>
                      </a:endParaRPr>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900" dirty="0"/>
                    </a:p>
                  </a:txBody>
                  <a:tcPr marL="27432" marR="27432"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8921446"/>
                  </a:ext>
                </a:extLst>
              </a:tr>
            </a:tbl>
          </a:graphicData>
        </a:graphic>
      </p:graphicFrame>
      <p:grpSp>
        <p:nvGrpSpPr>
          <p:cNvPr id="4" name="Group 3">
            <a:extLst>
              <a:ext uri="{FF2B5EF4-FFF2-40B4-BE49-F238E27FC236}">
                <a16:creationId xmlns:a16="http://schemas.microsoft.com/office/drawing/2014/main" id="{7E66A3DB-4D29-40B7-AAB4-150A76D0BE6E}"/>
              </a:ext>
            </a:extLst>
          </p:cNvPr>
          <p:cNvGrpSpPr/>
          <p:nvPr/>
        </p:nvGrpSpPr>
        <p:grpSpPr>
          <a:xfrm>
            <a:off x="3853378" y="1600763"/>
            <a:ext cx="2909887" cy="3050679"/>
            <a:chOff x="5996369" y="1352549"/>
            <a:chExt cx="2909887" cy="3050679"/>
          </a:xfrm>
        </p:grpSpPr>
        <p:sp>
          <p:nvSpPr>
            <p:cNvPr id="9" name="Line 40"/>
            <p:cNvSpPr>
              <a:spLocks noChangeShapeType="1"/>
            </p:cNvSpPr>
            <p:nvPr/>
          </p:nvSpPr>
          <p:spPr bwMode="auto">
            <a:xfrm>
              <a:off x="6004306" y="4017963"/>
              <a:ext cx="26670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wrap="square">
              <a:spAutoFit/>
            </a:bodyPr>
            <a:lstStyle/>
            <a:p>
              <a:endParaRPr lang="en-US"/>
            </a:p>
          </p:txBody>
        </p:sp>
        <p:sp>
          <p:nvSpPr>
            <p:cNvPr id="10" name="Line 41"/>
            <p:cNvSpPr>
              <a:spLocks noChangeShapeType="1"/>
            </p:cNvSpPr>
            <p:nvPr/>
          </p:nvSpPr>
          <p:spPr bwMode="auto">
            <a:xfrm>
              <a:off x="6350729"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1" name="Line 42"/>
            <p:cNvSpPr>
              <a:spLocks noChangeShapeType="1"/>
            </p:cNvSpPr>
            <p:nvPr/>
          </p:nvSpPr>
          <p:spPr bwMode="auto">
            <a:xfrm>
              <a:off x="6831252"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4" name="Line 45"/>
            <p:cNvSpPr>
              <a:spLocks noChangeShapeType="1"/>
            </p:cNvSpPr>
            <p:nvPr/>
          </p:nvSpPr>
          <p:spPr bwMode="auto">
            <a:xfrm>
              <a:off x="7926458"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5" name="Line 46"/>
            <p:cNvSpPr>
              <a:spLocks noChangeShapeType="1"/>
            </p:cNvSpPr>
            <p:nvPr/>
          </p:nvSpPr>
          <p:spPr bwMode="auto">
            <a:xfrm>
              <a:off x="8345229" y="3969079"/>
              <a:ext cx="0" cy="9144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sp>
          <p:nvSpPr>
            <p:cNvPr id="17" name="Text Box 48"/>
            <p:cNvSpPr txBox="1">
              <a:spLocks noChangeArrowheads="1"/>
            </p:cNvSpPr>
            <p:nvPr/>
          </p:nvSpPr>
          <p:spPr bwMode="auto">
            <a:xfrm>
              <a:off x="5996369" y="4033896"/>
              <a:ext cx="2909887"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rgbClr val="999900"/>
                    </a:outerShdw>
                  </a:effectLst>
                </a14:hiddenEffects>
              </a:ext>
            </a:extLst>
          </p:spPr>
          <p:txBody>
            <a:bodyPr wrap="squar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ts val="0"/>
                </a:spcBef>
                <a:buClr>
                  <a:schemeClr val="tx1"/>
                </a:buClr>
                <a:buFont typeface="Wingdings" pitchFamily="2" charset="2"/>
                <a:buNone/>
                <a:tabLst>
                  <a:tab pos="284163" algn="ctr"/>
                  <a:tab pos="741363" algn="ctr"/>
                  <a:tab pos="1258888" algn="ctr"/>
                  <a:tab pos="1828800" algn="ctr"/>
                  <a:tab pos="2286000" algn="ctr"/>
                </a:tabLst>
              </a:pPr>
              <a:r>
                <a:rPr lang="en-US" altLang="en-US" sz="900" b="1" dirty="0"/>
                <a:t>	</a:t>
              </a:r>
              <a:r>
                <a:rPr lang="en-US" altLang="en-US" sz="900" b="1" dirty="0">
                  <a:solidFill>
                    <a:schemeClr val="bg2"/>
                  </a:solidFill>
                </a:rPr>
                <a:t>0.5	0.7	1	1.5	2</a:t>
              </a:r>
            </a:p>
            <a:p>
              <a:pPr eaLnBrk="1" hangingPunct="1">
                <a:spcBef>
                  <a:spcPts val="0"/>
                </a:spcBef>
                <a:buClr>
                  <a:schemeClr val="tx1"/>
                </a:buClr>
                <a:buFont typeface="Wingdings" pitchFamily="2" charset="2"/>
                <a:buNone/>
                <a:tabLst>
                  <a:tab pos="2057400" algn="ctr"/>
                </a:tabLst>
              </a:pPr>
              <a:r>
                <a:rPr lang="en-US" altLang="en-US" sz="900" b="1" dirty="0">
                  <a:solidFill>
                    <a:schemeClr val="bg2"/>
                  </a:solidFill>
                </a:rPr>
                <a:t>    Favors triazoles	Favors echinocandins</a:t>
              </a:r>
            </a:p>
          </p:txBody>
        </p:sp>
        <p:sp>
          <p:nvSpPr>
            <p:cNvPr id="18" name="Line 43"/>
            <p:cNvSpPr>
              <a:spLocks noChangeShapeType="1"/>
            </p:cNvSpPr>
            <p:nvPr/>
          </p:nvSpPr>
          <p:spPr bwMode="auto">
            <a:xfrm>
              <a:off x="7355269" y="1352549"/>
              <a:ext cx="0" cy="2706624"/>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spAutoFit/>
            </a:bodyPr>
            <a:lstStyle/>
            <a:p>
              <a:endParaRPr lang="en-US"/>
            </a:p>
          </p:txBody>
        </p:sp>
        <p:grpSp>
          <p:nvGrpSpPr>
            <p:cNvPr id="42" name="Group 41"/>
            <p:cNvGrpSpPr/>
            <p:nvPr/>
          </p:nvGrpSpPr>
          <p:grpSpPr>
            <a:xfrm>
              <a:off x="7356812" y="1491155"/>
              <a:ext cx="215943" cy="54864"/>
              <a:chOff x="7594556" y="1491155"/>
              <a:chExt cx="215943" cy="54864"/>
            </a:xfrm>
          </p:grpSpPr>
          <p:sp>
            <p:nvSpPr>
              <p:cNvPr id="19" name="Line 57"/>
              <p:cNvSpPr>
                <a:spLocks noChangeShapeType="1"/>
              </p:cNvSpPr>
              <p:nvPr/>
            </p:nvSpPr>
            <p:spPr bwMode="auto">
              <a:xfrm flipH="1">
                <a:off x="7594556" y="1520043"/>
                <a:ext cx="215943"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0" name="Rectangle 72"/>
              <p:cNvSpPr>
                <a:spLocks noChangeArrowheads="1"/>
              </p:cNvSpPr>
              <p:nvPr/>
            </p:nvSpPr>
            <p:spPr bwMode="black">
              <a:xfrm>
                <a:off x="7676276" y="1491155"/>
                <a:ext cx="54864" cy="54864"/>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3" name="Group 42"/>
            <p:cNvGrpSpPr/>
            <p:nvPr/>
          </p:nvGrpSpPr>
          <p:grpSpPr>
            <a:xfrm>
              <a:off x="7254234" y="1615922"/>
              <a:ext cx="359552" cy="45720"/>
              <a:chOff x="7491978" y="1605036"/>
              <a:chExt cx="359552" cy="45720"/>
            </a:xfrm>
          </p:grpSpPr>
          <p:sp>
            <p:nvSpPr>
              <p:cNvPr id="21" name="Line 57"/>
              <p:cNvSpPr>
                <a:spLocks noChangeShapeType="1"/>
              </p:cNvSpPr>
              <p:nvPr/>
            </p:nvSpPr>
            <p:spPr bwMode="auto">
              <a:xfrm flipH="1">
                <a:off x="7491978" y="1628481"/>
                <a:ext cx="359552"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2" name="Rectangle 72"/>
              <p:cNvSpPr>
                <a:spLocks noChangeArrowheads="1"/>
              </p:cNvSpPr>
              <p:nvPr/>
            </p:nvSpPr>
            <p:spPr bwMode="black">
              <a:xfrm>
                <a:off x="7658279" y="1605036"/>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4" name="Group 43"/>
            <p:cNvGrpSpPr/>
            <p:nvPr/>
          </p:nvGrpSpPr>
          <p:grpSpPr>
            <a:xfrm>
              <a:off x="7013910" y="1746971"/>
              <a:ext cx="1001391" cy="27432"/>
              <a:chOff x="7251654" y="1725199"/>
              <a:chExt cx="1001391" cy="27432"/>
            </a:xfrm>
          </p:grpSpPr>
          <p:sp>
            <p:nvSpPr>
              <p:cNvPr id="23" name="Line 57"/>
              <p:cNvSpPr>
                <a:spLocks noChangeShapeType="1"/>
              </p:cNvSpPr>
              <p:nvPr/>
            </p:nvSpPr>
            <p:spPr bwMode="auto">
              <a:xfrm flipH="1">
                <a:off x="7251654" y="1736920"/>
                <a:ext cx="1001391"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4" name="Rectangle 72"/>
              <p:cNvSpPr>
                <a:spLocks noChangeArrowheads="1"/>
              </p:cNvSpPr>
              <p:nvPr/>
            </p:nvSpPr>
            <p:spPr bwMode="black">
              <a:xfrm>
                <a:off x="7737435" y="1725199"/>
                <a:ext cx="27432" cy="27432"/>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5" name="Group 44"/>
            <p:cNvGrpSpPr/>
            <p:nvPr/>
          </p:nvGrpSpPr>
          <p:grpSpPr>
            <a:xfrm>
              <a:off x="6964088" y="1841172"/>
              <a:ext cx="805030" cy="27432"/>
              <a:chOff x="7201832" y="1824843"/>
              <a:chExt cx="805030" cy="27432"/>
            </a:xfrm>
          </p:grpSpPr>
          <p:sp>
            <p:nvSpPr>
              <p:cNvPr id="25" name="Line 57"/>
              <p:cNvSpPr>
                <a:spLocks noChangeShapeType="1"/>
              </p:cNvSpPr>
              <p:nvPr/>
            </p:nvSpPr>
            <p:spPr bwMode="auto">
              <a:xfrm flipH="1">
                <a:off x="7201832" y="1842427"/>
                <a:ext cx="80503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6" name="Rectangle 72"/>
              <p:cNvSpPr>
                <a:spLocks noChangeArrowheads="1"/>
              </p:cNvSpPr>
              <p:nvPr/>
            </p:nvSpPr>
            <p:spPr bwMode="black">
              <a:xfrm>
                <a:off x="7582084" y="1824843"/>
                <a:ext cx="27432" cy="27432"/>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sp>
          <p:nvSpPr>
            <p:cNvPr id="27" name="Rectangle 72"/>
            <p:cNvSpPr>
              <a:spLocks noChangeArrowheads="1"/>
            </p:cNvSpPr>
            <p:nvPr/>
          </p:nvSpPr>
          <p:spPr bwMode="black">
            <a:xfrm>
              <a:off x="7373643" y="1919881"/>
              <a:ext cx="182881" cy="100675"/>
            </a:xfrm>
            <a:prstGeom prst="diamond">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nvGrpSpPr>
            <p:cNvPr id="51" name="Group 50"/>
            <p:cNvGrpSpPr/>
            <p:nvPr/>
          </p:nvGrpSpPr>
          <p:grpSpPr>
            <a:xfrm>
              <a:off x="7090112" y="3104751"/>
              <a:ext cx="382997" cy="45720"/>
              <a:chOff x="7327856" y="3131966"/>
              <a:chExt cx="382997" cy="45720"/>
            </a:xfrm>
          </p:grpSpPr>
          <p:sp>
            <p:nvSpPr>
              <p:cNvPr id="39" name="Line 57"/>
              <p:cNvSpPr>
                <a:spLocks noChangeShapeType="1"/>
              </p:cNvSpPr>
              <p:nvPr/>
            </p:nvSpPr>
            <p:spPr bwMode="auto">
              <a:xfrm flipH="1">
                <a:off x="7327856" y="3152481"/>
                <a:ext cx="382997"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8" name="Rectangle 72"/>
              <p:cNvSpPr>
                <a:spLocks noChangeArrowheads="1"/>
              </p:cNvSpPr>
              <p:nvPr/>
            </p:nvSpPr>
            <p:spPr bwMode="black">
              <a:xfrm>
                <a:off x="7497092" y="3131966"/>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6" name="Group 45"/>
            <p:cNvGrpSpPr/>
            <p:nvPr/>
          </p:nvGrpSpPr>
          <p:grpSpPr>
            <a:xfrm>
              <a:off x="7008050" y="2526971"/>
              <a:ext cx="380067" cy="45720"/>
              <a:chOff x="7245794" y="2586844"/>
              <a:chExt cx="380067" cy="45720"/>
            </a:xfrm>
          </p:grpSpPr>
          <p:sp>
            <p:nvSpPr>
              <p:cNvPr id="33" name="Line 57"/>
              <p:cNvSpPr>
                <a:spLocks noChangeShapeType="1"/>
              </p:cNvSpPr>
              <p:nvPr/>
            </p:nvSpPr>
            <p:spPr bwMode="auto">
              <a:xfrm flipH="1">
                <a:off x="7245794" y="2607358"/>
                <a:ext cx="380067"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8" name="Rectangle 72"/>
              <p:cNvSpPr>
                <a:spLocks noChangeArrowheads="1"/>
              </p:cNvSpPr>
              <p:nvPr/>
            </p:nvSpPr>
            <p:spPr bwMode="black">
              <a:xfrm>
                <a:off x="7412088" y="2586844"/>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7" name="Group 46"/>
            <p:cNvGrpSpPr/>
            <p:nvPr/>
          </p:nvGrpSpPr>
          <p:grpSpPr>
            <a:xfrm>
              <a:off x="7248374" y="2632478"/>
              <a:ext cx="180774" cy="45720"/>
              <a:chOff x="7486118" y="2692351"/>
              <a:chExt cx="180774" cy="45720"/>
            </a:xfrm>
          </p:grpSpPr>
          <p:sp>
            <p:nvSpPr>
              <p:cNvPr id="34" name="Line 57"/>
              <p:cNvSpPr>
                <a:spLocks noChangeShapeType="1"/>
              </p:cNvSpPr>
              <p:nvPr/>
            </p:nvSpPr>
            <p:spPr bwMode="auto">
              <a:xfrm flipH="1">
                <a:off x="7486118" y="2718727"/>
                <a:ext cx="180774"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29" name="Rectangle 72"/>
              <p:cNvSpPr>
                <a:spLocks noChangeArrowheads="1"/>
              </p:cNvSpPr>
              <p:nvPr/>
            </p:nvSpPr>
            <p:spPr bwMode="black">
              <a:xfrm>
                <a:off x="7549834" y="2692351"/>
                <a:ext cx="64008"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8" name="Group 47"/>
            <p:cNvGrpSpPr/>
            <p:nvPr/>
          </p:nvGrpSpPr>
          <p:grpSpPr>
            <a:xfrm>
              <a:off x="7221996" y="2757245"/>
              <a:ext cx="221805" cy="45720"/>
              <a:chOff x="7459740" y="2800789"/>
              <a:chExt cx="221805" cy="45720"/>
            </a:xfrm>
          </p:grpSpPr>
          <p:sp>
            <p:nvSpPr>
              <p:cNvPr id="35" name="Line 57"/>
              <p:cNvSpPr>
                <a:spLocks noChangeShapeType="1"/>
              </p:cNvSpPr>
              <p:nvPr/>
            </p:nvSpPr>
            <p:spPr bwMode="auto">
              <a:xfrm flipH="1">
                <a:off x="7459740" y="2824235"/>
                <a:ext cx="221805"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0" name="Rectangle 72"/>
              <p:cNvSpPr>
                <a:spLocks noChangeArrowheads="1"/>
              </p:cNvSpPr>
              <p:nvPr/>
            </p:nvSpPr>
            <p:spPr bwMode="black">
              <a:xfrm>
                <a:off x="7538110" y="2800789"/>
                <a:ext cx="64008"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49" name="Group 48"/>
            <p:cNvGrpSpPr/>
            <p:nvPr/>
          </p:nvGrpSpPr>
          <p:grpSpPr>
            <a:xfrm>
              <a:off x="7465249" y="2863172"/>
              <a:ext cx="547121" cy="45720"/>
              <a:chOff x="7702993" y="2912159"/>
              <a:chExt cx="547121" cy="45720"/>
            </a:xfrm>
          </p:grpSpPr>
          <p:sp>
            <p:nvSpPr>
              <p:cNvPr id="36" name="Line 57"/>
              <p:cNvSpPr>
                <a:spLocks noChangeShapeType="1"/>
              </p:cNvSpPr>
              <p:nvPr/>
            </p:nvSpPr>
            <p:spPr bwMode="auto">
              <a:xfrm flipH="1">
                <a:off x="7702993" y="2935604"/>
                <a:ext cx="547121"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1" name="Rectangle 72"/>
              <p:cNvSpPr>
                <a:spLocks noChangeArrowheads="1"/>
              </p:cNvSpPr>
              <p:nvPr/>
            </p:nvSpPr>
            <p:spPr bwMode="black">
              <a:xfrm>
                <a:off x="7945488" y="2912159"/>
                <a:ext cx="45720" cy="45720"/>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grpSp>
          <p:nvGrpSpPr>
            <p:cNvPr id="50" name="Group 49"/>
            <p:cNvGrpSpPr/>
            <p:nvPr/>
          </p:nvGrpSpPr>
          <p:grpSpPr>
            <a:xfrm>
              <a:off x="6873233" y="3007618"/>
              <a:ext cx="775722" cy="27432"/>
              <a:chOff x="7110977" y="3029390"/>
              <a:chExt cx="775722" cy="27432"/>
            </a:xfrm>
          </p:grpSpPr>
          <p:sp>
            <p:nvSpPr>
              <p:cNvPr id="37" name="Line 57"/>
              <p:cNvSpPr>
                <a:spLocks noChangeShapeType="1"/>
              </p:cNvSpPr>
              <p:nvPr/>
            </p:nvSpPr>
            <p:spPr bwMode="auto">
              <a:xfrm flipH="1">
                <a:off x="7110977" y="3044042"/>
                <a:ext cx="775722"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7A00"/>
                      </a:outerShdw>
                    </a:effectLst>
                  </a14:hiddenEffects>
                </a:ext>
              </a:extLst>
            </p:spPr>
            <p:txBody>
              <a:bodyPr/>
              <a:lstStyle/>
              <a:p>
                <a:endParaRPr lang="en-US"/>
              </a:p>
            </p:txBody>
          </p:sp>
          <p:sp>
            <p:nvSpPr>
              <p:cNvPr id="32" name="Rectangle 72"/>
              <p:cNvSpPr>
                <a:spLocks noChangeArrowheads="1"/>
              </p:cNvSpPr>
              <p:nvPr/>
            </p:nvSpPr>
            <p:spPr bwMode="black">
              <a:xfrm>
                <a:off x="7485358" y="3029390"/>
                <a:ext cx="27432" cy="27432"/>
              </a:xfrm>
              <a:prstGeom prst="rect">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sp>
          <p:nvSpPr>
            <p:cNvPr id="40" name="Rectangle 72"/>
            <p:cNvSpPr>
              <a:spLocks noChangeArrowheads="1"/>
            </p:cNvSpPr>
            <p:nvPr/>
          </p:nvSpPr>
          <p:spPr bwMode="black">
            <a:xfrm>
              <a:off x="7232965" y="3180948"/>
              <a:ext cx="222559" cy="100675"/>
            </a:xfrm>
            <a:prstGeom prst="diamond">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sp>
          <p:nvSpPr>
            <p:cNvPr id="41" name="Rectangle 72"/>
            <p:cNvSpPr>
              <a:spLocks noChangeArrowheads="1"/>
            </p:cNvSpPr>
            <p:nvPr/>
          </p:nvSpPr>
          <p:spPr bwMode="black">
            <a:xfrm>
              <a:off x="7288652" y="3639475"/>
              <a:ext cx="163944" cy="100675"/>
            </a:xfrm>
            <a:prstGeom prst="diamond">
              <a:avLst/>
            </a:prstGeom>
            <a:solidFill>
              <a:schemeClr val="accent3"/>
            </a:solidFill>
            <a:ln>
              <a:noFill/>
            </a:ln>
            <a:effectLs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p>
          </p:txBody>
        </p:sp>
      </p:grpSp>
      <p:sp>
        <p:nvSpPr>
          <p:cNvPr id="52" name="TextBox 51">
            <a:extLst>
              <a:ext uri="{FF2B5EF4-FFF2-40B4-BE49-F238E27FC236}">
                <a16:creationId xmlns:a16="http://schemas.microsoft.com/office/drawing/2014/main" id="{EBA1A72F-F33E-441E-A1B2-F05C0032A46C}"/>
              </a:ext>
            </a:extLst>
          </p:cNvPr>
          <p:cNvSpPr txBox="1"/>
          <p:nvPr/>
        </p:nvSpPr>
        <p:spPr>
          <a:xfrm>
            <a:off x="0" y="4881890"/>
            <a:ext cx="4826000" cy="261610"/>
          </a:xfrm>
          <a:prstGeom prst="rect">
            <a:avLst/>
          </a:prstGeom>
          <a:noFill/>
        </p:spPr>
        <p:txBody>
          <a:bodyPr wrap="square" rtlCol="0">
            <a:spAutoFit/>
          </a:bodyPr>
          <a:lstStyle/>
          <a:p>
            <a:r>
              <a:rPr lang="en-US" sz="1100" dirty="0"/>
              <a:t>Wang JF et al. </a:t>
            </a:r>
            <a:r>
              <a:rPr lang="fr-FR" sz="1100" i="1" dirty="0"/>
              <a:t>Eur J Clin </a:t>
            </a:r>
            <a:r>
              <a:rPr lang="fr-FR" sz="1100" i="1" dirty="0" err="1"/>
              <a:t>Microbiol</a:t>
            </a:r>
            <a:r>
              <a:rPr lang="fr-FR" sz="1100" i="1" dirty="0"/>
              <a:t> Infect Dis.</a:t>
            </a:r>
            <a:r>
              <a:rPr lang="fr-FR" sz="1050" dirty="0"/>
              <a:t>2015</a:t>
            </a:r>
            <a:r>
              <a:rPr lang="fr-FR" sz="1100" dirty="0"/>
              <a:t>;34(4):651-659. </a:t>
            </a:r>
            <a:endParaRPr lang="en-US" sz="1100" dirty="0"/>
          </a:p>
        </p:txBody>
      </p:sp>
    </p:spTree>
    <p:extLst>
      <p:ext uri="{BB962C8B-B14F-4D97-AF65-F5344CB8AC3E}">
        <p14:creationId xmlns:p14="http://schemas.microsoft.com/office/powerpoint/2010/main" val="3365786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10933366"/>
              </p:ext>
            </p:extLst>
          </p:nvPr>
        </p:nvGraphicFramePr>
        <p:xfrm>
          <a:off x="285750" y="1102829"/>
          <a:ext cx="8572500" cy="24180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0000"/>
                    </a:ext>
                  </a:extLst>
                </a:gridCol>
                <a:gridCol w="3822192">
                  <a:extLst>
                    <a:ext uri="{9D8B030D-6E8A-4147-A177-3AD203B41FA5}">
                      <a16:colId xmlns:a16="http://schemas.microsoft.com/office/drawing/2014/main" val="20001"/>
                    </a:ext>
                  </a:extLst>
                </a:gridCol>
                <a:gridCol w="3252978">
                  <a:extLst>
                    <a:ext uri="{9D8B030D-6E8A-4147-A177-3AD203B41FA5}">
                      <a16:colId xmlns:a16="http://schemas.microsoft.com/office/drawing/2014/main" val="20002"/>
                    </a:ext>
                  </a:extLst>
                </a:gridCol>
              </a:tblGrid>
              <a:tr h="370840">
                <a:tc>
                  <a:txBody>
                    <a:bodyPr/>
                    <a:lstStyle/>
                    <a:p>
                      <a:endParaRPr lang="en-US" sz="1400" dirty="0"/>
                    </a:p>
                  </a:txBody>
                  <a:tcPr/>
                </a:tc>
                <a:tc>
                  <a:txBody>
                    <a:bodyPr/>
                    <a:lstStyle/>
                    <a:p>
                      <a:r>
                        <a:rPr lang="en-US" sz="1400" dirty="0"/>
                        <a:t>Commonly</a:t>
                      </a:r>
                      <a:r>
                        <a:rPr lang="en-US" sz="1400" baseline="0" dirty="0"/>
                        <a:t> Used Combination Therapy</a:t>
                      </a:r>
                      <a:endParaRPr lang="en-US" sz="1400" dirty="0"/>
                    </a:p>
                  </a:txBody>
                  <a:tcPr/>
                </a:tc>
                <a:tc>
                  <a:txBody>
                    <a:bodyPr/>
                    <a:lstStyle/>
                    <a:p>
                      <a:endParaRPr lang="en-US" sz="1400" dirty="0"/>
                    </a:p>
                  </a:txBody>
                  <a:tcPr/>
                </a:tc>
                <a:extLst>
                  <a:ext uri="{0D108BD9-81ED-4DB2-BD59-A6C34878D82A}">
                    <a16:rowId xmlns:a16="http://schemas.microsoft.com/office/drawing/2014/main" val="10000"/>
                  </a:ext>
                </a:extLst>
              </a:tr>
              <a:tr h="370840">
                <a:tc>
                  <a:txBody>
                    <a:bodyPr/>
                    <a:lstStyle/>
                    <a:p>
                      <a:r>
                        <a:rPr lang="en-US" sz="1400" b="1" dirty="0"/>
                        <a:t>Invasive candidiasis</a:t>
                      </a:r>
                    </a:p>
                  </a:txBody>
                  <a:tcPr/>
                </a:tc>
                <a:tc>
                  <a:txBody>
                    <a:bodyPr/>
                    <a:lstStyle/>
                    <a:p>
                      <a:pPr algn="ctr"/>
                      <a:r>
                        <a:rPr lang="en-US" sz="1400" b="1" dirty="0" err="1"/>
                        <a:t>AmB</a:t>
                      </a:r>
                      <a:r>
                        <a:rPr lang="en-US" sz="1400" b="1" baseline="0" dirty="0"/>
                        <a:t> + flucytosine</a:t>
                      </a:r>
                    </a:p>
                    <a:p>
                      <a:pPr algn="ctr"/>
                      <a:r>
                        <a:rPr lang="en-US" sz="1400" b="1" baseline="0" dirty="0" err="1"/>
                        <a:t>AmB</a:t>
                      </a:r>
                      <a:r>
                        <a:rPr lang="en-US" sz="1400" b="1" baseline="0" dirty="0"/>
                        <a:t> + azole</a:t>
                      </a:r>
                    </a:p>
                    <a:p>
                      <a:pPr algn="ctr"/>
                      <a:r>
                        <a:rPr lang="en-US" sz="1400" b="1" baseline="0" dirty="0"/>
                        <a:t>Echinocandin + azole</a:t>
                      </a:r>
                      <a:endParaRPr lang="en-US" sz="1400" b="1" dirty="0"/>
                    </a:p>
                  </a:txBody>
                  <a:tcPr/>
                </a:tc>
                <a:tc>
                  <a:txBody>
                    <a:bodyPr/>
                    <a:lstStyle/>
                    <a:p>
                      <a:r>
                        <a:rPr lang="en-US" sz="1400" dirty="0"/>
                        <a:t>Pappas et al</a:t>
                      </a:r>
                      <a:r>
                        <a:rPr lang="en-US" sz="1400" baseline="0" dirty="0"/>
                        <a:t>. 2016 IDSA  guidelines*</a:t>
                      </a:r>
                    </a:p>
                    <a:p>
                      <a:r>
                        <a:rPr lang="en-US" sz="1400" baseline="0" dirty="0"/>
                        <a:t>Rex et al.</a:t>
                      </a:r>
                    </a:p>
                    <a:p>
                      <a:r>
                        <a:rPr lang="en-US" sz="1400" baseline="0" dirty="0"/>
                        <a:t>Cui et al.</a:t>
                      </a:r>
                    </a:p>
                    <a:p>
                      <a:r>
                        <a:rPr lang="en-US" sz="1400" baseline="0" dirty="0"/>
                        <a:t>Chen et al.</a:t>
                      </a:r>
                    </a:p>
                  </a:txBody>
                  <a:tcPr/>
                </a:tc>
                <a:extLst>
                  <a:ext uri="{0D108BD9-81ED-4DB2-BD59-A6C34878D82A}">
                    <a16:rowId xmlns:a16="http://schemas.microsoft.com/office/drawing/2014/main" val="10001"/>
                  </a:ext>
                </a:extLst>
              </a:tr>
              <a:tr h="370840">
                <a:tc>
                  <a:txBody>
                    <a:bodyPr/>
                    <a:lstStyle/>
                    <a:p>
                      <a:r>
                        <a:rPr lang="en-US" sz="1400" b="1" dirty="0"/>
                        <a:t>Invasive aspergillosis</a:t>
                      </a:r>
                    </a:p>
                  </a:txBody>
                  <a:tcPr/>
                </a:tc>
                <a:tc>
                  <a:txBody>
                    <a:bodyPr/>
                    <a:lstStyle/>
                    <a:p>
                      <a:pPr algn="ctr"/>
                      <a:r>
                        <a:rPr lang="en-US" sz="1400" b="1" dirty="0"/>
                        <a:t>Azole or </a:t>
                      </a:r>
                      <a:r>
                        <a:rPr lang="en-US" sz="1400" b="1" dirty="0" err="1"/>
                        <a:t>AmB</a:t>
                      </a:r>
                      <a:r>
                        <a:rPr lang="en-US" sz="1400" b="1" dirty="0"/>
                        <a:t> + echinocandin</a:t>
                      </a:r>
                    </a:p>
                    <a:p>
                      <a:pPr algn="ctr"/>
                      <a:endParaRPr lang="en-US" sz="1400" b="1" dirty="0"/>
                    </a:p>
                    <a:p>
                      <a:pPr algn="ctr"/>
                      <a:r>
                        <a:rPr lang="en-US" sz="1400" b="1" dirty="0"/>
                        <a:t>Voriconazole + anidulafungin</a:t>
                      </a:r>
                    </a:p>
                  </a:txBody>
                  <a:tcPr/>
                </a:tc>
                <a:tc>
                  <a:txBody>
                    <a:bodyPr/>
                    <a:lstStyle/>
                    <a:p>
                      <a:r>
                        <a:rPr lang="en-US" sz="1400" dirty="0"/>
                        <a:t>Patterson et al</a:t>
                      </a:r>
                      <a:r>
                        <a:rPr lang="en-US" sz="1400" baseline="0" dirty="0"/>
                        <a:t>. 2016 IDSA  guidelines</a:t>
                      </a:r>
                    </a:p>
                    <a:p>
                      <a:r>
                        <a:rPr lang="en-US" sz="1400" baseline="0" dirty="0" err="1"/>
                        <a:t>Panackal</a:t>
                      </a:r>
                      <a:r>
                        <a:rPr lang="en-US" sz="1400" baseline="0" dirty="0"/>
                        <a:t> et al.**</a:t>
                      </a:r>
                      <a:endParaRPr lang="en-US" sz="1400" baseline="30000" dirty="0"/>
                    </a:p>
                    <a:p>
                      <a:r>
                        <a:rPr lang="en-US" sz="1400" baseline="0" dirty="0"/>
                        <a:t>Marr et al.</a:t>
                      </a:r>
                    </a:p>
                  </a:txBody>
                  <a:tcPr/>
                </a:tc>
                <a:extLst>
                  <a:ext uri="{0D108BD9-81ED-4DB2-BD59-A6C34878D82A}">
                    <a16:rowId xmlns:a16="http://schemas.microsoft.com/office/drawing/2014/main" val="10002"/>
                  </a:ext>
                </a:extLst>
              </a:tr>
              <a:tr h="370840">
                <a:tc>
                  <a:txBody>
                    <a:bodyPr/>
                    <a:lstStyle/>
                    <a:p>
                      <a:r>
                        <a:rPr lang="en-US" sz="1400" b="1" dirty="0" err="1"/>
                        <a:t>Mucormycosis</a:t>
                      </a:r>
                      <a:endParaRPr lang="en-US" sz="1400" b="1" dirty="0"/>
                    </a:p>
                  </a:txBody>
                  <a:tcPr/>
                </a:tc>
                <a:tc>
                  <a:txBody>
                    <a:bodyPr/>
                    <a:lstStyle/>
                    <a:p>
                      <a:pPr algn="ctr"/>
                      <a:r>
                        <a:rPr lang="en-US" sz="1400" b="1" dirty="0" err="1"/>
                        <a:t>AmB</a:t>
                      </a:r>
                      <a:r>
                        <a:rPr lang="en-US" sz="1400" b="1" dirty="0"/>
                        <a:t> + posaconazole or </a:t>
                      </a:r>
                      <a:r>
                        <a:rPr lang="en-US" sz="1400" b="1" dirty="0" err="1"/>
                        <a:t>caspofungin</a:t>
                      </a:r>
                      <a:endParaRPr lang="en-US" sz="1400" b="1" dirty="0"/>
                    </a:p>
                  </a:txBody>
                  <a:tcPr/>
                </a:tc>
                <a:tc>
                  <a:txBody>
                    <a:bodyPr/>
                    <a:lstStyle/>
                    <a:p>
                      <a:r>
                        <a:rPr lang="en-US" sz="1400" dirty="0" err="1"/>
                        <a:t>Cornley</a:t>
                      </a:r>
                      <a:r>
                        <a:rPr lang="en-US" sz="1400" baseline="0" dirty="0"/>
                        <a:t> et al.***</a:t>
                      </a:r>
                      <a:endParaRPr lang="en-US" sz="1400" dirty="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3464303E-CA5B-4AEE-9D90-13CAA5C84DEF}"/>
              </a:ext>
            </a:extLst>
          </p:cNvPr>
          <p:cNvSpPr>
            <a:spLocks noGrp="1"/>
          </p:cNvSpPr>
          <p:nvPr>
            <p:ph type="sldNum" sz="quarter" idx="12"/>
          </p:nvPr>
        </p:nvSpPr>
        <p:spPr/>
        <p:txBody>
          <a:bodyPr/>
          <a:lstStyle/>
          <a:p>
            <a:fld id="{F4F37E10-BB36-47A4-BC95-F479C5EA9F5E}" type="slidenum">
              <a:rPr lang="en-US" smtClean="0">
                <a:solidFill>
                  <a:prstClr val="white"/>
                </a:solidFill>
              </a:rPr>
              <a:pPr/>
              <a:t>75</a:t>
            </a:fld>
            <a:endParaRPr lang="en-US">
              <a:solidFill>
                <a:prstClr val="white"/>
              </a:solidFill>
            </a:endParaRPr>
          </a:p>
        </p:txBody>
      </p:sp>
      <p:sp>
        <p:nvSpPr>
          <p:cNvPr id="4" name="Title 3">
            <a:extLst>
              <a:ext uri="{FF2B5EF4-FFF2-40B4-BE49-F238E27FC236}">
                <a16:creationId xmlns:a16="http://schemas.microsoft.com/office/drawing/2014/main" id="{B5C84BEF-CFAD-4641-9F59-520ADBFC8825}"/>
              </a:ext>
            </a:extLst>
          </p:cNvPr>
          <p:cNvSpPr>
            <a:spLocks noGrp="1"/>
          </p:cNvSpPr>
          <p:nvPr>
            <p:ph type="title"/>
          </p:nvPr>
        </p:nvSpPr>
        <p:spPr/>
        <p:txBody>
          <a:bodyPr>
            <a:normAutofit fontScale="90000"/>
          </a:bodyPr>
          <a:lstStyle/>
          <a:p>
            <a:r>
              <a:rPr lang="en-US" dirty="0"/>
              <a:t>Potential Role for Combination Antifungal Therapy</a:t>
            </a:r>
            <a:r>
              <a:rPr lang="en-US" baseline="30000" dirty="0"/>
              <a:t>†</a:t>
            </a:r>
          </a:p>
        </p:txBody>
      </p:sp>
      <p:sp>
        <p:nvSpPr>
          <p:cNvPr id="6" name="TextBox 5">
            <a:extLst>
              <a:ext uri="{FF2B5EF4-FFF2-40B4-BE49-F238E27FC236}">
                <a16:creationId xmlns:a16="http://schemas.microsoft.com/office/drawing/2014/main" id="{4363F8E5-1A51-44D7-857E-40E4DD0D7CBC}"/>
              </a:ext>
            </a:extLst>
          </p:cNvPr>
          <p:cNvSpPr txBox="1"/>
          <p:nvPr/>
        </p:nvSpPr>
        <p:spPr>
          <a:xfrm>
            <a:off x="3080" y="3603202"/>
            <a:ext cx="8925020" cy="1538883"/>
          </a:xfrm>
          <a:prstGeom prst="rect">
            <a:avLst/>
          </a:prstGeom>
          <a:noFill/>
        </p:spPr>
        <p:txBody>
          <a:bodyPr wrap="square" rtlCol="0" anchor="b">
            <a:spAutoFit/>
          </a:bodyPr>
          <a:lstStyle/>
          <a:p>
            <a:r>
              <a:rPr lang="en-US" sz="1200" baseline="30000" dirty="0"/>
              <a:t>†</a:t>
            </a:r>
            <a:r>
              <a:rPr lang="en-US" sz="1200" dirty="0"/>
              <a:t>The therapeutic benefit of combination antifungal therapy remains a topic of debate; </a:t>
            </a:r>
            <a:r>
              <a:rPr lang="sv-SE" sz="1200" dirty="0"/>
              <a:t>*Amphotericin B with or without flucytosine for initial therapy for candida native valve endocarditis, candida CNS infection, azole-resistant </a:t>
            </a:r>
            <a:r>
              <a:rPr lang="sv-SE" sz="1200" i="1" dirty="0"/>
              <a:t>Candida </a:t>
            </a:r>
            <a:r>
              <a:rPr lang="sv-SE" sz="1200" dirty="0"/>
              <a:t>glabrata, ascending pyelonephritis and fluconazole-resistant candida endophthalmitis; **Salvage therapy with echinocandin either alone or in combination against invasive aspergillosis. Uncertainty of the CAF still exists; ***Intent to cure therapy for refractory disease or in case of interolance to prior antigunal therapy.</a:t>
            </a:r>
          </a:p>
          <a:p>
            <a:r>
              <a:rPr lang="sv-SE" sz="1200" dirty="0"/>
              <a:t>IDSA, Infectious Diseases Society of America.</a:t>
            </a:r>
          </a:p>
          <a:p>
            <a:endParaRPr lang="sv-SE" sz="1100" dirty="0"/>
          </a:p>
          <a:p>
            <a:r>
              <a:rPr lang="sv-SE" sz="1100" dirty="0"/>
              <a:t>Campitelli M et al. </a:t>
            </a:r>
            <a:r>
              <a:rPr lang="sv-SE" sz="1100" i="1" dirty="0"/>
              <a:t>J Clin Med Res</a:t>
            </a:r>
            <a:r>
              <a:rPr lang="sv-SE" sz="1100" dirty="0"/>
              <a:t>. 2017;9(6):451-456.</a:t>
            </a:r>
            <a:endParaRPr lang="en-US" sz="1100" dirty="0"/>
          </a:p>
        </p:txBody>
      </p:sp>
    </p:spTree>
    <p:extLst>
      <p:ext uri="{BB962C8B-B14F-4D97-AF65-F5344CB8AC3E}">
        <p14:creationId xmlns:p14="http://schemas.microsoft.com/office/powerpoint/2010/main" val="1403394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9A802A-0A63-4B39-802C-9AFE8C9251B9}"/>
              </a:ext>
            </a:extLst>
          </p:cNvPr>
          <p:cNvSpPr>
            <a:spLocks noGrp="1"/>
          </p:cNvSpPr>
          <p:nvPr>
            <p:ph type="sldNum" sz="quarter" idx="12"/>
          </p:nvPr>
        </p:nvSpPr>
        <p:spPr/>
        <p:txBody>
          <a:bodyPr/>
          <a:lstStyle/>
          <a:p>
            <a:fld id="{F4F37E10-BB36-47A4-BC95-F479C5EA9F5E}" type="slidenum">
              <a:rPr lang="en-US" smtClean="0">
                <a:solidFill>
                  <a:prstClr val="white"/>
                </a:solidFill>
              </a:rPr>
              <a:pPr/>
              <a:t>76</a:t>
            </a:fld>
            <a:endParaRPr lang="en-US">
              <a:solidFill>
                <a:prstClr val="white"/>
              </a:solidFill>
            </a:endParaRPr>
          </a:p>
        </p:txBody>
      </p:sp>
      <p:sp>
        <p:nvSpPr>
          <p:cNvPr id="4" name="Title 3">
            <a:extLst>
              <a:ext uri="{FF2B5EF4-FFF2-40B4-BE49-F238E27FC236}">
                <a16:creationId xmlns:a16="http://schemas.microsoft.com/office/drawing/2014/main" id="{C83BCFC1-CBF8-4AD0-9B3C-28F3F8611131}"/>
              </a:ext>
            </a:extLst>
          </p:cNvPr>
          <p:cNvSpPr>
            <a:spLocks noGrp="1"/>
          </p:cNvSpPr>
          <p:nvPr>
            <p:ph type="title"/>
          </p:nvPr>
        </p:nvSpPr>
        <p:spPr>
          <a:xfrm>
            <a:off x="457200" y="291704"/>
            <a:ext cx="8229600" cy="725355"/>
          </a:xfrm>
        </p:spPr>
        <p:txBody>
          <a:bodyPr/>
          <a:lstStyle/>
          <a:p>
            <a:r>
              <a:rPr lang="en-US" dirty="0"/>
              <a:t>Biofilms</a:t>
            </a:r>
          </a:p>
        </p:txBody>
      </p:sp>
      <p:pic>
        <p:nvPicPr>
          <p:cNvPr id="5" name="Picture 4">
            <a:extLst>
              <a:ext uri="{FF2B5EF4-FFF2-40B4-BE49-F238E27FC236}">
                <a16:creationId xmlns:a16="http://schemas.microsoft.com/office/drawing/2014/main" id="{47934B55-67F4-47B7-85DF-8D1AFE2E7979}"/>
              </a:ext>
            </a:extLst>
          </p:cNvPr>
          <p:cNvPicPr>
            <a:picLocks noChangeAspect="1"/>
          </p:cNvPicPr>
          <p:nvPr/>
        </p:nvPicPr>
        <p:blipFill>
          <a:blip r:embed="rId3"/>
          <a:stretch>
            <a:fillRect/>
          </a:stretch>
        </p:blipFill>
        <p:spPr>
          <a:xfrm>
            <a:off x="415637" y="1407450"/>
            <a:ext cx="8312727" cy="3076297"/>
          </a:xfrm>
          <a:prstGeom prst="rect">
            <a:avLst/>
          </a:prstGeom>
        </p:spPr>
      </p:pic>
      <p:sp>
        <p:nvSpPr>
          <p:cNvPr id="6" name="TextBox 5">
            <a:extLst>
              <a:ext uri="{FF2B5EF4-FFF2-40B4-BE49-F238E27FC236}">
                <a16:creationId xmlns:a16="http://schemas.microsoft.com/office/drawing/2014/main" id="{80C303DC-7AF8-4C84-972C-B434F127605F}"/>
              </a:ext>
            </a:extLst>
          </p:cNvPr>
          <p:cNvSpPr txBox="1"/>
          <p:nvPr/>
        </p:nvSpPr>
        <p:spPr>
          <a:xfrm>
            <a:off x="0" y="4872852"/>
            <a:ext cx="8266176" cy="261610"/>
          </a:xfrm>
          <a:prstGeom prst="rect">
            <a:avLst/>
          </a:prstGeom>
          <a:noFill/>
        </p:spPr>
        <p:txBody>
          <a:bodyPr wrap="square" rtlCol="0">
            <a:spAutoFit/>
          </a:bodyPr>
          <a:lstStyle/>
          <a:p>
            <a:r>
              <a:rPr lang="en-US" sz="1100" dirty="0"/>
              <a:t>Jabra-</a:t>
            </a:r>
            <a:r>
              <a:rPr lang="en-US" sz="1100" dirty="0" err="1"/>
              <a:t>Rizk</a:t>
            </a:r>
            <a:r>
              <a:rPr lang="en-US" sz="1100" dirty="0"/>
              <a:t> MA et al. </a:t>
            </a:r>
            <a:r>
              <a:rPr lang="en-US" sz="1100" i="1" dirty="0" err="1"/>
              <a:t>Emerg</a:t>
            </a:r>
            <a:r>
              <a:rPr lang="en-US" sz="1100" i="1" dirty="0"/>
              <a:t> Infect Dis</a:t>
            </a:r>
            <a:r>
              <a:rPr lang="en-US" sz="1100" dirty="0"/>
              <a:t>. 2004;10(1):14–19.</a:t>
            </a:r>
          </a:p>
        </p:txBody>
      </p:sp>
    </p:spTree>
    <p:extLst>
      <p:ext uri="{BB962C8B-B14F-4D97-AF65-F5344CB8AC3E}">
        <p14:creationId xmlns:p14="http://schemas.microsoft.com/office/powerpoint/2010/main" val="123991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6BAAB2-707C-43DF-B87B-FFF14FC7F057}"/>
              </a:ext>
            </a:extLst>
          </p:cNvPr>
          <p:cNvSpPr>
            <a:spLocks noGrp="1"/>
          </p:cNvSpPr>
          <p:nvPr>
            <p:ph type="sldNum" sz="quarter" idx="12"/>
          </p:nvPr>
        </p:nvSpPr>
        <p:spPr/>
        <p:txBody>
          <a:bodyPr/>
          <a:lstStyle/>
          <a:p>
            <a:fld id="{F4F37E10-BB36-47A4-BC95-F479C5EA9F5E}" type="slidenum">
              <a:rPr lang="en-US" smtClean="0">
                <a:solidFill>
                  <a:prstClr val="white"/>
                </a:solidFill>
              </a:rPr>
              <a:pPr/>
              <a:t>77</a:t>
            </a:fld>
            <a:endParaRPr lang="en-US">
              <a:solidFill>
                <a:prstClr val="white"/>
              </a:solidFill>
            </a:endParaRPr>
          </a:p>
        </p:txBody>
      </p:sp>
      <p:sp>
        <p:nvSpPr>
          <p:cNvPr id="2" name="Title 1">
            <a:extLst>
              <a:ext uri="{FF2B5EF4-FFF2-40B4-BE49-F238E27FC236}">
                <a16:creationId xmlns:a16="http://schemas.microsoft.com/office/drawing/2014/main" id="{18047AE0-33FD-4B69-A953-04BD9BFFC768}"/>
              </a:ext>
            </a:extLst>
          </p:cNvPr>
          <p:cNvSpPr>
            <a:spLocks noGrp="1"/>
          </p:cNvSpPr>
          <p:nvPr>
            <p:ph type="title"/>
          </p:nvPr>
        </p:nvSpPr>
        <p:spPr/>
        <p:txBody>
          <a:bodyPr>
            <a:normAutofit/>
          </a:bodyPr>
          <a:lstStyle/>
          <a:p>
            <a:r>
              <a:rPr lang="en-US" dirty="0"/>
              <a:t>Development of Azole Resistance</a:t>
            </a:r>
          </a:p>
        </p:txBody>
      </p:sp>
      <p:sp>
        <p:nvSpPr>
          <p:cNvPr id="9" name="TextBox 8">
            <a:extLst>
              <a:ext uri="{FF2B5EF4-FFF2-40B4-BE49-F238E27FC236}">
                <a16:creationId xmlns:a16="http://schemas.microsoft.com/office/drawing/2014/main" id="{28444CE7-B211-4A83-B827-9FEB0192F7E3}"/>
              </a:ext>
            </a:extLst>
          </p:cNvPr>
          <p:cNvSpPr txBox="1"/>
          <p:nvPr/>
        </p:nvSpPr>
        <p:spPr>
          <a:xfrm>
            <a:off x="0" y="4870343"/>
            <a:ext cx="7077456" cy="261610"/>
          </a:xfrm>
          <a:prstGeom prst="rect">
            <a:avLst/>
          </a:prstGeom>
          <a:noFill/>
        </p:spPr>
        <p:txBody>
          <a:bodyPr wrap="square" rtlCol="0">
            <a:spAutoFit/>
          </a:bodyPr>
          <a:lstStyle/>
          <a:p>
            <a:r>
              <a:rPr lang="en-US" sz="1100" dirty="0"/>
              <a:t>Perlin DS et al. </a:t>
            </a:r>
            <a:r>
              <a:rPr lang="en-US" sz="1100" i="1" dirty="0" err="1"/>
              <a:t>Curr</a:t>
            </a:r>
            <a:r>
              <a:rPr lang="en-US" sz="1100" i="1" dirty="0"/>
              <a:t> </a:t>
            </a:r>
            <a:r>
              <a:rPr lang="en-US" sz="1100" i="1" dirty="0" err="1"/>
              <a:t>Clin</a:t>
            </a:r>
            <a:r>
              <a:rPr lang="en-US" sz="1100" i="1" dirty="0"/>
              <a:t> </a:t>
            </a:r>
            <a:r>
              <a:rPr lang="en-US" sz="1100" i="1" dirty="0" err="1"/>
              <a:t>Microbiol</a:t>
            </a:r>
            <a:r>
              <a:rPr lang="en-US" sz="1100" i="1" dirty="0"/>
              <a:t> Rep</a:t>
            </a:r>
            <a:r>
              <a:rPr lang="en-US" sz="1100" dirty="0"/>
              <a:t>. 2015; 2(2): 84–95. </a:t>
            </a:r>
          </a:p>
        </p:txBody>
      </p:sp>
      <p:grpSp>
        <p:nvGrpSpPr>
          <p:cNvPr id="338" name="Group 337"/>
          <p:cNvGrpSpPr/>
          <p:nvPr/>
        </p:nvGrpSpPr>
        <p:grpSpPr>
          <a:xfrm>
            <a:off x="2651670" y="1126672"/>
            <a:ext cx="3614257" cy="3736272"/>
            <a:chOff x="2837944" y="1126672"/>
            <a:chExt cx="3614257" cy="3736272"/>
          </a:xfrm>
        </p:grpSpPr>
        <p:grpSp>
          <p:nvGrpSpPr>
            <p:cNvPr id="215" name="Group 214"/>
            <p:cNvGrpSpPr/>
            <p:nvPr/>
          </p:nvGrpSpPr>
          <p:grpSpPr>
            <a:xfrm>
              <a:off x="3595790" y="1373504"/>
              <a:ext cx="1365885" cy="260351"/>
              <a:chOff x="3680460" y="1373504"/>
              <a:chExt cx="1365885" cy="260351"/>
            </a:xfrm>
          </p:grpSpPr>
          <p:sp>
            <p:nvSpPr>
              <p:cNvPr id="4" name="Oval 3"/>
              <p:cNvSpPr/>
              <p:nvPr/>
            </p:nvSpPr>
            <p:spPr>
              <a:xfrm>
                <a:off x="3756660" y="137731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83330" y="139636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680460" y="147446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796665" y="151637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70960" y="141541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04310" y="137731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02405" y="144208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28110" y="147256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920490" y="154114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051935" y="154495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133850" y="150875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133850" y="144589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179570" y="138493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284345" y="142303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246245" y="154876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370070" y="157352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73880" y="151066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21505" y="144970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21505" y="138493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58665" y="137921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52950" y="144398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509135" y="150494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505325" y="157543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617720" y="154685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672965" y="141731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02505" y="137350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800600" y="144398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747260" y="150494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749165" y="157352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80610" y="1573529"/>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941570" y="1442084"/>
                <a:ext cx="104775" cy="58421"/>
              </a:xfrm>
              <a:prstGeom prst="ellipse">
                <a:avLst/>
              </a:prstGeom>
              <a:solidFill>
                <a:schemeClr val="accent6">
                  <a:lumMod val="40000"/>
                  <a:lumOff val="6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14750" y="14935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29050" y="153352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03345" y="143446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68115" y="15030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39540" y="15697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19550" y="145922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36695" y="140207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91940" y="15697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73855" y="152590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68140" y="145732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13860" y="140588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26255" y="144398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89120" y="158876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63390" y="156019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02455" y="152590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53890" y="147065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50080" y="140588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02480" y="138493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591050" y="14554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37710" y="15316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37710" y="159257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0580" y="156590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712970" y="143255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36795" y="139255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831080" y="14649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64405" y="152590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779645" y="159829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899660" y="158495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72050" y="147065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906306" y="1916429"/>
              <a:ext cx="1365885" cy="260351"/>
              <a:chOff x="3990975" y="1916429"/>
              <a:chExt cx="1365885" cy="260351"/>
            </a:xfrm>
          </p:grpSpPr>
          <p:sp>
            <p:nvSpPr>
              <p:cNvPr id="71" name="Oval 70"/>
              <p:cNvSpPr/>
              <p:nvPr/>
            </p:nvSpPr>
            <p:spPr>
              <a:xfrm>
                <a:off x="4067175" y="192023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093845" y="193928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990975" y="201739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107180" y="205930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81475" y="195833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314825" y="192023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12920" y="198500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238625" y="201548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231005" y="208406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62450" y="208787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444365" y="205168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444365" y="198881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490085" y="192785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94860" y="196595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56760" y="209168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680585" y="211645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684395" y="205358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32020" y="199262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732020" y="192785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869180" y="192214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63465" y="198691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819650" y="204787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15840" y="211835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928235" y="208978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983480" y="196024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113020" y="191642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111115" y="198691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057775" y="204787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059680" y="211645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191125" y="2116454"/>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2085" y="1985009"/>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25265" y="20364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139565" y="207644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213860" y="197738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278630" y="204596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250055" y="21126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330065" y="200215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347210" y="194500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402455" y="21126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484370" y="206882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478655" y="200024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524375" y="194881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636770" y="198691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699635" y="213169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573905" y="21031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712970" y="206882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764405" y="201358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760595" y="194881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912995" y="192785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901565" y="19983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848225" y="207454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848225" y="213550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951095" y="210883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023485" y="197548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47310" y="193547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41595" y="200786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074920" y="206882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090160" y="2141219"/>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10175" y="212788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282565" y="2013584"/>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3934934" y="3480336"/>
              <a:ext cx="1365885" cy="260351"/>
              <a:chOff x="4019604" y="3480336"/>
              <a:chExt cx="1365885" cy="260351"/>
            </a:xfrm>
          </p:grpSpPr>
          <p:sp>
            <p:nvSpPr>
              <p:cNvPr id="133" name="Oval 132"/>
              <p:cNvSpPr/>
              <p:nvPr/>
            </p:nvSpPr>
            <p:spPr>
              <a:xfrm>
                <a:off x="4095804" y="348414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122474" y="3503196"/>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019604" y="358130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135809" y="362321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210104" y="352224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4343454" y="348414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341549" y="354891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267254" y="357939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259634" y="364797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391079" y="365178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472994" y="361559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472994" y="355272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518714" y="349176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623489" y="352986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585389" y="365559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709214" y="368036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713024" y="361749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760649" y="355653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760649" y="349176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897809" y="348605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892094" y="355082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848279" y="361178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844469" y="368226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956864" y="365369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012109" y="352415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141649" y="348033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139744" y="355082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086404" y="361178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88309" y="368036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219754" y="3680361"/>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280714" y="3548916"/>
                <a:ext cx="104775" cy="58421"/>
              </a:xfrm>
              <a:prstGeom prst="ellipse">
                <a:avLst/>
              </a:prstGeom>
              <a:solidFill>
                <a:schemeClr val="accent6">
                  <a:lumMod val="40000"/>
                  <a:lumOff val="6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168194" y="3640356"/>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307259" y="3609876"/>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512999" y="3632736"/>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553004" y="3512721"/>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789224" y="3512721"/>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876854" y="3638451"/>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979724" y="3672741"/>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170224" y="3571776"/>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238804" y="3691791"/>
                <a:ext cx="36576" cy="27432"/>
              </a:xfrm>
              <a:prstGeom prst="ellipse">
                <a:avLst/>
              </a:prstGeom>
              <a:gradFill flip="none" rotWithShape="1">
                <a:gsLst>
                  <a:gs pos="0">
                    <a:schemeClr val="accent5">
                      <a:lumMod val="20000"/>
                      <a:lumOff val="80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038336" y="3599062"/>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232523" y="354006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375091" y="3505656"/>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352968" y="3564649"/>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276768" y="366788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421794" y="368017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507826" y="356710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660226" y="3544984"/>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6317" y="3670346"/>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21678" y="3697384"/>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743800" y="3633475"/>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790504" y="357939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933071" y="3495823"/>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937988" y="3562191"/>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881452" y="3704759"/>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124801" y="3702301"/>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5095305" y="3628559"/>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060892" y="354006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178879" y="3495823"/>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5309156" y="3572023"/>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3993928" y="4550670"/>
              <a:ext cx="1019428" cy="312274"/>
              <a:chOff x="4078598" y="4488327"/>
              <a:chExt cx="1019428" cy="312274"/>
            </a:xfrm>
          </p:grpSpPr>
          <p:sp>
            <p:nvSpPr>
              <p:cNvPr id="220" name="Oval 219"/>
              <p:cNvSpPr/>
              <p:nvPr/>
            </p:nvSpPr>
            <p:spPr>
              <a:xfrm>
                <a:off x="4078598" y="4539946"/>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097329" y="455770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203959" y="4500617"/>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208875" y="4566985"/>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127759" y="4616146"/>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125301" y="4677598"/>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250662" y="4621063"/>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255578" y="4687431"/>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314572" y="4539947"/>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439933" y="4503076"/>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363733" y="4596482"/>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469430" y="4581734"/>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80939" y="4689889"/>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457139" y="4741508"/>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501385" y="4665308"/>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577585" y="4635811"/>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580043" y="4571901"/>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624288" y="4507992"/>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811101" y="4488327"/>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924172" y="4515366"/>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002830" y="4569443"/>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4867636" y="4576817"/>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739817" y="4544863"/>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685739" y="4596482"/>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4690656" y="4667766"/>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607081" y="4729217"/>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720152" y="4731676"/>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818475" y="4697263"/>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820933" y="4633353"/>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4958585" y="4630895"/>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4943836" y="4697263"/>
                <a:ext cx="95196" cy="59093"/>
              </a:xfrm>
              <a:prstGeom prst="ellipse">
                <a:avLst/>
              </a:prstGeom>
              <a:solidFill>
                <a:schemeClr val="accent6">
                  <a:lumMod val="40000"/>
                  <a:lumOff val="60000"/>
                </a:schemeClr>
              </a:solidFill>
              <a:ln w="95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225149" y="4515920"/>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220233" y="4584746"/>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340678" y="4555249"/>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473414" y="4520836"/>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158782" y="463390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63698" y="4700275"/>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79227" y="471010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86601" y="4638823"/>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92298" y="4616700"/>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00452" y="4589662"/>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414420" y="471010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85704" y="4761726"/>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34865" y="4687984"/>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608607" y="4648655"/>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620898" y="4584745"/>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650394" y="4525752"/>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842123" y="4513462"/>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765923" y="4562623"/>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697098" y="4616700"/>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706930" y="468306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628272" y="4742062"/>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748717" y="4754352"/>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834749" y="4707649"/>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847040" y="4648655"/>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898659" y="459457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942904" y="4530668"/>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041227" y="458228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984691" y="4651113"/>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972401" y="4710107"/>
                <a:ext cx="36576" cy="27432"/>
              </a:xfrm>
              <a:prstGeom prst="ellipse">
                <a:avLst/>
              </a:prstGeom>
              <a:gradFill flip="none" rotWithShape="1">
                <a:gsLst>
                  <a:gs pos="0">
                    <a:schemeClr val="accent5">
                      <a:lumMod val="60000"/>
                      <a:lumOff val="40000"/>
                    </a:schemeClr>
                  </a:gs>
                  <a:gs pos="50000">
                    <a:schemeClr val="accent5">
                      <a:lumMod val="50000"/>
                    </a:schemeClr>
                  </a:gs>
                  <a:gs pos="100000">
                    <a:schemeClr val="accent5">
                      <a:lumMod val="60000"/>
                      <a:lumOff val="40000"/>
                      <a:shade val="100000"/>
                      <a:satMod val="115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extBox 280"/>
            <p:cNvSpPr txBox="1"/>
            <p:nvPr/>
          </p:nvSpPr>
          <p:spPr>
            <a:xfrm>
              <a:off x="3328002" y="1126672"/>
              <a:ext cx="1887055" cy="253916"/>
            </a:xfrm>
            <a:prstGeom prst="rect">
              <a:avLst/>
            </a:prstGeom>
            <a:noFill/>
          </p:spPr>
          <p:txBody>
            <a:bodyPr wrap="none" rtlCol="0">
              <a:spAutoFit/>
            </a:bodyPr>
            <a:lstStyle/>
            <a:p>
              <a:r>
                <a:rPr lang="en-US" sz="1050" b="1" dirty="0"/>
                <a:t>Azole-sensitive population</a:t>
              </a:r>
            </a:p>
          </p:txBody>
        </p:sp>
        <p:sp>
          <p:nvSpPr>
            <p:cNvPr id="282" name="TextBox 281"/>
            <p:cNvSpPr txBox="1"/>
            <p:nvPr/>
          </p:nvSpPr>
          <p:spPr>
            <a:xfrm>
              <a:off x="4411127" y="1583872"/>
              <a:ext cx="1180131" cy="253916"/>
            </a:xfrm>
            <a:prstGeom prst="rect">
              <a:avLst/>
            </a:prstGeom>
            <a:noFill/>
          </p:spPr>
          <p:txBody>
            <a:bodyPr wrap="none" rtlCol="0">
              <a:spAutoFit/>
            </a:bodyPr>
            <a:lstStyle/>
            <a:p>
              <a:r>
                <a:rPr lang="en-US" sz="1050" b="1" dirty="0"/>
                <a:t>Azole exposure</a:t>
              </a:r>
            </a:p>
          </p:txBody>
        </p:sp>
        <p:sp>
          <p:nvSpPr>
            <p:cNvPr id="284" name="TextBox 283"/>
            <p:cNvSpPr txBox="1"/>
            <p:nvPr/>
          </p:nvSpPr>
          <p:spPr>
            <a:xfrm>
              <a:off x="2837944" y="2588987"/>
              <a:ext cx="1348447" cy="261610"/>
            </a:xfrm>
            <a:prstGeom prst="rect">
              <a:avLst/>
            </a:prstGeom>
            <a:noFill/>
          </p:spPr>
          <p:txBody>
            <a:bodyPr wrap="none" rtlCol="0">
              <a:spAutoFit/>
            </a:bodyPr>
            <a:lstStyle/>
            <a:p>
              <a:pPr algn="ctr"/>
              <a:r>
                <a:rPr lang="en-US" sz="1050" b="1" dirty="0"/>
                <a:t>Biofilm formation</a:t>
              </a:r>
            </a:p>
          </p:txBody>
        </p:sp>
        <p:sp>
          <p:nvSpPr>
            <p:cNvPr id="285" name="TextBox 284"/>
            <p:cNvSpPr txBox="1"/>
            <p:nvPr/>
          </p:nvSpPr>
          <p:spPr>
            <a:xfrm>
              <a:off x="4153002" y="2550229"/>
              <a:ext cx="917239" cy="318549"/>
            </a:xfrm>
            <a:prstGeom prst="rect">
              <a:avLst/>
            </a:prstGeom>
            <a:noFill/>
          </p:spPr>
          <p:txBody>
            <a:bodyPr wrap="none" rtlCol="0">
              <a:spAutoFit/>
            </a:bodyPr>
            <a:lstStyle/>
            <a:p>
              <a:pPr algn="ctr">
                <a:lnSpc>
                  <a:spcPct val="70000"/>
                </a:lnSpc>
              </a:pPr>
              <a:r>
                <a:rPr lang="en-US" sz="1050" b="1" dirty="0"/>
                <a:t>HSP90</a:t>
              </a:r>
            </a:p>
            <a:p>
              <a:pPr algn="ctr">
                <a:lnSpc>
                  <a:spcPct val="70000"/>
                </a:lnSpc>
              </a:pPr>
              <a:r>
                <a:rPr lang="en-US" sz="1050" b="1" dirty="0" err="1"/>
                <a:t>Calcineurin</a:t>
              </a:r>
              <a:endParaRPr lang="en-US" sz="1050" b="1" dirty="0"/>
            </a:p>
          </p:txBody>
        </p:sp>
        <p:sp>
          <p:nvSpPr>
            <p:cNvPr id="289" name="TextBox 288"/>
            <p:cNvSpPr txBox="1"/>
            <p:nvPr/>
          </p:nvSpPr>
          <p:spPr>
            <a:xfrm>
              <a:off x="3388897" y="3907973"/>
              <a:ext cx="1414122" cy="387798"/>
            </a:xfrm>
            <a:prstGeom prst="rect">
              <a:avLst/>
            </a:prstGeom>
            <a:noFill/>
          </p:spPr>
          <p:txBody>
            <a:bodyPr wrap="square" rtlCol="0">
              <a:spAutoFit/>
            </a:bodyPr>
            <a:lstStyle/>
            <a:p>
              <a:pPr algn="ctr">
                <a:lnSpc>
                  <a:spcPct val="80000"/>
                </a:lnSpc>
              </a:pPr>
              <a:r>
                <a:rPr lang="en-US" sz="800" b="1" dirty="0"/>
                <a:t>Upregulation of drug efflux transporters TAC1, CgPdr1, Mrr1, et al.</a:t>
              </a:r>
            </a:p>
          </p:txBody>
        </p:sp>
        <p:sp>
          <p:nvSpPr>
            <p:cNvPr id="290" name="TextBox 289"/>
            <p:cNvSpPr txBox="1"/>
            <p:nvPr/>
          </p:nvSpPr>
          <p:spPr>
            <a:xfrm>
              <a:off x="4677819" y="3946076"/>
              <a:ext cx="1645225" cy="289310"/>
            </a:xfrm>
            <a:prstGeom prst="rect">
              <a:avLst/>
            </a:prstGeom>
            <a:noFill/>
          </p:spPr>
          <p:txBody>
            <a:bodyPr wrap="square" rtlCol="0">
              <a:spAutoFit/>
            </a:bodyPr>
            <a:lstStyle/>
            <a:p>
              <a:pPr algn="ctr">
                <a:lnSpc>
                  <a:spcPct val="80000"/>
                </a:lnSpc>
              </a:pPr>
              <a:r>
                <a:rPr lang="en-US" sz="800" b="1" dirty="0"/>
                <a:t>Target site modification:</a:t>
              </a:r>
            </a:p>
            <a:p>
              <a:pPr algn="ctr">
                <a:lnSpc>
                  <a:spcPct val="80000"/>
                </a:lnSpc>
              </a:pPr>
              <a:r>
                <a:rPr lang="en-US" sz="800" b="1" dirty="0"/>
                <a:t>mutations in ERG11, CYP51A</a:t>
              </a:r>
            </a:p>
          </p:txBody>
        </p:sp>
        <p:sp>
          <p:nvSpPr>
            <p:cNvPr id="291" name="TextBox 290"/>
            <p:cNvSpPr txBox="1"/>
            <p:nvPr/>
          </p:nvSpPr>
          <p:spPr>
            <a:xfrm>
              <a:off x="3628377" y="4402775"/>
              <a:ext cx="1724365" cy="196464"/>
            </a:xfrm>
            <a:prstGeom prst="rect">
              <a:avLst/>
            </a:prstGeom>
            <a:noFill/>
          </p:spPr>
          <p:txBody>
            <a:bodyPr wrap="square" rtlCol="0">
              <a:spAutoFit/>
            </a:bodyPr>
            <a:lstStyle/>
            <a:p>
              <a:pPr algn="ctr">
                <a:lnSpc>
                  <a:spcPct val="75000"/>
                </a:lnSpc>
              </a:pPr>
              <a:r>
                <a:rPr lang="en-US" sz="900" b="1" dirty="0">
                  <a:solidFill>
                    <a:srgbClr val="FF0000"/>
                  </a:solidFill>
                </a:rPr>
                <a:t>Azole-resistant population</a:t>
              </a:r>
            </a:p>
          </p:txBody>
        </p:sp>
        <p:sp>
          <p:nvSpPr>
            <p:cNvPr id="308" name="TextBox 307"/>
            <p:cNvSpPr txBox="1"/>
            <p:nvPr/>
          </p:nvSpPr>
          <p:spPr>
            <a:xfrm>
              <a:off x="4675514" y="2852059"/>
              <a:ext cx="1776687" cy="318549"/>
            </a:xfrm>
            <a:prstGeom prst="rect">
              <a:avLst/>
            </a:prstGeom>
            <a:noFill/>
          </p:spPr>
          <p:txBody>
            <a:bodyPr wrap="square" rtlCol="0">
              <a:spAutoFit/>
            </a:bodyPr>
            <a:lstStyle/>
            <a:p>
              <a:pPr algn="ctr">
                <a:lnSpc>
                  <a:spcPct val="70000"/>
                </a:lnSpc>
              </a:pPr>
              <a:r>
                <a:rPr lang="en-US" sz="1050" b="1" dirty="0"/>
                <a:t>Aneuploidy chromosome instability</a:t>
              </a:r>
            </a:p>
          </p:txBody>
        </p:sp>
        <p:sp>
          <p:nvSpPr>
            <p:cNvPr id="309" name="TextBox 308"/>
            <p:cNvSpPr txBox="1"/>
            <p:nvPr/>
          </p:nvSpPr>
          <p:spPr>
            <a:xfrm>
              <a:off x="3421550" y="2917372"/>
              <a:ext cx="1215397" cy="253916"/>
            </a:xfrm>
            <a:prstGeom prst="rect">
              <a:avLst/>
            </a:prstGeom>
            <a:noFill/>
          </p:spPr>
          <p:txBody>
            <a:bodyPr wrap="none" rtlCol="0">
              <a:spAutoFit/>
            </a:bodyPr>
            <a:lstStyle/>
            <a:p>
              <a:pPr algn="ctr"/>
              <a:r>
                <a:rPr lang="en-US" sz="1050" b="1" dirty="0">
                  <a:solidFill>
                    <a:srgbClr val="FF0000"/>
                  </a:solidFill>
                </a:rPr>
                <a:t>Drug adaptation</a:t>
              </a:r>
            </a:p>
          </p:txBody>
        </p:sp>
        <p:sp>
          <p:nvSpPr>
            <p:cNvPr id="312" name="TextBox 311"/>
            <p:cNvSpPr txBox="1"/>
            <p:nvPr/>
          </p:nvSpPr>
          <p:spPr>
            <a:xfrm>
              <a:off x="3731793" y="3260272"/>
              <a:ext cx="1800566" cy="286232"/>
            </a:xfrm>
            <a:prstGeom prst="rect">
              <a:avLst/>
            </a:prstGeom>
            <a:noFill/>
          </p:spPr>
          <p:txBody>
            <a:bodyPr wrap="square" rtlCol="0">
              <a:spAutoFit/>
            </a:bodyPr>
            <a:lstStyle/>
            <a:p>
              <a:pPr algn="ctr">
                <a:lnSpc>
                  <a:spcPct val="70000"/>
                </a:lnSpc>
              </a:pPr>
              <a:r>
                <a:rPr lang="en-US" sz="900" b="1" dirty="0"/>
                <a:t>Azole-tolerant cells with reduced genome stability</a:t>
              </a:r>
            </a:p>
          </p:txBody>
        </p:sp>
        <p:sp>
          <p:nvSpPr>
            <p:cNvPr id="315" name="TextBox 314"/>
            <p:cNvSpPr txBox="1"/>
            <p:nvPr/>
          </p:nvSpPr>
          <p:spPr>
            <a:xfrm>
              <a:off x="4264178" y="1725387"/>
              <a:ext cx="598241" cy="253916"/>
            </a:xfrm>
            <a:prstGeom prst="rect">
              <a:avLst/>
            </a:prstGeom>
            <a:noFill/>
          </p:spPr>
          <p:txBody>
            <a:bodyPr wrap="none" rtlCol="0">
              <a:spAutoFit/>
            </a:bodyPr>
            <a:lstStyle/>
            <a:p>
              <a:r>
                <a:rPr lang="en-US" sz="1050" b="1" dirty="0">
                  <a:solidFill>
                    <a:srgbClr val="FF0000"/>
                  </a:solidFill>
                </a:rPr>
                <a:t>Stress</a:t>
              </a:r>
            </a:p>
          </p:txBody>
        </p:sp>
        <p:sp>
          <p:nvSpPr>
            <p:cNvPr id="321" name="TextBox 320"/>
            <p:cNvSpPr txBox="1"/>
            <p:nvPr/>
          </p:nvSpPr>
          <p:spPr>
            <a:xfrm>
              <a:off x="3926715" y="2253343"/>
              <a:ext cx="1282723" cy="261610"/>
            </a:xfrm>
            <a:prstGeom prst="rect">
              <a:avLst/>
            </a:prstGeom>
            <a:noFill/>
          </p:spPr>
          <p:txBody>
            <a:bodyPr wrap="none" rtlCol="0">
              <a:spAutoFit/>
            </a:bodyPr>
            <a:lstStyle/>
            <a:p>
              <a:pPr algn="ctr"/>
              <a:r>
                <a:rPr lang="en-US" sz="1100" b="1" dirty="0">
                  <a:solidFill>
                    <a:srgbClr val="FF0000"/>
                  </a:solidFill>
                </a:rPr>
                <a:t>Stress response</a:t>
              </a:r>
            </a:p>
          </p:txBody>
        </p:sp>
        <p:grpSp>
          <p:nvGrpSpPr>
            <p:cNvPr id="337" name="Group 336"/>
            <p:cNvGrpSpPr/>
            <p:nvPr/>
          </p:nvGrpSpPr>
          <p:grpSpPr>
            <a:xfrm>
              <a:off x="3208259" y="1627412"/>
              <a:ext cx="2272925" cy="2808510"/>
              <a:chOff x="3292929" y="1627412"/>
              <a:chExt cx="2272925" cy="2808510"/>
            </a:xfrm>
          </p:grpSpPr>
          <p:sp>
            <p:nvSpPr>
              <p:cNvPr id="292" name="Arc 291"/>
              <p:cNvSpPr/>
              <p:nvPr/>
            </p:nvSpPr>
            <p:spPr>
              <a:xfrm rot="16200000">
                <a:off x="3670106" y="1511480"/>
                <a:ext cx="1779815" cy="2011680"/>
              </a:xfrm>
              <a:prstGeom prst="arc">
                <a:avLst>
                  <a:gd name="adj1" fmla="val 15755207"/>
                  <a:gd name="adj2" fmla="val 20537278"/>
                </a:avLst>
              </a:prstGeom>
              <a:ln w="190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Arc 293"/>
              <p:cNvSpPr/>
              <p:nvPr/>
            </p:nvSpPr>
            <p:spPr>
              <a:xfrm rot="16200000">
                <a:off x="3048000" y="2901036"/>
                <a:ext cx="1779815" cy="1289957"/>
              </a:xfrm>
              <a:prstGeom prst="arc">
                <a:avLst>
                  <a:gd name="adj1" fmla="val 11139590"/>
                  <a:gd name="adj2" fmla="val 19961169"/>
                </a:avLst>
              </a:prstGeom>
              <a:ln w="190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6" name="Straight Arrow Connector 295"/>
              <p:cNvCxnSpPr/>
              <p:nvPr/>
            </p:nvCxnSpPr>
            <p:spPr>
              <a:xfrm>
                <a:off x="3837215" y="2764971"/>
                <a:ext cx="250371" cy="190500"/>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4250872" y="3107872"/>
                <a:ext cx="234042" cy="190499"/>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a:off x="4457701" y="1638300"/>
                <a:ext cx="119743" cy="168729"/>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flipH="1">
                <a:off x="4666014" y="2171700"/>
                <a:ext cx="1" cy="174171"/>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H="1">
                <a:off x="4662534" y="2452268"/>
                <a:ext cx="1" cy="137160"/>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H="1">
                <a:off x="4329544" y="2806537"/>
                <a:ext cx="221179" cy="179120"/>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a:off x="4838206" y="2804824"/>
                <a:ext cx="219456" cy="182880"/>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flipH="1">
                <a:off x="4946070" y="3107871"/>
                <a:ext cx="237744" cy="192024"/>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flipH="1">
                <a:off x="4308761" y="3762499"/>
                <a:ext cx="237744" cy="192024"/>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4787738" y="3760788"/>
                <a:ext cx="234042" cy="190499"/>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a:off x="4133109" y="4240481"/>
                <a:ext cx="265709" cy="182582"/>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H="1">
                <a:off x="4904507" y="4194463"/>
                <a:ext cx="284020" cy="218721"/>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97660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3E86AA-C95C-477E-A7F9-9D027FC2F197}"/>
              </a:ext>
            </a:extLst>
          </p:cNvPr>
          <p:cNvSpPr>
            <a:spLocks noGrp="1"/>
          </p:cNvSpPr>
          <p:nvPr>
            <p:ph type="sldNum" sz="quarter" idx="12"/>
          </p:nvPr>
        </p:nvSpPr>
        <p:spPr/>
        <p:txBody>
          <a:bodyPr/>
          <a:lstStyle/>
          <a:p>
            <a:fld id="{F4F37E10-BB36-47A4-BC95-F479C5EA9F5E}" type="slidenum">
              <a:rPr lang="en-US" smtClean="0"/>
              <a:pPr/>
              <a:t>78</a:t>
            </a:fld>
            <a:endParaRPr lang="en-US"/>
          </a:p>
        </p:txBody>
      </p:sp>
      <p:sp>
        <p:nvSpPr>
          <p:cNvPr id="4" name="Title 3">
            <a:extLst>
              <a:ext uri="{FF2B5EF4-FFF2-40B4-BE49-F238E27FC236}">
                <a16:creationId xmlns:a16="http://schemas.microsoft.com/office/drawing/2014/main" id="{FD9FE70E-478A-4413-A111-058AE75E140D}"/>
              </a:ext>
            </a:extLst>
          </p:cNvPr>
          <p:cNvSpPr>
            <a:spLocks noGrp="1"/>
          </p:cNvSpPr>
          <p:nvPr>
            <p:ph type="title"/>
          </p:nvPr>
        </p:nvSpPr>
        <p:spPr/>
        <p:txBody>
          <a:bodyPr/>
          <a:lstStyle/>
          <a:p>
            <a:r>
              <a:rPr lang="en-US" dirty="0"/>
              <a:t>Rapid Diagnostics: Future Implications</a:t>
            </a:r>
          </a:p>
        </p:txBody>
      </p:sp>
      <p:grpSp>
        <p:nvGrpSpPr>
          <p:cNvPr id="12" name="Group 11">
            <a:extLst>
              <a:ext uri="{FF2B5EF4-FFF2-40B4-BE49-F238E27FC236}">
                <a16:creationId xmlns:a16="http://schemas.microsoft.com/office/drawing/2014/main" id="{D95C851F-7EF7-465B-A3F2-9737517E38A3}"/>
              </a:ext>
            </a:extLst>
          </p:cNvPr>
          <p:cNvGrpSpPr/>
          <p:nvPr/>
        </p:nvGrpSpPr>
        <p:grpSpPr>
          <a:xfrm>
            <a:off x="1364457" y="1345384"/>
            <a:ext cx="6415087" cy="3172278"/>
            <a:chOff x="1700213" y="1345384"/>
            <a:chExt cx="6415087" cy="3172278"/>
          </a:xfrm>
        </p:grpSpPr>
        <p:grpSp>
          <p:nvGrpSpPr>
            <p:cNvPr id="10" name="Group 9">
              <a:extLst>
                <a:ext uri="{FF2B5EF4-FFF2-40B4-BE49-F238E27FC236}">
                  <a16:creationId xmlns:a16="http://schemas.microsoft.com/office/drawing/2014/main" id="{2A1990B6-4E44-4120-8AE9-8697CF649053}"/>
                </a:ext>
              </a:extLst>
            </p:cNvPr>
            <p:cNvGrpSpPr/>
            <p:nvPr/>
          </p:nvGrpSpPr>
          <p:grpSpPr>
            <a:xfrm>
              <a:off x="1700213" y="1345385"/>
              <a:ext cx="2867025" cy="3172277"/>
              <a:chOff x="457200" y="1285880"/>
              <a:chExt cx="2867025" cy="3172277"/>
            </a:xfrm>
          </p:grpSpPr>
          <p:pic>
            <p:nvPicPr>
              <p:cNvPr id="5" name="Picture 4">
                <a:extLst>
                  <a:ext uri="{FF2B5EF4-FFF2-40B4-BE49-F238E27FC236}">
                    <a16:creationId xmlns:a16="http://schemas.microsoft.com/office/drawing/2014/main" id="{14442460-05F4-4730-B5FB-F6A7AAC3EAB5}"/>
                  </a:ext>
                </a:extLst>
              </p:cNvPr>
              <p:cNvPicPr>
                <a:picLocks noChangeAspect="1"/>
              </p:cNvPicPr>
              <p:nvPr/>
            </p:nvPicPr>
            <p:blipFill>
              <a:blip r:embed="rId2"/>
              <a:stretch>
                <a:fillRect/>
              </a:stretch>
            </p:blipFill>
            <p:spPr>
              <a:xfrm>
                <a:off x="457200" y="1285880"/>
                <a:ext cx="2867025" cy="2402852"/>
              </a:xfrm>
              <a:prstGeom prst="rect">
                <a:avLst/>
              </a:prstGeom>
            </p:spPr>
          </p:pic>
          <p:pic>
            <p:nvPicPr>
              <p:cNvPr id="6" name="Picture 5">
                <a:extLst>
                  <a:ext uri="{FF2B5EF4-FFF2-40B4-BE49-F238E27FC236}">
                    <a16:creationId xmlns:a16="http://schemas.microsoft.com/office/drawing/2014/main" id="{D96E4101-32D7-47D3-B3CC-ED017DB8BEE3}"/>
                  </a:ext>
                </a:extLst>
              </p:cNvPr>
              <p:cNvPicPr>
                <a:picLocks noChangeAspect="1"/>
              </p:cNvPicPr>
              <p:nvPr/>
            </p:nvPicPr>
            <p:blipFill>
              <a:blip r:embed="rId3"/>
              <a:stretch>
                <a:fillRect/>
              </a:stretch>
            </p:blipFill>
            <p:spPr>
              <a:xfrm>
                <a:off x="457200" y="3782676"/>
                <a:ext cx="2867025" cy="675481"/>
              </a:xfrm>
              <a:prstGeom prst="rect">
                <a:avLst/>
              </a:prstGeom>
            </p:spPr>
          </p:pic>
        </p:grpSp>
        <p:grpSp>
          <p:nvGrpSpPr>
            <p:cNvPr id="11" name="Group 10">
              <a:extLst>
                <a:ext uri="{FF2B5EF4-FFF2-40B4-BE49-F238E27FC236}">
                  <a16:creationId xmlns:a16="http://schemas.microsoft.com/office/drawing/2014/main" id="{4FF29FA9-2AD4-430B-B811-1700E74A08AA}"/>
                </a:ext>
              </a:extLst>
            </p:cNvPr>
            <p:cNvGrpSpPr/>
            <p:nvPr/>
          </p:nvGrpSpPr>
          <p:grpSpPr>
            <a:xfrm>
              <a:off x="5181600" y="1345384"/>
              <a:ext cx="2933700" cy="3172278"/>
              <a:chOff x="5181600" y="1285878"/>
              <a:chExt cx="2933700" cy="3231784"/>
            </a:xfrm>
          </p:grpSpPr>
          <p:pic>
            <p:nvPicPr>
              <p:cNvPr id="8" name="Picture 7">
                <a:extLst>
                  <a:ext uri="{FF2B5EF4-FFF2-40B4-BE49-F238E27FC236}">
                    <a16:creationId xmlns:a16="http://schemas.microsoft.com/office/drawing/2014/main" id="{CBE2C8A7-5123-4C93-9FD0-B9AAFFB81503}"/>
                  </a:ext>
                </a:extLst>
              </p:cNvPr>
              <p:cNvPicPr>
                <a:picLocks noChangeAspect="1"/>
              </p:cNvPicPr>
              <p:nvPr/>
            </p:nvPicPr>
            <p:blipFill>
              <a:blip r:embed="rId4"/>
              <a:stretch>
                <a:fillRect/>
              </a:stretch>
            </p:blipFill>
            <p:spPr>
              <a:xfrm>
                <a:off x="5181600" y="1285878"/>
                <a:ext cx="2933700" cy="2447925"/>
              </a:xfrm>
              <a:prstGeom prst="rect">
                <a:avLst/>
              </a:prstGeom>
            </p:spPr>
          </p:pic>
          <p:pic>
            <p:nvPicPr>
              <p:cNvPr id="9" name="Picture 8">
                <a:extLst>
                  <a:ext uri="{FF2B5EF4-FFF2-40B4-BE49-F238E27FC236}">
                    <a16:creationId xmlns:a16="http://schemas.microsoft.com/office/drawing/2014/main" id="{F383A48C-8DDC-4B5F-A837-09CE438FF494}"/>
                  </a:ext>
                </a:extLst>
              </p:cNvPr>
              <p:cNvPicPr>
                <a:picLocks noChangeAspect="1"/>
              </p:cNvPicPr>
              <p:nvPr/>
            </p:nvPicPr>
            <p:blipFill>
              <a:blip r:embed="rId5"/>
              <a:stretch>
                <a:fillRect/>
              </a:stretch>
            </p:blipFill>
            <p:spPr>
              <a:xfrm>
                <a:off x="5181600" y="3829510"/>
                <a:ext cx="2933700" cy="688152"/>
              </a:xfrm>
              <a:prstGeom prst="rect">
                <a:avLst/>
              </a:prstGeom>
            </p:spPr>
          </p:pic>
        </p:grpSp>
      </p:grpSp>
      <p:sp>
        <p:nvSpPr>
          <p:cNvPr id="13" name="TextBox 12">
            <a:extLst>
              <a:ext uri="{FF2B5EF4-FFF2-40B4-BE49-F238E27FC236}">
                <a16:creationId xmlns:a16="http://schemas.microsoft.com/office/drawing/2014/main" id="{EC79AF92-17B4-4A73-84C9-651F2393642A}"/>
              </a:ext>
            </a:extLst>
          </p:cNvPr>
          <p:cNvSpPr txBox="1"/>
          <p:nvPr/>
        </p:nvSpPr>
        <p:spPr>
          <a:xfrm>
            <a:off x="0" y="4880129"/>
            <a:ext cx="8086725"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Aitken et al. </a:t>
            </a:r>
            <a:r>
              <a:rPr lang="en-US" sz="1100" i="1" dirty="0">
                <a:latin typeface="Arial" panose="020B0604020202020204" pitchFamily="34" charset="0"/>
                <a:cs typeface="Arial" panose="020B0604020202020204" pitchFamily="34" charset="0"/>
              </a:rPr>
              <a:t>Ann </a:t>
            </a:r>
            <a:r>
              <a:rPr lang="en-US" sz="1100" i="1" dirty="0" err="1">
                <a:latin typeface="Arial" panose="020B0604020202020204" pitchFamily="34" charset="0"/>
                <a:cs typeface="Arial" panose="020B0604020202020204" pitchFamily="34" charset="0"/>
              </a:rPr>
              <a:t>Pharmacother</a:t>
            </a:r>
            <a:r>
              <a:rPr lang="en-US" sz="1100" i="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2014 Jun;48(6):683-90</a:t>
            </a:r>
          </a:p>
        </p:txBody>
      </p:sp>
    </p:spTree>
    <p:extLst>
      <p:ext uri="{BB962C8B-B14F-4D97-AF65-F5344CB8AC3E}">
        <p14:creationId xmlns:p14="http://schemas.microsoft.com/office/powerpoint/2010/main" val="3016412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607F56-F69F-4C92-A94B-11509E46284B}"/>
              </a:ext>
            </a:extLst>
          </p:cNvPr>
          <p:cNvSpPr>
            <a:spLocks noGrp="1"/>
          </p:cNvSpPr>
          <p:nvPr>
            <p:ph idx="1"/>
          </p:nvPr>
        </p:nvSpPr>
        <p:spPr>
          <a:xfrm>
            <a:off x="314419" y="1157288"/>
            <a:ext cx="8515163" cy="3485547"/>
          </a:xfrm>
        </p:spPr>
        <p:txBody>
          <a:bodyPr/>
          <a:lstStyle/>
          <a:p>
            <a:pPr>
              <a:spcBef>
                <a:spcPts val="1800"/>
              </a:spcBef>
            </a:pPr>
            <a:r>
              <a:rPr lang="en-US" dirty="0"/>
              <a:t>Azoles will likely continue to be a mainstay of IFI prophylaxis and treatment</a:t>
            </a:r>
          </a:p>
          <a:p>
            <a:pPr>
              <a:spcBef>
                <a:spcPts val="1800"/>
              </a:spcBef>
            </a:pPr>
            <a:r>
              <a:rPr lang="en-US" dirty="0"/>
              <a:t>Newer azoles with less drug-drug interactions and improved pharmacokinetic profile will continue to emerge</a:t>
            </a:r>
          </a:p>
          <a:p>
            <a:pPr>
              <a:spcBef>
                <a:spcPts val="1800"/>
              </a:spcBef>
            </a:pPr>
            <a:r>
              <a:rPr lang="en-US" dirty="0"/>
              <a:t>Antifungal combination therapy will become more common</a:t>
            </a:r>
          </a:p>
          <a:p>
            <a:pPr>
              <a:spcBef>
                <a:spcPts val="1800"/>
              </a:spcBef>
            </a:pPr>
            <a:r>
              <a:rPr lang="en-US" dirty="0"/>
              <a:t>Resistance will require antifungal stewardship and continued development of new classes of antifungals</a:t>
            </a:r>
          </a:p>
        </p:txBody>
      </p:sp>
      <p:sp>
        <p:nvSpPr>
          <p:cNvPr id="3" name="Slide Number Placeholder 2">
            <a:extLst>
              <a:ext uri="{FF2B5EF4-FFF2-40B4-BE49-F238E27FC236}">
                <a16:creationId xmlns:a16="http://schemas.microsoft.com/office/drawing/2014/main" id="{847B2B64-0D1A-469C-BFC7-57042D7E3B85}"/>
              </a:ext>
            </a:extLst>
          </p:cNvPr>
          <p:cNvSpPr>
            <a:spLocks noGrp="1"/>
          </p:cNvSpPr>
          <p:nvPr>
            <p:ph type="sldNum" sz="quarter" idx="12"/>
          </p:nvPr>
        </p:nvSpPr>
        <p:spPr/>
        <p:txBody>
          <a:bodyPr/>
          <a:lstStyle/>
          <a:p>
            <a:fld id="{F4F37E10-BB36-47A4-BC95-F479C5EA9F5E}" type="slidenum">
              <a:rPr lang="en-US" smtClean="0">
                <a:solidFill>
                  <a:prstClr val="white"/>
                </a:solidFill>
              </a:rPr>
              <a:pPr/>
              <a:t>79</a:t>
            </a:fld>
            <a:endParaRPr lang="en-US">
              <a:solidFill>
                <a:prstClr val="white"/>
              </a:solidFill>
            </a:endParaRPr>
          </a:p>
        </p:txBody>
      </p:sp>
      <p:sp>
        <p:nvSpPr>
          <p:cNvPr id="4" name="Title 3">
            <a:extLst>
              <a:ext uri="{FF2B5EF4-FFF2-40B4-BE49-F238E27FC236}">
                <a16:creationId xmlns:a16="http://schemas.microsoft.com/office/drawing/2014/main" id="{A7F3F763-A93B-4419-9BFB-79779BB70B5E}"/>
              </a:ext>
            </a:extLst>
          </p:cNvPr>
          <p:cNvSpPr>
            <a:spLocks noGrp="1"/>
          </p:cNvSpPr>
          <p:nvPr>
            <p:ph type="title"/>
          </p:nvPr>
        </p:nvSpPr>
        <p:spPr/>
        <p:txBody>
          <a:bodyPr/>
          <a:lstStyle/>
          <a:p>
            <a:r>
              <a:rPr lang="en-US" dirty="0"/>
              <a:t>Future Directions</a:t>
            </a:r>
          </a:p>
        </p:txBody>
      </p:sp>
      <p:sp>
        <p:nvSpPr>
          <p:cNvPr id="5" name="TextBox 4">
            <a:extLst>
              <a:ext uri="{FF2B5EF4-FFF2-40B4-BE49-F238E27FC236}">
                <a16:creationId xmlns:a16="http://schemas.microsoft.com/office/drawing/2014/main" id="{F3BDEA75-8BC4-4B75-9509-15276121B4A7}"/>
              </a:ext>
            </a:extLst>
          </p:cNvPr>
          <p:cNvSpPr txBox="1"/>
          <p:nvPr/>
        </p:nvSpPr>
        <p:spPr>
          <a:xfrm>
            <a:off x="0" y="4874968"/>
            <a:ext cx="8175625" cy="261610"/>
          </a:xfrm>
          <a:prstGeom prst="rect">
            <a:avLst/>
          </a:prstGeom>
          <a:noFill/>
        </p:spPr>
        <p:txBody>
          <a:bodyPr wrap="square" rtlCol="0">
            <a:spAutoFit/>
          </a:bodyPr>
          <a:lstStyle/>
          <a:p>
            <a:r>
              <a:rPr lang="en-US" sz="1100" dirty="0"/>
              <a:t>Allen D et al. </a:t>
            </a:r>
            <a:r>
              <a:rPr lang="en-US" sz="1100" i="1" dirty="0"/>
              <a:t>Expert Rev Anti Infect </a:t>
            </a:r>
            <a:r>
              <a:rPr lang="en-US" sz="1100" i="1" dirty="0" err="1"/>
              <a:t>Ther</a:t>
            </a:r>
            <a:r>
              <a:rPr lang="en-US" sz="1100" dirty="0"/>
              <a:t>. 2015 Jun;13(6):787-98.</a:t>
            </a:r>
          </a:p>
        </p:txBody>
      </p:sp>
    </p:spTree>
    <p:extLst>
      <p:ext uri="{BB962C8B-B14F-4D97-AF65-F5344CB8AC3E}">
        <p14:creationId xmlns:p14="http://schemas.microsoft.com/office/powerpoint/2010/main" val="416842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9" name="Rectangle 9"/>
          <p:cNvSpPr>
            <a:spLocks noGrp="1" noChangeArrowheads="1"/>
          </p:cNvSpPr>
          <p:nvPr>
            <p:ph type="body" idx="1"/>
          </p:nvPr>
        </p:nvSpPr>
        <p:spPr/>
        <p:txBody>
          <a:bodyPr/>
          <a:lstStyle/>
          <a:p>
            <a:pPr lvl="0">
              <a:spcBef>
                <a:spcPts val="0"/>
              </a:spcBef>
              <a:spcAft>
                <a:spcPts val="1200"/>
              </a:spcAft>
            </a:pPr>
            <a:r>
              <a:rPr lang="en-US" dirty="0"/>
              <a:t>Identify challenges in the diagnosis of common invasive fungal infections (</a:t>
            </a:r>
            <a:r>
              <a:rPr lang="en-US" dirty="0" err="1"/>
              <a:t>IFIs</a:t>
            </a:r>
            <a:r>
              <a:rPr lang="en-US" dirty="0"/>
              <a:t>) and recognize clinical circumstances that require empirical treatment </a:t>
            </a:r>
          </a:p>
          <a:p>
            <a:pPr lvl="0">
              <a:spcBef>
                <a:spcPts val="0"/>
              </a:spcBef>
              <a:spcAft>
                <a:spcPts val="1200"/>
              </a:spcAft>
            </a:pPr>
            <a:r>
              <a:rPr lang="en-US" dirty="0"/>
              <a:t>Review the emerging patterns and underlying mechanisms of fungal resistance</a:t>
            </a:r>
          </a:p>
          <a:p>
            <a:pPr>
              <a:spcBef>
                <a:spcPts val="0"/>
              </a:spcBef>
              <a:spcAft>
                <a:spcPts val="1200"/>
              </a:spcAft>
            </a:pPr>
            <a:r>
              <a:rPr lang="en-US" dirty="0"/>
              <a:t>Describe current guideline recommendations for the treatment of IFIs</a:t>
            </a:r>
          </a:p>
        </p:txBody>
      </p:sp>
      <p:sp>
        <p:nvSpPr>
          <p:cNvPr id="6" name="Slide Number Placeholder 5"/>
          <p:cNvSpPr>
            <a:spLocks noGrp="1"/>
          </p:cNvSpPr>
          <p:nvPr>
            <p:ph type="sldNum" sz="quarter" idx="12"/>
          </p:nvPr>
        </p:nvSpPr>
        <p:spPr/>
        <p:txBody>
          <a:bodyPr/>
          <a:lstStyle/>
          <a:p>
            <a:fld id="{3613D34C-1C5B-4DE2-B9B5-30787A7B61A1}" type="slidenum">
              <a:rPr lang="en-US" smtClean="0"/>
              <a:pPr/>
              <a:t>8</a:t>
            </a:fld>
            <a:endParaRPr lang="en-US" dirty="0"/>
          </a:p>
        </p:txBody>
      </p:sp>
      <p:sp>
        <p:nvSpPr>
          <p:cNvPr id="1761288" name="Rectangle 8"/>
          <p:cNvSpPr>
            <a:spLocks noGrp="1" noChangeArrowheads="1"/>
          </p:cNvSpPr>
          <p:nvPr>
            <p:ph type="title"/>
          </p:nvPr>
        </p:nvSpPr>
        <p:spPr/>
        <p:txBody>
          <a:bodyPr/>
          <a:lstStyle/>
          <a:p>
            <a:r>
              <a:rPr lang="en-US" altLang="en-US"/>
              <a:t>Learning Objectives</a:t>
            </a:r>
            <a:endParaRPr lang="en-US" altLang="en-US" dirty="0"/>
          </a:p>
        </p:txBody>
      </p:sp>
      <p:sp>
        <p:nvSpPr>
          <p:cNvPr id="2" name="TextBox 1"/>
          <p:cNvSpPr txBox="1"/>
          <p:nvPr/>
        </p:nvSpPr>
        <p:spPr>
          <a:xfrm>
            <a:off x="-3174" y="4852035"/>
            <a:ext cx="8191500" cy="307777"/>
          </a:xfrm>
          <a:prstGeom prst="rect">
            <a:avLst/>
          </a:prstGeom>
          <a:noFill/>
        </p:spPr>
        <p:txBody>
          <a:bodyPr wrap="square" rtlCol="0">
            <a:spAutoFit/>
          </a:bodyPr>
          <a:lstStyle/>
          <a:p>
            <a:endParaRPr lang="en-US" sz="1400" dirty="0"/>
          </a:p>
        </p:txBody>
      </p:sp>
    </p:spTree>
    <p:custDataLst>
      <p:tags r:id="rId1"/>
    </p:custDataLst>
    <p:extLst>
      <p:ext uri="{BB962C8B-B14F-4D97-AF65-F5344CB8AC3E}">
        <p14:creationId xmlns:p14="http://schemas.microsoft.com/office/powerpoint/2010/main" val="363930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cap="none" dirty="0"/>
              <a:t>Introduction</a:t>
            </a:r>
          </a:p>
        </p:txBody>
      </p:sp>
      <p:sp>
        <p:nvSpPr>
          <p:cNvPr id="5" name="Text Placeholder 4">
            <a:extLst>
              <a:ext uri="{FF2B5EF4-FFF2-40B4-BE49-F238E27FC236}">
                <a16:creationId xmlns:a16="http://schemas.microsoft.com/office/drawing/2014/main" id="{237CA0DD-D8EA-4E49-B1D6-1D64419B6322}"/>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3FE4D29-1698-4223-B5F8-FBCCAC286893}" type="slidenum">
              <a:rPr lang="en-US" smtClean="0"/>
              <a:pPr/>
              <a:t>9</a:t>
            </a:fld>
            <a:endParaRPr lang="en-US" dirty="0"/>
          </a:p>
        </p:txBody>
      </p:sp>
    </p:spTree>
    <p:extLst>
      <p:ext uri="{BB962C8B-B14F-4D97-AF65-F5344CB8AC3E}">
        <p14:creationId xmlns:p14="http://schemas.microsoft.com/office/powerpoint/2010/main" val="3759163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ADB81B49B1B9476D954C30E14630D672"/>
  <p:tag name="TPVERSION" val="5"/>
  <p:tag name="TPFULLVERSION" val="5.4.1.2"/>
  <p:tag name="PPTVERSION" val="16"/>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RESULTS" val="Jane is a 47-year-old female who presents to your institution with signs and symptoms consistent with hepatic encephalopathy (HE). She is evaluated and a history is taken with the assistance of her sister. She is described as being lethargic, disoriented for notable time periods, and exhibits obvious personality changes. According to the West Haven Criteria (WHC), Jane’s HE is which of the following grades?[;crlf;]37[;]37[;]37[;]False[;]0[;][;crlf;]2.89189189189189[;]3[;]0.559139482853438[;]0.31263696128561[;crlf;]0[;]0[;]Minimal1[;]Minimal[;][;crlf;]8[;]0[;]Grade I2[;]Grade I[;][;crlf;]25[;]0[;]Grade II3[;]Grade II[;][;crlf;]4[;]0[;]Grade III4[;]Grade III[;]"/>
  <p:tag name="HASRESULTS" val="True"/>
  <p:tag name="LIVECHARTING" val="False"/>
  <p:tag name="NOPREFERENCE" val="False"/>
  <p:tag name="VALUES" val="No Value|smicln|No Value|smicln|No Value"/>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TYPE" val="0"/>
  <p:tag name="TPCOUNTDOWNSECONDS" val="8"/>
</p:tagLst>
</file>

<file path=ppt/tags/tag16.xml><?xml version="1.0" encoding="utf-8"?>
<p:tagLst xmlns:a="http://schemas.openxmlformats.org/drawingml/2006/main" xmlns:r="http://schemas.openxmlformats.org/officeDocument/2006/relationships" xmlns:p="http://schemas.openxmlformats.org/presentationml/2006/main">
  <p:tag name="VALUES" val="No Value|smicln|No Value|smicln|No Value"/>
  <p:tag name="LIVECHARTING" val="False"/>
  <p:tag name="RESULTS" val="Case Evaluation #1: Question 3 [;crlf;]26[;]59[;]26[;]False[;]0[;][;crlf;]2.61538461538462[;]3[;]0.560008453021578[;]0.313609467455621[;crlf;]1[;]0[;]Stage B, Class I1[;]Stage B, Class I[;][;crlf;]8[;]0[;]Stage C, Class II2[;]Stage C, Class II[;][;crlf;]17[;]0[;]Stage C, Class III3[;]Stage C, Class III[;]"/>
  <p:tag name="TYPE" val="MultiChoiceSlide"/>
  <p:tag name="HASRESULTS" val="Fals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546C46F00D8482D9332C8189C5EF397&lt;/guid&gt;&#10;            &lt;repollguid&gt;157B33C6437C47478474F36769D27F72&lt;/repollguid&gt;&#10;            &lt;sourceid&gt;ECA2212B460646D497780CDD5F7C40E4&lt;/sourceid&gt;&#10;            &lt;questiontext&gt;Case Evaluation #1: Question 2  &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Stage B, Class I&lt;/answertext&gt;&#10;                    &lt;valuetype&gt;0&lt;/valuetype&gt;&#10;                &lt;/answer&gt;&#10;                &lt;answer&gt;&#10;                    &lt;guid&gt;9BC2887E6E244E96B73F5CB3C6114318&lt;/guid&gt;&#10;                    &lt;answertext&gt;Stage C, Class II&lt;/answertext&gt;&#10;                    &lt;valuetype&gt;0&lt;/valuetype&gt;&#10;                &lt;/answer&gt;&#10;                &lt;answer&gt;&#10;                    &lt;guid&gt;F041A4032F144F2C9746E7E043DF4D5C&lt;/guid&gt;&#10;                    &lt;answertext&gt;Stage C, Class III&lt;/answertext&gt;&#10;                    &lt;valuetype&gt;0&lt;/valuetype&gt;&#10;                &lt;/answer&gt;&#10;            &lt;/answers&gt;&#10;        &lt;/multichoice&gt;&#10;    &lt;/questions&gt;&#10;&lt;/questionlist&gt;"/>
  <p:tag name="AUTOOPENPOLL" val="True"/>
  <p:tag name="AUTOFORMATCHART" val="Tru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0"/>
  <p:tag name="COLORTYPE" val="DEFINED"/>
  <p:tag name="DEFINEDCOLORS" val="3,4,32,6,46,13,13,4,9,55,1"/>
  <p:tag name="LABELFORMAT" val="1"/>
  <p:tag name="NUMBERFORMAT" val="0"/>
  <p:tag name="CHARTTYPE" val="0"/>
</p:tagLst>
</file>

<file path=ppt/tags/tag19.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VALUES" val="No Value|smicln|No Value|smicln|No Value"/>
  <p:tag name="LIVECHARTING" val="False"/>
  <p:tag name="RESULTS" val="Case Evaluation #1: Question 3 [;crlf;]26[;]59[;]26[;]False[;]0[;][;crlf;]2.61538461538462[;]3[;]0.560008453021578[;]0.313609467455621[;crlf;]1[;]0[;]Stage B, Class I1[;]Stage B, Class I[;][;crlf;]8[;]0[;]Stage C, Class II2[;]Stage C, Class II[;][;crlf;]17[;]0[;]Stage C, Class III3[;]Stage C, Class III[;]"/>
  <p:tag name="TYPE" val="MultiChoiceSlide"/>
  <p:tag name="HASRESULTS" val="Fals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546C46F00D8482D9332C8189C5EF397&lt;/guid&gt;&#10;            &lt;repollguid&gt;157B33C6437C47478474F36769D27F72&lt;/repollguid&gt;&#10;            &lt;sourceid&gt;ECA2212B460646D497780CDD5F7C40E4&lt;/sourceid&gt;&#10;            &lt;questiontext&gt;Case Evaluation #1: Question 2  &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Stage B, Class I&lt;/answertext&gt;&#10;                    &lt;valuetype&gt;0&lt;/valuetype&gt;&#10;                &lt;/answer&gt;&#10;                &lt;answer&gt;&#10;                    &lt;guid&gt;9BC2887E6E244E96B73F5CB3C6114318&lt;/guid&gt;&#10;                    &lt;answertext&gt;Stage C, Class II&lt;/answertext&gt;&#10;                    &lt;valuetype&gt;0&lt;/valuetype&gt;&#10;                &lt;/answer&gt;&#10;                &lt;answer&gt;&#10;                    &lt;guid&gt;F041A4032F144F2C9746E7E043DF4D5C&lt;/guid&gt;&#10;                    &lt;answertext&gt;Stage C, Class III&lt;/answertext&gt;&#10;                    &lt;valuetype&gt;0&lt;/valuetype&gt;&#10;                &lt;/answer&gt;&#10;            &lt;/answers&gt;&#10;        &lt;/multichoice&gt;&#10;    &lt;/questions&gt;&#10;&lt;/questionlist&gt;"/>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COLORTYPE" val="DEFINED"/>
  <p:tag name="DEFINEDCOLORS" val="3,4,32,6,46,13,13,4,9,55,1"/>
  <p:tag name="LABELFORMAT" val="1"/>
  <p:tag name="NUMBERFORMAT" val="0"/>
  <p:tag name="CHARTTYPE" val="0"/>
</p:tagLst>
</file>

<file path=ppt/tags/tag23.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24.xml><?xml version="1.0" encoding="utf-8"?>
<p:tagLst xmlns:a="http://schemas.openxmlformats.org/drawingml/2006/main" xmlns:r="http://schemas.openxmlformats.org/officeDocument/2006/relationships" xmlns:p="http://schemas.openxmlformats.org/presentationml/2006/main">
  <p:tag name="VALUES" val="No Value|smicln|No Value|smicln|No Value"/>
  <p:tag name="LIVECHARTING" val="False"/>
  <p:tag name="RESULTS" val="Case Evaluation #1: Question 3 [;crlf;]26[;]59[;]26[;]False[;]0[;][;crlf;]2.61538461538462[;]3[;]0.560008453021578[;]0.313609467455621[;crlf;]1[;]0[;]Stage B, Class I1[;]Stage B, Class I[;][;crlf;]8[;]0[;]Stage C, Class II2[;]Stage C, Class II[;][;crlf;]17[;]0[;]Stage C, Class III3[;]Stage C, Class III[;]"/>
  <p:tag name="TYPE" val="MultiChoiceSlide"/>
  <p:tag name="HASRESULTS" val="Fals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546C46F00D8482D9332C8189C5EF397&lt;/guid&gt;&#10;            &lt;repollguid&gt;157B33C6437C47478474F36769D27F72&lt;/repollguid&gt;&#10;            &lt;sourceid&gt;ECA2212B460646D497780CDD5F7C40E4&lt;/sourceid&gt;&#10;            &lt;questiontext&gt;Case Evaluation #1: Question 2  &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Stage B, Class I&lt;/answertext&gt;&#10;                    &lt;valuetype&gt;0&lt;/valuetype&gt;&#10;                &lt;/answer&gt;&#10;                &lt;answer&gt;&#10;                    &lt;guid&gt;9BC2887E6E244E96B73F5CB3C6114318&lt;/guid&gt;&#10;                    &lt;answertext&gt;Stage C, Class II&lt;/answertext&gt;&#10;                    &lt;valuetype&gt;0&lt;/valuetype&gt;&#10;                &lt;/answer&gt;&#10;                &lt;answer&gt;&#10;                    &lt;guid&gt;F041A4032F144F2C9746E7E043DF4D5C&lt;/guid&gt;&#10;                    &lt;answertext&gt;Stage C, Class III&lt;/answertext&gt;&#10;                    &lt;valuetype&gt;0&lt;/valuetype&gt;&#10;                &lt;/answer&gt;&#10;            &lt;/answers&gt;&#10;        &lt;/multichoice&gt;&#10;    &lt;/questions&gt;&#10;&lt;/questionlist&gt;"/>
  <p:tag name="AUTOOPENPOLL" val="True"/>
  <p:tag name="AUTOFORMATCHART" val="True"/>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0"/>
  <p:tag name="COLORTYPE" val="DEFINED"/>
  <p:tag name="DEFINEDCOLORS" val="3,4,32,6,46,13,13,4,9,55,1"/>
  <p:tag name="LABELFORMAT" val="1"/>
  <p:tag name="NUMBERFORMAT" val="0"/>
  <p:tag name="CHARTTYPE" val="0"/>
</p:tagLst>
</file>

<file path=ppt/tags/tag27.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28.xml><?xml version="1.0" encoding="utf-8"?>
<p:tagLst xmlns:a="http://schemas.openxmlformats.org/drawingml/2006/main" xmlns:r="http://schemas.openxmlformats.org/officeDocument/2006/relationships" xmlns:p="http://schemas.openxmlformats.org/presentationml/2006/main">
  <p:tag name="RESULTS" val="Jane is a 47-year-old female who presents to your institution with signs and symptoms consistent with hepatic encephalopathy (HE). She is evaluated and a history is taken with the assistance of her sister. She is described as being lethargic, disoriented for notable time periods, and exhibits obvious personality changes. According to the West Haven Criteria (WHC), Jane’s HE is which of the following grades?[;crlf;]37[;]37[;]37[;]False[;]0[;][;crlf;]2.89189189189189[;]3[;]0.559139482853438[;]0.31263696128561[;crlf;]0[;]0[;]Minimal1[;]Minimal[;][;crlf;]8[;]0[;]Grade I2[;]Grade I[;][;crlf;]25[;]0[;]Grade II3[;]Grade II[;][;crlf;]4[;]0[;]Grade III4[;]Grade III[;]"/>
  <p:tag name="HASRESULTS" val="True"/>
  <p:tag name="LIVECHARTING" val="False"/>
  <p:tag name="NOPREFERENCE" val="False"/>
  <p:tag name="VALUES" val="No Value|smicln|No Value|smicln|No Value"/>
  <p:tag name="AUTOOPENPOLL" val="True"/>
  <p:tag name="AUTOFORMATCHART" val="True"/>
</p:tagLst>
</file>

<file path=ppt/tags/tag29.xml><?xml version="1.0" encoding="utf-8"?>
<p:tagLst xmlns:a="http://schemas.openxmlformats.org/drawingml/2006/main" xmlns:r="http://schemas.openxmlformats.org/officeDocument/2006/relationships" xmlns:p="http://schemas.openxmlformats.org/presentationml/2006/main">
  <p:tag name="TYPE" val="0"/>
  <p:tag name="TPCOUNTDOWNSECONDS" val="8"/>
</p:tagLst>
</file>

<file path=ppt/tags/tag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D30B18E3E44D5790EA1A13E56A2D66&lt;/guid&gt;&#10;            &lt;repollguid&gt;157B33C6437C47478474F36769D27F72&lt;/repollguid&gt;&#10;            &lt;sourceid&gt;ECA2212B460646D497780CDD5F7C40E4&lt;/sourceid&gt;&#10;            &lt;questiontext&gt;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15%&lt;/answertext&gt;&#10;                    &lt;valuetype&gt;0&lt;/valuetype&gt;&#10;                &lt;/answer&gt;&#10;                &lt;answer&gt;&#10;                    &lt;guid&gt;9BC2887E6E244E96B73F5CB3C6114318&lt;/guid&gt;&#10;                    &lt;answertext&gt;25%&lt;/answertext&gt;&#10;                    &lt;valuetype&gt;0&lt;/valuetype&gt;&#10;                &lt;/answer&gt;&#10;                &lt;answer&gt;&#10;                    &lt;guid&gt;F041A4032F144F2C9746E7E043DF4D5C&lt;/guid&gt;&#10;                    &lt;answertext&gt;40%&lt;/answertext&gt;&#10;                    &lt;valuetype&gt;0&lt;/valuetype&gt;&#10;                &lt;/answer&gt;&#10;            &lt;/answers&gt;&#10;        &lt;/multichoice&gt;&#10;    &lt;/questions&gt;&#10;&lt;/questionlist&gt;"/>
  <p:tag name="LIVECHARTING" val="False"/>
  <p:tag name="AUTOOPENPOLL" val="True"/>
  <p:tag name="AUTOFORMATCHART" val="True"/>
  <p:tag name="RESULTS" val="Pretest Audience Response Question[;crlf;]25[;]33[;]25[;]False[;]0[;][;crlf;]2.64[;]3[;]0.48[;]0.2304[;crlf;]0[;]0[;]15%1[;]15%[;][;crlf;]9[;]0[;]25%2[;]25%[;][;crlf;]16[;]0[;]40%3[;]40%[;]"/>
  <p:tag name="HASRESULTS" val="True"/>
</p:tagLst>
</file>

<file path=ppt/tags/tag30.xml><?xml version="1.0" encoding="utf-8"?>
<p:tagLst xmlns:a="http://schemas.openxmlformats.org/drawingml/2006/main" xmlns:r="http://schemas.openxmlformats.org/officeDocument/2006/relationships" xmlns:p="http://schemas.openxmlformats.org/presentationml/2006/main">
  <p:tag name="VALUES" val="No Value|smicln|No Value|smicln|No Value"/>
  <p:tag name="LIVECHARTING" val="False"/>
  <p:tag name="RESULTS" val="Case Evaluation #1: Question 3 [;crlf;]26[;]59[;]26[;]False[;]0[;][;crlf;]2.61538461538462[;]3[;]0.560008453021578[;]0.313609467455621[;crlf;]1[;]0[;]Stage B, Class I1[;]Stage B, Class I[;][;crlf;]8[;]0[;]Stage C, Class II2[;]Stage C, Class II[;][;crlf;]17[;]0[;]Stage C, Class III3[;]Stage C, Class III[;]"/>
  <p:tag name="TYPE" val="MultiChoiceSlide"/>
  <p:tag name="HASRESULTS" val="Fals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546C46F00D8482D9332C8189C5EF397&lt;/guid&gt;&#10;            &lt;repollguid&gt;157B33C6437C47478474F36769D27F72&lt;/repollguid&gt;&#10;            &lt;sourceid&gt;ECA2212B460646D497780CDD5F7C40E4&lt;/sourceid&gt;&#10;            &lt;questiontext&gt;Case Evaluation #1: Question 2  &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Stage B, Class I&lt;/answertext&gt;&#10;                    &lt;valuetype&gt;0&lt;/valuetype&gt;&#10;                &lt;/answer&gt;&#10;                &lt;answer&gt;&#10;                    &lt;guid&gt;9BC2887E6E244E96B73F5CB3C6114318&lt;/guid&gt;&#10;                    &lt;answertext&gt;Stage C, Class II&lt;/answertext&gt;&#10;                    &lt;valuetype&gt;0&lt;/valuetype&gt;&#10;                &lt;/answer&gt;&#10;                &lt;answer&gt;&#10;                    &lt;guid&gt;F041A4032F144F2C9746E7E043DF4D5C&lt;/guid&gt;&#10;                    &lt;answertext&gt;Stage C, Class III&lt;/answertext&gt;&#10;                    &lt;valuetype&gt;0&lt;/valuetype&gt;&#10;                &lt;/answer&gt;&#10;            &lt;/answers&gt;&#10;        &lt;/multichoice&gt;&#10;    &lt;/questions&gt;&#10;&lt;/questionlist&gt;"/>
  <p:tag name="AUTOOPENPOLL" val="True"/>
  <p:tag name="AUTOFORMATCHART" val="Tru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COLORTYPE" val="DEFINED"/>
  <p:tag name="DEFINEDCOLORS" val="3,4,32,6,46,13,13,4,9,55,1"/>
  <p:tag name="LABELFORMAT" val="1"/>
  <p:tag name="NUMBERFORMAT" val="0"/>
  <p:tag name="CHARTTYPE" val="0"/>
</p:tagLst>
</file>

<file path=ppt/tags/tag33.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34.xml><?xml version="1.0" encoding="utf-8"?>
<p:tagLst xmlns:a="http://schemas.openxmlformats.org/drawingml/2006/main" xmlns:r="http://schemas.openxmlformats.org/officeDocument/2006/relationships" xmlns:p="http://schemas.openxmlformats.org/presentationml/2006/main">
  <p:tag name="VALUES" val="No Value|smicln|No Value|smicln|No Value"/>
  <p:tag name="LIVECHARTING" val="False"/>
  <p:tag name="RESULTS" val="Case Evaluation #1: Question 3 [;crlf;]26[;]59[;]26[;]False[;]0[;][;crlf;]2.61538461538462[;]3[;]0.560008453021578[;]0.313609467455621[;crlf;]1[;]0[;]Stage B, Class I1[;]Stage B, Class I[;][;crlf;]8[;]0[;]Stage C, Class II2[;]Stage C, Class II[;][;crlf;]17[;]0[;]Stage C, Class III3[;]Stage C, Class III[;]"/>
  <p:tag name="TYPE" val="MultiChoiceSlide"/>
  <p:tag name="HASRESULTS" val="Fals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546C46F00D8482D9332C8189C5EF397&lt;/guid&gt;&#10;            &lt;repollguid&gt;157B33C6437C47478474F36769D27F72&lt;/repollguid&gt;&#10;            &lt;sourceid&gt;ECA2212B460646D497780CDD5F7C40E4&lt;/sourceid&gt;&#10;            &lt;questiontext&gt;Case Evaluation #1: Question 2  &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Stage B, Class I&lt;/answertext&gt;&#10;                    &lt;valuetype&gt;0&lt;/valuetype&gt;&#10;                &lt;/answer&gt;&#10;                &lt;answer&gt;&#10;                    &lt;guid&gt;9BC2887E6E244E96B73F5CB3C6114318&lt;/guid&gt;&#10;                    &lt;answertext&gt;Stage C, Class II&lt;/answertext&gt;&#10;                    &lt;valuetype&gt;0&lt;/valuetype&gt;&#10;                &lt;/answer&gt;&#10;                &lt;answer&gt;&#10;                    &lt;guid&gt;F041A4032F144F2C9746E7E043DF4D5C&lt;/guid&gt;&#10;                    &lt;answertext&gt;Stage C, Class III&lt;/answertext&gt;&#10;                    &lt;valuetype&gt;0&lt;/valuetype&gt;&#10;                &lt;/answer&gt;&#10;            &lt;/answers&gt;&#10;        &lt;/multichoice&gt;&#10;    &lt;/questions&gt;&#10;&lt;/questionlist&gt;"/>
  <p:tag name="AUTOOPENPOLL" val="True"/>
  <p:tag name="AUTOFORMATCHART" val="Tru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COLORTYPE" val="DEFINED"/>
  <p:tag name="DEFINEDCOLORS" val="3,4,32,6,46,13,13,4,9,55,1"/>
  <p:tag name="LABELFORMAT" val="1"/>
  <p:tag name="NUMBERFORMAT" val="0"/>
  <p:tag name="CHARTTYPE" val="0"/>
</p:tagLst>
</file>

<file path=ppt/tags/tag37.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D30B18E3E44D5790EA1A13E56A2D66&lt;/guid&gt;&#10;            &lt;repollguid&gt;157B33C6437C47478474F36769D27F72&lt;/repollguid&gt;&#10;            &lt;sourceid&gt;ECA2212B460646D497780CDD5F7C40E4&lt;/sourceid&gt;&#10;            &lt;questiontext&gt;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15%&lt;/answertext&gt;&#10;                    &lt;valuetype&gt;0&lt;/valuetype&gt;&#10;                &lt;/answer&gt;&#10;                &lt;answer&gt;&#10;                    &lt;guid&gt;9BC2887E6E244E96B73F5CB3C6114318&lt;/guid&gt;&#10;                    &lt;answertext&gt;25%&lt;/answertext&gt;&#10;                    &lt;valuetype&gt;0&lt;/valuetype&gt;&#10;                &lt;/answer&gt;&#10;                &lt;answer&gt;&#10;                    &lt;guid&gt;F041A4032F144F2C9746E7E043DF4D5C&lt;/guid&gt;&#10;                    &lt;answertext&gt;40%&lt;/answertext&gt;&#10;                    &lt;valuetype&gt;0&lt;/valuetype&gt;&#10;                &lt;/answer&gt;&#10;            &lt;/answers&gt;&#10;        &lt;/multichoice&gt;&#10;    &lt;/questions&gt;&#10;&lt;/questionlist&gt;"/>
  <p:tag name="LIVECHARTING" val="False"/>
  <p:tag name="AUTOOPENPOLL" val="True"/>
  <p:tag name="AUTOFORMATCHART" val="True"/>
  <p:tag name="RESULTS" val="Pretest Audience Response Question[;crlf;]25[;]33[;]25[;]False[;]0[;][;crlf;]2.64[;]3[;]0.48[;]0.2304[;crlf;]0[;]0[;]15%1[;]15%[;][;crlf;]9[;]0[;]25%2[;]25%[;][;crlf;]16[;]0[;]40%3[;]40%[;]"/>
  <p:tag name="HASRESULTS" val="True"/>
</p:tagLst>
</file>

<file path=ppt/tags/tag4.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40.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D30B18E3E44D5790EA1A13E56A2D66&lt;/guid&gt;&#10;            &lt;repollguid&gt;157B33C6437C47478474F36769D27F72&lt;/repollguid&gt;&#10;            &lt;sourceid&gt;ECA2212B460646D497780CDD5F7C40E4&lt;/sourceid&gt;&#10;            &lt;questiontext&gt;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15%&lt;/answertext&gt;&#10;                    &lt;valuetype&gt;0&lt;/valuetype&gt;&#10;                &lt;/answer&gt;&#10;                &lt;answer&gt;&#10;                    &lt;guid&gt;9BC2887E6E244E96B73F5CB3C6114318&lt;/guid&gt;&#10;                    &lt;answertext&gt;25%&lt;/answertext&gt;&#10;                    &lt;valuetype&gt;0&lt;/valuetype&gt;&#10;                &lt;/answer&gt;&#10;                &lt;answer&gt;&#10;                    &lt;guid&gt;F041A4032F144F2C9746E7E043DF4D5C&lt;/guid&gt;&#10;                    &lt;answertext&gt;40%&lt;/answertext&gt;&#10;                    &lt;valuetype&gt;0&lt;/valuetype&gt;&#10;                &lt;/answer&gt;&#10;            &lt;/answers&gt;&#10;        &lt;/multichoice&gt;&#10;    &lt;/questions&gt;&#10;&lt;/questionlist&gt;"/>
  <p:tag name="LIVECHARTING" val="False"/>
  <p:tag name="AUTOOPENPOLL" val="True"/>
  <p:tag name="AUTOFORMATCHART" val="True"/>
  <p:tag name="RESULTS" val="Pretest Audience Response Question[;crlf;]25[;]33[;]25[;]False[;]0[;][;crlf;]2.64[;]3[;]0.48[;]0.2304[;crlf;]0[;]0[;]15%1[;]15%[;][;crlf;]9[;]0[;]25%2[;]25%[;][;crlf;]16[;]0[;]40%3[;]40%[;]"/>
  <p:tag name="HASRESULTS" val="True"/>
</p:tagLst>
</file>

<file path=ppt/tags/tag42.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4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19035750EB49A885744EF471125AED&lt;/guid&gt;&#10;            &lt;repollguid&gt;157B33C6437C47478474F36769D27F72&lt;/repollguid&gt;&#10;            &lt;sourceid&gt;ECA2212B460646D497780CDD5F7C40E4&lt;/sourceid&gt;&#10;            &lt;questiontext&gt; 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Reversal of disease progression&lt;/answertext&gt;&#10;                    &lt;valuetype&gt;0&lt;/valuetype&gt;&#10;                &lt;/answer&gt;&#10;                &lt;answer&gt;&#10;                    &lt;guid&gt;9BC2887E6E244E96B73F5CB3C6114318&lt;/guid&gt;&#10;                    &lt;answertext&gt;Reduction of acute exacerbations&lt;/answertext&gt;&#10;                    &lt;valuetype&gt;0&lt;/valuetype&gt;&#10;                &lt;/answer&gt;&#10;                &lt;answer&gt;&#10;                    &lt;guid&gt;F041A4032F144F2C9746E7E043DF4D5C&lt;/guid&gt;&#10;                    &lt;answertext&gt;Reduction in mortality&lt;/answertext&gt;&#10;                    &lt;valuetype&gt;0&lt;/valuetype&gt;&#10;                &lt;/answer&gt;&#10;            &lt;/answers&gt;&#10;        &lt;/multichoice&gt;&#10;    &lt;/questions&gt;&#10;&lt;/questionlist&gt;"/>
  <p:tag name="LIVECHARTING" val="False"/>
  <p:tag name="AUTOOPENPOLL" val="True"/>
  <p:tag name="AUTOFORMATCHART" val="True"/>
  <p:tag name="RESULTS" val=" Pretest Audience Response Question[;crlf;]26[;]31[;]26[;]False[;]0[;][;crlf;]2.07692307692308[;]2[;]0.266469355010596[;]0.0710059171597633[;crlf;]0[;]0[;]Reversal of disease progression1[;]Reversal of disease progression[;][;crlf;]24[;]0[;]Reduction of acute exacerbations2[;]Reduction of acute exacerbations[;][;crlf;]2[;]0[;]Reduction in mortality3[;]Reduction in mortality[;]"/>
  <p:tag name="HASRESULTS" val="True"/>
</p:tagLst>
</file>

<file path=ppt/tags/tag44.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4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D30B18E3E44D5790EA1A13E56A2D66&lt;/guid&gt;&#10;            &lt;repollguid&gt;157B33C6437C47478474F36769D27F72&lt;/repollguid&gt;&#10;            &lt;sourceid&gt;ECA2212B460646D497780CDD5F7C40E4&lt;/sourceid&gt;&#10;            &lt;questiontext&gt;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15%&lt;/answertext&gt;&#10;                    &lt;valuetype&gt;0&lt;/valuetype&gt;&#10;                &lt;/answer&gt;&#10;                &lt;answer&gt;&#10;                    &lt;guid&gt;9BC2887E6E244E96B73F5CB3C6114318&lt;/guid&gt;&#10;                    &lt;answertext&gt;25%&lt;/answertext&gt;&#10;                    &lt;valuetype&gt;0&lt;/valuetype&gt;&#10;                &lt;/answer&gt;&#10;                &lt;answer&gt;&#10;                    &lt;guid&gt;F041A4032F144F2C9746E7E043DF4D5C&lt;/guid&gt;&#10;                    &lt;answertext&gt;40%&lt;/answertext&gt;&#10;                    &lt;valuetype&gt;0&lt;/valuetype&gt;&#10;                &lt;/answer&gt;&#10;            &lt;/answers&gt;&#10;        &lt;/multichoice&gt;&#10;    &lt;/questions&gt;&#10;&lt;/questionlist&gt;"/>
  <p:tag name="LIVECHARTING" val="False"/>
  <p:tag name="AUTOOPENPOLL" val="True"/>
  <p:tag name="AUTOFORMATCHART" val="True"/>
  <p:tag name="RESULTS" val="Pretest Audience Response Question[;crlf;]25[;]33[;]25[;]False[;]0[;][;crlf;]2.64[;]3[;]0.48[;]0.2304[;crlf;]0[;]0[;]15%1[;]15%[;][;crlf;]9[;]0[;]25%2[;]25%[;][;crlf;]16[;]0[;]40%3[;]40%[;]"/>
  <p:tag name="HASRESULTS" val="True"/>
</p:tagLst>
</file>

<file path=ppt/tags/tag46.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D30B18E3E44D5790EA1A13E56A2D66&lt;/guid&gt;&#10;            &lt;repollguid&gt;157B33C6437C47478474F36769D27F72&lt;/repollguid&gt;&#10;            &lt;sourceid&gt;ECA2212B460646D497780CDD5F7C40E4&lt;/sourceid&gt;&#10;            &lt;questiontext&gt;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15%&lt;/answertext&gt;&#10;                    &lt;valuetype&gt;0&lt;/valuetype&gt;&#10;                &lt;/answer&gt;&#10;                &lt;answer&gt;&#10;                    &lt;guid&gt;9BC2887E6E244E96B73F5CB3C6114318&lt;/guid&gt;&#10;                    &lt;answertext&gt;25%&lt;/answertext&gt;&#10;                    &lt;valuetype&gt;0&lt;/valuetype&gt;&#10;                &lt;/answer&gt;&#10;                &lt;answer&gt;&#10;                    &lt;guid&gt;F041A4032F144F2C9746E7E043DF4D5C&lt;/guid&gt;&#10;                    &lt;answertext&gt;40%&lt;/answertext&gt;&#10;                    &lt;valuetype&gt;0&lt;/valuetype&gt;&#10;                &lt;/answer&gt;&#10;            &lt;/answers&gt;&#10;        &lt;/multichoice&gt;&#10;    &lt;/questions&gt;&#10;&lt;/questionlist&gt;"/>
  <p:tag name="LIVECHARTING" val="False"/>
  <p:tag name="AUTOOPENPOLL" val="True"/>
  <p:tag name="AUTOFORMATCHART" val="True"/>
  <p:tag name="RESULTS" val="Pretest Audience Response Question[;crlf;]25[;]33[;]25[;]False[;]0[;][;crlf;]2.64[;]3[;]0.48[;]0.2304[;crlf;]0[;]0[;]15%1[;]15%[;][;crlf;]9[;]0[;]25%2[;]25%[;][;crlf;]16[;]0[;]40%3[;]40%[;]"/>
  <p:tag name="HASRESULTS" val="True"/>
</p:tagLst>
</file>

<file path=ppt/tags/tag6.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19035750EB49A885744EF471125AED&lt;/guid&gt;&#10;            &lt;repollguid&gt;157B33C6437C47478474F36769D27F72&lt;/repollguid&gt;&#10;            &lt;sourceid&gt;ECA2212B460646D497780CDD5F7C40E4&lt;/sourceid&gt;&#10;            &lt;questiontext&gt; 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Reversal of disease progression&lt;/answertext&gt;&#10;                    &lt;valuetype&gt;0&lt;/valuetype&gt;&#10;                &lt;/answer&gt;&#10;                &lt;answer&gt;&#10;                    &lt;guid&gt;9BC2887E6E244E96B73F5CB3C6114318&lt;/guid&gt;&#10;                    &lt;answertext&gt;Reduction of acute exacerbations&lt;/answertext&gt;&#10;                    &lt;valuetype&gt;0&lt;/valuetype&gt;&#10;                &lt;/answer&gt;&#10;                &lt;answer&gt;&#10;                    &lt;guid&gt;F041A4032F144F2C9746E7E043DF4D5C&lt;/guid&gt;&#10;                    &lt;answertext&gt;Reduction in mortality&lt;/answertext&gt;&#10;                    &lt;valuetype&gt;0&lt;/valuetype&gt;&#10;                &lt;/answer&gt;&#10;            &lt;/answers&gt;&#10;        &lt;/multichoice&gt;&#10;    &lt;/questions&gt;&#10;&lt;/questionlist&gt;"/>
  <p:tag name="LIVECHARTING" val="False"/>
  <p:tag name="AUTOOPENPOLL" val="True"/>
  <p:tag name="AUTOFORMATCHART" val="True"/>
  <p:tag name="RESULTS" val=" Pretest Audience Response Question[;crlf;]26[;]31[;]26[;]False[;]0[;][;crlf;]2.07692307692308[;]2[;]0.266469355010596[;]0.0710059171597633[;crlf;]0[;]0[;]Reversal of disease progression1[;]Reversal of disease progression[;][;crlf;]24[;]0[;]Reduction of acute exacerbations2[;]Reduction of acute exacerbations[;][;crlf;]2[;]0[;]Reduction in mortality3[;]Reduction in mortality[;]"/>
  <p:tag name="HASRESULTS" val="True"/>
</p:tagLst>
</file>

<file path=ppt/tags/tag8.xml><?xml version="1.0" encoding="utf-8"?>
<p:tagLst xmlns:a="http://schemas.openxmlformats.org/drawingml/2006/main" xmlns:r="http://schemas.openxmlformats.org/officeDocument/2006/relationships" xmlns:p="http://schemas.openxmlformats.org/presentationml/2006/main">
  <p:tag name="TYPE" val="2"/>
  <p:tag name="TPCOUNTDOWNSECONDS" val="8"/>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198ECC70CA04DA3A28C79663E3BC134&lt;/guid&gt;&#10;        &lt;description /&gt;&#10;        &lt;date&gt;4/5/2016 3:13: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D30B18E3E44D5790EA1A13E56A2D66&lt;/guid&gt;&#10;            &lt;repollguid&gt;157B33C6437C47478474F36769D27F72&lt;/repollguid&gt;&#10;            &lt;sourceid&gt;ECA2212B460646D497780CDD5F7C40E4&lt;/sourceid&gt;&#10;            &lt;questiontext&gt;Pretest Audience Response Question&lt;/questiontext&gt;&#10;            &lt;showresults&gt;True&lt;/showresults&gt;&#10;            &lt;responsegrid&gt;0&lt;/responsegrid&gt;&#10;            &lt;countdowntimer&gt;False&lt;/countdowntimer&gt;&#10;            &lt;countdowntime&gt;8&lt;/countdowntime&gt;&#10;            &lt;correctvalue&gt;1&lt;/correctvalue&gt;&#10;            &lt;incorrectvalue&gt;0&lt;/incorrectvalue&gt;&#10;            &lt;responselimit&gt;1&lt;/responselimit&gt;&#10;            &lt;bulletstyle&gt;2&lt;/bulletstyle&gt;&#10;            &lt;correctanswerindicator&gt;True&lt;/correctanswerindicator&gt;&#10;            &lt;answers&gt;&#10;                &lt;answer&gt;&#10;                    &lt;guid&gt;A856F9431625447E884136E388FC6250&lt;/guid&gt;&#10;                    &lt;answertext&gt;15%&lt;/answertext&gt;&#10;                    &lt;valuetype&gt;0&lt;/valuetype&gt;&#10;                &lt;/answer&gt;&#10;                &lt;answer&gt;&#10;                    &lt;guid&gt;9BC2887E6E244E96B73F5CB3C6114318&lt;/guid&gt;&#10;                    &lt;answertext&gt;25%&lt;/answertext&gt;&#10;                    &lt;valuetype&gt;0&lt;/valuetype&gt;&#10;                &lt;/answer&gt;&#10;                &lt;answer&gt;&#10;                    &lt;guid&gt;F041A4032F144F2C9746E7E043DF4D5C&lt;/guid&gt;&#10;                    &lt;answertext&gt;40%&lt;/answertext&gt;&#10;                    &lt;valuetype&gt;0&lt;/valuetype&gt;&#10;                &lt;/answer&gt;&#10;            &lt;/answers&gt;&#10;        &lt;/multichoice&gt;&#10;    &lt;/questions&gt;&#10;&lt;/questionlist&gt;"/>
  <p:tag name="LIVECHARTING" val="False"/>
  <p:tag name="AUTOOPENPOLL" val="True"/>
  <p:tag name="AUTOFORMATCHART" val="True"/>
  <p:tag name="RESULTS" val="Pretest Audience Response Question[;crlf;]25[;]33[;]25[;]False[;]0[;][;crlf;]2.64[;]3[;]0.48[;]0.2304[;crlf;]0[;]0[;]15%1[;]15%[;][;crlf;]9[;]0[;]25%2[;]25%[;][;crlf;]16[;]0[;]40%3[;]40%[;]"/>
  <p:tag name="HASRESULTS" val="True"/>
</p:tagLst>
</file>

<file path=ppt/theme/theme1.xml><?xml version="1.0" encoding="utf-8"?>
<a:theme xmlns:a="http://schemas.openxmlformats.org/drawingml/2006/main" name="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Hospital">
      <a:dk1>
        <a:srgbClr val="262262"/>
      </a:dk1>
      <a:lt1>
        <a:sysClr val="window" lastClr="FFFFFF"/>
      </a:lt1>
      <a:dk2>
        <a:srgbClr val="000000"/>
      </a:dk2>
      <a:lt2>
        <a:srgbClr val="FFFFFF"/>
      </a:lt2>
      <a:accent1>
        <a:srgbClr val="13A89E"/>
      </a:accent1>
      <a:accent2>
        <a:srgbClr val="7F7F7F"/>
      </a:accent2>
      <a:accent3>
        <a:srgbClr val="FF6600"/>
      </a:accent3>
      <a:accent4>
        <a:srgbClr val="56ECE1"/>
      </a:accent4>
      <a:accent5>
        <a:srgbClr val="95373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13990</TotalTime>
  <Words>6259</Words>
  <Application>Microsoft Office PowerPoint</Application>
  <PresentationFormat>On-screen Show (16:9)</PresentationFormat>
  <Paragraphs>1619</Paragraphs>
  <Slides>79</Slides>
  <Notes>58</Notes>
  <HiddenSlides>15</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79</vt:i4>
      </vt:variant>
    </vt:vector>
  </HeadingPairs>
  <TitlesOfParts>
    <vt:vector size="97" baseType="lpstr">
      <vt:lpstr>ＭＳ Ｐゴシック</vt:lpstr>
      <vt:lpstr>Arial</vt:lpstr>
      <vt:lpstr>Calibri</vt:lpstr>
      <vt:lpstr>Century Gothic</vt:lpstr>
      <vt:lpstr>Courier New</vt:lpstr>
      <vt:lpstr>Symbol</vt:lpstr>
      <vt:lpstr>Tahoma</vt:lpstr>
      <vt:lpstr>Times New Roman</vt:lpstr>
      <vt:lpstr>Wingdings</vt:lpstr>
      <vt:lpstr>Wingdings 2</vt:lpstr>
      <vt:lpstr>Office Theme</vt:lpstr>
      <vt:lpstr>1_Office Theme</vt:lpstr>
      <vt:lpstr>2_Office Theme</vt:lpstr>
      <vt:lpstr>3_Office Theme</vt:lpstr>
      <vt:lpstr>8_Office Theme</vt:lpstr>
      <vt:lpstr>4_Office Theme</vt:lpstr>
      <vt:lpstr>6_Office Theme</vt:lpstr>
      <vt:lpstr>Chart</vt:lpstr>
      <vt:lpstr>Addressing Challenges to Optimal Diagnosis and Treatment of Invasive Fungal Infections </vt:lpstr>
      <vt:lpstr>Pretest Audience Response Question</vt:lpstr>
      <vt:lpstr>Pretest Audience Response Question</vt:lpstr>
      <vt:lpstr>Pretest Audience Response Question</vt:lpstr>
      <vt:lpstr>Pretest Audience Response Question</vt:lpstr>
      <vt:lpstr>Faculty</vt:lpstr>
      <vt:lpstr>Faculty Disclosures</vt:lpstr>
      <vt:lpstr>Learning Objectives</vt:lpstr>
      <vt:lpstr>Introduction</vt:lpstr>
      <vt:lpstr>Overview </vt:lpstr>
      <vt:lpstr>Common IFIs</vt:lpstr>
      <vt:lpstr>Relative Frequency of Opportunistic Mycoses by Patient Group</vt:lpstr>
      <vt:lpstr>IFI Incidence Among Organ Transplant Patients</vt:lpstr>
      <vt:lpstr>IFI Incidence Among Allogeneic Hematopoietic Stem Cell Transplant Patients</vt:lpstr>
      <vt:lpstr>Impact of IFIs in the Hospital Setting </vt:lpstr>
      <vt:lpstr>Importance of Early Diagnosis and Treatment for Invasive Candidiasis</vt:lpstr>
      <vt:lpstr>Diagnosis</vt:lpstr>
      <vt:lpstr>Diagnostic Challenges</vt:lpstr>
      <vt:lpstr>Culture and Direct Microscopy</vt:lpstr>
      <vt:lpstr>Culture-independent Diagnostic Tests for Invasive Candidiasis</vt:lpstr>
      <vt:lpstr>Culture-independent Diagnostic Tests for Invasive Aspergillosis</vt:lpstr>
      <vt:lpstr>Culture-independent Diagnostic Tests: Sensitivity and Specificity</vt:lpstr>
      <vt:lpstr>Relative Advantages and Disadvantages of Diagnostic Tests</vt:lpstr>
      <vt:lpstr>Pharmacologic Treatment Options</vt:lpstr>
      <vt:lpstr>Timeline of Antifungal Development</vt:lpstr>
      <vt:lpstr>Antifungal Indications by Class</vt:lpstr>
      <vt:lpstr>Sites of Therapeutic Action</vt:lpstr>
      <vt:lpstr>Spectrum of Activity for Available Antifungals</vt:lpstr>
      <vt:lpstr>Candida auris Susceptibility</vt:lpstr>
      <vt:lpstr>Isavuconazole vs Voriconazole for  Invasive Aspergillosis</vt:lpstr>
      <vt:lpstr>Isavuconazole vs Amphotericin B for  Invasive Mucormycosis</vt:lpstr>
      <vt:lpstr>Combined Azole and Echinocandin Therapy vs Azole Monotherapy in Invasive Aspergillosis</vt:lpstr>
      <vt:lpstr>Important Antifungal Drug-Drug Interactions</vt:lpstr>
      <vt:lpstr>Treatment Recommendations for  Invasive Candidiasis</vt:lpstr>
      <vt:lpstr>Treatment Recommendations for  Invasive Candidiasis (cont’d)</vt:lpstr>
      <vt:lpstr>Treatment Recommendations for Invasive Aspergillosis</vt:lpstr>
      <vt:lpstr>Treatment Recommendations for  Invasive Aspergillosis (cont’d)</vt:lpstr>
      <vt:lpstr>Therapeutic Drug Monitoring </vt:lpstr>
      <vt:lpstr>Prevention of IFIs</vt:lpstr>
      <vt:lpstr>Strategies for IFI Prevention</vt:lpstr>
      <vt:lpstr>Prophylactic Treatment: Low Infection Risk</vt:lpstr>
      <vt:lpstr>Prophylactic Treatment: High Infection Risk</vt:lpstr>
      <vt:lpstr>General Risk Factors for IFI  </vt:lpstr>
      <vt:lpstr>Specific Risk Factors for Invasive Candidiasis</vt:lpstr>
      <vt:lpstr>Specific Risk Factors for Invasive Aspergillosis</vt:lpstr>
      <vt:lpstr>Antifungal Resistance</vt:lpstr>
      <vt:lpstr>Candida Resistance Patterns in the  United States</vt:lpstr>
      <vt:lpstr>Azole-resistant Aspergillus fumigatus in the United States 2011-2013 </vt:lpstr>
      <vt:lpstr>Mechanisms of Resistance</vt:lpstr>
      <vt:lpstr>Antimicrobial Stewardship: Elements of a Successful Program</vt:lpstr>
      <vt:lpstr>The Multidisciplinary Team</vt:lpstr>
      <vt:lpstr>The Multidisciplinary Team (cont’d)</vt:lpstr>
      <vt:lpstr>The Multidisciplinary Team (cont’d)</vt:lpstr>
      <vt:lpstr>Case Evaluations</vt:lpstr>
      <vt:lpstr>Case Evaluation #1: Patient Description</vt:lpstr>
      <vt:lpstr>Case Evaluation #1: Question 1</vt:lpstr>
      <vt:lpstr>Case Evaluation #1: Question 2</vt:lpstr>
      <vt:lpstr>Case Evaluation #1: Question 3</vt:lpstr>
      <vt:lpstr>Case Evaluation #2: Patient Description</vt:lpstr>
      <vt:lpstr>Case Evaluation #2: Question 1</vt:lpstr>
      <vt:lpstr>Case Evaluation #2: Question 2</vt:lpstr>
      <vt:lpstr>Summary</vt:lpstr>
      <vt:lpstr>Clinical Pearls</vt:lpstr>
      <vt:lpstr>Posttest Audience Response Question</vt:lpstr>
      <vt:lpstr>Posttest Audience Response Question</vt:lpstr>
      <vt:lpstr>Posttest Audience Response Question</vt:lpstr>
      <vt:lpstr>Posttest Audience Response Question</vt:lpstr>
      <vt:lpstr>Questions and Answers</vt:lpstr>
      <vt:lpstr>Thank You</vt:lpstr>
      <vt:lpstr>Impact of IFIs in the Hospital Setting </vt:lpstr>
      <vt:lpstr>Serum β-D-glucan Levels in Patients with Candidemia </vt:lpstr>
      <vt:lpstr>Broad-range Polymerase Chain Reaction  </vt:lpstr>
      <vt:lpstr>Efficacy of Echinocandins vs Triazoles</vt:lpstr>
      <vt:lpstr>Efficacy of Echinocandins vs Triazoles</vt:lpstr>
      <vt:lpstr>Potential Role for Combination Antifungal Therapy†</vt:lpstr>
      <vt:lpstr>Biofilms</vt:lpstr>
      <vt:lpstr>Development of Azole Resistance</vt:lpstr>
      <vt:lpstr>Rapid Diagnostics: Future Implications</vt:lpstr>
      <vt:lpstr>Future Directions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Farrington</dc:creator>
  <cp:lastModifiedBy>Rosemarie Mason</cp:lastModifiedBy>
  <cp:revision>1139</cp:revision>
  <cp:lastPrinted>2017-10-12T14:09:40Z</cp:lastPrinted>
  <dcterms:created xsi:type="dcterms:W3CDTF">2015-02-01T18:31:48Z</dcterms:created>
  <dcterms:modified xsi:type="dcterms:W3CDTF">2018-04-13T15:14:50Z</dcterms:modified>
</cp:coreProperties>
</file>